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0" r:id="rId2"/>
    <p:sldId id="923" r:id="rId3"/>
    <p:sldId id="924" r:id="rId4"/>
    <p:sldId id="925" r:id="rId5"/>
    <p:sldId id="926" r:id="rId6"/>
    <p:sldId id="927" r:id="rId7"/>
    <p:sldId id="928" r:id="rId8"/>
    <p:sldId id="929" r:id="rId9"/>
    <p:sldId id="930" r:id="rId10"/>
    <p:sldId id="931" r:id="rId11"/>
    <p:sldId id="932" r:id="rId12"/>
    <p:sldId id="933" r:id="rId13"/>
    <p:sldId id="934" r:id="rId14"/>
    <p:sldId id="935" r:id="rId15"/>
    <p:sldId id="936" r:id="rId16"/>
    <p:sldId id="937" r:id="rId17"/>
    <p:sldId id="938" r:id="rId18"/>
    <p:sldId id="939" r:id="rId19"/>
    <p:sldId id="940" r:id="rId20"/>
    <p:sldId id="941" r:id="rId21"/>
    <p:sldId id="942" r:id="rId22"/>
    <p:sldId id="798" r:id="rId23"/>
    <p:sldId id="259" r:id="rId24"/>
    <p:sldId id="262" r:id="rId25"/>
    <p:sldId id="771" r:id="rId26"/>
    <p:sldId id="800" r:id="rId27"/>
    <p:sldId id="799" r:id="rId28"/>
    <p:sldId id="900" r:id="rId29"/>
    <p:sldId id="901" r:id="rId30"/>
    <p:sldId id="902" r:id="rId31"/>
    <p:sldId id="903" r:id="rId32"/>
    <p:sldId id="802" r:id="rId33"/>
    <p:sldId id="803" r:id="rId34"/>
    <p:sldId id="804" r:id="rId35"/>
    <p:sldId id="805" r:id="rId36"/>
    <p:sldId id="807" r:id="rId37"/>
    <p:sldId id="904" r:id="rId38"/>
    <p:sldId id="809" r:id="rId39"/>
    <p:sldId id="905" r:id="rId40"/>
    <p:sldId id="863" r:id="rId41"/>
    <p:sldId id="906" r:id="rId42"/>
    <p:sldId id="907" r:id="rId43"/>
    <p:sldId id="908" r:id="rId44"/>
    <p:sldId id="811" r:id="rId45"/>
    <p:sldId id="812" r:id="rId46"/>
    <p:sldId id="813" r:id="rId47"/>
    <p:sldId id="814" r:id="rId48"/>
    <p:sldId id="815" r:id="rId49"/>
    <p:sldId id="816" r:id="rId50"/>
    <p:sldId id="909" r:id="rId51"/>
    <p:sldId id="910" r:id="rId52"/>
  </p:sldIdLst>
  <p:sldSz cx="24382413" cy="13716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3A6B"/>
    <a:srgbClr val="0371B6"/>
    <a:srgbClr val="036BB1"/>
    <a:srgbClr val="03599F"/>
    <a:srgbClr val="033675"/>
    <a:srgbClr val="5E7DFF"/>
    <a:srgbClr val="19307B"/>
    <a:srgbClr val="1D2E76"/>
    <a:srgbClr val="002FA0"/>
    <a:srgbClr val="1D2E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0" autoAdjust="0"/>
    <p:restoredTop sz="94660"/>
  </p:normalViewPr>
  <p:slideViewPr>
    <p:cSldViewPr snapToGrid="0">
      <p:cViewPr>
        <p:scale>
          <a:sx n="40" d="100"/>
          <a:sy n="40" d="100"/>
        </p:scale>
        <p:origin x="-342" y="-24"/>
      </p:cViewPr>
      <p:guideLst>
        <p:guide orient="horz" pos="4320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04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317DCA2C-A8EF-DE46-B00B-27134A89E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63FCD17-805A-D846-A08A-57C8C3A63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163F-9BF3-1B43-ADED-5C097536833C}" type="datetimeFigureOut">
              <a:rPr kumimoji="1" lang="zh-CN" altLang="en-US" smtClean="0"/>
              <a:pPr/>
              <a:t>2019/11/22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7C2966-4A3C-B149-A463-2E9BDEE86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2EFA04E-2645-BB4C-B212-F033000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8AD9-12A9-0E4A-8AD9-F1FCCED3781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7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649B-4D69-DE4C-9159-825A6D184020}" type="datetimeFigureOut">
              <a:rPr kumimoji="1" lang="zh-CN" altLang="en-US" smtClean="0"/>
              <a:pPr/>
              <a:t>2019/11/22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5D8A-770A-BD4B-9FA7-E8D2C0E67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24382413" cy="137211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22" b="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2155" y="469265"/>
            <a:ext cx="3045761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856" y="5956935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课程名称、阶段名称或者 模块名称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1" y="0"/>
            <a:ext cx="24382412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3" t="-1" r="-19033" b="-190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3787E10-2A31-834D-9A42-DD8EBCF137A0}"/>
              </a:ext>
            </a:extLst>
          </p:cNvPr>
          <p:cNvSpPr/>
          <p:nvPr userDrawn="1"/>
        </p:nvSpPr>
        <p:spPr>
          <a:xfrm>
            <a:off x="0" y="-5150"/>
            <a:ext cx="24382413" cy="13721150"/>
          </a:xfrm>
          <a:prstGeom prst="rect">
            <a:avLst/>
          </a:prstGeom>
          <a:solidFill>
            <a:srgbClr val="093A6B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文本">
            <a:extLst>
              <a:ext uri="{FF2B5EF4-FFF2-40B4-BE49-F238E27FC236}">
                <a16:creationId xmlns="" xmlns:a16="http://schemas.microsoft.com/office/drawing/2014/main" id="{458C8997-37F1-6741-9EFD-E574D3D0A03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-8890" y="4482689"/>
            <a:ext cx="24391303" cy="5133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2000">
                <a:schemeClr val="bg1">
                  <a:alpha val="74000"/>
                </a:schemeClr>
              </a:gs>
              <a:gs pos="50000">
                <a:schemeClr val="bg1">
                  <a:alpha val="86000"/>
                </a:schemeClr>
              </a:gs>
              <a:gs pos="31000">
                <a:schemeClr val="bg1">
                  <a:alpha val="74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</a:gradFill>
        </p:spPr>
        <p:txBody>
          <a:bodyPr/>
          <a:lstStyle>
            <a:lvl1pPr algn="ctr" defTabSz="457154">
              <a:defRPr sz="13999">
                <a:solidFill>
                  <a:srgbClr val="2883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Lantinghei SC Extralight"/>
              </a:defRPr>
            </a:lvl1pPr>
          </a:lstStyle>
          <a:p>
            <a:r>
              <a:rPr lang="en-US" altLang="zh-CN" dirty="0"/>
              <a:t>Unit01</a:t>
            </a:r>
            <a:r>
              <a:rPr lang="zh-CN" altLang="en-US" dirty="0"/>
              <a:t> 课程标题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2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493017" cy="1378140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9759" y="-82651"/>
            <a:ext cx="24563423" cy="1205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5160569" y="1519902"/>
            <a:ext cx="56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r>
              <a:rPr lang="zh-CN" altLang="en-US" sz="52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24382413" cy="137191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39758" y="-31531"/>
            <a:ext cx="24422172" cy="1200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046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2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395431" cy="1378140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890" y="1906918"/>
            <a:ext cx="24395430" cy="1188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00371E42-B15A-FF4B-B9B2-43AA527FD8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381201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rgbClr val="2883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01</a:t>
            </a:r>
            <a:r>
              <a:rPr lang="zh-CN" altLang="en-US" dirty="0"/>
              <a:t> 变量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0" y="0"/>
            <a:ext cx="24416704" cy="1378140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45592" y="-39757"/>
            <a:ext cx="24453405" cy="125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2700" y="1843405"/>
            <a:ext cx="24408000" cy="72000"/>
          </a:xfrm>
          <a:prstGeom prst="rect">
            <a:avLst/>
          </a:prstGeom>
          <a:solidFill>
            <a:srgbClr val="193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 userDrawn="1"/>
        </p:nvSpPr>
        <p:spPr>
          <a:xfrm rot="13500000">
            <a:off x="750593" y="1029280"/>
            <a:ext cx="360000" cy="360000"/>
          </a:xfrm>
          <a:prstGeom prst="rtTriangle">
            <a:avLst/>
          </a:prstGeom>
          <a:solidFill>
            <a:srgbClr val="036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49F925-56C2-F84C-9CC4-065A9082B4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2"/>
            <a:ext cx="22619016" cy="8804828"/>
          </a:xfrm>
        </p:spPr>
        <p:txBody>
          <a:bodyPr/>
          <a:lstStyle>
            <a:lvl1pPr marL="457200" indent="-780565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Wingdings" pitchFamily="2" charset="2"/>
              <a:buChar char="l"/>
              <a:defRPr sz="48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1371600" indent="-600565">
              <a:spcAft>
                <a:spcPts val="600"/>
              </a:spcAft>
              <a:buFont typeface="Wingdings" pitchFamily="2" charset="2"/>
              <a:buChar char="Ø"/>
              <a:defRPr sz="40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DBCA4B39-62DC-F54B-A3C3-34A3F39C56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450050"/>
            <a:ext cx="22415817" cy="131414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6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 latinLnBrk="1" hangingPunct="0"/>
            <a:r>
              <a:rPr kumimoji="1" lang="zh-CN" altLang="en-US" dirty="0"/>
              <a:t>编辑母版文本</a:t>
            </a:r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034" y="12714396"/>
            <a:ext cx="2372995" cy="7816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716147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248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-5150"/>
            <a:ext cx="24382413" cy="137211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103360" y="2798445"/>
            <a:ext cx="5723890" cy="5723890"/>
            <a:chOff x="14336" y="5877"/>
            <a:chExt cx="9014" cy="9014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14336" y="5877"/>
              <a:ext cx="9014" cy="9014"/>
            </a:xfrm>
            <a:prstGeom prst="roundRect">
              <a:avLst>
                <a:gd name="adj" fmla="val 3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tedu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515" y="6085"/>
              <a:ext cx="8599" cy="859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 userDrawn="1"/>
        </p:nvSpPr>
        <p:spPr>
          <a:xfrm>
            <a:off x="9661525" y="9056370"/>
            <a:ext cx="486854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关注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达内科技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官方微信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    </a:t>
            </a:r>
          </a:p>
          <a:p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Microsoft YaHei UI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03510" y="10114915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1" r:id="rId3"/>
    <p:sldLayoutId id="2147483676" r:id="rId4"/>
    <p:sldLayoutId id="2147483652" r:id="rId5"/>
    <p:sldLayoutId id="2147483671" r:id="rId6"/>
    <p:sldLayoutId id="2147483655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150000"/>
        </a:lnSpc>
        <a:spcBef>
          <a:spcPts val="1747"/>
        </a:spcBef>
        <a:spcAft>
          <a:spcPts val="120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624276" y="3779802"/>
            <a:ext cx="24765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2400" dirty="0">
              <a:solidFill>
                <a:srgbClr val="E72C43"/>
              </a:solidFill>
              <a:latin typeface="锐字云字库锐黑粗体GBK" panose="02010604000000000000" charset="-122"/>
              <a:ea typeface="锐字云字库锐黑粗体GBK" panose="02010604000000000000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9E3ABBE-CB5D-3D42-8E5A-22A16ABE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smtClean="0"/>
              <a:t>窗口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04     </a:t>
            </a:r>
            <a:r>
              <a:rPr kumimoji="1" lang="zh-CN" altLang="en-US" sz="8000" dirty="0" smtClean="0">
                <a:solidFill>
                  <a:schemeClr val="bg1"/>
                </a:solidFill>
              </a:rPr>
              <a:t>全局及局部窗口类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30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注册窗口类的函数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ATOM </a:t>
            </a:r>
            <a:r>
              <a:rPr lang="en-US" altLang="zh-CN" dirty="0" err="1" smtClean="0">
                <a:solidFill>
                  <a:srgbClr val="036BB1"/>
                </a:solidFill>
              </a:rPr>
              <a:t>RegisterClass</a:t>
            </a:r>
            <a:r>
              <a:rPr lang="en-US" altLang="zh-CN" dirty="0" smtClean="0">
                <a:solidFill>
                  <a:srgbClr val="036BB1"/>
                </a:solidFill>
              </a:rPr>
              <a:t>(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CONST </a:t>
            </a:r>
            <a:r>
              <a:rPr lang="en-US" altLang="zh-CN" dirty="0">
                <a:solidFill>
                  <a:srgbClr val="036BB1"/>
                </a:solidFill>
              </a:rPr>
              <a:t>WNDCLASS *</a:t>
            </a:r>
            <a:r>
              <a:rPr lang="en-US" altLang="zh-CN" dirty="0" err="1">
                <a:solidFill>
                  <a:srgbClr val="036BB1"/>
                </a:solidFill>
              </a:rPr>
              <a:t>lpWndClass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窗口类的数据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注册成功后，返回一个数字标识。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全局及局部窗口类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82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093495"/>
            <a:ext cx="22619016" cy="102990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注册窗口类的结构体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36BB1"/>
                </a:solidFill>
              </a:rPr>
              <a:t>typedef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struct</a:t>
            </a:r>
            <a:r>
              <a:rPr lang="en-US" altLang="zh-CN" dirty="0">
                <a:solidFill>
                  <a:srgbClr val="036BB1"/>
                </a:solidFill>
              </a:rPr>
              <a:t> _WNDCLASS {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UINT       </a:t>
            </a:r>
            <a:r>
              <a:rPr lang="en-US" altLang="zh-CN" dirty="0">
                <a:solidFill>
                  <a:srgbClr val="036BB1"/>
                </a:solidFill>
              </a:rPr>
              <a:t>style;  //</a:t>
            </a:r>
            <a:r>
              <a:rPr lang="zh-CN" altLang="en-US" dirty="0">
                <a:solidFill>
                  <a:srgbClr val="036BB1"/>
                </a:solidFill>
              </a:rPr>
              <a:t>窗口类的风格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WNDPROC    </a:t>
            </a:r>
            <a:r>
              <a:rPr lang="en-US" altLang="zh-CN" dirty="0" err="1">
                <a:solidFill>
                  <a:srgbClr val="036BB1"/>
                </a:solidFill>
              </a:rPr>
              <a:t>lpfnWndProc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窗口处理函数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int</a:t>
            </a:r>
            <a:r>
              <a:rPr lang="en-US" altLang="zh-CN" dirty="0" smtClean="0">
                <a:solidFill>
                  <a:srgbClr val="036BB1"/>
                </a:solidFill>
              </a:rPr>
              <a:t>        </a:t>
            </a:r>
            <a:r>
              <a:rPr lang="en-US" altLang="zh-CN" dirty="0" err="1">
                <a:solidFill>
                  <a:srgbClr val="036BB1"/>
                </a:solidFill>
              </a:rPr>
              <a:t>cbClsExtra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窗口类的附加数据</a:t>
            </a:r>
            <a:r>
              <a:rPr lang="en-US" altLang="zh-CN" dirty="0">
                <a:solidFill>
                  <a:srgbClr val="036BB1"/>
                </a:solidFill>
              </a:rPr>
              <a:t>buff</a:t>
            </a:r>
            <a:r>
              <a:rPr lang="zh-CN" altLang="en-US" dirty="0">
                <a:solidFill>
                  <a:srgbClr val="036BB1"/>
                </a:solidFill>
              </a:rPr>
              <a:t>的大小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int</a:t>
            </a:r>
            <a:r>
              <a:rPr lang="en-US" altLang="zh-CN" dirty="0" smtClean="0">
                <a:solidFill>
                  <a:srgbClr val="036BB1"/>
                </a:solidFill>
              </a:rPr>
              <a:t>        </a:t>
            </a:r>
            <a:r>
              <a:rPr lang="en-US" altLang="zh-CN" dirty="0" err="1">
                <a:solidFill>
                  <a:srgbClr val="036BB1"/>
                </a:solidFill>
              </a:rPr>
              <a:t>cbWndExtra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窗口的附加数据</a:t>
            </a:r>
            <a:r>
              <a:rPr lang="en-US" altLang="zh-CN" dirty="0">
                <a:solidFill>
                  <a:srgbClr val="036BB1"/>
                </a:solidFill>
              </a:rPr>
              <a:t>buff</a:t>
            </a:r>
            <a:r>
              <a:rPr lang="zh-CN" altLang="en-US" dirty="0">
                <a:solidFill>
                  <a:srgbClr val="036BB1"/>
                </a:solidFill>
              </a:rPr>
              <a:t>的大小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HINSTANCE 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当前模块的实例句柄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HICON      </a:t>
            </a:r>
            <a:r>
              <a:rPr lang="en-US" altLang="zh-CN" dirty="0" err="1">
                <a:solidFill>
                  <a:srgbClr val="036BB1"/>
                </a:solidFill>
              </a:rPr>
              <a:t>hIcon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窗口图标句柄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HCURSOR    </a:t>
            </a:r>
            <a:r>
              <a:rPr lang="en-US" altLang="zh-CN" dirty="0" err="1">
                <a:solidFill>
                  <a:srgbClr val="036BB1"/>
                </a:solidFill>
              </a:rPr>
              <a:t>hCursor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鼠标的句柄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HBRUSH     </a:t>
            </a:r>
            <a:r>
              <a:rPr lang="en-US" altLang="zh-CN" dirty="0" err="1">
                <a:solidFill>
                  <a:srgbClr val="036BB1"/>
                </a:solidFill>
              </a:rPr>
              <a:t>hbrBackground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绘制窗口背景的画刷句柄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LPCTSTR    </a:t>
            </a:r>
            <a:r>
              <a:rPr lang="en-US" altLang="zh-CN" dirty="0" err="1">
                <a:solidFill>
                  <a:srgbClr val="036BB1"/>
                </a:solidFill>
              </a:rPr>
              <a:t>lpszMenuName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窗口菜单的资源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  <a:r>
              <a:rPr lang="zh-CN" altLang="en-US" dirty="0">
                <a:solidFill>
                  <a:srgbClr val="036BB1"/>
                </a:solidFill>
              </a:rPr>
              <a:t>字符串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LPCTSTR    </a:t>
            </a:r>
            <a:r>
              <a:rPr lang="en-US" altLang="zh-CN" dirty="0" err="1">
                <a:solidFill>
                  <a:srgbClr val="036BB1"/>
                </a:solidFill>
              </a:rPr>
              <a:t>lpszClassName</a:t>
            </a:r>
            <a:r>
              <a:rPr lang="en-US" altLang="zh-CN" dirty="0">
                <a:solidFill>
                  <a:srgbClr val="036BB1"/>
                </a:solidFill>
              </a:rPr>
              <a:t>; //</a:t>
            </a:r>
            <a:r>
              <a:rPr lang="zh-CN" altLang="en-US" dirty="0">
                <a:solidFill>
                  <a:srgbClr val="036BB1"/>
                </a:solidFill>
              </a:rPr>
              <a:t>窗口类的名称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} WNDCLASS, *PWNDCLASS;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全局及局部窗口类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413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745958" y="2093495"/>
            <a:ext cx="23384040" cy="1029903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6BB1"/>
                </a:solidFill>
              </a:rPr>
              <a:t>s</a:t>
            </a:r>
            <a:r>
              <a:rPr lang="en-US" altLang="zh-CN" dirty="0" smtClean="0">
                <a:solidFill>
                  <a:srgbClr val="036BB1"/>
                </a:solidFill>
              </a:rPr>
              <a:t>tyle</a:t>
            </a:r>
            <a:r>
              <a:rPr lang="zh-CN" altLang="en-US" dirty="0" smtClean="0">
                <a:solidFill>
                  <a:srgbClr val="036BB1"/>
                </a:solidFill>
              </a:rPr>
              <a:t>窗口类风格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应用程序</a:t>
            </a:r>
            <a:r>
              <a:rPr lang="zh-CN" altLang="en-US" dirty="0">
                <a:solidFill>
                  <a:srgbClr val="036BB1"/>
                </a:solidFill>
              </a:rPr>
              <a:t>全局窗口类的注册，需要在窗口类的风格中增加 </a:t>
            </a:r>
            <a:r>
              <a:rPr lang="en-US" altLang="zh-CN" dirty="0" smtClean="0">
                <a:solidFill>
                  <a:srgbClr val="036BB1"/>
                </a:solidFill>
              </a:rPr>
              <a:t>CS_GLOBALCLASS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zh-CN" altLang="en-US" dirty="0" smtClean="0">
                <a:solidFill>
                  <a:srgbClr val="036BB1"/>
                </a:solidFill>
              </a:rPr>
              <a:t>例如：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WNDCLASS </a:t>
            </a:r>
            <a:r>
              <a:rPr lang="en-US" altLang="zh-CN" dirty="0" err="1">
                <a:solidFill>
                  <a:srgbClr val="036BB1"/>
                </a:solidFill>
              </a:rPr>
              <a:t>wce</a:t>
            </a:r>
            <a:r>
              <a:rPr lang="en-US" altLang="zh-CN" dirty="0">
                <a:solidFill>
                  <a:srgbClr val="036BB1"/>
                </a:solidFill>
              </a:rPr>
              <a:t> = {0};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en-US" altLang="zh-CN" dirty="0" err="1" smtClean="0">
                <a:solidFill>
                  <a:srgbClr val="036BB1"/>
                </a:solidFill>
              </a:rPr>
              <a:t>wce.style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= ….|CS_GLOBALCLASS;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应用程序</a:t>
            </a:r>
            <a:r>
              <a:rPr lang="zh-CN" altLang="en-US" dirty="0">
                <a:solidFill>
                  <a:srgbClr val="036BB1"/>
                </a:solidFill>
              </a:rPr>
              <a:t>局部窗口</a:t>
            </a:r>
            <a:r>
              <a:rPr lang="zh-CN" altLang="en-US" dirty="0" smtClean="0">
                <a:solidFill>
                  <a:srgbClr val="036BB1"/>
                </a:solidFill>
              </a:rPr>
              <a:t>类：在</a:t>
            </a:r>
            <a:r>
              <a:rPr lang="zh-CN" altLang="en-US" dirty="0">
                <a:solidFill>
                  <a:srgbClr val="036BB1"/>
                </a:solidFill>
              </a:rPr>
              <a:t>注册窗口类时，不添加</a:t>
            </a:r>
            <a:r>
              <a:rPr lang="en-US" altLang="zh-CN" dirty="0">
                <a:solidFill>
                  <a:srgbClr val="036BB1"/>
                </a:solidFill>
              </a:rPr>
              <a:t>CS_GLOBALCLASS</a:t>
            </a:r>
            <a:r>
              <a:rPr lang="zh-CN" altLang="en-US" dirty="0">
                <a:solidFill>
                  <a:srgbClr val="036BB1"/>
                </a:solidFill>
              </a:rPr>
              <a:t>风格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CS_HREDRAW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当窗口水平变化时，窗口重新绘制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CS_VREDRAW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当窗口垂直变化时，窗口重新绘制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CS_DBLCLKS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允许窗口接收鼠标双击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CS_NOCLOSE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窗口没有关闭按钮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全局及局部窗口类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15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Unit02 </a:t>
            </a:r>
            <a:r>
              <a:rPr lang="zh-CN" altLang="en-US" dirty="0" smtClean="0"/>
              <a:t>窗口创建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377048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创建窗口的函数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5374607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窗口窗口原理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14" name="组合 60"/>
          <p:cNvGrpSpPr/>
          <p:nvPr/>
        </p:nvGrpSpPr>
        <p:grpSpPr>
          <a:xfrm>
            <a:off x="8213492" y="7139228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子窗口创建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4986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创建窗口的函数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72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036BB1"/>
                </a:solidFill>
              </a:rPr>
              <a:t>CreateWindow</a:t>
            </a:r>
            <a:r>
              <a:rPr lang="en-US" altLang="zh-CN" dirty="0" smtClean="0">
                <a:solidFill>
                  <a:srgbClr val="036BB1"/>
                </a:solidFill>
              </a:rPr>
              <a:t>/</a:t>
            </a:r>
            <a:r>
              <a:rPr lang="en-US" altLang="zh-CN" dirty="0" err="1" smtClean="0">
                <a:solidFill>
                  <a:srgbClr val="036BB1"/>
                </a:solidFill>
              </a:rPr>
              <a:t>CreateWindowEx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HWND </a:t>
            </a:r>
            <a:r>
              <a:rPr lang="en-US" altLang="zh-CN" dirty="0" err="1">
                <a:solidFill>
                  <a:srgbClr val="036BB1"/>
                </a:solidFill>
              </a:rPr>
              <a:t>CreateWindowEx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DWORD </a:t>
            </a:r>
            <a:r>
              <a:rPr lang="en-US" altLang="zh-CN" dirty="0" err="1">
                <a:solidFill>
                  <a:srgbClr val="036BB1"/>
                </a:solidFill>
              </a:rPr>
              <a:t>dwExStyle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窗口的扩展风格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LPCTSTR </a:t>
            </a:r>
            <a:r>
              <a:rPr lang="en-US" altLang="zh-CN" dirty="0" err="1">
                <a:solidFill>
                  <a:srgbClr val="036BB1"/>
                </a:solidFill>
              </a:rPr>
              <a:t>lpClassName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已经注册的窗口类名称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LPCTSTR </a:t>
            </a:r>
            <a:r>
              <a:rPr lang="en-US" altLang="zh-CN" dirty="0" err="1">
                <a:solidFill>
                  <a:srgbClr val="036BB1"/>
                </a:solidFill>
              </a:rPr>
              <a:t>lpWindowName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窗口标题栏的名字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dwStyle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窗口的基本风格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int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x, //</a:t>
            </a:r>
            <a:r>
              <a:rPr lang="zh-CN" altLang="en-US" dirty="0">
                <a:solidFill>
                  <a:srgbClr val="036BB1"/>
                </a:solidFill>
              </a:rPr>
              <a:t>窗口左上角水平坐标位置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y, //</a:t>
            </a:r>
            <a:r>
              <a:rPr lang="zh-CN" altLang="en-US" dirty="0">
                <a:solidFill>
                  <a:srgbClr val="036BB1"/>
                </a:solidFill>
              </a:rPr>
              <a:t>窗口左上角垂直坐标位置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int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nWidth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窗口的宽度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nHeight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窗口的高度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HWND </a:t>
            </a:r>
            <a:r>
              <a:rPr lang="en-US" altLang="zh-CN" dirty="0" err="1">
                <a:solidFill>
                  <a:srgbClr val="036BB1"/>
                </a:solidFill>
              </a:rPr>
              <a:t>hWndParent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窗口的父窗口句柄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HMENU </a:t>
            </a:r>
            <a:r>
              <a:rPr lang="en-US" altLang="zh-CN" dirty="0" err="1">
                <a:solidFill>
                  <a:srgbClr val="036BB1"/>
                </a:solidFill>
              </a:rPr>
              <a:t>hMenu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窗口菜单句柄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HINSTANCE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应用程序实例句柄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LPVOID </a:t>
            </a:r>
            <a:r>
              <a:rPr lang="en-US" altLang="zh-CN" dirty="0" err="1">
                <a:solidFill>
                  <a:srgbClr val="036BB1"/>
                </a:solidFill>
              </a:rPr>
              <a:t>lpParam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窗口创建时附加参数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); </a:t>
            </a:r>
            <a:r>
              <a:rPr lang="zh-CN" altLang="en-US" dirty="0">
                <a:solidFill>
                  <a:srgbClr val="036BB1"/>
                </a:solidFill>
              </a:rPr>
              <a:t>创建成功返回窗口句柄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创建窗口的函数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03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创建窗口的原理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00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系统</a:t>
            </a:r>
            <a:r>
              <a:rPr lang="zh-CN" altLang="en-US" dirty="0">
                <a:solidFill>
                  <a:srgbClr val="036BB1"/>
                </a:solidFill>
              </a:rPr>
              <a:t>根据传入的窗口类名称，在应用程序局部窗口类中查找，如果找到执行</a:t>
            </a:r>
            <a:r>
              <a:rPr lang="en-US" altLang="zh-CN" dirty="0">
                <a:solidFill>
                  <a:srgbClr val="036BB1"/>
                </a:solidFill>
              </a:rPr>
              <a:t>2</a:t>
            </a:r>
            <a:r>
              <a:rPr lang="zh-CN" altLang="en-US" dirty="0">
                <a:solidFill>
                  <a:srgbClr val="036BB1"/>
                </a:solidFill>
              </a:rPr>
              <a:t>，如果未找到执行</a:t>
            </a:r>
            <a:r>
              <a:rPr lang="en-US" altLang="zh-CN" dirty="0">
                <a:solidFill>
                  <a:srgbClr val="036BB1"/>
                </a:solidFill>
              </a:rPr>
              <a:t>3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比较</a:t>
            </a:r>
            <a:r>
              <a:rPr lang="zh-CN" altLang="en-US" dirty="0">
                <a:solidFill>
                  <a:srgbClr val="036BB1"/>
                </a:solidFill>
              </a:rPr>
              <a:t>局部窗口类与创建窗口时传入的</a:t>
            </a:r>
            <a:r>
              <a:rPr lang="en-US" altLang="zh-CN" dirty="0">
                <a:solidFill>
                  <a:srgbClr val="036BB1"/>
                </a:solidFill>
              </a:rPr>
              <a:t>HINSTANCE</a:t>
            </a:r>
            <a:r>
              <a:rPr lang="zh-CN" altLang="en-US" dirty="0">
                <a:solidFill>
                  <a:srgbClr val="036BB1"/>
                </a:solidFill>
              </a:rPr>
              <a:t>变量。如果发现相等，创建和注册的窗口类在同一模块，创建窗口返回。如果不相等，继续执行</a:t>
            </a:r>
            <a:r>
              <a:rPr lang="en-US" altLang="zh-CN" dirty="0">
                <a:solidFill>
                  <a:srgbClr val="036BB1"/>
                </a:solidFill>
              </a:rPr>
              <a:t>3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zh-CN" altLang="en-US" dirty="0">
                <a:solidFill>
                  <a:srgbClr val="036BB1"/>
                </a:solidFill>
              </a:rPr>
              <a:t>应用程序全局窗口类，如果找到，执行</a:t>
            </a:r>
            <a:r>
              <a:rPr lang="en-US" altLang="zh-CN" dirty="0">
                <a:solidFill>
                  <a:srgbClr val="036BB1"/>
                </a:solidFill>
              </a:rPr>
              <a:t>4</a:t>
            </a:r>
            <a:r>
              <a:rPr lang="zh-CN" altLang="en-US" dirty="0">
                <a:solidFill>
                  <a:srgbClr val="036BB1"/>
                </a:solidFill>
              </a:rPr>
              <a:t>，如果未找到执行</a:t>
            </a:r>
            <a:r>
              <a:rPr lang="en-US" altLang="zh-CN" dirty="0">
                <a:solidFill>
                  <a:srgbClr val="036BB1"/>
                </a:solidFill>
              </a:rPr>
              <a:t>5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使用</a:t>
            </a:r>
            <a:r>
              <a:rPr lang="zh-CN" altLang="en-US" dirty="0">
                <a:solidFill>
                  <a:srgbClr val="036BB1"/>
                </a:solidFill>
              </a:rPr>
              <a:t>找到的窗口类的信息，创建窗口返回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zh-CN" altLang="en-US" dirty="0">
                <a:solidFill>
                  <a:srgbClr val="036BB1"/>
                </a:solidFill>
              </a:rPr>
              <a:t>系统窗口类中查找，如果找到创建窗口返回，否则创建窗口失败。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创建窗口的原理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67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Unit01 </a:t>
            </a:r>
            <a:r>
              <a:rPr lang="zh-CN" altLang="en-US" dirty="0" smtClean="0"/>
              <a:t>注册窗口类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416178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子窗口的创建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487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创建</a:t>
            </a:r>
            <a:r>
              <a:rPr lang="zh-CN" altLang="en-US" dirty="0">
                <a:solidFill>
                  <a:srgbClr val="036BB1"/>
                </a:solidFill>
              </a:rPr>
              <a:t>时要设置父窗口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创建风格要增加 </a:t>
            </a:r>
            <a:r>
              <a:rPr lang="en-US" altLang="zh-CN" dirty="0">
                <a:solidFill>
                  <a:srgbClr val="036BB1"/>
                </a:solidFill>
              </a:rPr>
              <a:t>WS_CHILD|WS_VISIBLE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子窗口的创建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09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Unit03 </a:t>
            </a:r>
            <a:r>
              <a:rPr lang="zh-CN" altLang="en-US" dirty="0" smtClean="0"/>
              <a:t>消息基础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20831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4235045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消息的概念和作用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6505568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窗口处理函数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14" name="组合 60"/>
          <p:cNvGrpSpPr/>
          <p:nvPr/>
        </p:nvGrpSpPr>
        <p:grpSpPr>
          <a:xfrm>
            <a:off x="8213492" y="8607071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浅谈消息相关函数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318" y="5907604"/>
            <a:ext cx="1359916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消息的概念和作用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消息组成（</a:t>
            </a:r>
            <a:r>
              <a:rPr lang="en-US" altLang="zh-CN" dirty="0">
                <a:solidFill>
                  <a:srgbClr val="036BB1"/>
                </a:solidFill>
              </a:rPr>
              <a:t>windows</a:t>
            </a:r>
            <a:r>
              <a:rPr lang="zh-CN" altLang="en-US" dirty="0">
                <a:solidFill>
                  <a:srgbClr val="036BB1"/>
                </a:solidFill>
              </a:rPr>
              <a:t>平台下）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窗口</a:t>
            </a:r>
            <a:r>
              <a:rPr lang="zh-CN" altLang="en-US" dirty="0">
                <a:solidFill>
                  <a:srgbClr val="036BB1"/>
                </a:solidFill>
              </a:rPr>
              <a:t>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zh-CN" altLang="en-US" dirty="0">
                <a:solidFill>
                  <a:srgbClr val="036BB1"/>
                </a:solidFill>
              </a:rPr>
              <a:t>的两个参数（两个附带信息）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zh-CN" altLang="en-US" dirty="0">
                <a:solidFill>
                  <a:srgbClr val="036BB1"/>
                </a:solidFill>
              </a:rPr>
              <a:t>产生的时间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zh-CN" altLang="en-US" dirty="0">
                <a:solidFill>
                  <a:srgbClr val="036BB1"/>
                </a:solidFill>
              </a:rPr>
              <a:t>产生时的鼠标</a:t>
            </a:r>
            <a:r>
              <a:rPr lang="zh-CN" altLang="en-US" dirty="0" smtClean="0">
                <a:solidFill>
                  <a:srgbClr val="036BB1"/>
                </a:solidFill>
              </a:rPr>
              <a:t>位置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消息的作用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当</a:t>
            </a:r>
            <a:r>
              <a:rPr lang="zh-CN" altLang="en-US" dirty="0">
                <a:solidFill>
                  <a:srgbClr val="036BB1"/>
                </a:solidFill>
              </a:rPr>
              <a:t>系统通知窗口工作时，就采用消息的方式派发给窗口。</a:t>
            </a:r>
            <a:endParaRPr lang="zh-CN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消息的概念和作用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796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47AAF1D3-7EEA-9243-AAA3-F6B9DBBE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10569"/>
            <a:ext cx="16671095" cy="2271395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lang="zh-CN" altLang="en-US" sz="8800" dirty="0" smtClean="0">
                <a:solidFill>
                  <a:schemeClr val="bg1"/>
                </a:solidFill>
              </a:rPr>
              <a:t>窗口处理函数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79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 每个窗口都必须具有窗口处理函数。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LRESULT </a:t>
            </a:r>
            <a:r>
              <a:rPr kumimoji="1" lang="en-US" altLang="zh-CN" dirty="0">
                <a:solidFill>
                  <a:srgbClr val="036BB1"/>
                </a:solidFill>
              </a:rPr>
              <a:t>CALLBACK </a:t>
            </a:r>
            <a:r>
              <a:rPr kumimoji="1" lang="en-US" altLang="zh-CN" dirty="0" err="1">
                <a:solidFill>
                  <a:srgbClr val="036BB1"/>
                </a:solidFill>
              </a:rPr>
              <a:t>WindowProc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    </a:t>
            </a:r>
            <a:r>
              <a:rPr kumimoji="1" lang="en-US" altLang="zh-CN" dirty="0">
                <a:solidFill>
                  <a:srgbClr val="036BB1"/>
                </a:solidFill>
              </a:rPr>
              <a:t>HWND </a:t>
            </a:r>
            <a:r>
              <a:rPr kumimoji="1" lang="en-US" altLang="zh-CN" dirty="0" err="1">
                <a:solidFill>
                  <a:srgbClr val="036BB1"/>
                </a:solidFill>
              </a:rPr>
              <a:t>hwnd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>
                <a:solidFill>
                  <a:srgbClr val="036BB1"/>
                </a:solidFill>
              </a:rPr>
              <a:t>窗口句柄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zh-CN" altLang="en-US" dirty="0" smtClean="0">
                <a:solidFill>
                  <a:srgbClr val="036BB1"/>
                </a:solidFill>
              </a:rPr>
              <a:t>    </a:t>
            </a:r>
            <a:r>
              <a:rPr kumimoji="1" lang="en-US" altLang="zh-CN" dirty="0">
                <a:solidFill>
                  <a:srgbClr val="036BB1"/>
                </a:solidFill>
              </a:rPr>
              <a:t>UINT </a:t>
            </a:r>
            <a:r>
              <a:rPr kumimoji="1" lang="en-US" altLang="zh-CN" dirty="0" err="1">
                <a:solidFill>
                  <a:srgbClr val="036BB1"/>
                </a:solidFill>
              </a:rPr>
              <a:t>uMsg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>
                <a:solidFill>
                  <a:srgbClr val="036BB1"/>
                </a:solidFill>
              </a:rPr>
              <a:t>消息</a:t>
            </a:r>
            <a:r>
              <a:rPr kumimoji="1"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    </a:t>
            </a:r>
            <a:r>
              <a:rPr kumimoji="1" lang="en-US" altLang="zh-CN" dirty="0">
                <a:solidFill>
                  <a:srgbClr val="036BB1"/>
                </a:solidFill>
              </a:rPr>
              <a:t>WPARAM </a:t>
            </a:r>
            <a:r>
              <a:rPr kumimoji="1" lang="en-US" altLang="zh-CN" dirty="0" err="1">
                <a:solidFill>
                  <a:srgbClr val="036BB1"/>
                </a:solidFill>
              </a:rPr>
              <a:t>wParam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>
                <a:solidFill>
                  <a:srgbClr val="036BB1"/>
                </a:solidFill>
              </a:rPr>
              <a:t>消息参数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zh-CN" altLang="en-US" dirty="0" smtClean="0">
                <a:solidFill>
                  <a:srgbClr val="036BB1"/>
                </a:solidFill>
              </a:rPr>
              <a:t>    </a:t>
            </a:r>
            <a:r>
              <a:rPr kumimoji="1" lang="en-US" altLang="zh-CN" dirty="0">
                <a:solidFill>
                  <a:srgbClr val="036BB1"/>
                </a:solidFill>
              </a:rPr>
              <a:t>LPARAM </a:t>
            </a:r>
            <a:r>
              <a:rPr kumimoji="1" lang="en-US" altLang="zh-CN" dirty="0" err="1">
                <a:solidFill>
                  <a:srgbClr val="036BB1"/>
                </a:solidFill>
              </a:rPr>
              <a:t>lParam</a:t>
            </a:r>
            <a:r>
              <a:rPr kumimoji="1" lang="en-US" altLang="zh-CN" dirty="0">
                <a:solidFill>
                  <a:srgbClr val="036BB1"/>
                </a:solidFill>
              </a:rPr>
              <a:t>  //</a:t>
            </a:r>
            <a:r>
              <a:rPr kumimoji="1" lang="zh-CN" altLang="en-US" dirty="0">
                <a:solidFill>
                  <a:srgbClr val="036BB1"/>
                </a:solidFill>
              </a:rPr>
              <a:t>消息参数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);</a:t>
            </a:r>
            <a:endParaRPr kumimoji="1" lang="en-US" altLang="zh-CN" dirty="0">
              <a:solidFill>
                <a:srgbClr val="036BB1"/>
              </a:solidFill>
            </a:endParaRPr>
          </a:p>
          <a:p>
            <a:r>
              <a:rPr kumimoji="1" lang="zh-CN" altLang="en-US" dirty="0">
                <a:solidFill>
                  <a:srgbClr val="036BB1"/>
                </a:solidFill>
              </a:rPr>
              <a:t>当系统通知窗口时，会调用窗口处理</a:t>
            </a:r>
            <a:r>
              <a:rPr kumimoji="1" lang="zh-CN" altLang="en-US" dirty="0" smtClean="0">
                <a:solidFill>
                  <a:srgbClr val="036BB1"/>
                </a:solidFill>
              </a:rPr>
              <a:t>函数，同时将</a:t>
            </a:r>
            <a:r>
              <a:rPr kumimoji="1" lang="zh-CN" altLang="en-US" dirty="0">
                <a:solidFill>
                  <a:srgbClr val="036BB1"/>
                </a:solidFill>
              </a:rPr>
              <a:t>消息</a:t>
            </a:r>
            <a:r>
              <a:rPr kumimoji="1" lang="en-US" altLang="zh-CN" dirty="0">
                <a:solidFill>
                  <a:srgbClr val="036BB1"/>
                </a:solidFill>
              </a:rPr>
              <a:t>ID</a:t>
            </a:r>
            <a:r>
              <a:rPr kumimoji="1" lang="zh-CN" altLang="en-US" dirty="0">
                <a:solidFill>
                  <a:srgbClr val="036BB1"/>
                </a:solidFill>
              </a:rPr>
              <a:t>和消息参数传递给窗口处理函数</a:t>
            </a:r>
            <a:r>
              <a:rPr kumimoji="1" lang="zh-CN" altLang="en-US" dirty="0" smtClean="0">
                <a:solidFill>
                  <a:srgbClr val="036BB1"/>
                </a:solidFill>
              </a:rPr>
              <a:t>。在</a:t>
            </a:r>
            <a:r>
              <a:rPr kumimoji="1" lang="zh-CN" altLang="en-US" dirty="0">
                <a:solidFill>
                  <a:srgbClr val="036BB1"/>
                </a:solidFill>
              </a:rPr>
              <a:t>窗口处理函数中，不处理的消息，使用缺省窗口处理</a:t>
            </a:r>
            <a:r>
              <a:rPr kumimoji="1" lang="zh-CN" altLang="en-US" dirty="0" smtClean="0">
                <a:solidFill>
                  <a:srgbClr val="036BB1"/>
                </a:solidFill>
              </a:rPr>
              <a:t>函数。例如：</a:t>
            </a:r>
            <a:r>
              <a:rPr kumimoji="1" lang="en-US" altLang="zh-CN" dirty="0" err="1" smtClean="0">
                <a:solidFill>
                  <a:srgbClr val="036BB1"/>
                </a:solidFill>
              </a:rPr>
              <a:t>DefWindowProc</a:t>
            </a:r>
            <a:r>
              <a:rPr kumimoji="1" lang="zh-CN" altLang="en-US" dirty="0">
                <a:solidFill>
                  <a:srgbClr val="036BB1"/>
                </a:solidFill>
              </a:rPr>
              <a:t>。</a:t>
            </a:r>
            <a:endParaRPr kumimoji="1"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窗口处理函数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499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47AAF1D3-7EEA-9243-AAA3-F6B9DBBE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10569"/>
            <a:ext cx="16671095" cy="2271395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lang="zh-CN" altLang="en-US" sz="8800" dirty="0" smtClean="0">
                <a:solidFill>
                  <a:schemeClr val="bg1"/>
                </a:solidFill>
              </a:rPr>
              <a:t>浅谈消息相关函数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61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612281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 </a:t>
            </a:r>
            <a:r>
              <a:rPr kumimoji="1" lang="en-US" altLang="zh-CN" dirty="0" err="1">
                <a:solidFill>
                  <a:srgbClr val="036BB1"/>
                </a:solidFill>
              </a:rPr>
              <a:t>GetMessage</a:t>
            </a:r>
            <a:r>
              <a:rPr kumimoji="1" lang="en-US" altLang="zh-CN" dirty="0">
                <a:solidFill>
                  <a:srgbClr val="036BB1"/>
                </a:solidFill>
              </a:rPr>
              <a:t> - </a:t>
            </a:r>
            <a:r>
              <a:rPr kumimoji="1" lang="zh-CN" altLang="en-US" dirty="0">
                <a:solidFill>
                  <a:srgbClr val="036BB1"/>
                </a:solidFill>
              </a:rPr>
              <a:t>获取消息。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BOOL </a:t>
            </a:r>
            <a:r>
              <a:rPr kumimoji="1" lang="en-US" altLang="zh-CN" dirty="0" err="1">
                <a:solidFill>
                  <a:srgbClr val="036BB1"/>
                </a:solidFill>
              </a:rPr>
              <a:t>GetMessage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</a:t>
            </a:r>
            <a:r>
              <a:rPr kumimoji="1" lang="en-US" altLang="zh-CN" dirty="0" smtClean="0">
                <a:solidFill>
                  <a:srgbClr val="036BB1"/>
                </a:solidFill>
              </a:rPr>
              <a:t>	LPMSG </a:t>
            </a:r>
            <a:r>
              <a:rPr kumimoji="1" lang="en-US" altLang="zh-CN" dirty="0" err="1">
                <a:solidFill>
                  <a:srgbClr val="036BB1"/>
                </a:solidFill>
              </a:rPr>
              <a:t>lpMsg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>
                <a:solidFill>
                  <a:srgbClr val="036BB1"/>
                </a:solidFill>
              </a:rPr>
              <a:t>存放获取到的消息</a:t>
            </a:r>
            <a:r>
              <a:rPr kumimoji="1" lang="en-US" altLang="zh-CN" dirty="0">
                <a:solidFill>
                  <a:srgbClr val="036BB1"/>
                </a:solidFill>
              </a:rPr>
              <a:t>BUFF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	HWND </a:t>
            </a:r>
            <a:r>
              <a:rPr kumimoji="1" lang="en-US" altLang="zh-CN" dirty="0" err="1">
                <a:solidFill>
                  <a:srgbClr val="036BB1"/>
                </a:solidFill>
              </a:rPr>
              <a:t>hWnd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>
                <a:solidFill>
                  <a:srgbClr val="036BB1"/>
                </a:solidFill>
              </a:rPr>
              <a:t>窗口句柄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UINT </a:t>
            </a:r>
            <a:r>
              <a:rPr kumimoji="1" lang="en-US" altLang="zh-CN" dirty="0" err="1">
                <a:solidFill>
                  <a:srgbClr val="036BB1"/>
                </a:solidFill>
              </a:rPr>
              <a:t>wMsgFilterMin</a:t>
            </a:r>
            <a:r>
              <a:rPr kumimoji="1" lang="en-US" altLang="zh-CN" dirty="0">
                <a:solidFill>
                  <a:srgbClr val="036BB1"/>
                </a:solidFill>
              </a:rPr>
              <a:t>,//</a:t>
            </a:r>
            <a:r>
              <a:rPr kumimoji="1" lang="zh-CN" altLang="en-US" dirty="0">
                <a:solidFill>
                  <a:srgbClr val="036BB1"/>
                </a:solidFill>
              </a:rPr>
              <a:t>获取消息的最小</a:t>
            </a:r>
            <a:r>
              <a:rPr kumimoji="1" lang="en-US" altLang="zh-CN" dirty="0">
                <a:solidFill>
                  <a:srgbClr val="036BB1"/>
                </a:solidFill>
              </a:rPr>
              <a:t>ID  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</a:t>
            </a:r>
            <a:r>
              <a:rPr kumimoji="1" lang="en-US" altLang="zh-CN" dirty="0" smtClean="0">
                <a:solidFill>
                  <a:srgbClr val="036BB1"/>
                </a:solidFill>
              </a:rPr>
              <a:t>	UINT </a:t>
            </a:r>
            <a:r>
              <a:rPr kumimoji="1" lang="en-US" altLang="zh-CN" dirty="0" err="1">
                <a:solidFill>
                  <a:srgbClr val="036BB1"/>
                </a:solidFill>
              </a:rPr>
              <a:t>wMsgFilterMax</a:t>
            </a:r>
            <a:r>
              <a:rPr kumimoji="1" lang="en-US" altLang="zh-CN" dirty="0">
                <a:solidFill>
                  <a:srgbClr val="036BB1"/>
                </a:solidFill>
              </a:rPr>
              <a:t>   //</a:t>
            </a:r>
            <a:r>
              <a:rPr kumimoji="1" lang="zh-CN" altLang="en-US" dirty="0">
                <a:solidFill>
                  <a:srgbClr val="036BB1"/>
                </a:solidFill>
              </a:rPr>
              <a:t>获取消息的最大</a:t>
            </a:r>
            <a:r>
              <a:rPr kumimoji="1" lang="en-US" altLang="zh-CN" dirty="0">
                <a:solidFill>
                  <a:srgbClr val="036BB1"/>
                </a:solidFill>
              </a:rPr>
              <a:t>ID 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);</a:t>
            </a:r>
            <a:endParaRPr kumimoji="1"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36BB1"/>
                </a:solidFill>
              </a:rPr>
              <a:t>lpMsg</a:t>
            </a:r>
            <a:r>
              <a:rPr kumimoji="1" lang="en-US" altLang="zh-CN" dirty="0" smtClean="0">
                <a:solidFill>
                  <a:srgbClr val="036BB1"/>
                </a:solidFill>
              </a:rPr>
              <a:t> </a:t>
            </a:r>
            <a:r>
              <a:rPr kumimoji="1" lang="en-US" altLang="zh-CN" dirty="0">
                <a:solidFill>
                  <a:srgbClr val="036BB1"/>
                </a:solidFill>
              </a:rPr>
              <a:t>- </a:t>
            </a:r>
            <a:r>
              <a:rPr kumimoji="1" lang="zh-CN" altLang="en-US" dirty="0">
                <a:solidFill>
                  <a:srgbClr val="036BB1"/>
                </a:solidFill>
              </a:rPr>
              <a:t>当获取到消息后，将消息的参数存放到</a:t>
            </a:r>
            <a:r>
              <a:rPr kumimoji="1" lang="en-US" altLang="zh-CN" dirty="0">
                <a:solidFill>
                  <a:srgbClr val="036BB1"/>
                </a:solidFill>
              </a:rPr>
              <a:t>MSG</a:t>
            </a:r>
            <a:r>
              <a:rPr kumimoji="1" lang="zh-CN" altLang="en-US" dirty="0">
                <a:solidFill>
                  <a:srgbClr val="036BB1"/>
                </a:solidFill>
              </a:rPr>
              <a:t>结构中。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36BB1"/>
                </a:solidFill>
              </a:rPr>
              <a:t>hWnd</a:t>
            </a:r>
            <a:r>
              <a:rPr kumimoji="1" lang="en-US" altLang="zh-CN" dirty="0" smtClean="0">
                <a:solidFill>
                  <a:srgbClr val="036BB1"/>
                </a:solidFill>
              </a:rPr>
              <a:t> </a:t>
            </a:r>
            <a:r>
              <a:rPr kumimoji="1" lang="en-US" altLang="zh-CN" dirty="0">
                <a:solidFill>
                  <a:srgbClr val="036BB1"/>
                </a:solidFill>
              </a:rPr>
              <a:t>- </a:t>
            </a:r>
            <a:r>
              <a:rPr kumimoji="1" lang="zh-CN" altLang="en-US" dirty="0">
                <a:solidFill>
                  <a:srgbClr val="036BB1"/>
                </a:solidFill>
              </a:rPr>
              <a:t>获取到</a:t>
            </a:r>
            <a:r>
              <a:rPr kumimoji="1" lang="en-US" altLang="zh-CN" dirty="0" err="1">
                <a:solidFill>
                  <a:srgbClr val="036BB1"/>
                </a:solidFill>
              </a:rPr>
              <a:t>hWnd</a:t>
            </a:r>
            <a:r>
              <a:rPr kumimoji="1" lang="zh-CN" altLang="en-US" dirty="0">
                <a:solidFill>
                  <a:srgbClr val="036BB1"/>
                </a:solidFill>
              </a:rPr>
              <a:t>所指定窗口的消息。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36BB1"/>
                </a:solidFill>
              </a:rPr>
              <a:t>wMsgFilterMin</a:t>
            </a:r>
            <a:r>
              <a:rPr kumimoji="1" lang="zh-CN" altLang="en-US" dirty="0">
                <a:solidFill>
                  <a:srgbClr val="036BB1"/>
                </a:solidFill>
              </a:rPr>
              <a:t>和</a:t>
            </a:r>
            <a:r>
              <a:rPr kumimoji="1" lang="en-US" altLang="zh-CN" dirty="0" err="1">
                <a:solidFill>
                  <a:srgbClr val="036BB1"/>
                </a:solidFill>
              </a:rPr>
              <a:t>wMsgFilterMax</a:t>
            </a:r>
            <a:r>
              <a:rPr kumimoji="1" lang="en-US" altLang="zh-CN" dirty="0">
                <a:solidFill>
                  <a:srgbClr val="036BB1"/>
                </a:solidFill>
              </a:rPr>
              <a:t> -</a:t>
            </a:r>
            <a:r>
              <a:rPr kumimoji="1" lang="zh-CN" altLang="en-US" dirty="0">
                <a:solidFill>
                  <a:srgbClr val="036BB1"/>
                </a:solidFill>
              </a:rPr>
              <a:t>只能获取到由它们指定的消息范围内的消息，如果都为</a:t>
            </a:r>
            <a:r>
              <a:rPr kumimoji="1" lang="en-US" altLang="zh-CN" dirty="0">
                <a:solidFill>
                  <a:srgbClr val="036BB1"/>
                </a:solidFill>
              </a:rPr>
              <a:t>0</a:t>
            </a:r>
            <a:r>
              <a:rPr kumimoji="1" lang="zh-CN" altLang="en-US" dirty="0">
                <a:solidFill>
                  <a:srgbClr val="036BB1"/>
                </a:solidFill>
              </a:rPr>
              <a:t>，表示没有范围。</a:t>
            </a:r>
            <a:endParaRPr kumimoji="1"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浅谈消息相关函数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9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窗口类的概念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5374607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窗口类的分类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14" name="组合 60"/>
          <p:cNvGrpSpPr/>
          <p:nvPr/>
        </p:nvGrpSpPr>
        <p:grpSpPr>
          <a:xfrm>
            <a:off x="8213492" y="7139228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系统窗口类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36" name="组合 60"/>
          <p:cNvGrpSpPr/>
          <p:nvPr/>
        </p:nvGrpSpPr>
        <p:grpSpPr>
          <a:xfrm>
            <a:off x="8213492" y="8775512"/>
            <a:ext cx="11650345" cy="900430"/>
            <a:chOff x="12567" y="5129"/>
            <a:chExt cx="18347" cy="1418"/>
          </a:xfrm>
        </p:grpSpPr>
        <p:sp>
          <p:nvSpPr>
            <p:cNvPr id="37" name="矩形 36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全局及局部窗口类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9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4181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612281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 </a:t>
            </a:r>
            <a:r>
              <a:rPr kumimoji="1" lang="en-US" altLang="zh-CN" dirty="0" err="1">
                <a:solidFill>
                  <a:srgbClr val="036BB1"/>
                </a:solidFill>
              </a:rPr>
              <a:t>TranslateMessage</a:t>
            </a:r>
            <a:r>
              <a:rPr kumimoji="1" lang="en-US" altLang="zh-CN" dirty="0">
                <a:solidFill>
                  <a:srgbClr val="036BB1"/>
                </a:solidFill>
              </a:rPr>
              <a:t> - </a:t>
            </a:r>
            <a:r>
              <a:rPr kumimoji="1" lang="zh-CN" altLang="en-US" dirty="0">
                <a:solidFill>
                  <a:srgbClr val="036BB1"/>
                </a:solidFill>
              </a:rPr>
              <a:t>翻译消息。将按键消息，翻译成字符消息。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    </a:t>
            </a:r>
            <a:r>
              <a:rPr kumimoji="1" lang="en-US" altLang="zh-CN" dirty="0">
                <a:solidFill>
                  <a:srgbClr val="036BB1"/>
                </a:solidFill>
              </a:rPr>
              <a:t>BOOL </a:t>
            </a:r>
            <a:r>
              <a:rPr kumimoji="1" lang="en-US" altLang="zh-CN" dirty="0" err="1">
                <a:solidFill>
                  <a:srgbClr val="036BB1"/>
                </a:solidFill>
              </a:rPr>
              <a:t>TranslateMessage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    	CONST MSG *</a:t>
            </a:r>
            <a:r>
              <a:rPr kumimoji="1" lang="en-US" altLang="zh-CN" dirty="0" err="1">
                <a:solidFill>
                  <a:srgbClr val="036BB1"/>
                </a:solidFill>
              </a:rPr>
              <a:t>lpMsg</a:t>
            </a:r>
            <a:r>
              <a:rPr kumimoji="1" lang="en-US" altLang="zh-CN" dirty="0">
                <a:solidFill>
                  <a:srgbClr val="036BB1"/>
                </a:solidFill>
              </a:rPr>
              <a:t> //</a:t>
            </a:r>
            <a:r>
              <a:rPr kumimoji="1" lang="zh-CN" altLang="en-US" dirty="0">
                <a:solidFill>
                  <a:srgbClr val="036BB1"/>
                </a:solidFill>
              </a:rPr>
              <a:t>要翻译的消息地址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    </a:t>
            </a:r>
            <a:r>
              <a:rPr kumimoji="1"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36BB1"/>
              </a:solidFill>
            </a:endParaRPr>
          </a:p>
          <a:p>
            <a:r>
              <a:rPr kumimoji="1" lang="zh-CN" altLang="en-US" dirty="0" smtClean="0">
                <a:solidFill>
                  <a:srgbClr val="036BB1"/>
                </a:solidFill>
              </a:rPr>
              <a:t>检查</a:t>
            </a:r>
            <a:r>
              <a:rPr kumimoji="1" lang="zh-CN" altLang="en-US" dirty="0">
                <a:solidFill>
                  <a:srgbClr val="036BB1"/>
                </a:solidFill>
              </a:rPr>
              <a:t>消息是否是按键的消息，如果不是按键消息，不做任何处理，继续执行。</a:t>
            </a:r>
            <a:endParaRPr kumimoji="1"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浅谈消息相关函数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124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61228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 </a:t>
            </a:r>
            <a:r>
              <a:rPr kumimoji="1" lang="en-US" altLang="zh-CN" dirty="0" err="1">
                <a:solidFill>
                  <a:srgbClr val="036BB1"/>
                </a:solidFill>
              </a:rPr>
              <a:t>DispatchMessage</a:t>
            </a:r>
            <a:r>
              <a:rPr kumimoji="1" lang="en-US" altLang="zh-CN" dirty="0">
                <a:solidFill>
                  <a:srgbClr val="036BB1"/>
                </a:solidFill>
              </a:rPr>
              <a:t> - </a:t>
            </a:r>
            <a:r>
              <a:rPr kumimoji="1" lang="zh-CN" altLang="en-US" dirty="0">
                <a:solidFill>
                  <a:srgbClr val="036BB1"/>
                </a:solidFill>
              </a:rPr>
              <a:t>派发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LRESULT </a:t>
            </a:r>
            <a:r>
              <a:rPr kumimoji="1" lang="en-US" altLang="zh-CN" dirty="0" err="1">
                <a:solidFill>
                  <a:srgbClr val="036BB1"/>
                </a:solidFill>
              </a:rPr>
              <a:t>DispatchMessage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    	</a:t>
            </a:r>
            <a:r>
              <a:rPr kumimoji="1" lang="en-US" altLang="zh-CN" dirty="0" smtClean="0">
                <a:solidFill>
                  <a:srgbClr val="036BB1"/>
                </a:solidFill>
              </a:rPr>
              <a:t>	CONST </a:t>
            </a:r>
            <a:r>
              <a:rPr kumimoji="1" lang="en-US" altLang="zh-CN" dirty="0">
                <a:solidFill>
                  <a:srgbClr val="036BB1"/>
                </a:solidFill>
              </a:rPr>
              <a:t>MSG *</a:t>
            </a:r>
            <a:r>
              <a:rPr kumimoji="1" lang="en-US" altLang="zh-CN" dirty="0" err="1">
                <a:solidFill>
                  <a:srgbClr val="036BB1"/>
                </a:solidFill>
              </a:rPr>
              <a:t>lpmsg</a:t>
            </a:r>
            <a:r>
              <a:rPr kumimoji="1" lang="en-US" altLang="zh-CN" dirty="0">
                <a:solidFill>
                  <a:srgbClr val="036BB1"/>
                </a:solidFill>
              </a:rPr>
              <a:t> //</a:t>
            </a:r>
            <a:r>
              <a:rPr kumimoji="1" lang="zh-CN" altLang="en-US" dirty="0">
                <a:solidFill>
                  <a:srgbClr val="036BB1"/>
                </a:solidFill>
              </a:rPr>
              <a:t>要派发的消息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036BB1"/>
              </a:solidFill>
            </a:endParaRPr>
          </a:p>
          <a:p>
            <a:r>
              <a:rPr kumimoji="1" lang="zh-CN" altLang="en-US" dirty="0">
                <a:solidFill>
                  <a:srgbClr val="036BB1"/>
                </a:solidFill>
              </a:rPr>
              <a:t>将消息派发到该消息所属窗口的窗口处理函数</a:t>
            </a:r>
            <a:r>
              <a:rPr kumimoji="1" lang="zh-CN" altLang="en-US" dirty="0" smtClean="0">
                <a:solidFill>
                  <a:srgbClr val="036BB1"/>
                </a:solidFill>
              </a:rPr>
              <a:t>上。</a:t>
            </a:r>
            <a:endParaRPr kumimoji="1" lang="en-US" altLang="zh-CN" dirty="0">
              <a:solidFill>
                <a:srgbClr val="036BB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浅谈消息相关函数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124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Unit04 </a:t>
            </a:r>
            <a:r>
              <a:rPr lang="zh-CN" altLang="en-US" dirty="0" smtClean="0"/>
              <a:t>常见消息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2673243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WM_DESTROY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5158040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WM_SYSCOMMAND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7" name="组合 66"/>
          <p:cNvGrpSpPr/>
          <p:nvPr/>
        </p:nvGrpSpPr>
        <p:grpSpPr>
          <a:xfrm>
            <a:off x="8205470" y="6683245"/>
            <a:ext cx="11650345" cy="900430"/>
            <a:chOff x="12567" y="5129"/>
            <a:chExt cx="18347" cy="1418"/>
          </a:xfrm>
        </p:grpSpPr>
        <p:sp>
          <p:nvSpPr>
            <p:cNvPr id="20" name="矩形 1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WM_CREATE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</p:grpSp>
      <p:grpSp>
        <p:nvGrpSpPr>
          <p:cNvPr id="35" name="组合 66"/>
          <p:cNvGrpSpPr/>
          <p:nvPr/>
        </p:nvGrpSpPr>
        <p:grpSpPr>
          <a:xfrm>
            <a:off x="8213492" y="8207236"/>
            <a:ext cx="11650345" cy="900430"/>
            <a:chOff x="12567" y="5129"/>
            <a:chExt cx="18347" cy="1418"/>
          </a:xfrm>
        </p:grpSpPr>
        <p:sp>
          <p:nvSpPr>
            <p:cNvPr id="36" name="矩形 35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WM_SIZE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8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7" name="组合 66"/>
          <p:cNvGrpSpPr/>
          <p:nvPr/>
        </p:nvGrpSpPr>
        <p:grpSpPr>
          <a:xfrm>
            <a:off x="8213492" y="9795394"/>
            <a:ext cx="11650345" cy="900430"/>
            <a:chOff x="12567" y="5129"/>
            <a:chExt cx="18347" cy="1418"/>
          </a:xfrm>
        </p:grpSpPr>
        <p:sp>
          <p:nvSpPr>
            <p:cNvPr id="48" name="矩形 47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WM_QUIT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0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05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31955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en-US" altLang="zh-CN" sz="8800" dirty="0" smtClean="0">
                <a:solidFill>
                  <a:schemeClr val="bg1"/>
                </a:solidFill>
              </a:rPr>
              <a:t>WM_DESTROY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942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产生时间：窗口</a:t>
            </a:r>
            <a:r>
              <a:rPr lang="zh-CN" altLang="en-US" dirty="0">
                <a:solidFill>
                  <a:srgbClr val="036BB1"/>
                </a:solidFill>
              </a:rPr>
              <a:t>被销毁时的</a:t>
            </a:r>
            <a:r>
              <a:rPr lang="zh-CN" altLang="en-US" dirty="0" smtClean="0">
                <a:solidFill>
                  <a:srgbClr val="036BB1"/>
                </a:solidFill>
              </a:rPr>
              <a:t>消息。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 smtClean="0">
                <a:solidFill>
                  <a:srgbClr val="036BB1"/>
                </a:solidFill>
              </a:rPr>
              <a:t>：为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 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 为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一般用法：常用</a:t>
            </a:r>
            <a:r>
              <a:rPr lang="zh-CN" altLang="en-US" dirty="0">
                <a:solidFill>
                  <a:srgbClr val="036BB1"/>
                </a:solidFill>
              </a:rPr>
              <a:t>于在窗口被销毁之前，做相应的善后处理，例如资源、内存等。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WM_DESTROY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06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en-US" altLang="zh-CN" sz="6600" dirty="0" smtClean="0">
                <a:solidFill>
                  <a:schemeClr val="bg1"/>
                </a:solidFill>
              </a:rPr>
              <a:t>WM_SYSCOMMAND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44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产生</a:t>
            </a:r>
            <a:r>
              <a:rPr lang="zh-CN" altLang="en-US" dirty="0">
                <a:solidFill>
                  <a:srgbClr val="036BB1"/>
                </a:solidFill>
              </a:rPr>
              <a:t>时间：当点击窗口的最大化、最小化、关闭等。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: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具体</a:t>
            </a:r>
            <a:r>
              <a:rPr lang="zh-CN" altLang="en-US" dirty="0">
                <a:solidFill>
                  <a:srgbClr val="036BB1"/>
                </a:solidFill>
              </a:rPr>
              <a:t>点击的位置，例如关闭</a:t>
            </a:r>
            <a:r>
              <a:rPr lang="en-US" altLang="zh-CN" dirty="0">
                <a:solidFill>
                  <a:srgbClr val="036BB1"/>
                </a:solidFill>
              </a:rPr>
              <a:t>SC_CLOSE</a:t>
            </a:r>
            <a:r>
              <a:rPr lang="zh-CN" altLang="en-US" dirty="0" smtClean="0">
                <a:solidFill>
                  <a:srgbClr val="036BB1"/>
                </a:solidFill>
              </a:rPr>
              <a:t>等</a:t>
            </a:r>
            <a:r>
              <a:rPr lang="en-US" altLang="zh-CN" dirty="0" smtClean="0">
                <a:solidFill>
                  <a:srgbClr val="036BB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 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  : </a:t>
            </a:r>
            <a:r>
              <a:rPr lang="zh-CN" altLang="en-US" dirty="0" smtClean="0">
                <a:solidFill>
                  <a:srgbClr val="036BB1"/>
                </a:solidFill>
              </a:rPr>
              <a:t>鼠标光标的位置。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LOWORD(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)</a:t>
            </a:r>
            <a:r>
              <a:rPr lang="zh-CN" altLang="en-US" dirty="0" smtClean="0">
                <a:solidFill>
                  <a:srgbClr val="036BB1"/>
                </a:solidFill>
              </a:rPr>
              <a:t>；</a:t>
            </a:r>
            <a:r>
              <a:rPr lang="en-US" altLang="zh-CN" dirty="0" smtClean="0">
                <a:solidFill>
                  <a:srgbClr val="036BB1"/>
                </a:solidFill>
              </a:rPr>
              <a:t>//</a:t>
            </a:r>
            <a:r>
              <a:rPr lang="zh-CN" altLang="en-US" dirty="0" smtClean="0">
                <a:solidFill>
                  <a:srgbClr val="036BB1"/>
                </a:solidFill>
              </a:rPr>
              <a:t>水平位置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HIWORD(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)</a:t>
            </a:r>
            <a:r>
              <a:rPr lang="zh-CN" altLang="en-US" dirty="0" smtClean="0">
                <a:solidFill>
                  <a:srgbClr val="036BB1"/>
                </a:solidFill>
              </a:rPr>
              <a:t>；</a:t>
            </a:r>
            <a:r>
              <a:rPr lang="en-US" altLang="zh-CN" dirty="0" smtClean="0">
                <a:solidFill>
                  <a:srgbClr val="036BB1"/>
                </a:solidFill>
              </a:rPr>
              <a:t>//</a:t>
            </a:r>
            <a:r>
              <a:rPr lang="zh-CN" altLang="en-US" dirty="0" smtClean="0">
                <a:solidFill>
                  <a:srgbClr val="036BB1"/>
                </a:solidFill>
              </a:rPr>
              <a:t>垂直位置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一般</a:t>
            </a:r>
            <a:r>
              <a:rPr lang="zh-CN" altLang="en-US" dirty="0">
                <a:solidFill>
                  <a:srgbClr val="036BB1"/>
                </a:solidFill>
              </a:rPr>
              <a:t>用法：常用在窗口关闭时，提示用户</a:t>
            </a:r>
            <a:r>
              <a:rPr lang="zh-CN" altLang="en-US" dirty="0" smtClean="0">
                <a:solidFill>
                  <a:srgbClr val="036BB1"/>
                </a:solidFill>
              </a:rPr>
              <a:t>处理。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WM_SYSCOMMAND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308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WM_CREATE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167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产生</a:t>
            </a:r>
            <a:r>
              <a:rPr lang="zh-CN" altLang="en-US" dirty="0">
                <a:solidFill>
                  <a:srgbClr val="036BB1"/>
                </a:solidFill>
              </a:rPr>
              <a:t>时间：在窗口创建</a:t>
            </a:r>
            <a:r>
              <a:rPr lang="zh-CN" altLang="en-US" dirty="0" smtClean="0">
                <a:solidFill>
                  <a:srgbClr val="036BB1"/>
                </a:solidFill>
              </a:rPr>
              <a:t>成功</a:t>
            </a:r>
            <a:r>
              <a:rPr lang="zh-CN" altLang="en-US" dirty="0">
                <a:solidFill>
                  <a:srgbClr val="036BB1"/>
                </a:solidFill>
              </a:rPr>
              <a:t>但</a:t>
            </a:r>
            <a:r>
              <a:rPr lang="zh-CN" altLang="en-US" dirty="0" smtClean="0">
                <a:solidFill>
                  <a:srgbClr val="036BB1"/>
                </a:solidFill>
              </a:rPr>
              <a:t>还</a:t>
            </a:r>
            <a:r>
              <a:rPr lang="zh-CN" altLang="en-US" dirty="0">
                <a:solidFill>
                  <a:srgbClr val="036BB1"/>
                </a:solidFill>
              </a:rPr>
              <a:t>未</a:t>
            </a:r>
            <a:r>
              <a:rPr lang="zh-CN" altLang="en-US" dirty="0" smtClean="0">
                <a:solidFill>
                  <a:srgbClr val="036BB1"/>
                </a:solidFill>
              </a:rPr>
              <a:t>显示时。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: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为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 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  :</a:t>
            </a:r>
            <a:r>
              <a:rPr lang="zh-CN" altLang="en-US" dirty="0" smtClean="0">
                <a:solidFill>
                  <a:srgbClr val="036BB1"/>
                </a:solidFill>
              </a:rPr>
              <a:t> 为</a:t>
            </a:r>
            <a:r>
              <a:rPr lang="en-US" altLang="zh-CN" dirty="0" smtClean="0">
                <a:solidFill>
                  <a:srgbClr val="036BB1"/>
                </a:solidFill>
              </a:rPr>
              <a:t>CREATESTRUCT</a:t>
            </a:r>
            <a:r>
              <a:rPr lang="zh-CN" altLang="en-US" dirty="0" smtClean="0">
                <a:solidFill>
                  <a:srgbClr val="036BB1"/>
                </a:solidFill>
              </a:rPr>
              <a:t>类型的指针。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通过这个指针可以获取</a:t>
            </a:r>
            <a:r>
              <a:rPr lang="en-US" altLang="zh-CN" dirty="0" err="1" smtClean="0">
                <a:solidFill>
                  <a:srgbClr val="036BB1"/>
                </a:solidFill>
              </a:rPr>
              <a:t>CreatWindowEx</a:t>
            </a:r>
            <a:r>
              <a:rPr lang="zh-CN" altLang="en-US" dirty="0">
                <a:solidFill>
                  <a:srgbClr val="036BB1"/>
                </a:solidFill>
              </a:rPr>
              <a:t>中</a:t>
            </a:r>
            <a:r>
              <a:rPr lang="zh-CN" altLang="en-US" dirty="0" smtClean="0">
                <a:solidFill>
                  <a:srgbClr val="036BB1"/>
                </a:solidFill>
              </a:rPr>
              <a:t>的全部</a:t>
            </a:r>
            <a:r>
              <a:rPr lang="en-US" altLang="zh-CN" dirty="0" smtClean="0">
                <a:solidFill>
                  <a:srgbClr val="036BB1"/>
                </a:solidFill>
              </a:rPr>
              <a:t>12</a:t>
            </a:r>
            <a:r>
              <a:rPr lang="zh-CN" altLang="en-US" dirty="0">
                <a:solidFill>
                  <a:srgbClr val="036BB1"/>
                </a:solidFill>
              </a:rPr>
              <a:t>个</a:t>
            </a:r>
            <a:r>
              <a:rPr lang="zh-CN" altLang="en-US" dirty="0" smtClean="0">
                <a:solidFill>
                  <a:srgbClr val="036BB1"/>
                </a:solidFill>
              </a:rPr>
              <a:t>参数的信息。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一般</a:t>
            </a:r>
            <a:r>
              <a:rPr lang="zh-CN" altLang="en-US" dirty="0">
                <a:solidFill>
                  <a:srgbClr val="036BB1"/>
                </a:solidFill>
              </a:rPr>
              <a:t>用法：常用于初始化窗口的参数、资源等等，包括创建子窗口</a:t>
            </a:r>
            <a:r>
              <a:rPr lang="zh-CN" altLang="en-US" dirty="0" smtClean="0">
                <a:solidFill>
                  <a:srgbClr val="036BB1"/>
                </a:solidFill>
              </a:rPr>
              <a:t>等。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WM_CREATE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36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窗口类的概念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0273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04		WM_SIZE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544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产生</a:t>
            </a:r>
            <a:r>
              <a:rPr lang="zh-CN" altLang="en-US" dirty="0">
                <a:solidFill>
                  <a:srgbClr val="036BB1"/>
                </a:solidFill>
              </a:rPr>
              <a:t>时间：在窗口的大小发生变化后。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: </a:t>
            </a:r>
            <a:r>
              <a:rPr lang="zh-CN" altLang="en-US" dirty="0" smtClean="0">
                <a:solidFill>
                  <a:srgbClr val="036BB1"/>
                </a:solidFill>
              </a:rPr>
              <a:t>窗口</a:t>
            </a:r>
            <a:r>
              <a:rPr lang="zh-CN" altLang="en-US" dirty="0">
                <a:solidFill>
                  <a:srgbClr val="036BB1"/>
                </a:solidFill>
              </a:rPr>
              <a:t>大小变化的原因。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 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  :</a:t>
            </a:r>
            <a:r>
              <a:rPr lang="zh-CN" altLang="en-US" dirty="0" smtClean="0">
                <a:solidFill>
                  <a:srgbClr val="036BB1"/>
                </a:solidFill>
              </a:rPr>
              <a:t> 窗口变化后的大小。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LOWORD(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) //</a:t>
            </a:r>
            <a:r>
              <a:rPr lang="zh-CN" altLang="en-US" dirty="0" smtClean="0">
                <a:solidFill>
                  <a:srgbClr val="036BB1"/>
                </a:solidFill>
              </a:rPr>
              <a:t>变化后的宽度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HIWORD(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) //</a:t>
            </a:r>
            <a:r>
              <a:rPr lang="zh-CN" altLang="en-US" dirty="0" smtClean="0">
                <a:solidFill>
                  <a:srgbClr val="036BB1"/>
                </a:solidFill>
              </a:rPr>
              <a:t>变化后的高度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一般</a:t>
            </a:r>
            <a:r>
              <a:rPr lang="zh-CN" altLang="en-US" dirty="0">
                <a:solidFill>
                  <a:srgbClr val="036BB1"/>
                </a:solidFill>
              </a:rPr>
              <a:t>用法：常用于窗口大小变化后，调整窗口内各个部分的</a:t>
            </a:r>
            <a:r>
              <a:rPr lang="zh-CN" altLang="en-US" dirty="0" smtClean="0">
                <a:solidFill>
                  <a:srgbClr val="036BB1"/>
                </a:solidFill>
              </a:rPr>
              <a:t>布局。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WM_SIZE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286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05		WM_QUIT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323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产生</a:t>
            </a:r>
            <a:r>
              <a:rPr lang="zh-CN" altLang="en-US" dirty="0">
                <a:solidFill>
                  <a:srgbClr val="036BB1"/>
                </a:solidFill>
              </a:rPr>
              <a:t>时间</a:t>
            </a:r>
            <a:r>
              <a:rPr lang="zh-CN" altLang="en-US" dirty="0" smtClean="0">
                <a:solidFill>
                  <a:srgbClr val="036BB1"/>
                </a:solidFill>
              </a:rPr>
              <a:t>：程序员发送。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: </a:t>
            </a:r>
            <a:r>
              <a:rPr lang="en-US" altLang="zh-CN" dirty="0" err="1">
                <a:solidFill>
                  <a:srgbClr val="036BB1"/>
                </a:solidFill>
              </a:rPr>
              <a:t>PostQuitMessage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函数传递的</a:t>
            </a:r>
            <a:r>
              <a:rPr lang="zh-CN" altLang="en-US" dirty="0" smtClean="0">
                <a:solidFill>
                  <a:srgbClr val="036BB1"/>
                </a:solidFill>
              </a:rPr>
              <a:t>参数。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 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  :</a:t>
            </a:r>
            <a:r>
              <a:rPr lang="zh-CN" altLang="en-US" dirty="0" smtClean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一般</a:t>
            </a:r>
            <a:r>
              <a:rPr lang="zh-CN" altLang="en-US" dirty="0">
                <a:solidFill>
                  <a:srgbClr val="036BB1"/>
                </a:solidFill>
              </a:rPr>
              <a:t>用法：用于结束消息</a:t>
            </a:r>
            <a:r>
              <a:rPr lang="zh-CN" altLang="en-US" dirty="0" smtClean="0">
                <a:solidFill>
                  <a:srgbClr val="036BB1"/>
                </a:solidFill>
              </a:rPr>
              <a:t>循环</a:t>
            </a:r>
            <a:r>
              <a:rPr lang="en-US" altLang="zh-CN" dirty="0" smtClean="0">
                <a:solidFill>
                  <a:srgbClr val="036BB1"/>
                </a:solidFill>
              </a:rPr>
              <a:t>,</a:t>
            </a:r>
            <a:r>
              <a:rPr lang="zh-CN" altLang="en-US" dirty="0">
                <a:solidFill>
                  <a:srgbClr val="036BB1"/>
                </a:solidFill>
              </a:rPr>
              <a:t>当</a:t>
            </a:r>
            <a:r>
              <a:rPr lang="en-US" altLang="zh-CN" dirty="0" err="1">
                <a:solidFill>
                  <a:srgbClr val="036BB1"/>
                </a:solidFill>
              </a:rPr>
              <a:t>GetMessage</a:t>
            </a:r>
            <a:r>
              <a:rPr lang="zh-CN" altLang="en-US" dirty="0">
                <a:solidFill>
                  <a:srgbClr val="036BB1"/>
                </a:solidFill>
              </a:rPr>
              <a:t>收到这个消息后，会返回</a:t>
            </a:r>
            <a:r>
              <a:rPr lang="en-US" altLang="zh-CN" dirty="0">
                <a:solidFill>
                  <a:srgbClr val="036BB1"/>
                </a:solidFill>
              </a:rPr>
              <a:t>FALSE</a:t>
            </a:r>
            <a:r>
              <a:rPr lang="zh-CN" altLang="en-US" dirty="0">
                <a:solidFill>
                  <a:srgbClr val="036BB1"/>
                </a:solidFill>
              </a:rPr>
              <a:t>，结束</a:t>
            </a:r>
            <a:r>
              <a:rPr lang="en-US" altLang="zh-CN" dirty="0">
                <a:solidFill>
                  <a:srgbClr val="036BB1"/>
                </a:solidFill>
              </a:rPr>
              <a:t>while</a:t>
            </a:r>
            <a:r>
              <a:rPr lang="zh-CN" altLang="en-US" dirty="0">
                <a:solidFill>
                  <a:srgbClr val="036BB1"/>
                </a:solidFill>
              </a:rPr>
              <a:t>处理，退出消息</a:t>
            </a:r>
            <a:r>
              <a:rPr lang="zh-CN" altLang="en-US" dirty="0" smtClean="0">
                <a:solidFill>
                  <a:srgbClr val="036BB1"/>
                </a:solidFill>
              </a:rPr>
              <a:t>循环。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WM_QUIT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333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Unit05 </a:t>
            </a:r>
            <a:r>
              <a:rPr lang="zh-CN" altLang="en-US" dirty="0" smtClean="0"/>
              <a:t>消息循环的原理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811713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消息循环的阻塞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6216812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发送消息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14" name="组合 60"/>
          <p:cNvGrpSpPr/>
          <p:nvPr/>
        </p:nvGrpSpPr>
        <p:grpSpPr>
          <a:xfrm>
            <a:off x="8213492" y="8414567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消息分类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637812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消息循环的阻塞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230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81263" y="2069432"/>
            <a:ext cx="23648735" cy="1022684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036BB1"/>
                </a:solidFill>
              </a:rPr>
              <a:t>GetMessage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从系统获取消息，将消息从系统中移除，阻塞函数。当系统无消息时</a:t>
            </a:r>
            <a:r>
              <a:rPr lang="zh-CN" altLang="en-US" dirty="0" smtClean="0">
                <a:solidFill>
                  <a:srgbClr val="036BB1"/>
                </a:solidFill>
              </a:rPr>
              <a:t>，会</a:t>
            </a:r>
            <a:r>
              <a:rPr lang="zh-CN" altLang="en-US" dirty="0">
                <a:solidFill>
                  <a:srgbClr val="036BB1"/>
                </a:solidFill>
              </a:rPr>
              <a:t>等候下一条消息。</a:t>
            </a:r>
          </a:p>
          <a:p>
            <a:r>
              <a:rPr lang="en-US" altLang="zh-CN" dirty="0" err="1">
                <a:solidFill>
                  <a:srgbClr val="036BB1"/>
                </a:solidFill>
              </a:rPr>
              <a:t>PeekMessage</a:t>
            </a:r>
            <a:r>
              <a:rPr lang="en-US" altLang="zh-CN" dirty="0">
                <a:solidFill>
                  <a:srgbClr val="036BB1"/>
                </a:solidFill>
              </a:rPr>
              <a:t> - </a:t>
            </a:r>
            <a:r>
              <a:rPr lang="zh-CN" altLang="en-US" dirty="0">
                <a:solidFill>
                  <a:srgbClr val="036BB1"/>
                </a:solidFill>
              </a:rPr>
              <a:t>以查看的方式从系统获取消息，可以不将消息从系统移除，非阻塞函数。当系统无消息时，返回</a:t>
            </a:r>
            <a:r>
              <a:rPr lang="en-US" altLang="zh-CN" dirty="0">
                <a:solidFill>
                  <a:srgbClr val="036BB1"/>
                </a:solidFill>
              </a:rPr>
              <a:t>FALSE</a:t>
            </a:r>
            <a:r>
              <a:rPr lang="zh-CN" altLang="en-US" dirty="0">
                <a:solidFill>
                  <a:srgbClr val="036BB1"/>
                </a:solidFill>
              </a:rPr>
              <a:t>，继续执行后续代码。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PeekMessage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LPMSG </a:t>
            </a:r>
            <a:r>
              <a:rPr lang="en-US" altLang="zh-CN" dirty="0" err="1">
                <a:solidFill>
                  <a:srgbClr val="036BB1"/>
                </a:solidFill>
              </a:rPr>
              <a:t>lpMsg</a:t>
            </a:r>
            <a:r>
              <a:rPr lang="en-US" altLang="zh-CN" dirty="0">
                <a:solidFill>
                  <a:srgbClr val="036BB1"/>
                </a:solidFill>
              </a:rPr>
              <a:t>,         // message information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           // handle to window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UINT </a:t>
            </a:r>
            <a:r>
              <a:rPr lang="en-US" altLang="zh-CN" dirty="0" err="1">
                <a:solidFill>
                  <a:srgbClr val="036BB1"/>
                </a:solidFill>
              </a:rPr>
              <a:t>wMsgFilterMin</a:t>
            </a:r>
            <a:r>
              <a:rPr lang="en-US" altLang="zh-CN" dirty="0">
                <a:solidFill>
                  <a:srgbClr val="036BB1"/>
                </a:solidFill>
              </a:rPr>
              <a:t>,  // first message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UINT </a:t>
            </a:r>
            <a:r>
              <a:rPr lang="en-US" altLang="zh-CN" dirty="0" err="1">
                <a:solidFill>
                  <a:srgbClr val="036BB1"/>
                </a:solidFill>
              </a:rPr>
              <a:t>wMsgFilterMax</a:t>
            </a:r>
            <a:r>
              <a:rPr lang="en-US" altLang="zh-CN" dirty="0">
                <a:solidFill>
                  <a:srgbClr val="036BB1"/>
                </a:solidFill>
              </a:rPr>
              <a:t>,  // last message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UINT </a:t>
            </a:r>
            <a:r>
              <a:rPr lang="en-US" altLang="zh-CN" dirty="0" err="1">
                <a:solidFill>
                  <a:srgbClr val="036BB1"/>
                </a:solidFill>
              </a:rPr>
              <a:t>wRemoveMsg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移除标识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                  </a:t>
            </a:r>
            <a:r>
              <a:rPr lang="en-US" altLang="zh-CN" dirty="0" smtClean="0">
                <a:solidFill>
                  <a:srgbClr val="036BB1"/>
                </a:solidFill>
              </a:rPr>
              <a:t>PM_REMOVE </a:t>
            </a:r>
            <a:r>
              <a:rPr lang="en-US" altLang="zh-CN" dirty="0">
                <a:solidFill>
                  <a:srgbClr val="036BB1"/>
                </a:solidFill>
              </a:rPr>
              <a:t>/ PM_NOREMOVE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消息循环的阻塞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334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发送消息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839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36BB1"/>
                </a:solidFill>
              </a:rPr>
              <a:t>SendMessage</a:t>
            </a:r>
            <a:r>
              <a:rPr lang="en-US" altLang="zh-CN" dirty="0">
                <a:solidFill>
                  <a:srgbClr val="036BB1"/>
                </a:solidFill>
              </a:rPr>
              <a:t> - </a:t>
            </a:r>
            <a:r>
              <a:rPr lang="zh-CN" altLang="en-US" dirty="0">
                <a:solidFill>
                  <a:srgbClr val="036BB1"/>
                </a:solidFill>
              </a:rPr>
              <a:t>发送消息，会等候消息处理的结果。</a:t>
            </a:r>
          </a:p>
          <a:p>
            <a:r>
              <a:rPr lang="en-US" altLang="zh-CN" dirty="0" err="1">
                <a:solidFill>
                  <a:srgbClr val="036BB1"/>
                </a:solidFill>
              </a:rPr>
              <a:t>PostMessage</a:t>
            </a:r>
            <a:r>
              <a:rPr lang="en-US" altLang="zh-CN" dirty="0">
                <a:solidFill>
                  <a:srgbClr val="036BB1"/>
                </a:solidFill>
              </a:rPr>
              <a:t> - </a:t>
            </a:r>
            <a:r>
              <a:rPr lang="zh-CN" altLang="en-US" dirty="0">
                <a:solidFill>
                  <a:srgbClr val="036BB1"/>
                </a:solidFill>
              </a:rPr>
              <a:t>投递消息，消息发出后立刻返回，不等候消息执行结果。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SendMessage</a:t>
            </a:r>
            <a:r>
              <a:rPr lang="en-US" altLang="zh-CN" dirty="0">
                <a:solidFill>
                  <a:srgbClr val="036BB1"/>
                </a:solidFill>
              </a:rPr>
              <a:t>/</a:t>
            </a:r>
            <a:r>
              <a:rPr lang="en-US" altLang="zh-CN" dirty="0" err="1">
                <a:solidFill>
                  <a:srgbClr val="036BB1"/>
                </a:solidFill>
              </a:rPr>
              <a:t>PostMessage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消息发送的目的窗口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UINT </a:t>
            </a:r>
            <a:r>
              <a:rPr lang="en-US" altLang="zh-CN" dirty="0" err="1">
                <a:solidFill>
                  <a:srgbClr val="036BB1"/>
                </a:solidFill>
              </a:rPr>
              <a:t>Msg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消息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WPARAM </a:t>
            </a:r>
            <a:r>
              <a:rPr lang="en-US" altLang="zh-CN" dirty="0" err="1">
                <a:solidFill>
                  <a:srgbClr val="036BB1"/>
                </a:solidFill>
              </a:rPr>
              <a:t>wParam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消息参数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LPARAM </a:t>
            </a:r>
            <a:r>
              <a:rPr lang="en-US" altLang="zh-CN" dirty="0" err="1">
                <a:solidFill>
                  <a:srgbClr val="036BB1"/>
                </a:solidFill>
              </a:rPr>
              <a:t>lParam</a:t>
            </a:r>
            <a:r>
              <a:rPr lang="en-US" altLang="zh-CN" dirty="0">
                <a:solidFill>
                  <a:srgbClr val="036BB1"/>
                </a:solidFill>
              </a:rPr>
              <a:t>  //</a:t>
            </a:r>
            <a:r>
              <a:rPr lang="zh-CN" altLang="en-US" dirty="0">
                <a:solidFill>
                  <a:srgbClr val="036BB1"/>
                </a:solidFill>
              </a:rPr>
              <a:t>消息参数     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</a:t>
            </a:r>
          </a:p>
          <a:p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发送消息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7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窗口</a:t>
            </a:r>
            <a:r>
              <a:rPr lang="zh-CN" altLang="en-US" dirty="0">
                <a:solidFill>
                  <a:srgbClr val="036BB1"/>
                </a:solidFill>
              </a:rPr>
              <a:t>类包含了窗口的各种参数信息的数据结构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每个</a:t>
            </a:r>
            <a:r>
              <a:rPr lang="zh-CN" altLang="en-US" dirty="0">
                <a:solidFill>
                  <a:srgbClr val="036BB1"/>
                </a:solidFill>
              </a:rPr>
              <a:t>窗口都具有窗口类，基于窗口类创建窗口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每个</a:t>
            </a:r>
            <a:r>
              <a:rPr lang="zh-CN" altLang="en-US" dirty="0">
                <a:solidFill>
                  <a:srgbClr val="036BB1"/>
                </a:solidFill>
              </a:rPr>
              <a:t>窗口类都具有一个名称，使用前必须注册到系统。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窗口类的概念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061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消息分类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244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系统</a:t>
            </a:r>
            <a:r>
              <a:rPr lang="zh-CN" altLang="en-US" dirty="0">
                <a:solidFill>
                  <a:srgbClr val="036BB1"/>
                </a:solidFill>
              </a:rPr>
              <a:t>消息 </a:t>
            </a:r>
            <a:r>
              <a:rPr lang="en-US" altLang="zh-CN" dirty="0">
                <a:solidFill>
                  <a:srgbClr val="036BB1"/>
                </a:solidFill>
              </a:rPr>
              <a:t>- ID</a:t>
            </a:r>
            <a:r>
              <a:rPr lang="zh-CN" altLang="en-US" dirty="0">
                <a:solidFill>
                  <a:srgbClr val="036BB1"/>
                </a:solidFill>
              </a:rPr>
              <a:t>范围 </a:t>
            </a:r>
            <a:r>
              <a:rPr lang="en-US" altLang="zh-CN" dirty="0">
                <a:solidFill>
                  <a:srgbClr val="036BB1"/>
                </a:solidFill>
              </a:rPr>
              <a:t>0 - 0x03FF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由系统定义好的消息，可以在程序中直接使用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用户</a:t>
            </a:r>
            <a:r>
              <a:rPr lang="zh-CN" altLang="en-US" dirty="0">
                <a:solidFill>
                  <a:srgbClr val="036BB1"/>
                </a:solidFill>
              </a:rPr>
              <a:t>自定义消息 </a:t>
            </a:r>
            <a:r>
              <a:rPr lang="en-US" altLang="zh-CN" dirty="0">
                <a:solidFill>
                  <a:srgbClr val="036BB1"/>
                </a:solidFill>
              </a:rPr>
              <a:t>- ID</a:t>
            </a:r>
            <a:r>
              <a:rPr lang="zh-CN" altLang="en-US" dirty="0">
                <a:solidFill>
                  <a:srgbClr val="036BB1"/>
                </a:solidFill>
              </a:rPr>
              <a:t>范围 </a:t>
            </a:r>
            <a:r>
              <a:rPr lang="en-US" altLang="zh-CN" dirty="0">
                <a:solidFill>
                  <a:srgbClr val="036BB1"/>
                </a:solidFill>
              </a:rPr>
              <a:t>0x0400 - 0x7FFF(31743)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由用户自己定义，满足用户自己的需求。由用户自己发出消息，并响应处理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自定义</a:t>
            </a:r>
            <a:r>
              <a:rPr lang="zh-CN" altLang="en-US" dirty="0">
                <a:solidFill>
                  <a:srgbClr val="036BB1"/>
                </a:solidFill>
              </a:rPr>
              <a:t>消息宏：</a:t>
            </a:r>
            <a:r>
              <a:rPr lang="en-US" altLang="zh-CN" dirty="0" smtClean="0">
                <a:solidFill>
                  <a:srgbClr val="036BB1"/>
                </a:solidFill>
              </a:rPr>
              <a:t>WM_USER 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发送消息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4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窗口类的</a:t>
            </a:r>
            <a:r>
              <a:rPr kumimoji="1" lang="zh-CN" altLang="en-US" sz="8800" dirty="0">
                <a:solidFill>
                  <a:schemeClr val="bg1"/>
                </a:solidFill>
              </a:rPr>
              <a:t>分类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36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系统</a:t>
            </a:r>
            <a:r>
              <a:rPr lang="zh-CN" altLang="en-US" dirty="0">
                <a:solidFill>
                  <a:srgbClr val="036BB1"/>
                </a:solidFill>
              </a:rPr>
              <a:t>窗口类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系统</a:t>
            </a:r>
            <a:r>
              <a:rPr lang="zh-CN" altLang="en-US" dirty="0">
                <a:solidFill>
                  <a:srgbClr val="036BB1"/>
                </a:solidFill>
              </a:rPr>
              <a:t>已经定义好的窗口类，所有应用程序都可以直接使用。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应用程序</a:t>
            </a:r>
            <a:r>
              <a:rPr lang="zh-CN" altLang="en-US" dirty="0">
                <a:solidFill>
                  <a:srgbClr val="036BB1"/>
                </a:solidFill>
              </a:rPr>
              <a:t>全局窗口类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由</a:t>
            </a:r>
            <a:r>
              <a:rPr lang="zh-CN" altLang="en-US" dirty="0">
                <a:solidFill>
                  <a:srgbClr val="036BB1"/>
                </a:solidFill>
              </a:rPr>
              <a:t>用户自己定义，当前应用程序所有模块都可以使用。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应用程序</a:t>
            </a:r>
            <a:r>
              <a:rPr lang="zh-CN" altLang="en-US" dirty="0">
                <a:solidFill>
                  <a:srgbClr val="036BB1"/>
                </a:solidFill>
              </a:rPr>
              <a:t>局部窗口类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由</a:t>
            </a:r>
            <a:r>
              <a:rPr lang="zh-CN" altLang="en-US" dirty="0">
                <a:solidFill>
                  <a:srgbClr val="036BB1"/>
                </a:solidFill>
              </a:rPr>
              <a:t>用户自己定义，当前应用程序中本模块可以</a:t>
            </a:r>
            <a:r>
              <a:rPr lang="zh-CN" altLang="en-US" dirty="0" smtClean="0">
                <a:solidFill>
                  <a:srgbClr val="036BB1"/>
                </a:solidFill>
              </a:rPr>
              <a:t>使用。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窗口类的分类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5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系统窗口类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5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不需要注册，直接使用窗口类即可。</a:t>
            </a:r>
            <a:r>
              <a:rPr lang="zh-CN" altLang="en-US" dirty="0" smtClean="0">
                <a:solidFill>
                  <a:srgbClr val="036BB1"/>
                </a:solidFill>
              </a:rPr>
              <a:t>系统已经注册好了。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例如</a:t>
            </a:r>
            <a:r>
              <a:rPr lang="zh-CN" altLang="en-US" dirty="0">
                <a:solidFill>
                  <a:srgbClr val="036BB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    </a:t>
            </a:r>
            <a:r>
              <a:rPr lang="zh-CN" altLang="en-US" dirty="0">
                <a:solidFill>
                  <a:srgbClr val="036BB1"/>
                </a:solidFill>
              </a:rPr>
              <a:t>按钮   </a:t>
            </a:r>
            <a:r>
              <a:rPr lang="en-US" altLang="zh-CN" dirty="0">
                <a:solidFill>
                  <a:srgbClr val="036BB1"/>
                </a:solidFill>
              </a:rPr>
              <a:t>- BUTTON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    </a:t>
            </a:r>
            <a:r>
              <a:rPr lang="zh-CN" altLang="en-US" dirty="0">
                <a:solidFill>
                  <a:srgbClr val="036BB1"/>
                </a:solidFill>
              </a:rPr>
              <a:t>编辑框 </a:t>
            </a:r>
            <a:r>
              <a:rPr lang="en-US" altLang="zh-CN" dirty="0">
                <a:solidFill>
                  <a:srgbClr val="036BB1"/>
                </a:solidFill>
              </a:rPr>
              <a:t>- EDIT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系统窗口类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544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793</Words>
  <Application>Microsoft Office PowerPoint</Application>
  <PresentationFormat>自定义</PresentationFormat>
  <Paragraphs>299</Paragraphs>
  <Slides>51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WINDOWS窗口</vt:lpstr>
      <vt:lpstr>Unit01 注册窗口类</vt:lpstr>
      <vt:lpstr>幻灯片 3</vt:lpstr>
      <vt:lpstr>01     窗口类的概念</vt:lpstr>
      <vt:lpstr>幻灯片 5</vt:lpstr>
      <vt:lpstr>02     窗口类的分类</vt:lpstr>
      <vt:lpstr>幻灯片 7</vt:lpstr>
      <vt:lpstr>03     系统窗口类</vt:lpstr>
      <vt:lpstr>幻灯片 9</vt:lpstr>
      <vt:lpstr>04     全局及局部窗口类</vt:lpstr>
      <vt:lpstr>幻灯片 11</vt:lpstr>
      <vt:lpstr>幻灯片 12</vt:lpstr>
      <vt:lpstr>幻灯片 13</vt:lpstr>
      <vt:lpstr>Unit02 窗口创建</vt:lpstr>
      <vt:lpstr>幻灯片 15</vt:lpstr>
      <vt:lpstr>01     创建窗口的函数</vt:lpstr>
      <vt:lpstr>幻灯片 17</vt:lpstr>
      <vt:lpstr>02     创建窗口的原理</vt:lpstr>
      <vt:lpstr>幻灯片 19</vt:lpstr>
      <vt:lpstr>03     子窗口的创建</vt:lpstr>
      <vt:lpstr>幻灯片 21</vt:lpstr>
      <vt:lpstr>Unit03 消息基础</vt:lpstr>
      <vt:lpstr>幻灯片 23</vt:lpstr>
      <vt:lpstr>01     消息的概念和作用</vt:lpstr>
      <vt:lpstr>幻灯片 25</vt:lpstr>
      <vt:lpstr>02     窗口处理函数</vt:lpstr>
      <vt:lpstr>幻灯片 27</vt:lpstr>
      <vt:lpstr>03     浅谈消息相关函数</vt:lpstr>
      <vt:lpstr>幻灯片 29</vt:lpstr>
      <vt:lpstr>幻灯片 30</vt:lpstr>
      <vt:lpstr>幻灯片 31</vt:lpstr>
      <vt:lpstr>Unit04 常见消息</vt:lpstr>
      <vt:lpstr>幻灯片 33</vt:lpstr>
      <vt:lpstr>01     WM_DESTROY</vt:lpstr>
      <vt:lpstr>幻灯片 35</vt:lpstr>
      <vt:lpstr>02     WM_SYSCOMMAND</vt:lpstr>
      <vt:lpstr>幻灯片 37</vt:lpstr>
      <vt:lpstr>03     WM_CREATE</vt:lpstr>
      <vt:lpstr>幻灯片 39</vt:lpstr>
      <vt:lpstr>04  WM_SIZE</vt:lpstr>
      <vt:lpstr>幻灯片 41</vt:lpstr>
      <vt:lpstr>05  WM_QUIT</vt:lpstr>
      <vt:lpstr>幻灯片 43</vt:lpstr>
      <vt:lpstr>Unit05 消息循环的原理</vt:lpstr>
      <vt:lpstr>幻灯片 45</vt:lpstr>
      <vt:lpstr>01     消息循环的阻塞</vt:lpstr>
      <vt:lpstr>幻灯片 47</vt:lpstr>
      <vt:lpstr>02     发送消息</vt:lpstr>
      <vt:lpstr>幻灯片 49</vt:lpstr>
      <vt:lpstr>03     消息分类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tarena</dc:creator>
  <cp:lastModifiedBy>admin</cp:lastModifiedBy>
  <cp:revision>699</cp:revision>
  <dcterms:created xsi:type="dcterms:W3CDTF">2017-05-25T09:22:00Z</dcterms:created>
  <dcterms:modified xsi:type="dcterms:W3CDTF">2019-11-22T04:13:31Z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