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60" r:id="rId2"/>
    <p:sldId id="959" r:id="rId3"/>
    <p:sldId id="960" r:id="rId4"/>
    <p:sldId id="961" r:id="rId5"/>
    <p:sldId id="962" r:id="rId6"/>
    <p:sldId id="963" r:id="rId7"/>
    <p:sldId id="964" r:id="rId8"/>
    <p:sldId id="965" r:id="rId9"/>
    <p:sldId id="966" r:id="rId10"/>
    <p:sldId id="967" r:id="rId11"/>
    <p:sldId id="968" r:id="rId12"/>
    <p:sldId id="969" r:id="rId13"/>
    <p:sldId id="970" r:id="rId14"/>
    <p:sldId id="971" r:id="rId15"/>
    <p:sldId id="972" r:id="rId16"/>
    <p:sldId id="973" r:id="rId17"/>
    <p:sldId id="943" r:id="rId18"/>
    <p:sldId id="944" r:id="rId19"/>
    <p:sldId id="945" r:id="rId20"/>
    <p:sldId id="946" r:id="rId21"/>
    <p:sldId id="947" r:id="rId22"/>
    <p:sldId id="948" r:id="rId23"/>
    <p:sldId id="949" r:id="rId24"/>
    <p:sldId id="950" r:id="rId25"/>
    <p:sldId id="951" r:id="rId26"/>
    <p:sldId id="952" r:id="rId27"/>
    <p:sldId id="953" r:id="rId28"/>
    <p:sldId id="954" r:id="rId29"/>
    <p:sldId id="955" r:id="rId30"/>
    <p:sldId id="956" r:id="rId31"/>
    <p:sldId id="957" r:id="rId32"/>
    <p:sldId id="958" r:id="rId33"/>
    <p:sldId id="798" r:id="rId34"/>
    <p:sldId id="259" r:id="rId35"/>
    <p:sldId id="262" r:id="rId36"/>
    <p:sldId id="771" r:id="rId37"/>
    <p:sldId id="800" r:id="rId38"/>
    <p:sldId id="799" r:id="rId39"/>
    <p:sldId id="923" r:id="rId40"/>
    <p:sldId id="802" r:id="rId41"/>
    <p:sldId id="803" r:id="rId42"/>
    <p:sldId id="804" r:id="rId43"/>
    <p:sldId id="805" r:id="rId44"/>
    <p:sldId id="807" r:id="rId45"/>
    <p:sldId id="904" r:id="rId46"/>
    <p:sldId id="809" r:id="rId47"/>
    <p:sldId id="905" r:id="rId48"/>
    <p:sldId id="863" r:id="rId49"/>
    <p:sldId id="906" r:id="rId50"/>
    <p:sldId id="974" r:id="rId51"/>
    <p:sldId id="925" r:id="rId52"/>
    <p:sldId id="926" r:id="rId53"/>
    <p:sldId id="927" r:id="rId54"/>
  </p:sldIdLst>
  <p:sldSz cx="24382413" cy="13716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93A6B"/>
    <a:srgbClr val="0371B6"/>
    <a:srgbClr val="036BB1"/>
    <a:srgbClr val="03599F"/>
    <a:srgbClr val="033675"/>
    <a:srgbClr val="5E7DFF"/>
    <a:srgbClr val="19307B"/>
    <a:srgbClr val="1D2E76"/>
    <a:srgbClr val="002FA0"/>
    <a:srgbClr val="1D2E7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0" autoAdjust="0"/>
    <p:restoredTop sz="94660"/>
  </p:normalViewPr>
  <p:slideViewPr>
    <p:cSldViewPr snapToGrid="0">
      <p:cViewPr>
        <p:scale>
          <a:sx n="40" d="100"/>
          <a:sy n="40" d="100"/>
        </p:scale>
        <p:origin x="-342" y="-24"/>
      </p:cViewPr>
      <p:guideLst>
        <p:guide orient="horz" pos="4320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504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317DCA2C-A8EF-DE46-B00B-27134A89E6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63FCD17-805A-D846-A08A-57C8C3A63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163F-9BF3-1B43-ADED-5C097536833C}" type="datetimeFigureOut">
              <a:rPr kumimoji="1" lang="zh-CN" altLang="en-US" smtClean="0"/>
              <a:pPr/>
              <a:t>2019/12/2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67C2966-4A3C-B149-A463-2E9BDEE86F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2EFA04E-2645-BB4C-B212-F0330005F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78AD9-12A9-0E4A-8AD9-F1FCCED3781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725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9649B-4D69-DE4C-9159-825A6D184020}" type="datetimeFigureOut">
              <a:rPr kumimoji="1" lang="zh-CN" altLang="en-US" smtClean="0"/>
              <a:pPr/>
              <a:t>2019/12/2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45D8A-770A-BD4B-9FA7-E8D2C0E6735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16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24382413" cy="137211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 t="22" b="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2155" y="469265"/>
            <a:ext cx="3045761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856" y="5956935"/>
            <a:ext cx="24386540" cy="2271395"/>
          </a:xfrm>
        </p:spPr>
        <p:txBody>
          <a:bodyPr anchor="ctr" anchorCtr="0"/>
          <a:lstStyle>
            <a:lvl1pPr algn="ctr">
              <a:defRPr sz="7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课程名称、阶段名称或者 模块名称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 userDrawn="1"/>
        </p:nvSpPr>
        <p:spPr>
          <a:xfrm>
            <a:off x="1" y="0"/>
            <a:ext cx="24382412" cy="13716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 l="3" t="-1" r="-19033" b="-190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未标题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80755" y="524517"/>
            <a:ext cx="2372995" cy="7816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3787E10-2A31-834D-9A42-DD8EBCF137A0}"/>
              </a:ext>
            </a:extLst>
          </p:cNvPr>
          <p:cNvSpPr/>
          <p:nvPr userDrawn="1"/>
        </p:nvSpPr>
        <p:spPr>
          <a:xfrm>
            <a:off x="0" y="-5150"/>
            <a:ext cx="24382413" cy="13721150"/>
          </a:xfrm>
          <a:prstGeom prst="rect">
            <a:avLst/>
          </a:prstGeom>
          <a:solidFill>
            <a:srgbClr val="093A6B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文本">
            <a:extLst>
              <a:ext uri="{FF2B5EF4-FFF2-40B4-BE49-F238E27FC236}">
                <a16:creationId xmlns:a16="http://schemas.microsoft.com/office/drawing/2014/main" xmlns="" id="{458C8997-37F1-6741-9EFD-E574D3D0A03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-8890" y="4482689"/>
            <a:ext cx="24391303" cy="51335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2000">
                <a:schemeClr val="bg1">
                  <a:alpha val="74000"/>
                </a:schemeClr>
              </a:gs>
              <a:gs pos="50000">
                <a:schemeClr val="bg1">
                  <a:alpha val="86000"/>
                </a:schemeClr>
              </a:gs>
              <a:gs pos="31000">
                <a:schemeClr val="bg1">
                  <a:alpha val="74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</a:gradFill>
        </p:spPr>
        <p:txBody>
          <a:bodyPr/>
          <a:lstStyle>
            <a:lvl1pPr algn="ctr" defTabSz="457154">
              <a:defRPr sz="13999">
                <a:solidFill>
                  <a:srgbClr val="2883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Lantinghei SC Extralight"/>
              </a:defRPr>
            </a:lvl1pPr>
          </a:lstStyle>
          <a:p>
            <a:r>
              <a:rPr lang="en-US" altLang="zh-CN" dirty="0"/>
              <a:t>Unit01</a:t>
            </a:r>
            <a:r>
              <a:rPr lang="zh-CN" altLang="en-US" dirty="0"/>
              <a:t> 课程标题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929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" y="0"/>
            <a:ext cx="24493017" cy="13781405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39759" y="-82651"/>
            <a:ext cx="24563423" cy="1205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2934409-FE88-6346-94D2-014E49C91528}"/>
              </a:ext>
            </a:extLst>
          </p:cNvPr>
          <p:cNvSpPr txBox="1"/>
          <p:nvPr userDrawn="1"/>
        </p:nvSpPr>
        <p:spPr>
          <a:xfrm>
            <a:off x="5160569" y="1519902"/>
            <a:ext cx="5648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r>
              <a:rPr lang="zh-CN" altLang="en-US" sz="5200" b="1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355" y="12468371"/>
            <a:ext cx="2372995" cy="7816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2934409-FE88-6346-94D2-014E49C91528}"/>
              </a:ext>
            </a:extLst>
          </p:cNvPr>
          <p:cNvSpPr txBox="1"/>
          <p:nvPr userDrawn="1"/>
        </p:nvSpPr>
        <p:spPr>
          <a:xfrm>
            <a:off x="20681950" y="12468371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4382413" cy="137191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39758" y="-31531"/>
            <a:ext cx="24422172" cy="1200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355" y="12468371"/>
            <a:ext cx="2372995" cy="7816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2934409-FE88-6346-94D2-014E49C91528}"/>
              </a:ext>
            </a:extLst>
          </p:cNvPr>
          <p:cNvSpPr txBox="1"/>
          <p:nvPr userDrawn="1"/>
        </p:nvSpPr>
        <p:spPr>
          <a:xfrm>
            <a:off x="20046950" y="12468371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121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1" y="0"/>
            <a:ext cx="24395431" cy="13781405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890" y="1906918"/>
            <a:ext cx="24395430" cy="1188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00371E42-B15A-FF4B-B9B2-43AA527FD8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5381201"/>
            <a:ext cx="24386540" cy="2271395"/>
          </a:xfrm>
        </p:spPr>
        <p:txBody>
          <a:bodyPr anchor="ctr" anchorCtr="0"/>
          <a:lstStyle>
            <a:lvl1pPr algn="ctr">
              <a:defRPr sz="7500" b="1">
                <a:solidFill>
                  <a:srgbClr val="2883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01</a:t>
            </a:r>
            <a:r>
              <a:rPr lang="zh-CN" altLang="en-US" dirty="0"/>
              <a:t> 变量</a:t>
            </a:r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280755" y="524517"/>
            <a:ext cx="2372995" cy="7816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比较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" y="0"/>
            <a:ext cx="24416704" cy="13781405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45592" y="-39757"/>
            <a:ext cx="24453405" cy="1250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2700" y="1843405"/>
            <a:ext cx="24408000" cy="72000"/>
          </a:xfrm>
          <a:prstGeom prst="rect">
            <a:avLst/>
          </a:prstGeom>
          <a:solidFill>
            <a:srgbClr val="193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 userDrawn="1"/>
        </p:nvSpPr>
        <p:spPr>
          <a:xfrm rot="13500000">
            <a:off x="750593" y="1029280"/>
            <a:ext cx="360000" cy="360000"/>
          </a:xfrm>
          <a:prstGeom prst="rtTriangle">
            <a:avLst/>
          </a:prstGeom>
          <a:solidFill>
            <a:srgbClr val="036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49F925-56C2-F84C-9CC4-065A9082B4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2"/>
            <a:ext cx="22619016" cy="8804828"/>
          </a:xfrm>
        </p:spPr>
        <p:txBody>
          <a:bodyPr/>
          <a:lstStyle>
            <a:lvl1pPr marL="457200" indent="-780565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Wingdings" pitchFamily="2" charset="2"/>
              <a:buChar char="l"/>
              <a:defRPr sz="4800">
                <a:solidFill>
                  <a:srgbClr val="2F55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1371600" indent="-600565">
              <a:spcAft>
                <a:spcPts val="600"/>
              </a:spcAft>
              <a:buFont typeface="Wingdings" pitchFamily="2" charset="2"/>
              <a:buChar char="Ø"/>
              <a:defRPr sz="4000">
                <a:solidFill>
                  <a:srgbClr val="2F55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
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DBCA4B39-62DC-F54B-A3C3-34A3F39C56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450050"/>
            <a:ext cx="22415817" cy="131414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6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 latinLnBrk="1" hangingPunct="0"/>
            <a:r>
              <a:rPr kumimoji="1" lang="zh-CN" altLang="en-US" dirty="0"/>
              <a:t>编辑母版文本</a:t>
            </a:r>
          </a:p>
        </p:txBody>
      </p:sp>
      <p:pic>
        <p:nvPicPr>
          <p:cNvPr id="12" name="图片 11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6034" y="12714396"/>
            <a:ext cx="2372995" cy="78168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02934409-FE88-6346-94D2-014E49C91528}"/>
              </a:ext>
            </a:extLst>
          </p:cNvPr>
          <p:cNvSpPr txBox="1"/>
          <p:nvPr userDrawn="1"/>
        </p:nvSpPr>
        <p:spPr>
          <a:xfrm>
            <a:off x="20681950" y="12716147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9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248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" y="-5150"/>
            <a:ext cx="24382413" cy="137211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103360" y="2798445"/>
            <a:ext cx="5723890" cy="5723890"/>
            <a:chOff x="14336" y="5877"/>
            <a:chExt cx="9014" cy="9014"/>
          </a:xfrm>
        </p:grpSpPr>
        <p:sp>
          <p:nvSpPr>
            <p:cNvPr id="11" name="圆角矩形 10"/>
            <p:cNvSpPr/>
            <p:nvPr userDrawn="1"/>
          </p:nvSpPr>
          <p:spPr>
            <a:xfrm>
              <a:off x="14336" y="5877"/>
              <a:ext cx="9014" cy="9014"/>
            </a:xfrm>
            <a:prstGeom prst="roundRect">
              <a:avLst>
                <a:gd name="adj" fmla="val 38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tedu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515" y="6085"/>
              <a:ext cx="8599" cy="859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 userDrawn="1"/>
        </p:nvSpPr>
        <p:spPr>
          <a:xfrm>
            <a:off x="9661525" y="9056370"/>
            <a:ext cx="486854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关注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达内科技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官方微信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    </a:t>
            </a:r>
          </a:p>
          <a:p>
            <a:endParaRPr lang="en-US" altLang="zh-CN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Microsoft YaHei UI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303510" y="10114915"/>
            <a:ext cx="43738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谢谢观赏！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1" r:id="rId3"/>
    <p:sldLayoutId id="2147483676" r:id="rId4"/>
    <p:sldLayoutId id="2147483652" r:id="rId5"/>
    <p:sldLayoutId id="2147483671" r:id="rId6"/>
    <p:sldLayoutId id="2147483655" r:id="rId7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828800" rtl="0" eaLnBrk="1" latinLnBrk="0" hangingPunct="1">
        <a:lnSpc>
          <a:spcPct val="150000"/>
        </a:lnSpc>
        <a:spcBef>
          <a:spcPts val="1747"/>
        </a:spcBef>
        <a:spcAft>
          <a:spcPts val="120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6565" algn="l" defTabSz="18288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6565" algn="l" defTabSz="1828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624276" y="3779802"/>
            <a:ext cx="24765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2400" dirty="0">
              <a:solidFill>
                <a:srgbClr val="E72C43"/>
              </a:solidFill>
              <a:latin typeface="锐字云字库锐黑粗体GBK" panose="02010604000000000000" charset="-122"/>
              <a:ea typeface="锐字云字库锐黑粗体GBK" panose="02010604000000000000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C9E3ABBE-CB5D-3D42-8E5A-22A16ABEE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消息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队列</a:t>
            </a:r>
            <a:r>
              <a:rPr lang="zh-CN" altLang="en-US" dirty="0">
                <a:solidFill>
                  <a:srgbClr val="036BB1"/>
                </a:solidFill>
              </a:rPr>
              <a:t>消息</a:t>
            </a:r>
            <a:r>
              <a:rPr lang="en-US" altLang="zh-CN" dirty="0">
                <a:solidFill>
                  <a:srgbClr val="036BB1"/>
                </a:solidFill>
              </a:rPr>
              <a:t>-</a:t>
            </a:r>
            <a:r>
              <a:rPr lang="zh-CN" altLang="en-US" dirty="0">
                <a:solidFill>
                  <a:srgbClr val="036BB1"/>
                </a:solidFill>
              </a:rPr>
              <a:t>消息发送后，首先放入队列，然后通过消息循环，从队列当中获取。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GetMessage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从消息队列中获取消息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PostMessage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将消息投递到消息队列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常见</a:t>
            </a:r>
            <a:r>
              <a:rPr lang="zh-CN" altLang="en-US" dirty="0">
                <a:solidFill>
                  <a:srgbClr val="036BB1"/>
                </a:solidFill>
              </a:rPr>
              <a:t>队列消息：</a:t>
            </a:r>
            <a:r>
              <a:rPr lang="en-US" altLang="zh-CN" dirty="0">
                <a:solidFill>
                  <a:srgbClr val="036BB1"/>
                </a:solidFill>
              </a:rPr>
              <a:t>WM_PAINT</a:t>
            </a:r>
            <a:r>
              <a:rPr lang="zh-CN" altLang="en-US" dirty="0">
                <a:solidFill>
                  <a:srgbClr val="036BB1"/>
                </a:solidFill>
              </a:rPr>
              <a:t>、键盘、鼠标、定时器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非</a:t>
            </a:r>
            <a:r>
              <a:rPr lang="zh-CN" altLang="en-US" dirty="0">
                <a:solidFill>
                  <a:srgbClr val="036BB1"/>
                </a:solidFill>
              </a:rPr>
              <a:t>队列消息－消息发送时，首先查找消息接收窗口的窗口处理函数，直接调用处理函数，完成消息。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SendMessage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直接将消息发送给窗口的处理函数，并等候处理结果。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常见</a:t>
            </a:r>
            <a:r>
              <a:rPr lang="zh-CN" altLang="en-US" dirty="0">
                <a:solidFill>
                  <a:srgbClr val="036BB1"/>
                </a:solidFill>
              </a:rPr>
              <a:t>消息：</a:t>
            </a:r>
            <a:r>
              <a:rPr lang="en-US" altLang="zh-CN" dirty="0">
                <a:solidFill>
                  <a:srgbClr val="036BB1"/>
                </a:solidFill>
              </a:rPr>
              <a:t>WM_CREATE</a:t>
            </a:r>
            <a:r>
              <a:rPr lang="zh-CN" altLang="en-US" dirty="0">
                <a:solidFill>
                  <a:srgbClr val="036BB1"/>
                </a:solidFill>
              </a:rPr>
              <a:t>、</a:t>
            </a:r>
            <a:r>
              <a:rPr lang="en-US" altLang="zh-CN" dirty="0">
                <a:solidFill>
                  <a:srgbClr val="036BB1"/>
                </a:solidFill>
              </a:rPr>
              <a:t>WM_SIZE</a:t>
            </a:r>
            <a:r>
              <a:rPr lang="zh-CN" altLang="en-US" dirty="0">
                <a:solidFill>
                  <a:srgbClr val="036BB1"/>
                </a:solidFill>
              </a:rPr>
              <a:t>等。</a:t>
            </a: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消息和消息队列的关系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74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04     </a:t>
            </a:r>
            <a:r>
              <a:rPr kumimoji="1" lang="zh-CN" altLang="en-US" sz="7200" dirty="0" smtClean="0">
                <a:solidFill>
                  <a:schemeClr val="bg1"/>
                </a:solidFill>
              </a:rPr>
              <a:t>深谈</a:t>
            </a:r>
            <a:r>
              <a:rPr kumimoji="1" lang="en-US" altLang="zh-CN" sz="7200" dirty="0" err="1" smtClean="0">
                <a:solidFill>
                  <a:schemeClr val="bg1"/>
                </a:solidFill>
              </a:rPr>
              <a:t>GetMessage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96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57200" y="2334126"/>
            <a:ext cx="23672798" cy="979370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在</a:t>
            </a:r>
            <a:r>
              <a:rPr lang="zh-CN" altLang="en-US" dirty="0">
                <a:solidFill>
                  <a:srgbClr val="036BB1"/>
                </a:solidFill>
              </a:rPr>
              <a:t>程序（线程）消息队列查找消息，如果队列有消息，检查消息是否满足指定条件</a:t>
            </a:r>
            <a:r>
              <a:rPr lang="en-US" altLang="zh-CN" dirty="0">
                <a:solidFill>
                  <a:srgbClr val="036BB1"/>
                </a:solidFill>
              </a:rPr>
              <a:t>(HWND,ID</a:t>
            </a:r>
            <a:r>
              <a:rPr lang="zh-CN" altLang="en-US" dirty="0">
                <a:solidFill>
                  <a:srgbClr val="036BB1"/>
                </a:solidFill>
              </a:rPr>
              <a:t>范围</a:t>
            </a:r>
            <a:r>
              <a:rPr lang="en-US" altLang="zh-CN" dirty="0">
                <a:solidFill>
                  <a:srgbClr val="036BB1"/>
                </a:solidFill>
              </a:rPr>
              <a:t>)</a:t>
            </a:r>
            <a:r>
              <a:rPr lang="zh-CN" altLang="en-US" dirty="0">
                <a:solidFill>
                  <a:srgbClr val="036BB1"/>
                </a:solidFill>
              </a:rPr>
              <a:t>，不满足条件就不会取出消息，否则从队列取出消息返回。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如果</a:t>
            </a:r>
            <a:r>
              <a:rPr lang="zh-CN" altLang="en-US" dirty="0">
                <a:solidFill>
                  <a:srgbClr val="036BB1"/>
                </a:solidFill>
              </a:rPr>
              <a:t>程序（线程）消息队列没有消息，向系统消息队列获取属于本程序的消息。如果系统队列的当前消息属于本程序，系统会将消息转发到程序消息队列中。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如果</a:t>
            </a:r>
            <a:r>
              <a:rPr lang="zh-CN" altLang="en-US" dirty="0">
                <a:solidFill>
                  <a:srgbClr val="036BB1"/>
                </a:solidFill>
              </a:rPr>
              <a:t>系统消息队列也没有消息，检查当前进程的所有窗口的需要重新绘制的区域，如果发现有需要绘制的区域，产生</a:t>
            </a:r>
            <a:r>
              <a:rPr lang="en-US" altLang="zh-CN" dirty="0">
                <a:solidFill>
                  <a:srgbClr val="036BB1"/>
                </a:solidFill>
              </a:rPr>
              <a:t>WM_PAINT</a:t>
            </a:r>
            <a:r>
              <a:rPr lang="zh-CN" altLang="en-US" dirty="0">
                <a:solidFill>
                  <a:srgbClr val="036BB1"/>
                </a:solidFill>
              </a:rPr>
              <a:t>消息，取得消息返回处理。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如果</a:t>
            </a:r>
            <a:r>
              <a:rPr lang="zh-CN" altLang="en-US" dirty="0">
                <a:solidFill>
                  <a:srgbClr val="036BB1"/>
                </a:solidFill>
              </a:rPr>
              <a:t>没有重新绘制区域，检查定时器如果有到时的定时器，产生</a:t>
            </a:r>
            <a:r>
              <a:rPr lang="en-US" altLang="zh-CN" dirty="0">
                <a:solidFill>
                  <a:srgbClr val="036BB1"/>
                </a:solidFill>
              </a:rPr>
              <a:t>WM_TIMER,</a:t>
            </a:r>
            <a:r>
              <a:rPr lang="zh-CN" altLang="en-US" dirty="0">
                <a:solidFill>
                  <a:srgbClr val="036BB1"/>
                </a:solidFill>
              </a:rPr>
              <a:t>返回处理执行。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如果</a:t>
            </a:r>
            <a:r>
              <a:rPr lang="zh-CN" altLang="en-US" dirty="0">
                <a:solidFill>
                  <a:srgbClr val="036BB1"/>
                </a:solidFill>
              </a:rPr>
              <a:t>没有到时的定时器，整理程序的资源、内存等等。</a:t>
            </a:r>
          </a:p>
          <a:p>
            <a:r>
              <a:rPr lang="en-US" altLang="zh-CN" dirty="0" err="1" smtClean="0">
                <a:solidFill>
                  <a:srgbClr val="036BB1"/>
                </a:solidFill>
              </a:rPr>
              <a:t>GetMessage</a:t>
            </a:r>
            <a:r>
              <a:rPr lang="zh-CN" altLang="en-US" dirty="0">
                <a:solidFill>
                  <a:srgbClr val="036BB1"/>
                </a:solidFill>
              </a:rPr>
              <a:t>会继续等候下一条消息。</a:t>
            </a:r>
            <a:r>
              <a:rPr lang="en-US" altLang="zh-CN" dirty="0" err="1">
                <a:solidFill>
                  <a:srgbClr val="036BB1"/>
                </a:solidFill>
              </a:rPr>
              <a:t>PeekMessage</a:t>
            </a:r>
            <a:r>
              <a:rPr lang="zh-CN" altLang="en-US" dirty="0">
                <a:solidFill>
                  <a:srgbClr val="036BB1"/>
                </a:solidFill>
              </a:rPr>
              <a:t>会返回</a:t>
            </a:r>
            <a:r>
              <a:rPr lang="en-US" altLang="zh-CN" dirty="0">
                <a:solidFill>
                  <a:srgbClr val="036BB1"/>
                </a:solidFill>
              </a:rPr>
              <a:t>FALSE</a:t>
            </a:r>
            <a:r>
              <a:rPr lang="zh-CN" altLang="en-US" dirty="0">
                <a:solidFill>
                  <a:srgbClr val="036BB1"/>
                </a:solidFill>
              </a:rPr>
              <a:t>，交出程序的控制权。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注意：</a:t>
            </a:r>
            <a:r>
              <a:rPr lang="en-US" altLang="zh-CN" dirty="0" err="1">
                <a:solidFill>
                  <a:srgbClr val="036BB1"/>
                </a:solidFill>
              </a:rPr>
              <a:t>GetMessage</a:t>
            </a:r>
            <a:r>
              <a:rPr lang="zh-CN" altLang="en-US" dirty="0">
                <a:solidFill>
                  <a:srgbClr val="036BB1"/>
                </a:solidFill>
              </a:rPr>
              <a:t>如果获取到是</a:t>
            </a:r>
            <a:r>
              <a:rPr lang="en-US" altLang="zh-CN" dirty="0">
                <a:solidFill>
                  <a:srgbClr val="036BB1"/>
                </a:solidFill>
              </a:rPr>
              <a:t>WM_QUIT,</a:t>
            </a:r>
            <a:r>
              <a:rPr lang="zh-CN" altLang="en-US" dirty="0">
                <a:solidFill>
                  <a:srgbClr val="036BB1"/>
                </a:solidFill>
              </a:rPr>
              <a:t>函数会返回</a:t>
            </a:r>
            <a:r>
              <a:rPr lang="en-US" altLang="zh-CN" dirty="0">
                <a:solidFill>
                  <a:srgbClr val="036BB1"/>
                </a:solidFill>
              </a:rPr>
              <a:t>FALSE</a:t>
            </a:r>
            <a:r>
              <a:rPr lang="zh-CN" altLang="en-US" dirty="0">
                <a:solidFill>
                  <a:srgbClr val="036BB1"/>
                </a:solidFill>
              </a:rPr>
              <a:t>。</a:t>
            </a: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深谈</a:t>
            </a:r>
            <a:r>
              <a:rPr kumimoji="1" lang="en-US" altLang="zh-CN" dirty="0" err="1" smtClean="0">
                <a:solidFill>
                  <a:srgbClr val="036BB1"/>
                </a:solidFill>
              </a:rPr>
              <a:t>GetMessage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07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05     WM_PAINT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84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310063"/>
            <a:ext cx="22619016" cy="920664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产生</a:t>
            </a:r>
            <a:r>
              <a:rPr lang="zh-CN" altLang="en-US" dirty="0">
                <a:solidFill>
                  <a:srgbClr val="036BB1"/>
                </a:solidFill>
              </a:rPr>
              <a:t>时间：当窗口需要绘制的</a:t>
            </a:r>
            <a:r>
              <a:rPr lang="zh-CN" altLang="en-US" dirty="0" smtClean="0">
                <a:solidFill>
                  <a:srgbClr val="036BB1"/>
                </a:solidFill>
              </a:rPr>
              <a:t>时候。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附带信息：</a:t>
            </a:r>
            <a:r>
              <a:rPr lang="en-US" altLang="zh-CN" dirty="0" err="1" smtClean="0">
                <a:solidFill>
                  <a:srgbClr val="036BB1"/>
                </a:solidFill>
              </a:rPr>
              <a:t>wParam</a:t>
            </a:r>
            <a:r>
              <a:rPr lang="zh-CN" altLang="en-US" dirty="0">
                <a:solidFill>
                  <a:srgbClr val="036BB1"/>
                </a:solidFill>
              </a:rPr>
              <a:t> </a:t>
            </a:r>
            <a:r>
              <a:rPr lang="en-US" altLang="zh-CN" dirty="0" smtClean="0">
                <a:solidFill>
                  <a:srgbClr val="036BB1"/>
                </a:solidFill>
              </a:rPr>
              <a:t>: 0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 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 :</a:t>
            </a:r>
            <a:r>
              <a:rPr lang="zh-CN" altLang="en-US" dirty="0" smtClean="0">
                <a:solidFill>
                  <a:srgbClr val="036BB1"/>
                </a:solidFill>
              </a:rPr>
              <a:t> </a:t>
            </a:r>
            <a:r>
              <a:rPr lang="en-US" altLang="zh-CN" dirty="0" smtClean="0">
                <a:solidFill>
                  <a:srgbClr val="036BB1"/>
                </a:solidFill>
              </a:rPr>
              <a:t>0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专职</a:t>
            </a:r>
            <a:r>
              <a:rPr lang="zh-CN" altLang="en-US" dirty="0" smtClean="0">
                <a:solidFill>
                  <a:srgbClr val="036BB1"/>
                </a:solidFill>
              </a:rPr>
              <a:t>用法：用于绘图。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WM_PAINT</a:t>
            </a:r>
            <a:r>
              <a:rPr kumimoji="1" lang="zh-CN" altLang="en-US" dirty="0" smtClean="0">
                <a:solidFill>
                  <a:srgbClr val="036BB1"/>
                </a:solidFill>
              </a:rPr>
              <a:t>消息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71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310063"/>
            <a:ext cx="22619016" cy="92066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窗口无效区域 </a:t>
            </a:r>
            <a:r>
              <a:rPr lang="zh-CN" altLang="en-US" dirty="0" smtClean="0">
                <a:solidFill>
                  <a:srgbClr val="036BB1"/>
                </a:solidFill>
              </a:rPr>
              <a:t>：需要</a:t>
            </a:r>
            <a:r>
              <a:rPr lang="zh-CN" altLang="en-US" dirty="0">
                <a:solidFill>
                  <a:srgbClr val="036BB1"/>
                </a:solidFill>
              </a:rPr>
              <a:t>重新绘制的区域。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BOOL </a:t>
            </a:r>
            <a:r>
              <a:rPr lang="en-US" altLang="zh-CN" dirty="0" err="1">
                <a:solidFill>
                  <a:srgbClr val="036BB1"/>
                </a:solidFill>
              </a:rPr>
              <a:t>InvalidateRect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 	    HWND </a:t>
            </a:r>
            <a:r>
              <a:rPr lang="en-US" altLang="zh-CN" dirty="0" err="1">
                <a:solidFill>
                  <a:srgbClr val="036BB1"/>
                </a:solidFill>
              </a:rPr>
              <a:t>hWnd</a:t>
            </a:r>
            <a:r>
              <a:rPr lang="en-US" altLang="zh-CN" dirty="0">
                <a:solidFill>
                  <a:srgbClr val="036BB1"/>
                </a:solidFill>
              </a:rPr>
              <a:t>,  //</a:t>
            </a:r>
            <a:r>
              <a:rPr lang="zh-CN" altLang="en-US" dirty="0">
                <a:solidFill>
                  <a:srgbClr val="036BB1"/>
                </a:solidFill>
              </a:rPr>
              <a:t>窗口句柄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	    </a:t>
            </a:r>
            <a:r>
              <a:rPr lang="en-US" altLang="zh-CN" dirty="0">
                <a:solidFill>
                  <a:srgbClr val="036BB1"/>
                </a:solidFill>
              </a:rPr>
              <a:t>CONST RECT* </a:t>
            </a:r>
            <a:r>
              <a:rPr lang="en-US" altLang="zh-CN" dirty="0" err="1">
                <a:solidFill>
                  <a:srgbClr val="036BB1"/>
                </a:solidFill>
              </a:rPr>
              <a:t>lpRect</a:t>
            </a:r>
            <a:r>
              <a:rPr lang="en-US" altLang="zh-CN" dirty="0">
                <a:solidFill>
                  <a:srgbClr val="036BB1"/>
                </a:solidFill>
              </a:rPr>
              <a:t>,  //</a:t>
            </a:r>
            <a:r>
              <a:rPr lang="zh-CN" altLang="en-US" dirty="0">
                <a:solidFill>
                  <a:srgbClr val="036BB1"/>
                </a:solidFill>
              </a:rPr>
              <a:t>区域的矩形坐标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	    </a:t>
            </a:r>
            <a:r>
              <a:rPr lang="en-US" altLang="zh-CN" dirty="0">
                <a:solidFill>
                  <a:srgbClr val="036BB1"/>
                </a:solidFill>
              </a:rPr>
              <a:t>BOOL </a:t>
            </a:r>
            <a:r>
              <a:rPr lang="en-US" altLang="zh-CN" dirty="0" err="1">
                <a:solidFill>
                  <a:srgbClr val="036BB1"/>
                </a:solidFill>
              </a:rPr>
              <a:t>bErase</a:t>
            </a:r>
            <a:r>
              <a:rPr lang="en-US" altLang="zh-CN" dirty="0">
                <a:solidFill>
                  <a:srgbClr val="036BB1"/>
                </a:solidFill>
              </a:rPr>
              <a:t>  //</a:t>
            </a:r>
            <a:r>
              <a:rPr lang="zh-CN" altLang="en-US" dirty="0">
                <a:solidFill>
                  <a:srgbClr val="036BB1"/>
                </a:solidFill>
              </a:rPr>
              <a:t>重绘前是否先擦除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);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WM_PAINT</a:t>
            </a:r>
            <a:r>
              <a:rPr kumimoji="1" lang="zh-CN" altLang="en-US" dirty="0" smtClean="0">
                <a:solidFill>
                  <a:srgbClr val="036BB1"/>
                </a:solidFill>
              </a:rPr>
              <a:t>消息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59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505326" y="2310063"/>
            <a:ext cx="23624672" cy="99621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消息</a:t>
            </a:r>
            <a:r>
              <a:rPr lang="zh-CN" altLang="en-US" dirty="0">
                <a:solidFill>
                  <a:srgbClr val="036BB1"/>
                </a:solidFill>
              </a:rPr>
              <a:t>处理步骤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1&gt; </a:t>
            </a:r>
            <a:r>
              <a:rPr lang="zh-CN" altLang="en-US" dirty="0" smtClean="0">
                <a:solidFill>
                  <a:srgbClr val="036BB1"/>
                </a:solidFill>
              </a:rPr>
              <a:t>开始绘图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HDC </a:t>
            </a:r>
            <a:r>
              <a:rPr lang="en-US" altLang="zh-CN" dirty="0" err="1">
                <a:solidFill>
                  <a:srgbClr val="036BB1"/>
                </a:solidFill>
              </a:rPr>
              <a:t>BeginPaint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HWND </a:t>
            </a:r>
            <a:r>
              <a:rPr lang="en-US" altLang="zh-CN" dirty="0" err="1">
                <a:solidFill>
                  <a:srgbClr val="036BB1"/>
                </a:solidFill>
              </a:rPr>
              <a:t>hwnd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绘图窗口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LPPAINTSTRUCT </a:t>
            </a:r>
            <a:r>
              <a:rPr lang="en-US" altLang="zh-CN" dirty="0" err="1">
                <a:solidFill>
                  <a:srgbClr val="036BB1"/>
                </a:solidFill>
              </a:rPr>
              <a:t>lpPaint</a:t>
            </a:r>
            <a:r>
              <a:rPr lang="en-US" altLang="zh-CN" dirty="0">
                <a:solidFill>
                  <a:srgbClr val="036BB1"/>
                </a:solidFill>
              </a:rPr>
              <a:t> //</a:t>
            </a:r>
            <a:r>
              <a:rPr lang="zh-CN" altLang="en-US" dirty="0">
                <a:solidFill>
                  <a:srgbClr val="036BB1"/>
                </a:solidFill>
              </a:rPr>
              <a:t>绘图参数的</a:t>
            </a:r>
            <a:r>
              <a:rPr lang="en-US" altLang="zh-CN" dirty="0">
                <a:solidFill>
                  <a:srgbClr val="036BB1"/>
                </a:solidFill>
              </a:rPr>
              <a:t>BUFF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); </a:t>
            </a:r>
            <a:r>
              <a:rPr lang="zh-CN" altLang="en-US" dirty="0">
                <a:solidFill>
                  <a:srgbClr val="036BB1"/>
                </a:solidFill>
              </a:rPr>
              <a:t>返回绘图设备句柄</a:t>
            </a:r>
            <a:r>
              <a:rPr lang="en-US" altLang="zh-CN" dirty="0" smtClean="0">
                <a:solidFill>
                  <a:srgbClr val="036BB1"/>
                </a:solidFill>
              </a:rPr>
              <a:t>HDC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2&gt; </a:t>
            </a:r>
            <a:r>
              <a:rPr lang="zh-CN" altLang="en-US" dirty="0" smtClean="0">
                <a:solidFill>
                  <a:srgbClr val="036BB1"/>
                </a:solidFill>
              </a:rPr>
              <a:t>正式绘图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3&gt; </a:t>
            </a:r>
            <a:r>
              <a:rPr lang="zh-CN" altLang="en-US" dirty="0" smtClean="0">
                <a:solidFill>
                  <a:srgbClr val="036BB1"/>
                </a:solidFill>
              </a:rPr>
              <a:t>结束绘图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BOOL </a:t>
            </a:r>
            <a:r>
              <a:rPr lang="en-US" altLang="zh-CN" dirty="0" err="1">
                <a:solidFill>
                  <a:srgbClr val="036BB1"/>
                </a:solidFill>
              </a:rPr>
              <a:t>EndPaint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HWND </a:t>
            </a:r>
            <a:r>
              <a:rPr lang="en-US" altLang="zh-CN" dirty="0" err="1">
                <a:solidFill>
                  <a:srgbClr val="036BB1"/>
                </a:solidFill>
              </a:rPr>
              <a:t>hWnd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绘图窗口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CONST PAINTSTRUCT *</a:t>
            </a:r>
            <a:r>
              <a:rPr lang="en-US" altLang="zh-CN" dirty="0" err="1">
                <a:solidFill>
                  <a:srgbClr val="036BB1"/>
                </a:solidFill>
              </a:rPr>
              <a:t>lpPaint</a:t>
            </a:r>
            <a:r>
              <a:rPr lang="en-US" altLang="zh-CN" dirty="0">
                <a:solidFill>
                  <a:srgbClr val="036BB1"/>
                </a:solidFill>
              </a:rPr>
              <a:t>  //</a:t>
            </a:r>
            <a:r>
              <a:rPr lang="zh-CN" altLang="en-US" dirty="0">
                <a:solidFill>
                  <a:srgbClr val="036BB1"/>
                </a:solidFill>
              </a:rPr>
              <a:t>绘图参数的指针</a:t>
            </a:r>
            <a:r>
              <a:rPr lang="en-US" altLang="zh-CN" dirty="0" err="1">
                <a:solidFill>
                  <a:srgbClr val="036BB1"/>
                </a:solidFill>
              </a:rPr>
              <a:t>BeginPaint</a:t>
            </a:r>
            <a:r>
              <a:rPr lang="zh-CN" altLang="en-US" dirty="0">
                <a:solidFill>
                  <a:srgbClr val="036BB1"/>
                </a:solidFill>
              </a:rPr>
              <a:t>返回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);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WM_PAINT</a:t>
            </a:r>
            <a:r>
              <a:rPr kumimoji="1" lang="zh-CN" altLang="en-US" dirty="0" smtClean="0">
                <a:solidFill>
                  <a:srgbClr val="036BB1"/>
                </a:solidFill>
              </a:rPr>
              <a:t>消息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64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Unit02 </a:t>
            </a:r>
            <a:r>
              <a:rPr lang="zh-CN" altLang="en-US" dirty="0" smtClean="0"/>
              <a:t>键盘消息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1861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8205470" y="3633470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键盘消息分类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4" name="组合 60"/>
          <p:cNvGrpSpPr/>
          <p:nvPr/>
        </p:nvGrpSpPr>
        <p:grpSpPr>
          <a:xfrm>
            <a:off x="8205470" y="5374607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字符消息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6334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键盘消息分类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9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Unit01 </a:t>
            </a:r>
            <a:r>
              <a:rPr lang="zh-CN" altLang="en-US" dirty="0" smtClean="0"/>
              <a:t>消息队列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0003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WM_KEYDOWN - </a:t>
            </a:r>
            <a:r>
              <a:rPr lang="zh-CN" altLang="en-US" dirty="0">
                <a:solidFill>
                  <a:srgbClr val="036BB1"/>
                </a:solidFill>
              </a:rPr>
              <a:t>按键被按下时产生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WM_KEYUP - </a:t>
            </a:r>
            <a:r>
              <a:rPr lang="zh-CN" altLang="en-US" dirty="0">
                <a:solidFill>
                  <a:srgbClr val="036BB1"/>
                </a:solidFill>
              </a:rPr>
              <a:t>按键被放开时产生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WM_SYSKEYDOWN - </a:t>
            </a:r>
            <a:r>
              <a:rPr lang="zh-CN" altLang="en-US" dirty="0">
                <a:solidFill>
                  <a:srgbClr val="036BB1"/>
                </a:solidFill>
              </a:rPr>
              <a:t>系统键按下时产生  比如</a:t>
            </a:r>
            <a:r>
              <a:rPr lang="en-US" altLang="zh-CN" dirty="0">
                <a:solidFill>
                  <a:srgbClr val="036BB1"/>
                </a:solidFill>
              </a:rPr>
              <a:t>ALT</a:t>
            </a:r>
            <a:r>
              <a:rPr lang="zh-CN" altLang="en-US" dirty="0">
                <a:solidFill>
                  <a:srgbClr val="036BB1"/>
                </a:solidFill>
              </a:rPr>
              <a:t>、</a:t>
            </a:r>
            <a:r>
              <a:rPr lang="en-US" altLang="zh-CN" dirty="0">
                <a:solidFill>
                  <a:srgbClr val="036BB1"/>
                </a:solidFill>
              </a:rPr>
              <a:t>F10</a:t>
            </a:r>
          </a:p>
          <a:p>
            <a:r>
              <a:rPr lang="en-US" altLang="zh-CN" dirty="0">
                <a:solidFill>
                  <a:srgbClr val="036BB1"/>
                </a:solidFill>
              </a:rPr>
              <a:t>	WM_SYSKEYUP - </a:t>
            </a:r>
            <a:r>
              <a:rPr lang="zh-CN" altLang="en-US" dirty="0">
                <a:solidFill>
                  <a:srgbClr val="036BB1"/>
                </a:solidFill>
              </a:rPr>
              <a:t>系统键放开时</a:t>
            </a:r>
            <a:r>
              <a:rPr lang="zh-CN" altLang="en-US" dirty="0" smtClean="0">
                <a:solidFill>
                  <a:srgbClr val="036BB1"/>
                </a:solidFill>
              </a:rPr>
              <a:t>产生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附带信息：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	WPARAM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按键的</a:t>
            </a:r>
            <a:r>
              <a:rPr lang="en-US" altLang="zh-CN" dirty="0">
                <a:solidFill>
                  <a:srgbClr val="036BB1"/>
                </a:solidFill>
              </a:rPr>
              <a:t>Virtual Key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LPARAM - </a:t>
            </a:r>
            <a:r>
              <a:rPr lang="zh-CN" altLang="en-US" dirty="0">
                <a:solidFill>
                  <a:srgbClr val="036BB1"/>
                </a:solidFill>
              </a:rPr>
              <a:t>按键的参数，例如按下次数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键盘消息分类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76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字符消息（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WM_CHAR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）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30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36BB1"/>
                </a:solidFill>
              </a:rPr>
              <a:t>TranslateMessage</a:t>
            </a:r>
            <a:r>
              <a:rPr lang="zh-CN" altLang="en-US" dirty="0">
                <a:solidFill>
                  <a:srgbClr val="036BB1"/>
                </a:solidFill>
              </a:rPr>
              <a:t>在转换</a:t>
            </a:r>
            <a:r>
              <a:rPr lang="en-US" altLang="zh-CN" dirty="0">
                <a:solidFill>
                  <a:srgbClr val="036BB1"/>
                </a:solidFill>
              </a:rPr>
              <a:t>WM_KEYDOWN</a:t>
            </a:r>
            <a:r>
              <a:rPr lang="zh-CN" altLang="en-US" dirty="0">
                <a:solidFill>
                  <a:srgbClr val="036BB1"/>
                </a:solidFill>
              </a:rPr>
              <a:t>消息时，对于可见字符可以产生</a:t>
            </a:r>
            <a:r>
              <a:rPr lang="en-US" altLang="zh-CN" dirty="0">
                <a:solidFill>
                  <a:srgbClr val="036BB1"/>
                </a:solidFill>
              </a:rPr>
              <a:t>WM_CHAR,</a:t>
            </a:r>
            <a:r>
              <a:rPr lang="zh-CN" altLang="en-US" dirty="0">
                <a:solidFill>
                  <a:srgbClr val="036BB1"/>
                </a:solidFill>
              </a:rPr>
              <a:t>不可见字符无此消息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附带信息：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         </a:t>
            </a:r>
            <a:r>
              <a:rPr lang="en-US" altLang="zh-CN" dirty="0" smtClean="0">
                <a:solidFill>
                  <a:srgbClr val="036BB1"/>
                </a:solidFill>
              </a:rPr>
              <a:t>WPARAM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输入的字符的</a:t>
            </a:r>
            <a:r>
              <a:rPr lang="en-US" altLang="zh-CN" dirty="0">
                <a:solidFill>
                  <a:srgbClr val="036BB1"/>
                </a:solidFill>
              </a:rPr>
              <a:t>ASCII</a:t>
            </a:r>
            <a:r>
              <a:rPr lang="zh-CN" altLang="en-US" dirty="0">
                <a:solidFill>
                  <a:srgbClr val="036BB1"/>
                </a:solidFill>
              </a:rPr>
              <a:t>字符编码值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LPARAM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按键的相关</a:t>
            </a:r>
            <a:r>
              <a:rPr lang="zh-CN" altLang="en-US" dirty="0" smtClean="0">
                <a:solidFill>
                  <a:srgbClr val="036BB1"/>
                </a:solidFill>
              </a:rPr>
              <a:t>参数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字符消息（</a:t>
            </a:r>
            <a:r>
              <a:rPr kumimoji="1" lang="en-US" altLang="zh-CN" dirty="0" smtClean="0">
                <a:solidFill>
                  <a:srgbClr val="036BB1"/>
                </a:solidFill>
              </a:rPr>
              <a:t>WM_CHAR</a:t>
            </a:r>
            <a:r>
              <a:rPr kumimoji="1" lang="zh-CN" altLang="en-US" dirty="0" smtClean="0">
                <a:solidFill>
                  <a:srgbClr val="036BB1"/>
                </a:solidFill>
              </a:rPr>
              <a:t>）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86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Unit03 </a:t>
            </a:r>
            <a:r>
              <a:rPr lang="zh-CN" altLang="en-US" dirty="0"/>
              <a:t>鼠标</a:t>
            </a:r>
            <a:r>
              <a:rPr lang="zh-CN" altLang="en-US" dirty="0" smtClean="0"/>
              <a:t>消息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41168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8205470" y="3633470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鼠标消息分类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4" name="组合 60"/>
          <p:cNvGrpSpPr/>
          <p:nvPr/>
        </p:nvGrpSpPr>
        <p:grpSpPr>
          <a:xfrm>
            <a:off x="8205470" y="5374607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鼠标基本消息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13492" y="7139228"/>
            <a:ext cx="11650345" cy="900430"/>
            <a:chOff x="12567" y="5129"/>
            <a:chExt cx="18347" cy="1418"/>
          </a:xfrm>
        </p:grpSpPr>
        <p:sp>
          <p:nvSpPr>
            <p:cNvPr id="15" name="矩形 1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鼠标双击消息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8" name="组合 60"/>
          <p:cNvGrpSpPr/>
          <p:nvPr/>
        </p:nvGrpSpPr>
        <p:grpSpPr>
          <a:xfrm>
            <a:off x="8213492" y="8992079"/>
            <a:ext cx="11650345" cy="900430"/>
            <a:chOff x="12567" y="5129"/>
            <a:chExt cx="18347" cy="1418"/>
          </a:xfrm>
        </p:grpSpPr>
        <p:sp>
          <p:nvSpPr>
            <p:cNvPr id="37" name="矩形 36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鼠标滚轮消息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04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4733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鼠标消息分类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76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基本鼠标消息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WM_LBUTTONDOWN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鼠标左键按下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WM_LBUTTONUP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鼠标左键抬起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WM_RBUTTONDOWN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鼠标右键按下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WM_RBUTTONUP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鼠标右键抬起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WM_MOUSEMOVE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鼠标移动消息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双击</a:t>
            </a:r>
            <a:r>
              <a:rPr lang="zh-CN" altLang="en-US" dirty="0">
                <a:solidFill>
                  <a:srgbClr val="036BB1"/>
                </a:solidFill>
              </a:rPr>
              <a:t>消息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WM_LBUTTONDBLCLK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鼠标左键双击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WM_RBUTTONDBLCLK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鼠标右键双击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滚轮</a:t>
            </a:r>
            <a:r>
              <a:rPr lang="zh-CN" altLang="en-US" dirty="0">
                <a:solidFill>
                  <a:srgbClr val="036BB1"/>
                </a:solidFill>
              </a:rPr>
              <a:t>消息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WM_MOUSEWHEEL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鼠标滚轮消息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鼠标消息分类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91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鼠标基本消息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63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附带信息：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wPARAM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 smtClean="0">
                <a:solidFill>
                  <a:srgbClr val="036BB1"/>
                </a:solidFill>
              </a:rPr>
              <a:t>：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>
                <a:solidFill>
                  <a:srgbClr val="036BB1"/>
                </a:solidFill>
              </a:rPr>
              <a:t>其他按键的状态，例如</a:t>
            </a:r>
            <a:r>
              <a:rPr lang="en-US" altLang="zh-CN" dirty="0">
                <a:solidFill>
                  <a:srgbClr val="036BB1"/>
                </a:solidFill>
              </a:rPr>
              <a:t>Ctrl/Shift</a:t>
            </a:r>
            <a:r>
              <a:rPr lang="zh-CN" altLang="en-US" dirty="0">
                <a:solidFill>
                  <a:srgbClr val="036BB1"/>
                </a:solidFill>
              </a:rPr>
              <a:t>等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 smtClean="0">
                <a:solidFill>
                  <a:srgbClr val="036BB1"/>
                </a:solidFill>
              </a:rPr>
              <a:t>：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>
                <a:solidFill>
                  <a:srgbClr val="036BB1"/>
                </a:solidFill>
              </a:rPr>
              <a:t>鼠标的位置，窗口客户区坐标系。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LOWORD </a:t>
            </a:r>
            <a:r>
              <a:rPr lang="en-US" altLang="zh-CN" dirty="0">
                <a:solidFill>
                  <a:srgbClr val="036BB1"/>
                </a:solidFill>
              </a:rPr>
              <a:t>X</a:t>
            </a:r>
            <a:r>
              <a:rPr lang="zh-CN" altLang="en-US" dirty="0">
                <a:solidFill>
                  <a:srgbClr val="036BB1"/>
                </a:solidFill>
              </a:rPr>
              <a:t>坐标位置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HIWORD Y</a:t>
            </a:r>
            <a:r>
              <a:rPr lang="zh-CN" altLang="en-US" dirty="0">
                <a:solidFill>
                  <a:srgbClr val="036BB1"/>
                </a:solidFill>
              </a:rPr>
              <a:t>坐标位置</a:t>
            </a: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一般情况鼠标按下</a:t>
            </a:r>
            <a:r>
              <a:rPr lang="en-US" altLang="zh-CN" dirty="0">
                <a:solidFill>
                  <a:srgbClr val="036BB1"/>
                </a:solidFill>
              </a:rPr>
              <a:t>/</a:t>
            </a:r>
            <a:r>
              <a:rPr lang="zh-CN" altLang="en-US" dirty="0">
                <a:solidFill>
                  <a:srgbClr val="036BB1"/>
                </a:solidFill>
              </a:rPr>
              <a:t>抬起成对出现。在鼠标移动过程中，会根据移动速度产生一系列的</a:t>
            </a:r>
            <a:r>
              <a:rPr lang="en-US" altLang="zh-CN" dirty="0">
                <a:solidFill>
                  <a:srgbClr val="036BB1"/>
                </a:solidFill>
              </a:rPr>
              <a:t>WM_MOUSEMOVE</a:t>
            </a:r>
            <a:r>
              <a:rPr lang="zh-CN" altLang="en-US" dirty="0">
                <a:solidFill>
                  <a:srgbClr val="036BB1"/>
                </a:solidFill>
              </a:rPr>
              <a:t>消息。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鼠标基本消息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97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03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鼠标双击消息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5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7170761" y="3850037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消息队列概念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4" name="组合 60"/>
          <p:cNvGrpSpPr/>
          <p:nvPr/>
        </p:nvGrpSpPr>
        <p:grpSpPr>
          <a:xfrm>
            <a:off x="7170761" y="5326481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消息队列分类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6" name="组合 66"/>
          <p:cNvGrpSpPr/>
          <p:nvPr/>
        </p:nvGrpSpPr>
        <p:grpSpPr>
          <a:xfrm>
            <a:off x="7170761" y="8199214"/>
            <a:ext cx="11650345" cy="900430"/>
            <a:chOff x="12567" y="5129"/>
            <a:chExt cx="18347" cy="1418"/>
          </a:xfrm>
        </p:grpSpPr>
        <p:sp>
          <p:nvSpPr>
            <p:cNvPr id="20" name="矩形 1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深谈</a:t>
              </a:r>
              <a:r>
                <a:rPr lang="en-US" altLang="zh-CN" sz="4400" dirty="0" err="1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GetMessage</a:t>
              </a:r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原理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" name="组合 69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04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8" name="组合 66"/>
          <p:cNvGrpSpPr/>
          <p:nvPr/>
        </p:nvGrpSpPr>
        <p:grpSpPr>
          <a:xfrm>
            <a:off x="7202846" y="9723205"/>
            <a:ext cx="11650345" cy="900430"/>
            <a:chOff x="12567" y="5129"/>
            <a:chExt cx="18347" cy="1418"/>
          </a:xfrm>
        </p:grpSpPr>
        <p:sp>
          <p:nvSpPr>
            <p:cNvPr id="36" name="矩形 35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2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WM_PAINT</a:t>
              </a:r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消息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" name="组合 69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23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05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0" name="组合 60"/>
          <p:cNvGrpSpPr/>
          <p:nvPr/>
        </p:nvGrpSpPr>
        <p:grpSpPr>
          <a:xfrm>
            <a:off x="7178783" y="6754220"/>
            <a:ext cx="11650345" cy="900430"/>
            <a:chOff x="12567" y="5129"/>
            <a:chExt cx="18347" cy="1418"/>
          </a:xfrm>
        </p:grpSpPr>
        <p:sp>
          <p:nvSpPr>
            <p:cNvPr id="42" name="矩形 41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消息和队列关系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1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2358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1020277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附带信息：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wPARAM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其他按键的状态，例如</a:t>
            </a:r>
            <a:r>
              <a:rPr lang="en-US" altLang="zh-CN" dirty="0">
                <a:solidFill>
                  <a:srgbClr val="036BB1"/>
                </a:solidFill>
              </a:rPr>
              <a:t>Ctrl/Shift</a:t>
            </a:r>
            <a:r>
              <a:rPr lang="zh-CN" altLang="en-US" dirty="0">
                <a:solidFill>
                  <a:srgbClr val="036BB1"/>
                </a:solidFill>
              </a:rPr>
              <a:t>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鼠标的位置，窗口客户区坐标系。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 smtClean="0">
                <a:solidFill>
                  <a:srgbClr val="036BB1"/>
                </a:solidFill>
              </a:rPr>
              <a:t>LOWORD(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)   //X</a:t>
            </a:r>
            <a:r>
              <a:rPr lang="zh-CN" altLang="en-US" dirty="0">
                <a:solidFill>
                  <a:srgbClr val="036BB1"/>
                </a:solidFill>
              </a:rPr>
              <a:t>坐标位置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 smtClean="0">
                <a:solidFill>
                  <a:srgbClr val="036BB1"/>
                </a:solidFill>
              </a:rPr>
              <a:t>HIWORD(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)    //Y</a:t>
            </a:r>
            <a:r>
              <a:rPr lang="zh-CN" altLang="en-US" dirty="0">
                <a:solidFill>
                  <a:srgbClr val="036BB1"/>
                </a:solidFill>
              </a:rPr>
              <a:t>坐标</a:t>
            </a:r>
            <a:r>
              <a:rPr lang="zh-CN" altLang="en-US" dirty="0" smtClean="0">
                <a:solidFill>
                  <a:srgbClr val="036BB1"/>
                </a:solidFill>
              </a:rPr>
              <a:t>位置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消息产生顺序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以左键双击为</a:t>
            </a:r>
            <a:r>
              <a:rPr lang="zh-CN" altLang="en-US" dirty="0">
                <a:solidFill>
                  <a:srgbClr val="036BB1"/>
                </a:solidFill>
              </a:rPr>
              <a:t>例：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WM_LBUTTONDOWN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WM_LBUTTONUP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WM_LBUTTONDBLCLK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WM_LBUTTONUP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使用</a:t>
            </a:r>
            <a:r>
              <a:rPr lang="zh-CN" altLang="en-US" dirty="0">
                <a:solidFill>
                  <a:srgbClr val="036BB1"/>
                </a:solidFill>
              </a:rPr>
              <a:t>时需要在注册窗口类的时候添加</a:t>
            </a:r>
            <a:r>
              <a:rPr lang="en-US" altLang="zh-CN" dirty="0">
                <a:solidFill>
                  <a:srgbClr val="036BB1"/>
                </a:solidFill>
              </a:rPr>
              <a:t>CS_DBLCLKS </a:t>
            </a:r>
            <a:r>
              <a:rPr lang="zh-CN" altLang="en-US" dirty="0">
                <a:solidFill>
                  <a:srgbClr val="036BB1"/>
                </a:solidFill>
              </a:rPr>
              <a:t>风格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鼠标</a:t>
            </a:r>
            <a:r>
              <a:rPr kumimoji="1" lang="zh-CN" altLang="en-US" dirty="0">
                <a:solidFill>
                  <a:srgbClr val="036BB1"/>
                </a:solidFill>
              </a:rPr>
              <a:t>双击</a:t>
            </a:r>
            <a:r>
              <a:rPr kumimoji="1" lang="zh-CN" altLang="en-US" dirty="0" smtClean="0">
                <a:solidFill>
                  <a:srgbClr val="036BB1"/>
                </a:solidFill>
              </a:rPr>
              <a:t>消息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7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03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鼠标滚轮消息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89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986589" y="2141621"/>
            <a:ext cx="23143409" cy="1020277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附带信息：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 </a:t>
            </a:r>
            <a:r>
              <a:rPr lang="en-US" altLang="zh-CN" dirty="0" err="1" smtClean="0">
                <a:solidFill>
                  <a:srgbClr val="036BB1"/>
                </a:solidFill>
              </a:rPr>
              <a:t>wPARAM</a:t>
            </a:r>
            <a:r>
              <a:rPr lang="zh-CN" altLang="en-US" dirty="0">
                <a:solidFill>
                  <a:srgbClr val="036BB1"/>
                </a:solidFill>
              </a:rPr>
              <a:t>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LOWORD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其他按键的状态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HIWORD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滚轮的偏移</a:t>
            </a:r>
            <a:r>
              <a:rPr lang="zh-CN" altLang="en-US" dirty="0" smtClean="0">
                <a:solidFill>
                  <a:srgbClr val="036BB1"/>
                </a:solidFill>
              </a:rPr>
              <a:t>量，</a:t>
            </a:r>
            <a:r>
              <a:rPr lang="zh-CN" altLang="en-US" dirty="0">
                <a:solidFill>
                  <a:srgbClr val="036BB1"/>
                </a:solidFill>
              </a:rPr>
              <a:t>通过正负值表示表示滚动方向。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正</a:t>
            </a:r>
            <a:r>
              <a:rPr lang="zh-CN" altLang="en-US" dirty="0">
                <a:solidFill>
                  <a:srgbClr val="036BB1"/>
                </a:solidFill>
              </a:rPr>
              <a:t>：向前</a:t>
            </a:r>
            <a:r>
              <a:rPr lang="zh-CN" altLang="en-US" dirty="0" smtClean="0">
                <a:solidFill>
                  <a:srgbClr val="036BB1"/>
                </a:solidFill>
              </a:rPr>
              <a:t>滚动     负</a:t>
            </a:r>
            <a:r>
              <a:rPr lang="zh-CN" altLang="en-US" dirty="0">
                <a:solidFill>
                  <a:srgbClr val="036BB1"/>
                </a:solidFill>
              </a:rPr>
              <a:t>：向后滚动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l</a:t>
            </a:r>
            <a:r>
              <a:rPr lang="en-US" altLang="zh-CN" dirty="0" err="1" smtClean="0">
                <a:solidFill>
                  <a:srgbClr val="036BB1"/>
                </a:solidFill>
              </a:rPr>
              <a:t>PARAM</a:t>
            </a:r>
            <a:r>
              <a:rPr lang="zh-CN" altLang="en-US" dirty="0">
                <a:solidFill>
                  <a:srgbClr val="036BB1"/>
                </a:solidFill>
              </a:rPr>
              <a:t>：鼠标当前的位置，屏幕坐标系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LOWORD - X</a:t>
            </a:r>
            <a:r>
              <a:rPr lang="zh-CN" altLang="en-US" dirty="0">
                <a:solidFill>
                  <a:srgbClr val="036BB1"/>
                </a:solidFill>
              </a:rPr>
              <a:t>坐标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HIWORD - Y</a:t>
            </a:r>
            <a:r>
              <a:rPr lang="zh-CN" altLang="en-US" dirty="0">
                <a:solidFill>
                  <a:srgbClr val="036BB1"/>
                </a:solidFill>
              </a:rPr>
              <a:t>坐标</a:t>
            </a:r>
            <a:endParaRPr lang="zh-CN" altLang="en-US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使用：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通过偏移量，获取滚动的方向</a:t>
            </a:r>
            <a:r>
              <a:rPr lang="zh-CN" altLang="en-US" dirty="0" smtClean="0">
                <a:solidFill>
                  <a:srgbClr val="036BB1"/>
                </a:solidFill>
              </a:rPr>
              <a:t>和距离。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鼠标滚轮消息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73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Unit04 </a:t>
            </a:r>
            <a:r>
              <a:rPr lang="zh-CN" altLang="en-US" dirty="0" smtClean="0"/>
              <a:t>定时器消息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2083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0"/>
          <p:cNvGrpSpPr/>
          <p:nvPr/>
        </p:nvGrpSpPr>
        <p:grpSpPr>
          <a:xfrm>
            <a:off x="8205470" y="4235045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定时器消息介绍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05470" y="6505568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创建销毁定时器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定时器消息介绍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产生时间：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36BB1"/>
                </a:solidFill>
              </a:rPr>
              <a:t>在</a:t>
            </a:r>
            <a:r>
              <a:rPr lang="zh-CN" altLang="en-US" dirty="0">
                <a:solidFill>
                  <a:srgbClr val="036BB1"/>
                </a:solidFill>
              </a:rPr>
              <a:t>程序</a:t>
            </a:r>
            <a:r>
              <a:rPr lang="zh-CN" altLang="en-US" dirty="0" smtClean="0">
                <a:solidFill>
                  <a:srgbClr val="036BB1"/>
                </a:solidFill>
              </a:rPr>
              <a:t>中创建定时器</a:t>
            </a:r>
            <a:r>
              <a:rPr lang="zh-CN" altLang="en-US" dirty="0">
                <a:solidFill>
                  <a:srgbClr val="036BB1"/>
                </a:solidFill>
              </a:rPr>
              <a:t>，当到达</a:t>
            </a:r>
            <a:r>
              <a:rPr lang="zh-CN" altLang="en-US" dirty="0" smtClean="0">
                <a:solidFill>
                  <a:srgbClr val="036BB1"/>
                </a:solidFill>
              </a:rPr>
              <a:t>时间间隔</a:t>
            </a:r>
            <a:r>
              <a:rPr lang="zh-CN" altLang="en-US" dirty="0">
                <a:solidFill>
                  <a:srgbClr val="036BB1"/>
                </a:solidFill>
              </a:rPr>
              <a:t>时，定时器会向程序发送一</a:t>
            </a:r>
            <a:r>
              <a:rPr lang="zh-CN" altLang="en-US" dirty="0" smtClean="0">
                <a:solidFill>
                  <a:srgbClr val="036BB1"/>
                </a:solidFill>
              </a:rPr>
              <a:t>个</a:t>
            </a:r>
            <a:r>
              <a:rPr lang="en-US" altLang="zh-CN" dirty="0" smtClean="0">
                <a:solidFill>
                  <a:srgbClr val="036BB1"/>
                </a:solidFill>
              </a:rPr>
              <a:t>WM_TIMER</a:t>
            </a:r>
            <a:r>
              <a:rPr lang="zh-CN" altLang="en-US" dirty="0">
                <a:solidFill>
                  <a:srgbClr val="036BB1"/>
                </a:solidFill>
              </a:rPr>
              <a:t>消息</a:t>
            </a:r>
            <a:r>
              <a:rPr lang="zh-CN" altLang="en-US" dirty="0" smtClean="0">
                <a:solidFill>
                  <a:srgbClr val="036BB1"/>
                </a:solidFill>
              </a:rPr>
              <a:t>。定时器</a:t>
            </a:r>
            <a:r>
              <a:rPr lang="zh-CN" altLang="en-US" dirty="0">
                <a:solidFill>
                  <a:srgbClr val="036BB1"/>
                </a:solidFill>
              </a:rPr>
              <a:t>的精度是毫秒，但是准确度很低</a:t>
            </a:r>
            <a:r>
              <a:rPr lang="zh-CN" altLang="en-US" dirty="0" smtClean="0">
                <a:solidFill>
                  <a:srgbClr val="036BB1"/>
                </a:solidFill>
              </a:rPr>
              <a:t>。例如</a:t>
            </a:r>
            <a:r>
              <a:rPr lang="zh-CN" altLang="en-US" dirty="0">
                <a:solidFill>
                  <a:srgbClr val="036BB1"/>
                </a:solidFill>
              </a:rPr>
              <a:t>设置时间间隔为</a:t>
            </a:r>
            <a:r>
              <a:rPr lang="en-US" altLang="zh-CN" dirty="0">
                <a:solidFill>
                  <a:srgbClr val="036BB1"/>
                </a:solidFill>
              </a:rPr>
              <a:t>1000ms</a:t>
            </a:r>
            <a:r>
              <a:rPr lang="zh-CN" altLang="en-US" dirty="0">
                <a:solidFill>
                  <a:srgbClr val="036BB1"/>
                </a:solidFill>
              </a:rPr>
              <a:t>，但是会</a:t>
            </a:r>
            <a:r>
              <a:rPr lang="zh-CN" altLang="en-US" dirty="0" smtClean="0">
                <a:solidFill>
                  <a:srgbClr val="036BB1"/>
                </a:solidFill>
              </a:rPr>
              <a:t>在非</a:t>
            </a:r>
            <a:r>
              <a:rPr lang="en-US" altLang="zh-CN" dirty="0">
                <a:solidFill>
                  <a:srgbClr val="036BB1"/>
                </a:solidFill>
              </a:rPr>
              <a:t>1000</a:t>
            </a:r>
            <a:r>
              <a:rPr lang="zh-CN" altLang="en-US" dirty="0">
                <a:solidFill>
                  <a:srgbClr val="036BB1"/>
                </a:solidFill>
              </a:rPr>
              <a:t>毫秒到达</a:t>
            </a:r>
            <a:r>
              <a:rPr lang="zh-CN" altLang="en-US" dirty="0" smtClean="0">
                <a:solidFill>
                  <a:srgbClr val="036BB1"/>
                </a:solidFill>
              </a:rPr>
              <a:t>消息。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附带信息：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wPARAM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 smtClean="0">
                <a:solidFill>
                  <a:srgbClr val="036BB1"/>
                </a:solidFill>
              </a:rPr>
              <a:t>：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>
                <a:solidFill>
                  <a:srgbClr val="036BB1"/>
                </a:solidFill>
              </a:rPr>
              <a:t>定时器</a:t>
            </a:r>
            <a:r>
              <a:rPr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l</a:t>
            </a:r>
            <a:r>
              <a:rPr lang="en-US" altLang="zh-CN" dirty="0" err="1" smtClean="0">
                <a:solidFill>
                  <a:srgbClr val="036BB1"/>
                </a:solidFill>
              </a:rPr>
              <a:t>PARAM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 smtClean="0">
                <a:solidFill>
                  <a:srgbClr val="036BB1"/>
                </a:solidFill>
              </a:rPr>
              <a:t>：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>
                <a:solidFill>
                  <a:srgbClr val="036BB1"/>
                </a:solidFill>
              </a:rPr>
              <a:t>定时器处理函数的指针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定时器消息介绍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57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47AAF1D3-7EEA-9243-AAA3-F6B9DBBED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10569"/>
            <a:ext cx="16671095" cy="2271395"/>
          </a:xfrm>
        </p:spPr>
        <p:txBody>
          <a:bodyPr>
            <a:normAutofit/>
          </a:bodyPr>
          <a:lstStyle/>
          <a:p>
            <a:pPr algn="l"/>
            <a:r>
              <a:rPr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lang="zh-CN" altLang="en-US" sz="8800" dirty="0" smtClean="0">
                <a:solidFill>
                  <a:schemeClr val="bg1"/>
                </a:solidFill>
              </a:rPr>
              <a:t>创建销毁定时器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87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200ED78-463D-3845-923E-D96212EB9A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1"/>
            <a:ext cx="22619016" cy="994916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6BB1"/>
                </a:solidFill>
              </a:rPr>
              <a:t>创建定时器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UINT_PTR </a:t>
            </a:r>
            <a:r>
              <a:rPr kumimoji="1" lang="en-US" altLang="zh-CN" dirty="0" err="1">
                <a:solidFill>
                  <a:srgbClr val="036BB1"/>
                </a:solidFill>
              </a:rPr>
              <a:t>SetTimer</a:t>
            </a:r>
            <a:r>
              <a:rPr kumimoji="1"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HWND </a:t>
            </a:r>
            <a:r>
              <a:rPr kumimoji="1" lang="en-US" altLang="zh-CN" dirty="0" err="1">
                <a:solidFill>
                  <a:srgbClr val="036BB1"/>
                </a:solidFill>
              </a:rPr>
              <a:t>hWnd</a:t>
            </a:r>
            <a:r>
              <a:rPr kumimoji="1" lang="en-US" altLang="zh-CN" dirty="0">
                <a:solidFill>
                  <a:srgbClr val="036BB1"/>
                </a:solidFill>
              </a:rPr>
              <a:t>,//</a:t>
            </a:r>
            <a:r>
              <a:rPr kumimoji="1" lang="zh-CN" altLang="en-US" dirty="0">
                <a:solidFill>
                  <a:srgbClr val="036BB1"/>
                </a:solidFill>
              </a:rPr>
              <a:t>定时器窗口句柄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>
                <a:solidFill>
                  <a:srgbClr val="036BB1"/>
                </a:solidFill>
              </a:rPr>
              <a:t>UINT_PTR </a:t>
            </a:r>
            <a:r>
              <a:rPr kumimoji="1" lang="en-US" altLang="zh-CN" dirty="0" err="1">
                <a:solidFill>
                  <a:srgbClr val="036BB1"/>
                </a:solidFill>
              </a:rPr>
              <a:t>nIDEvent</a:t>
            </a:r>
            <a:r>
              <a:rPr kumimoji="1" lang="en-US" altLang="zh-CN" dirty="0">
                <a:solidFill>
                  <a:srgbClr val="036BB1"/>
                </a:solidFill>
              </a:rPr>
              <a:t>, //</a:t>
            </a:r>
            <a:r>
              <a:rPr kumimoji="1" lang="zh-CN" altLang="en-US" dirty="0">
                <a:solidFill>
                  <a:srgbClr val="036BB1"/>
                </a:solidFill>
              </a:rPr>
              <a:t>定时器</a:t>
            </a:r>
            <a:r>
              <a:rPr kumimoji="1"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UINT </a:t>
            </a:r>
            <a:r>
              <a:rPr kumimoji="1" lang="en-US" altLang="zh-CN" dirty="0" err="1">
                <a:solidFill>
                  <a:srgbClr val="036BB1"/>
                </a:solidFill>
              </a:rPr>
              <a:t>uElapse</a:t>
            </a:r>
            <a:r>
              <a:rPr kumimoji="1" lang="en-US" altLang="zh-CN" dirty="0">
                <a:solidFill>
                  <a:srgbClr val="036BB1"/>
                </a:solidFill>
              </a:rPr>
              <a:t>,//</a:t>
            </a:r>
            <a:r>
              <a:rPr kumimoji="1" lang="zh-CN" altLang="en-US" dirty="0">
                <a:solidFill>
                  <a:srgbClr val="036BB1"/>
                </a:solidFill>
              </a:rPr>
              <a:t>时间间隔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>
                <a:solidFill>
                  <a:srgbClr val="036BB1"/>
                </a:solidFill>
              </a:rPr>
              <a:t>TIMERPROC </a:t>
            </a:r>
            <a:r>
              <a:rPr kumimoji="1" lang="en-US" altLang="zh-CN" dirty="0" err="1">
                <a:solidFill>
                  <a:srgbClr val="036BB1"/>
                </a:solidFill>
              </a:rPr>
              <a:t>lpTimerFunc</a:t>
            </a:r>
            <a:r>
              <a:rPr kumimoji="1" lang="en-US" altLang="zh-CN" dirty="0">
                <a:solidFill>
                  <a:srgbClr val="036BB1"/>
                </a:solidFill>
              </a:rPr>
              <a:t> //</a:t>
            </a:r>
            <a:r>
              <a:rPr kumimoji="1" lang="zh-CN" altLang="en-US" dirty="0">
                <a:solidFill>
                  <a:srgbClr val="036BB1"/>
                </a:solidFill>
              </a:rPr>
              <a:t>定时器处理函数</a:t>
            </a:r>
            <a:r>
              <a:rPr kumimoji="1" lang="zh-CN" altLang="en-US" dirty="0" smtClean="0">
                <a:solidFill>
                  <a:srgbClr val="036BB1"/>
                </a:solidFill>
              </a:rPr>
              <a:t>指针</a:t>
            </a:r>
            <a:r>
              <a:rPr kumimoji="1" lang="en-US" altLang="zh-CN" dirty="0" smtClean="0">
                <a:solidFill>
                  <a:srgbClr val="036BB1"/>
                </a:solidFill>
              </a:rPr>
              <a:t>( </a:t>
            </a:r>
            <a:r>
              <a:rPr kumimoji="1" lang="zh-CN" altLang="en-US" dirty="0" smtClean="0">
                <a:solidFill>
                  <a:srgbClr val="036BB1"/>
                </a:solidFill>
              </a:rPr>
              <a:t>一般不使用</a:t>
            </a:r>
            <a:r>
              <a:rPr kumimoji="1" lang="en-US" altLang="zh-CN" dirty="0" smtClean="0">
                <a:solidFill>
                  <a:srgbClr val="036BB1"/>
                </a:solidFill>
              </a:rPr>
              <a:t>,</a:t>
            </a:r>
            <a:r>
              <a:rPr kumimoji="1" lang="zh-CN" altLang="en-US" dirty="0" smtClean="0">
                <a:solidFill>
                  <a:srgbClr val="036BB1"/>
                </a:solidFill>
              </a:rPr>
              <a:t>为</a:t>
            </a:r>
            <a:r>
              <a:rPr kumimoji="1" lang="en-US" altLang="zh-CN" dirty="0" smtClean="0">
                <a:solidFill>
                  <a:srgbClr val="036BB1"/>
                </a:solidFill>
              </a:rPr>
              <a:t>NULL)</a:t>
            </a:r>
            <a:endParaRPr kumimoji="1"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);</a:t>
            </a:r>
            <a:r>
              <a:rPr kumimoji="1" lang="zh-CN" altLang="en-US" dirty="0">
                <a:solidFill>
                  <a:srgbClr val="036BB1"/>
                </a:solidFill>
              </a:rPr>
              <a:t>创建成功，返回非</a:t>
            </a:r>
            <a:r>
              <a:rPr kumimoji="1" lang="en-US" altLang="zh-CN" dirty="0">
                <a:solidFill>
                  <a:srgbClr val="036BB1"/>
                </a:solidFill>
              </a:rPr>
              <a:t>0</a:t>
            </a:r>
            <a:r>
              <a:rPr kumimoji="1" lang="zh-CN" altLang="en-US" dirty="0" smtClean="0">
                <a:solidFill>
                  <a:srgbClr val="036BB1"/>
                </a:solidFill>
              </a:rPr>
              <a:t>。</a:t>
            </a:r>
            <a:endParaRPr kumimoji="1"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</a:t>
            </a:r>
            <a:endParaRPr kumimoji="1" lang="en-US" altLang="zh-CN" dirty="0">
              <a:solidFill>
                <a:srgbClr val="036BB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8A1632-8C2C-C843-B0F6-1C64CF793A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297650"/>
            <a:ext cx="22415817" cy="131420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创建和销毁定时器</a:t>
            </a:r>
            <a:endParaRPr lang="zh-CN" altLang="en-US" dirty="0">
              <a:solidFill>
                <a:srgbClr val="036BB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34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200ED78-463D-3845-923E-D96212EB9A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1"/>
            <a:ext cx="22619016" cy="9949165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关闭</a:t>
            </a:r>
            <a:r>
              <a:rPr kumimoji="1" lang="zh-CN" altLang="en-US" dirty="0">
                <a:solidFill>
                  <a:srgbClr val="036BB1"/>
                </a:solidFill>
              </a:rPr>
              <a:t>定时器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BOOL </a:t>
            </a:r>
            <a:r>
              <a:rPr kumimoji="1" lang="en-US" altLang="zh-CN" dirty="0" err="1">
                <a:solidFill>
                  <a:srgbClr val="036BB1"/>
                </a:solidFill>
              </a:rPr>
              <a:t>KillTimer</a:t>
            </a:r>
            <a:r>
              <a:rPr kumimoji="1"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HWND </a:t>
            </a:r>
            <a:r>
              <a:rPr kumimoji="1" lang="en-US" altLang="zh-CN" dirty="0" err="1">
                <a:solidFill>
                  <a:srgbClr val="036BB1"/>
                </a:solidFill>
              </a:rPr>
              <a:t>hWnd</a:t>
            </a:r>
            <a:r>
              <a:rPr kumimoji="1" lang="en-US" altLang="zh-CN" dirty="0">
                <a:solidFill>
                  <a:srgbClr val="036BB1"/>
                </a:solidFill>
              </a:rPr>
              <a:t>,//</a:t>
            </a:r>
            <a:r>
              <a:rPr kumimoji="1" lang="zh-CN" altLang="en-US" dirty="0">
                <a:solidFill>
                  <a:srgbClr val="036BB1"/>
                </a:solidFill>
              </a:rPr>
              <a:t>定时器窗口句柄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>
                <a:solidFill>
                  <a:srgbClr val="036BB1"/>
                </a:solidFill>
              </a:rPr>
              <a:t>UINT_PTR </a:t>
            </a:r>
            <a:r>
              <a:rPr kumimoji="1" lang="en-US" altLang="zh-CN" dirty="0" err="1">
                <a:solidFill>
                  <a:srgbClr val="036BB1"/>
                </a:solidFill>
              </a:rPr>
              <a:t>uIDEvent</a:t>
            </a:r>
            <a:r>
              <a:rPr kumimoji="1" lang="en-US" altLang="zh-CN" dirty="0">
                <a:solidFill>
                  <a:srgbClr val="036BB1"/>
                </a:solidFill>
              </a:rPr>
              <a:t> //</a:t>
            </a:r>
            <a:r>
              <a:rPr kumimoji="1" lang="zh-CN" altLang="en-US" dirty="0">
                <a:solidFill>
                  <a:srgbClr val="036BB1"/>
                </a:solidFill>
              </a:rPr>
              <a:t>定时器</a:t>
            </a:r>
            <a:r>
              <a:rPr kumimoji="1"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);</a:t>
            </a:r>
            <a:endParaRPr kumimoji="1"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8A1632-8C2C-C843-B0F6-1C64CF793A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297650"/>
            <a:ext cx="22415817" cy="131420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创建和销毁定时器</a:t>
            </a:r>
            <a:endParaRPr lang="zh-CN" altLang="en-US" dirty="0">
              <a:solidFill>
                <a:srgbClr val="036BB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75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消息队列概念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29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Unit05 </a:t>
            </a:r>
            <a:r>
              <a:rPr lang="zh-CN" altLang="en-US" dirty="0" smtClean="0"/>
              <a:t>菜单资源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26732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0"/>
          <p:cNvGrpSpPr/>
          <p:nvPr/>
        </p:nvGrpSpPr>
        <p:grpSpPr>
          <a:xfrm>
            <a:off x="8205470" y="2863454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菜单分类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05470" y="4388024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资源相关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7" name="组合 66"/>
          <p:cNvGrpSpPr/>
          <p:nvPr/>
        </p:nvGrpSpPr>
        <p:grpSpPr>
          <a:xfrm>
            <a:off x="8205470" y="5913229"/>
            <a:ext cx="11650345" cy="900430"/>
            <a:chOff x="12567" y="5129"/>
            <a:chExt cx="18347" cy="1418"/>
          </a:xfrm>
        </p:grpSpPr>
        <p:sp>
          <p:nvSpPr>
            <p:cNvPr id="20" name="矩形 1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菜单资源使用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2" name="组合 69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</a:p>
            </p:txBody>
          </p:sp>
        </p:grpSp>
      </p:grpSp>
      <p:grpSp>
        <p:nvGrpSpPr>
          <p:cNvPr id="35" name="组合 66"/>
          <p:cNvGrpSpPr/>
          <p:nvPr/>
        </p:nvGrpSpPr>
        <p:grpSpPr>
          <a:xfrm>
            <a:off x="8213492" y="7437220"/>
            <a:ext cx="11650345" cy="900430"/>
            <a:chOff x="12567" y="5129"/>
            <a:chExt cx="18347" cy="1418"/>
          </a:xfrm>
        </p:grpSpPr>
        <p:sp>
          <p:nvSpPr>
            <p:cNvPr id="36" name="矩形 35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2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命令消息处理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8" name="组合 69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23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04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7" name="组合 66"/>
          <p:cNvGrpSpPr/>
          <p:nvPr/>
        </p:nvGrpSpPr>
        <p:grpSpPr>
          <a:xfrm>
            <a:off x="8213492" y="9025378"/>
            <a:ext cx="11650345" cy="900430"/>
            <a:chOff x="12567" y="5129"/>
            <a:chExt cx="18347" cy="1418"/>
          </a:xfrm>
        </p:grpSpPr>
        <p:sp>
          <p:nvSpPr>
            <p:cNvPr id="48" name="矩形 47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2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菜单项状态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0" name="组合 69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23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05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1" name="组合 66"/>
          <p:cNvGrpSpPr/>
          <p:nvPr/>
        </p:nvGrpSpPr>
        <p:grpSpPr>
          <a:xfrm>
            <a:off x="8221514" y="10501243"/>
            <a:ext cx="11650345" cy="900430"/>
            <a:chOff x="12567" y="5129"/>
            <a:chExt cx="18347" cy="1418"/>
          </a:xfrm>
        </p:grpSpPr>
        <p:sp>
          <p:nvSpPr>
            <p:cNvPr id="42" name="矩形 41"/>
            <p:cNvSpPr/>
            <p:nvPr/>
          </p:nvSpPr>
          <p:spPr>
            <a:xfrm>
              <a:off x="14855" y="5129"/>
              <a:ext cx="82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2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上下文菜单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4" name="组合 69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23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06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8319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菜单分类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0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窗口</a:t>
            </a:r>
            <a:r>
              <a:rPr lang="zh-CN" altLang="en-US" dirty="0">
                <a:solidFill>
                  <a:srgbClr val="036BB1"/>
                </a:solidFill>
              </a:rPr>
              <a:t>的顶层菜单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弹出式</a:t>
            </a:r>
            <a:r>
              <a:rPr lang="zh-CN" altLang="en-US" dirty="0">
                <a:solidFill>
                  <a:srgbClr val="036BB1"/>
                </a:solidFill>
              </a:rPr>
              <a:t>菜单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系统</a:t>
            </a:r>
            <a:r>
              <a:rPr lang="zh-CN" altLang="en-US" dirty="0">
                <a:solidFill>
                  <a:srgbClr val="036BB1"/>
                </a:solidFill>
              </a:rPr>
              <a:t>菜单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HMENU</a:t>
            </a:r>
            <a:r>
              <a:rPr lang="zh-CN" altLang="en-US" dirty="0">
                <a:solidFill>
                  <a:srgbClr val="036BB1"/>
                </a:solidFill>
              </a:rPr>
              <a:t>类型表示菜单</a:t>
            </a:r>
            <a:r>
              <a:rPr lang="zh-CN" altLang="en-US" dirty="0" smtClean="0">
                <a:solidFill>
                  <a:srgbClr val="036BB1"/>
                </a:solidFill>
              </a:rPr>
              <a:t>，</a:t>
            </a:r>
            <a:r>
              <a:rPr lang="en-US" altLang="zh-CN" dirty="0" smtClean="0">
                <a:solidFill>
                  <a:srgbClr val="036BB1"/>
                </a:solidFill>
              </a:rPr>
              <a:t>ID</a:t>
            </a:r>
            <a:r>
              <a:rPr lang="zh-CN" altLang="en-US" dirty="0">
                <a:solidFill>
                  <a:srgbClr val="036BB1"/>
                </a:solidFill>
              </a:rPr>
              <a:t>表示</a:t>
            </a:r>
            <a:r>
              <a:rPr lang="zh-CN" altLang="en-US" dirty="0" smtClean="0">
                <a:solidFill>
                  <a:srgbClr val="036BB1"/>
                </a:solidFill>
              </a:rPr>
              <a:t>菜单项。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菜单分类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30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资源相关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5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资源</a:t>
            </a:r>
            <a:r>
              <a:rPr lang="zh-CN" altLang="en-US" dirty="0">
                <a:solidFill>
                  <a:srgbClr val="036BB1"/>
                </a:solidFill>
              </a:rPr>
              <a:t>脚本文件：*</a:t>
            </a:r>
            <a:r>
              <a:rPr lang="en-US" altLang="zh-CN" dirty="0">
                <a:solidFill>
                  <a:srgbClr val="036BB1"/>
                </a:solidFill>
              </a:rPr>
              <a:t>.</a:t>
            </a:r>
            <a:r>
              <a:rPr lang="en-US" altLang="zh-CN" dirty="0" err="1">
                <a:solidFill>
                  <a:srgbClr val="036BB1"/>
                </a:solidFill>
              </a:rPr>
              <a:t>rc</a:t>
            </a:r>
            <a:r>
              <a:rPr lang="zh-CN" altLang="en-US" dirty="0" smtClean="0">
                <a:solidFill>
                  <a:srgbClr val="036BB1"/>
                </a:solidFill>
              </a:rPr>
              <a:t>文件</a:t>
            </a: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编译器：</a:t>
            </a:r>
            <a:r>
              <a:rPr lang="en-US" altLang="zh-CN" dirty="0" smtClean="0">
                <a:solidFill>
                  <a:srgbClr val="036BB1"/>
                </a:solidFill>
              </a:rPr>
              <a:t>RC.EXE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        CL.EXE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.c/.</a:t>
            </a:r>
            <a:r>
              <a:rPr lang="en-US" altLang="zh-CN" dirty="0" err="1" smtClean="0">
                <a:solidFill>
                  <a:srgbClr val="036BB1"/>
                </a:solidFill>
              </a:rPr>
              <a:t>cpp</a:t>
            </a:r>
            <a:r>
              <a:rPr lang="en-US" altLang="zh-CN" dirty="0" smtClean="0">
                <a:solidFill>
                  <a:srgbClr val="036BB1"/>
                </a:solidFill>
              </a:rPr>
              <a:t>---------------&gt;.</a:t>
            </a:r>
            <a:r>
              <a:rPr lang="en-US" altLang="zh-CN" dirty="0" err="1" smtClean="0">
                <a:solidFill>
                  <a:srgbClr val="036BB1"/>
                </a:solidFill>
              </a:rPr>
              <a:t>obj</a:t>
            </a:r>
            <a:r>
              <a:rPr lang="en-US" altLang="zh-CN" dirty="0" smtClean="0">
                <a:solidFill>
                  <a:srgbClr val="036BB1"/>
                </a:solidFill>
              </a:rPr>
              <a:t>|          LINK.EXE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      RC.EXE                  	 |-------------------&gt;.exe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smtClean="0">
                <a:solidFill>
                  <a:srgbClr val="036BB1"/>
                </a:solidFill>
              </a:rPr>
              <a:t>   	.</a:t>
            </a:r>
            <a:r>
              <a:rPr lang="en-US" altLang="zh-CN" dirty="0" err="1" smtClean="0">
                <a:solidFill>
                  <a:srgbClr val="036BB1"/>
                </a:solidFill>
              </a:rPr>
              <a:t>rc</a:t>
            </a:r>
            <a:r>
              <a:rPr lang="en-US" altLang="zh-CN" dirty="0" smtClean="0">
                <a:solidFill>
                  <a:srgbClr val="036BB1"/>
                </a:solidFill>
              </a:rPr>
              <a:t>--------------------&gt;.res|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资源相关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13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03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菜单资源的使用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31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添加</a:t>
            </a:r>
            <a:r>
              <a:rPr lang="zh-CN" altLang="en-US" dirty="0">
                <a:solidFill>
                  <a:srgbClr val="036BB1"/>
                </a:solidFill>
              </a:rPr>
              <a:t>菜单资源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加载</a:t>
            </a:r>
            <a:r>
              <a:rPr lang="zh-CN" altLang="en-US" dirty="0">
                <a:solidFill>
                  <a:srgbClr val="036BB1"/>
                </a:solidFill>
              </a:rPr>
              <a:t>菜单资源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1&gt; </a:t>
            </a:r>
            <a:r>
              <a:rPr lang="zh-CN" altLang="en-US" dirty="0" smtClean="0">
                <a:solidFill>
                  <a:srgbClr val="036BB1"/>
                </a:solidFill>
              </a:rPr>
              <a:t>注册窗口类时</a:t>
            </a:r>
            <a:r>
              <a:rPr lang="zh-CN" altLang="en-US" dirty="0">
                <a:solidFill>
                  <a:srgbClr val="036BB1"/>
                </a:solidFill>
              </a:rPr>
              <a:t>设置</a:t>
            </a:r>
            <a:r>
              <a:rPr lang="zh-CN" altLang="en-US" dirty="0" smtClean="0">
                <a:solidFill>
                  <a:srgbClr val="036BB1"/>
                </a:solidFill>
              </a:rPr>
              <a:t>菜单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2&gt; </a:t>
            </a:r>
            <a:r>
              <a:rPr lang="zh-CN" altLang="en-US" dirty="0" smtClean="0">
                <a:solidFill>
                  <a:srgbClr val="036BB1"/>
                </a:solidFill>
              </a:rPr>
              <a:t>创建窗口传参设置菜单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3&gt; </a:t>
            </a:r>
            <a:r>
              <a:rPr lang="zh-CN" altLang="en-US" dirty="0" smtClean="0">
                <a:solidFill>
                  <a:srgbClr val="036BB1"/>
                </a:solidFill>
              </a:rPr>
              <a:t>在主窗口</a:t>
            </a:r>
            <a:r>
              <a:rPr lang="en-US" altLang="zh-CN" dirty="0" smtClean="0">
                <a:solidFill>
                  <a:srgbClr val="036BB1"/>
                </a:solidFill>
              </a:rPr>
              <a:t>WM_CREATE</a:t>
            </a:r>
            <a:r>
              <a:rPr lang="zh-CN" altLang="en-US" dirty="0" smtClean="0">
                <a:solidFill>
                  <a:srgbClr val="036BB1"/>
                </a:solidFill>
              </a:rPr>
              <a:t>消息中利用 </a:t>
            </a:r>
            <a:r>
              <a:rPr lang="en-US" altLang="zh-CN" dirty="0" err="1" smtClean="0">
                <a:solidFill>
                  <a:srgbClr val="036BB1"/>
                </a:solidFill>
              </a:rPr>
              <a:t>SetMenu</a:t>
            </a:r>
            <a:r>
              <a:rPr lang="zh-CN" altLang="en-US" dirty="0" smtClean="0">
                <a:solidFill>
                  <a:srgbClr val="036BB1"/>
                </a:solidFill>
              </a:rPr>
              <a:t>函数设置菜单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加载</a:t>
            </a:r>
            <a:r>
              <a:rPr lang="zh-CN" altLang="en-US" dirty="0">
                <a:solidFill>
                  <a:srgbClr val="036BB1"/>
                </a:solidFill>
              </a:rPr>
              <a:t>菜单</a:t>
            </a:r>
            <a:r>
              <a:rPr lang="zh-CN" altLang="en-US" dirty="0" smtClean="0">
                <a:solidFill>
                  <a:srgbClr val="036BB1"/>
                </a:solidFill>
              </a:rPr>
              <a:t>资源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HMENU </a:t>
            </a:r>
            <a:r>
              <a:rPr lang="en-US" altLang="zh-CN" dirty="0" err="1">
                <a:solidFill>
                  <a:srgbClr val="036BB1"/>
                </a:solidFill>
              </a:rPr>
              <a:t>LoadMenu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HINSTANCE </a:t>
            </a:r>
            <a:r>
              <a:rPr lang="en-US" altLang="zh-CN" dirty="0" err="1">
                <a:solidFill>
                  <a:srgbClr val="036BB1"/>
                </a:solidFill>
              </a:rPr>
              <a:t>hInstance</a:t>
            </a:r>
            <a:r>
              <a:rPr lang="en-US" altLang="zh-CN" dirty="0">
                <a:solidFill>
                  <a:srgbClr val="036BB1"/>
                </a:solidFill>
              </a:rPr>
              <a:t>,  // handle to module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LPCTSTR </a:t>
            </a:r>
            <a:r>
              <a:rPr lang="en-US" altLang="zh-CN" dirty="0" err="1">
                <a:solidFill>
                  <a:srgbClr val="036BB1"/>
                </a:solidFill>
              </a:rPr>
              <a:t>lpMenuName</a:t>
            </a:r>
            <a:r>
              <a:rPr lang="en-US" altLang="zh-CN" dirty="0">
                <a:solidFill>
                  <a:srgbClr val="036BB1"/>
                </a:solidFill>
              </a:rPr>
              <a:t>    // menu name or resource identifier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);</a:t>
            </a:r>
            <a:r>
              <a:rPr lang="en-US" altLang="zh-CN" dirty="0">
                <a:solidFill>
                  <a:srgbClr val="036BB1"/>
                </a:solidFill>
              </a:rPr>
              <a:t>		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菜单资源的使用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43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04		</a:t>
            </a:r>
            <a:r>
              <a:rPr kumimoji="1" lang="zh-CN" altLang="en-US" sz="8800" dirty="0">
                <a:solidFill>
                  <a:schemeClr val="bg1"/>
                </a:solidFill>
              </a:rPr>
              <a:t>命令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消息处理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95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附带信息</a:t>
            </a:r>
            <a:r>
              <a:rPr lang="zh-CN" altLang="en-US" dirty="0">
                <a:solidFill>
                  <a:srgbClr val="036BB1"/>
                </a:solidFill>
              </a:rPr>
              <a:t>： 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wPARAM</a:t>
            </a:r>
            <a:r>
              <a:rPr lang="zh-CN" altLang="en-US" dirty="0">
                <a:solidFill>
                  <a:srgbClr val="036BB1"/>
                </a:solidFill>
              </a:rPr>
              <a:t>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HIWORD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对于菜单为</a:t>
            </a:r>
            <a:r>
              <a:rPr lang="en-US" altLang="zh-CN" dirty="0">
                <a:solidFill>
                  <a:srgbClr val="036BB1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LOWORD - </a:t>
            </a:r>
            <a:r>
              <a:rPr lang="zh-CN" altLang="en-US" dirty="0">
                <a:solidFill>
                  <a:srgbClr val="036BB1"/>
                </a:solidFill>
              </a:rPr>
              <a:t>菜单项的</a:t>
            </a:r>
            <a:r>
              <a:rPr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对于菜单</a:t>
            </a:r>
            <a:r>
              <a:rPr lang="zh-CN" altLang="en-US" dirty="0" smtClean="0">
                <a:solidFill>
                  <a:srgbClr val="036BB1"/>
                </a:solidFill>
              </a:rPr>
              <a:t>为</a:t>
            </a:r>
            <a:r>
              <a:rPr lang="en-US" altLang="zh-CN" dirty="0" smtClean="0">
                <a:solidFill>
                  <a:srgbClr val="036BB1"/>
                </a:solidFill>
              </a:rPr>
              <a:t>0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	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命令消息（</a:t>
            </a:r>
            <a:r>
              <a:rPr kumimoji="1" lang="en-US" altLang="zh-CN" dirty="0" smtClean="0">
                <a:solidFill>
                  <a:srgbClr val="036BB1"/>
                </a:solidFill>
              </a:rPr>
              <a:t>WM_COMMAND</a:t>
            </a:r>
            <a:r>
              <a:rPr kumimoji="1" lang="zh-CN" altLang="en-US" dirty="0" smtClean="0">
                <a:solidFill>
                  <a:srgbClr val="036BB1"/>
                </a:solidFill>
              </a:rPr>
              <a:t>）处理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2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消息</a:t>
            </a:r>
            <a:r>
              <a:rPr lang="zh-CN" altLang="en-US" dirty="0" smtClean="0">
                <a:solidFill>
                  <a:srgbClr val="036BB1"/>
                </a:solidFill>
              </a:rPr>
              <a:t>队列是用于</a:t>
            </a:r>
            <a:r>
              <a:rPr lang="zh-CN" altLang="en-US" dirty="0">
                <a:solidFill>
                  <a:srgbClr val="036BB1"/>
                </a:solidFill>
              </a:rPr>
              <a:t>存放消息</a:t>
            </a:r>
            <a:r>
              <a:rPr lang="zh-CN" altLang="en-US" dirty="0" smtClean="0">
                <a:solidFill>
                  <a:srgbClr val="036BB1"/>
                </a:solidFill>
              </a:rPr>
              <a:t>的队列。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消息</a:t>
            </a:r>
            <a:r>
              <a:rPr lang="zh-CN" altLang="en-US" dirty="0">
                <a:solidFill>
                  <a:srgbClr val="036BB1"/>
                </a:solidFill>
              </a:rPr>
              <a:t>在队列中先入先出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所有</a:t>
            </a:r>
            <a:r>
              <a:rPr lang="zh-CN" altLang="en-US" dirty="0">
                <a:solidFill>
                  <a:srgbClr val="036BB1"/>
                </a:solidFill>
              </a:rPr>
              <a:t>窗口程序都具有消息队列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程序</a:t>
            </a:r>
            <a:r>
              <a:rPr lang="zh-CN" altLang="en-US" dirty="0">
                <a:solidFill>
                  <a:srgbClr val="036BB1"/>
                </a:solidFill>
              </a:rPr>
              <a:t>可以从队列中获取消息。</a:t>
            </a: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消息队列的概念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55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Unit06 </a:t>
            </a:r>
            <a:r>
              <a:rPr lang="zh-CN" altLang="en-US" dirty="0" smtClean="0"/>
              <a:t>上下文菜单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26732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01</a:t>
            </a:r>
            <a:r>
              <a:rPr kumimoji="1" lang="en-US" altLang="zh-CN" sz="8800" dirty="0" smtClean="0">
                <a:solidFill>
                  <a:schemeClr val="bg1"/>
                </a:solidFill>
              </a:rPr>
              <a:t>		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上下文菜单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62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213811"/>
            <a:ext cx="22619016" cy="96252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显示</a:t>
            </a:r>
            <a:r>
              <a:rPr lang="zh-CN" altLang="en-US" dirty="0">
                <a:solidFill>
                  <a:srgbClr val="036BB1"/>
                </a:solidFill>
              </a:rPr>
              <a:t>上下文菜单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BOOL </a:t>
            </a:r>
            <a:r>
              <a:rPr lang="en-US" altLang="zh-CN" dirty="0" err="1">
                <a:solidFill>
                  <a:srgbClr val="036BB1"/>
                </a:solidFill>
              </a:rPr>
              <a:t>TrackPopupMenu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HMENU </a:t>
            </a:r>
            <a:r>
              <a:rPr lang="en-US" altLang="zh-CN" dirty="0" err="1">
                <a:solidFill>
                  <a:srgbClr val="036BB1"/>
                </a:solidFill>
              </a:rPr>
              <a:t>hMenu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菜单句柄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UINT </a:t>
            </a:r>
            <a:r>
              <a:rPr lang="en-US" altLang="zh-CN" dirty="0" err="1">
                <a:solidFill>
                  <a:srgbClr val="036BB1"/>
                </a:solidFill>
              </a:rPr>
              <a:t>uFlags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显示方式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int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en-US" altLang="zh-CN" dirty="0">
                <a:solidFill>
                  <a:srgbClr val="036BB1"/>
                </a:solidFill>
              </a:rPr>
              <a:t>x,//</a:t>
            </a:r>
            <a:r>
              <a:rPr lang="zh-CN" altLang="en-US" dirty="0">
                <a:solidFill>
                  <a:srgbClr val="036BB1"/>
                </a:solidFill>
              </a:rPr>
              <a:t>水平位置，屏幕坐标系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y,//</a:t>
            </a:r>
            <a:r>
              <a:rPr lang="zh-CN" altLang="en-US" dirty="0">
                <a:solidFill>
                  <a:srgbClr val="036BB1"/>
                </a:solidFill>
              </a:rPr>
              <a:t>垂直位置，屏幕坐标系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int</a:t>
            </a:r>
            <a:r>
              <a:rPr lang="en-US" altLang="zh-CN" dirty="0">
                <a:solidFill>
                  <a:srgbClr val="036BB1"/>
                </a:solidFill>
              </a:rPr>
              <a:t> </a:t>
            </a:r>
            <a:r>
              <a:rPr lang="en-US" altLang="zh-CN" dirty="0" err="1">
                <a:solidFill>
                  <a:srgbClr val="036BB1"/>
                </a:solidFill>
              </a:rPr>
              <a:t>nReserved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保留，必须</a:t>
            </a:r>
            <a:r>
              <a:rPr lang="en-US" altLang="zh-CN" dirty="0" smtClean="0">
                <a:solidFill>
                  <a:srgbClr val="036BB1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HWND </a:t>
            </a:r>
            <a:r>
              <a:rPr lang="en-US" altLang="zh-CN" dirty="0" err="1">
                <a:solidFill>
                  <a:srgbClr val="036BB1"/>
                </a:solidFill>
              </a:rPr>
              <a:t>hWnd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处理菜单消息的窗口句柄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CONST RECT *</a:t>
            </a:r>
            <a:r>
              <a:rPr lang="en-US" altLang="zh-CN" dirty="0" err="1">
                <a:solidFill>
                  <a:srgbClr val="036BB1"/>
                </a:solidFill>
              </a:rPr>
              <a:t>prcRect</a:t>
            </a:r>
            <a:r>
              <a:rPr lang="en-US" altLang="zh-CN" dirty="0">
                <a:solidFill>
                  <a:srgbClr val="036BB1"/>
                </a:solidFill>
              </a:rPr>
              <a:t> //NULL</a:t>
            </a:r>
            <a:r>
              <a:rPr lang="zh-CN" altLang="en-US" dirty="0">
                <a:solidFill>
                  <a:srgbClr val="036BB1"/>
                </a:solidFill>
              </a:rPr>
              <a:t>，忽略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 </a:t>
            </a:r>
            <a:r>
              <a:rPr lang="en-US" altLang="zh-CN" dirty="0" err="1">
                <a:solidFill>
                  <a:srgbClr val="036BB1"/>
                </a:solidFill>
              </a:rPr>
              <a:t>TrackPopupMenu</a:t>
            </a:r>
            <a:r>
              <a:rPr lang="zh-CN" altLang="en-US" dirty="0">
                <a:solidFill>
                  <a:srgbClr val="036BB1"/>
                </a:solidFill>
              </a:rPr>
              <a:t>是阻塞函数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上下文菜单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63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213811"/>
            <a:ext cx="22619016" cy="96252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36BB1"/>
                </a:solidFill>
              </a:rPr>
              <a:t>WM_RBUTTONUP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鼠标右键弹起消息为窗口</a:t>
            </a:r>
            <a:r>
              <a:rPr lang="zh-CN" altLang="en-US" dirty="0">
                <a:solidFill>
                  <a:srgbClr val="036BB1"/>
                </a:solidFill>
              </a:rPr>
              <a:t>坐标系坐标，要</a:t>
            </a:r>
            <a:r>
              <a:rPr lang="zh-CN" altLang="en-US" dirty="0" smtClean="0">
                <a:solidFill>
                  <a:srgbClr val="036BB1"/>
                </a:solidFill>
              </a:rPr>
              <a:t>使用需将其转换</a:t>
            </a:r>
            <a:r>
              <a:rPr lang="zh-CN" altLang="en-US" dirty="0">
                <a:solidFill>
                  <a:srgbClr val="036BB1"/>
                </a:solidFill>
              </a:rPr>
              <a:t>成屏幕</a:t>
            </a:r>
            <a:r>
              <a:rPr lang="zh-CN" altLang="en-US" dirty="0" smtClean="0">
                <a:solidFill>
                  <a:srgbClr val="036BB1"/>
                </a:solidFill>
              </a:rPr>
              <a:t>坐标系坐标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ClientToScreen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en-US" altLang="zh-CN" dirty="0" smtClean="0">
                <a:solidFill>
                  <a:srgbClr val="036BB1"/>
                </a:solidFill>
              </a:rPr>
              <a:t>WM_CONTEXTMENU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err="1">
                <a:solidFill>
                  <a:srgbClr val="036BB1"/>
                </a:solidFill>
              </a:rPr>
              <a:t>w</a:t>
            </a:r>
            <a:r>
              <a:rPr lang="en-US" altLang="zh-CN" dirty="0" err="1" smtClean="0">
                <a:solidFill>
                  <a:srgbClr val="036BB1"/>
                </a:solidFill>
              </a:rPr>
              <a:t>Param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 smtClean="0">
                <a:solidFill>
                  <a:srgbClr val="036BB1"/>
                </a:solidFill>
              </a:rPr>
              <a:t>：右键</a:t>
            </a:r>
            <a:r>
              <a:rPr lang="zh-CN" altLang="en-US" dirty="0">
                <a:solidFill>
                  <a:srgbClr val="036BB1"/>
                </a:solidFill>
              </a:rPr>
              <a:t>点击的窗口句柄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err="1" smtClean="0">
                <a:solidFill>
                  <a:srgbClr val="036BB1"/>
                </a:solidFill>
              </a:rPr>
              <a:t>lPARAM</a:t>
            </a:r>
            <a:r>
              <a:rPr lang="en-US" altLang="zh-CN" dirty="0" smtClean="0">
                <a:solidFill>
                  <a:srgbClr val="036BB1"/>
                </a:solidFill>
              </a:rPr>
              <a:t> </a:t>
            </a:r>
            <a:r>
              <a:rPr lang="zh-CN" altLang="en-US" dirty="0" smtClean="0">
                <a:solidFill>
                  <a:srgbClr val="036BB1"/>
                </a:solidFill>
              </a:rPr>
              <a:t>：</a:t>
            </a:r>
            <a:r>
              <a:rPr lang="en-US" altLang="zh-CN" dirty="0" smtClean="0">
                <a:solidFill>
                  <a:srgbClr val="036BB1"/>
                </a:solidFill>
              </a:rPr>
              <a:t>LOWORD </a:t>
            </a:r>
            <a:r>
              <a:rPr lang="en-US" altLang="zh-CN" dirty="0">
                <a:solidFill>
                  <a:srgbClr val="036BB1"/>
                </a:solidFill>
              </a:rPr>
              <a:t>X</a:t>
            </a:r>
            <a:r>
              <a:rPr lang="zh-CN" altLang="en-US" dirty="0">
                <a:solidFill>
                  <a:srgbClr val="036BB1"/>
                </a:solidFill>
              </a:rPr>
              <a:t>坐标，屏幕坐标系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       </a:t>
            </a:r>
            <a:r>
              <a:rPr lang="en-US" altLang="zh-CN" dirty="0" smtClean="0">
                <a:solidFill>
                  <a:srgbClr val="036BB1"/>
                </a:solidFill>
              </a:rPr>
              <a:t>HIWORD </a:t>
            </a:r>
            <a:r>
              <a:rPr lang="en-US" altLang="zh-CN" dirty="0">
                <a:solidFill>
                  <a:srgbClr val="036BB1"/>
                </a:solidFill>
              </a:rPr>
              <a:t>Y</a:t>
            </a:r>
            <a:r>
              <a:rPr lang="zh-CN" altLang="en-US" dirty="0">
                <a:solidFill>
                  <a:srgbClr val="036BB1"/>
                </a:solidFill>
              </a:rPr>
              <a:t>坐标，屏幕</a:t>
            </a:r>
            <a:r>
              <a:rPr lang="zh-CN" altLang="en-US" dirty="0" smtClean="0">
                <a:solidFill>
                  <a:srgbClr val="036BB1"/>
                </a:solidFill>
              </a:rPr>
              <a:t>坐标系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WM_CONTEXTMENU</a:t>
            </a:r>
            <a:r>
              <a:rPr lang="zh-CN" altLang="en-US" dirty="0">
                <a:solidFill>
                  <a:srgbClr val="036BB1"/>
                </a:solidFill>
              </a:rPr>
              <a:t>消息是在</a:t>
            </a:r>
            <a:r>
              <a:rPr lang="en-US" altLang="zh-CN" dirty="0">
                <a:solidFill>
                  <a:srgbClr val="036BB1"/>
                </a:solidFill>
              </a:rPr>
              <a:t>WM_RBUTTONUP</a:t>
            </a:r>
            <a:r>
              <a:rPr lang="zh-CN" altLang="en-US" dirty="0">
                <a:solidFill>
                  <a:srgbClr val="036BB1"/>
                </a:solidFill>
              </a:rPr>
              <a:t>消息之后产生。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上下文菜单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614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消息队列分类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89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系统消息队列</a:t>
            </a:r>
            <a:r>
              <a:rPr lang="en-US" altLang="zh-CN" dirty="0">
                <a:solidFill>
                  <a:srgbClr val="036BB1"/>
                </a:solidFill>
              </a:rPr>
              <a:t>-</a:t>
            </a:r>
            <a:r>
              <a:rPr lang="zh-CN" altLang="en-US" dirty="0">
                <a:solidFill>
                  <a:srgbClr val="036BB1"/>
                </a:solidFill>
              </a:rPr>
              <a:t>由系统维护的消息队列。存放系统产生的消息，例如鼠标、键盘等。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程序</a:t>
            </a:r>
            <a:r>
              <a:rPr lang="zh-CN" altLang="en-US" dirty="0">
                <a:solidFill>
                  <a:srgbClr val="036BB1"/>
                </a:solidFill>
              </a:rPr>
              <a:t>消息队列</a:t>
            </a:r>
            <a:r>
              <a:rPr lang="en-US" altLang="zh-CN" dirty="0">
                <a:solidFill>
                  <a:srgbClr val="036BB1"/>
                </a:solidFill>
              </a:rPr>
              <a:t>-</a:t>
            </a:r>
            <a:r>
              <a:rPr lang="zh-CN" altLang="en-US" dirty="0">
                <a:solidFill>
                  <a:srgbClr val="036BB1"/>
                </a:solidFill>
              </a:rPr>
              <a:t>属于每一个应用程序（线程）的消息队列。由应用程序（线程）维护。</a:t>
            </a: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消息队列的分类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83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03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消息和队列关系</a:t>
            </a:r>
            <a:endParaRPr kumimoji="1"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消息和消息队列</a:t>
            </a:r>
            <a:r>
              <a:rPr lang="zh-CN" altLang="en-US" dirty="0">
                <a:solidFill>
                  <a:srgbClr val="036BB1"/>
                </a:solidFill>
              </a:rPr>
              <a:t>的关系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1 </a:t>
            </a:r>
            <a:r>
              <a:rPr lang="zh-CN" altLang="en-US" dirty="0">
                <a:solidFill>
                  <a:srgbClr val="036BB1"/>
                </a:solidFill>
              </a:rPr>
              <a:t>当鼠标、键盘产生消息时，会将消息存放到系统消息队列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2 </a:t>
            </a:r>
            <a:r>
              <a:rPr lang="zh-CN" altLang="en-US" dirty="0">
                <a:solidFill>
                  <a:srgbClr val="036BB1"/>
                </a:solidFill>
              </a:rPr>
              <a:t>系统会根据存放的消息，找到</a:t>
            </a:r>
            <a:r>
              <a:rPr lang="zh-CN" altLang="en-US" dirty="0" smtClean="0">
                <a:solidFill>
                  <a:srgbClr val="036BB1"/>
                </a:solidFill>
              </a:rPr>
              <a:t>对应程序的</a:t>
            </a:r>
            <a:r>
              <a:rPr lang="zh-CN" altLang="en-US" dirty="0">
                <a:solidFill>
                  <a:srgbClr val="036BB1"/>
                </a:solidFill>
              </a:rPr>
              <a:t>消息队列。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3 </a:t>
            </a:r>
            <a:r>
              <a:rPr lang="zh-CN" altLang="en-US" dirty="0">
                <a:solidFill>
                  <a:srgbClr val="036BB1"/>
                </a:solidFill>
              </a:rPr>
              <a:t>将消息投递到程序的消息队列中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>
                <a:solidFill>
                  <a:srgbClr val="036BB1"/>
                </a:solidFill>
              </a:rPr>
              <a:t>根据消息和消息队列之间使用关系，将消息分成两</a:t>
            </a:r>
            <a:r>
              <a:rPr lang="zh-CN" altLang="en-US" dirty="0" smtClean="0">
                <a:solidFill>
                  <a:srgbClr val="036BB1"/>
                </a:solidFill>
              </a:rPr>
              <a:t>类：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队列</a:t>
            </a:r>
            <a:r>
              <a:rPr lang="zh-CN" altLang="en-US" dirty="0">
                <a:solidFill>
                  <a:srgbClr val="036BB1"/>
                </a:solidFill>
              </a:rPr>
              <a:t>消息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消息的发送和获取，都是通过消息队列完成。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非</a:t>
            </a:r>
            <a:r>
              <a:rPr lang="zh-CN" altLang="en-US" dirty="0">
                <a:solidFill>
                  <a:srgbClr val="036BB1"/>
                </a:solidFill>
              </a:rPr>
              <a:t>队列消息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消息的发送和获取，是直接调用消息的窗口处理完成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消息和消息队列的关系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72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9697</TotalTime>
  <Words>809</Words>
  <Application>Microsoft Office PowerPoint</Application>
  <PresentationFormat>自定义</PresentationFormat>
  <Paragraphs>311</Paragraphs>
  <Slides>53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WINDOWS消息</vt:lpstr>
      <vt:lpstr>Unit01 消息队列</vt:lpstr>
      <vt:lpstr>幻灯片 3</vt:lpstr>
      <vt:lpstr>01     消息队列概念</vt:lpstr>
      <vt:lpstr>幻灯片 5</vt:lpstr>
      <vt:lpstr>02     消息队列分类</vt:lpstr>
      <vt:lpstr>幻灯片 7</vt:lpstr>
      <vt:lpstr>03     消息和队列关系</vt:lpstr>
      <vt:lpstr>幻灯片 9</vt:lpstr>
      <vt:lpstr>幻灯片 10</vt:lpstr>
      <vt:lpstr>04     深谈GetMessage</vt:lpstr>
      <vt:lpstr>幻灯片 12</vt:lpstr>
      <vt:lpstr>05     WM_PAINT</vt:lpstr>
      <vt:lpstr>幻灯片 14</vt:lpstr>
      <vt:lpstr>幻灯片 15</vt:lpstr>
      <vt:lpstr>幻灯片 16</vt:lpstr>
      <vt:lpstr>Unit02 键盘消息</vt:lpstr>
      <vt:lpstr>幻灯片 18</vt:lpstr>
      <vt:lpstr>01     键盘消息分类</vt:lpstr>
      <vt:lpstr>幻灯片 20</vt:lpstr>
      <vt:lpstr>02     字符消息（WM_CHAR）</vt:lpstr>
      <vt:lpstr>幻灯片 22</vt:lpstr>
      <vt:lpstr>Unit03 鼠标消息</vt:lpstr>
      <vt:lpstr>幻灯片 24</vt:lpstr>
      <vt:lpstr>01     鼠标消息分类</vt:lpstr>
      <vt:lpstr>幻灯片 26</vt:lpstr>
      <vt:lpstr>02     鼠标基本消息</vt:lpstr>
      <vt:lpstr>幻灯片 28</vt:lpstr>
      <vt:lpstr>03     鼠标双击消息</vt:lpstr>
      <vt:lpstr>幻灯片 30</vt:lpstr>
      <vt:lpstr>03     鼠标滚轮消息</vt:lpstr>
      <vt:lpstr>幻灯片 32</vt:lpstr>
      <vt:lpstr>Unit04 定时器消息</vt:lpstr>
      <vt:lpstr>幻灯片 34</vt:lpstr>
      <vt:lpstr>01     定时器消息介绍</vt:lpstr>
      <vt:lpstr>幻灯片 36</vt:lpstr>
      <vt:lpstr>02     创建销毁定时器</vt:lpstr>
      <vt:lpstr>幻灯片 38</vt:lpstr>
      <vt:lpstr>幻灯片 39</vt:lpstr>
      <vt:lpstr>Unit05 菜单资源</vt:lpstr>
      <vt:lpstr>幻灯片 41</vt:lpstr>
      <vt:lpstr>01     菜单分类</vt:lpstr>
      <vt:lpstr>幻灯片 43</vt:lpstr>
      <vt:lpstr>02     资源相关</vt:lpstr>
      <vt:lpstr>幻灯片 45</vt:lpstr>
      <vt:lpstr>03     菜单资源的使用</vt:lpstr>
      <vt:lpstr>幻灯片 47</vt:lpstr>
      <vt:lpstr>04  命令消息处理</vt:lpstr>
      <vt:lpstr>幻灯片 49</vt:lpstr>
      <vt:lpstr>Unit06 上下文菜单</vt:lpstr>
      <vt:lpstr>01  上下文菜单</vt:lpstr>
      <vt:lpstr>幻灯片 52</vt:lpstr>
      <vt:lpstr>幻灯片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tarena</dc:creator>
  <cp:lastModifiedBy>admin</cp:lastModifiedBy>
  <cp:revision>735</cp:revision>
  <dcterms:created xsi:type="dcterms:W3CDTF">2017-05-25T09:22:00Z</dcterms:created>
  <dcterms:modified xsi:type="dcterms:W3CDTF">2019-12-03T00:29:53Z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