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60" r:id="rId2"/>
    <p:sldId id="966" r:id="rId3"/>
    <p:sldId id="967" r:id="rId4"/>
    <p:sldId id="968" r:id="rId5"/>
    <p:sldId id="969" r:id="rId6"/>
    <p:sldId id="970" r:id="rId7"/>
    <p:sldId id="971" r:id="rId8"/>
    <p:sldId id="972" r:id="rId9"/>
    <p:sldId id="973" r:id="rId10"/>
    <p:sldId id="974" r:id="rId11"/>
    <p:sldId id="1005" r:id="rId12"/>
    <p:sldId id="975" r:id="rId13"/>
    <p:sldId id="976" r:id="rId14"/>
    <p:sldId id="977" r:id="rId15"/>
    <p:sldId id="978" r:id="rId16"/>
    <p:sldId id="979" r:id="rId17"/>
    <p:sldId id="980" r:id="rId18"/>
    <p:sldId id="981" r:id="rId19"/>
    <p:sldId id="982" r:id="rId20"/>
    <p:sldId id="983" r:id="rId21"/>
    <p:sldId id="984" r:id="rId22"/>
    <p:sldId id="985" r:id="rId23"/>
    <p:sldId id="1006" r:id="rId24"/>
    <p:sldId id="1007" r:id="rId25"/>
    <p:sldId id="986" r:id="rId26"/>
    <p:sldId id="987" r:id="rId27"/>
    <p:sldId id="988" r:id="rId28"/>
    <p:sldId id="1008" r:id="rId29"/>
    <p:sldId id="989" r:id="rId30"/>
    <p:sldId id="990" r:id="rId31"/>
    <p:sldId id="991" r:id="rId32"/>
    <p:sldId id="993" r:id="rId33"/>
    <p:sldId id="994" r:id="rId34"/>
    <p:sldId id="995" r:id="rId35"/>
    <p:sldId id="996" r:id="rId36"/>
    <p:sldId id="997" r:id="rId37"/>
    <p:sldId id="1009" r:id="rId38"/>
    <p:sldId id="998" r:id="rId39"/>
    <p:sldId id="999" r:id="rId40"/>
    <p:sldId id="1000" r:id="rId41"/>
    <p:sldId id="1001" r:id="rId42"/>
    <p:sldId id="1002" r:id="rId43"/>
    <p:sldId id="1003" r:id="rId44"/>
    <p:sldId id="1004" r:id="rId45"/>
  </p:sldIdLst>
  <p:sldSz cx="24382413" cy="13716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93A6B"/>
    <a:srgbClr val="0371B6"/>
    <a:srgbClr val="036BB1"/>
    <a:srgbClr val="03599F"/>
    <a:srgbClr val="033675"/>
    <a:srgbClr val="5E7DFF"/>
    <a:srgbClr val="19307B"/>
    <a:srgbClr val="1D2E76"/>
    <a:srgbClr val="002FA0"/>
    <a:srgbClr val="1D2E7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 autoAdjust="0"/>
    <p:restoredTop sz="94660"/>
  </p:normalViewPr>
  <p:slideViewPr>
    <p:cSldViewPr snapToGrid="0">
      <p:cViewPr>
        <p:scale>
          <a:sx n="40" d="100"/>
          <a:sy n="40" d="100"/>
        </p:scale>
        <p:origin x="-342" y="-24"/>
      </p:cViewPr>
      <p:guideLst>
        <p:guide orient="horz" pos="4320"/>
        <p:guide pos="76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504" y="1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317DCA2C-A8EF-DE46-B00B-27134A89E6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63FCD17-805A-D846-A08A-57C8C3A63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E163F-9BF3-1B43-ADED-5C097536833C}" type="datetimeFigureOut">
              <a:rPr kumimoji="1" lang="zh-CN" altLang="en-US" smtClean="0"/>
              <a:pPr/>
              <a:t>2019/12/27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67C2966-4A3C-B149-A463-2E9BDEE86F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2EFA04E-2645-BB4C-B212-F0330005F6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78AD9-12A9-0E4A-8AD9-F1FCCED3781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725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9649B-4D69-DE4C-9159-825A6D184020}" type="datetimeFigureOut">
              <a:rPr kumimoji="1" lang="zh-CN" altLang="en-US" smtClean="0"/>
              <a:pPr/>
              <a:t>2019/12/27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45D8A-770A-BD4B-9FA7-E8D2C0E6735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16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24382413" cy="137211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t="22" b="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2155" y="469265"/>
            <a:ext cx="3045761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856" y="5956935"/>
            <a:ext cx="24386540" cy="2271395"/>
          </a:xfrm>
        </p:spPr>
        <p:txBody>
          <a:bodyPr anchor="ctr" anchorCtr="0"/>
          <a:lstStyle>
            <a:lvl1pPr algn="ctr">
              <a:defRPr sz="75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课程名称、阶段名称或者 模块名称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 userDrawn="1"/>
        </p:nvSpPr>
        <p:spPr>
          <a:xfrm>
            <a:off x="1" y="0"/>
            <a:ext cx="24382412" cy="13716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l="3" t="-1" r="-19033" b="-190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未标题-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280755" y="524517"/>
            <a:ext cx="2372995" cy="7816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3787E10-2A31-834D-9A42-DD8EBCF137A0}"/>
              </a:ext>
            </a:extLst>
          </p:cNvPr>
          <p:cNvSpPr/>
          <p:nvPr userDrawn="1"/>
        </p:nvSpPr>
        <p:spPr>
          <a:xfrm>
            <a:off x="0" y="-5150"/>
            <a:ext cx="24382413" cy="13721150"/>
          </a:xfrm>
          <a:prstGeom prst="rect">
            <a:avLst/>
          </a:prstGeom>
          <a:solidFill>
            <a:srgbClr val="093A6B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文本">
            <a:extLst>
              <a:ext uri="{FF2B5EF4-FFF2-40B4-BE49-F238E27FC236}">
                <a16:creationId xmlns="" xmlns:a16="http://schemas.microsoft.com/office/drawing/2014/main" id="{458C8997-37F1-6741-9EFD-E574D3D0A03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-8890" y="4482689"/>
            <a:ext cx="24391303" cy="51335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2000">
                <a:schemeClr val="bg1">
                  <a:alpha val="74000"/>
                </a:schemeClr>
              </a:gs>
              <a:gs pos="50000">
                <a:schemeClr val="bg1">
                  <a:alpha val="86000"/>
                </a:schemeClr>
              </a:gs>
              <a:gs pos="31000">
                <a:schemeClr val="bg1">
                  <a:alpha val="74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0800000" scaled="1"/>
          </a:gradFill>
        </p:spPr>
        <p:txBody>
          <a:bodyPr/>
          <a:lstStyle>
            <a:lvl1pPr algn="ctr" defTabSz="457154">
              <a:defRPr sz="13999">
                <a:solidFill>
                  <a:srgbClr val="2883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Lantinghei SC Extralight"/>
              </a:defRPr>
            </a:lvl1pPr>
          </a:lstStyle>
          <a:p>
            <a:r>
              <a:rPr lang="en-US" altLang="zh-CN" dirty="0"/>
              <a:t>Unit01</a:t>
            </a:r>
            <a:r>
              <a:rPr lang="zh-CN" altLang="en-US" dirty="0"/>
              <a:t> 课程标题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9296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891" y="0"/>
            <a:ext cx="24493017" cy="13781405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-39759" y="-82651"/>
            <a:ext cx="24563423" cy="1205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02934409-FE88-6346-94D2-014E49C91528}"/>
              </a:ext>
            </a:extLst>
          </p:cNvPr>
          <p:cNvSpPr txBox="1"/>
          <p:nvPr userDrawn="1"/>
        </p:nvSpPr>
        <p:spPr>
          <a:xfrm>
            <a:off x="5160569" y="1519902"/>
            <a:ext cx="5648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r>
              <a:rPr lang="zh-CN" altLang="en-US" sz="5200" b="1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355" y="12468371"/>
            <a:ext cx="2372995" cy="7816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2934409-FE88-6346-94D2-014E49C91528}"/>
              </a:ext>
            </a:extLst>
          </p:cNvPr>
          <p:cNvSpPr txBox="1"/>
          <p:nvPr userDrawn="1"/>
        </p:nvSpPr>
        <p:spPr>
          <a:xfrm>
            <a:off x="20681950" y="12468371"/>
            <a:ext cx="408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www.tedu.cn</a:t>
            </a:r>
            <a:endParaRPr lang="zh-CN" altLang="en-US" sz="40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24382413" cy="137191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39758" y="-31531"/>
            <a:ext cx="24422172" cy="12002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355" y="12468371"/>
            <a:ext cx="2372995" cy="7816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2934409-FE88-6346-94D2-014E49C91528}"/>
              </a:ext>
            </a:extLst>
          </p:cNvPr>
          <p:cNvSpPr txBox="1"/>
          <p:nvPr userDrawn="1"/>
        </p:nvSpPr>
        <p:spPr>
          <a:xfrm>
            <a:off x="20046950" y="12468371"/>
            <a:ext cx="408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www.tedu.cn</a:t>
            </a:r>
            <a:endParaRPr lang="zh-CN" altLang="en-US" sz="40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121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891" y="0"/>
            <a:ext cx="24395431" cy="13781405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8890" y="1906918"/>
            <a:ext cx="24395430" cy="11885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00371E42-B15A-FF4B-B9B2-43AA527FD8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5381201"/>
            <a:ext cx="24386540" cy="2271395"/>
          </a:xfrm>
        </p:spPr>
        <p:txBody>
          <a:bodyPr anchor="ctr" anchorCtr="0"/>
          <a:lstStyle>
            <a:lvl1pPr algn="ctr">
              <a:defRPr sz="7500" b="1">
                <a:solidFill>
                  <a:srgbClr val="2883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01</a:t>
            </a:r>
            <a:r>
              <a:rPr lang="zh-CN" altLang="en-US" dirty="0"/>
              <a:t> 变量</a:t>
            </a:r>
          </a:p>
        </p:txBody>
      </p:sp>
      <p:pic>
        <p:nvPicPr>
          <p:cNvPr id="7" name="图片 6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280755" y="524517"/>
            <a:ext cx="2372995" cy="7816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比较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890" y="0"/>
            <a:ext cx="24416704" cy="13781405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45592" y="-39757"/>
            <a:ext cx="24453405" cy="12508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12700" y="1843405"/>
            <a:ext cx="24408000" cy="72000"/>
          </a:xfrm>
          <a:prstGeom prst="rect">
            <a:avLst/>
          </a:prstGeom>
          <a:solidFill>
            <a:srgbClr val="193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 userDrawn="1"/>
        </p:nvSpPr>
        <p:spPr>
          <a:xfrm rot="13500000">
            <a:off x="750593" y="1029280"/>
            <a:ext cx="360000" cy="360000"/>
          </a:xfrm>
          <a:prstGeom prst="rtTriangle">
            <a:avLst/>
          </a:prstGeom>
          <a:solidFill>
            <a:srgbClr val="036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849F925-56C2-F84C-9CC4-065A9082B4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7784" y="2371172"/>
            <a:ext cx="22619016" cy="8804828"/>
          </a:xfrm>
        </p:spPr>
        <p:txBody>
          <a:bodyPr/>
          <a:lstStyle>
            <a:lvl1pPr marL="457200" indent="-780565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Wingdings" pitchFamily="2" charset="2"/>
              <a:buChar char="l"/>
              <a:defRPr sz="4800">
                <a:solidFill>
                  <a:srgbClr val="2F559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1371600" indent="-600565">
              <a:spcAft>
                <a:spcPts val="600"/>
              </a:spcAft>
              <a:buFont typeface="Wingdings" pitchFamily="2" charset="2"/>
              <a:buChar char="Ø"/>
              <a:defRPr sz="4000">
                <a:solidFill>
                  <a:srgbClr val="2F559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
第二级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="" xmlns:a16="http://schemas.microsoft.com/office/drawing/2014/main" id="{DBCA4B39-62DC-F54B-A3C3-34A3F39C56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450050"/>
            <a:ext cx="22415817" cy="131414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6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400" latinLnBrk="1" hangingPunct="0"/>
            <a:r>
              <a:rPr kumimoji="1" lang="zh-CN" altLang="en-US" dirty="0"/>
              <a:t>编辑母版文本</a:t>
            </a:r>
          </a:p>
        </p:txBody>
      </p:sp>
      <p:pic>
        <p:nvPicPr>
          <p:cNvPr id="12" name="图片 11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6034" y="12714396"/>
            <a:ext cx="2372995" cy="78168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2934409-FE88-6346-94D2-014E49C91528}"/>
              </a:ext>
            </a:extLst>
          </p:cNvPr>
          <p:cNvSpPr txBox="1"/>
          <p:nvPr userDrawn="1"/>
        </p:nvSpPr>
        <p:spPr>
          <a:xfrm>
            <a:off x="20681950" y="12716147"/>
            <a:ext cx="408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www.tedu.cn</a:t>
            </a:r>
            <a:endParaRPr lang="zh-CN" altLang="en-US" sz="40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9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248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1" y="-5150"/>
            <a:ext cx="24382413" cy="1372115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103360" y="2798445"/>
            <a:ext cx="5723890" cy="5723890"/>
            <a:chOff x="14336" y="5877"/>
            <a:chExt cx="9014" cy="9014"/>
          </a:xfrm>
        </p:grpSpPr>
        <p:sp>
          <p:nvSpPr>
            <p:cNvPr id="11" name="圆角矩形 10"/>
            <p:cNvSpPr/>
            <p:nvPr userDrawn="1"/>
          </p:nvSpPr>
          <p:spPr>
            <a:xfrm>
              <a:off x="14336" y="5877"/>
              <a:ext cx="9014" cy="9014"/>
            </a:xfrm>
            <a:prstGeom prst="roundRect">
              <a:avLst>
                <a:gd name="adj" fmla="val 38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 descr="tedu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515" y="6085"/>
              <a:ext cx="8599" cy="8599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 userDrawn="1"/>
        </p:nvSpPr>
        <p:spPr>
          <a:xfrm>
            <a:off x="9661525" y="9056370"/>
            <a:ext cx="486854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关注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达内科技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官方微信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    </a:t>
            </a:r>
          </a:p>
          <a:p>
            <a:endParaRPr lang="en-US" altLang="zh-CN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Microsoft YaHei UI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303510" y="10114915"/>
            <a:ext cx="43738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谢谢观赏！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1" r:id="rId3"/>
    <p:sldLayoutId id="2147483676" r:id="rId4"/>
    <p:sldLayoutId id="2147483652" r:id="rId5"/>
    <p:sldLayoutId id="2147483671" r:id="rId6"/>
    <p:sldLayoutId id="2147483655" r:id="rId7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6565" algn="l" defTabSz="1828800" rtl="0" eaLnBrk="1" latinLnBrk="0" hangingPunct="1">
        <a:lnSpc>
          <a:spcPct val="150000"/>
        </a:lnSpc>
        <a:spcBef>
          <a:spcPts val="1747"/>
        </a:spcBef>
        <a:spcAft>
          <a:spcPts val="120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6565" algn="l" defTabSz="18288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6565" algn="l" defTabSz="1828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624276" y="3779802"/>
            <a:ext cx="24765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2400" dirty="0">
              <a:solidFill>
                <a:srgbClr val="E72C43"/>
              </a:solidFill>
              <a:latin typeface="锐字云字库锐黑粗体GBK" panose="02010604000000000000" charset="-122"/>
              <a:ea typeface="锐字云字库锐黑粗体GBK" panose="02010604000000000000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C9E3ABBE-CB5D-3D42-8E5A-22A16ABEE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资源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添加</a:t>
            </a:r>
            <a:r>
              <a:rPr lang="zh-CN" altLang="en-US" dirty="0">
                <a:solidFill>
                  <a:srgbClr val="036BB1"/>
                </a:solidFill>
              </a:rPr>
              <a:t>字符串资源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添加字符串表，在表中增加字符串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字符串</a:t>
            </a:r>
            <a:r>
              <a:rPr lang="zh-CN" altLang="en-US" dirty="0">
                <a:solidFill>
                  <a:srgbClr val="036BB1"/>
                </a:solidFill>
              </a:rPr>
              <a:t>资源的使用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LoadString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HINSTANCE </a:t>
            </a:r>
            <a:r>
              <a:rPr lang="en-US" altLang="zh-CN" dirty="0" err="1">
                <a:solidFill>
                  <a:srgbClr val="036BB1"/>
                </a:solidFill>
              </a:rPr>
              <a:t>hInstance</a:t>
            </a:r>
            <a:r>
              <a:rPr lang="en-US" altLang="zh-CN" dirty="0">
                <a:solidFill>
                  <a:srgbClr val="036BB1"/>
                </a:solidFill>
              </a:rPr>
              <a:t>,  // handle to resource module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UINT </a:t>
            </a:r>
            <a:r>
              <a:rPr lang="en-US" altLang="zh-CN" dirty="0" err="1">
                <a:solidFill>
                  <a:srgbClr val="036BB1"/>
                </a:solidFill>
              </a:rPr>
              <a:t>uID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字符串</a:t>
            </a:r>
            <a:r>
              <a:rPr lang="en-US" altLang="zh-CN" dirty="0">
                <a:solidFill>
                  <a:srgbClr val="036BB1"/>
                </a:solidFill>
              </a:rPr>
              <a:t>ID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LPTSTR </a:t>
            </a:r>
            <a:r>
              <a:rPr lang="en-US" altLang="zh-CN" dirty="0" err="1">
                <a:solidFill>
                  <a:srgbClr val="036BB1"/>
                </a:solidFill>
              </a:rPr>
              <a:t>lpBuffer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存放字符串</a:t>
            </a:r>
            <a:r>
              <a:rPr lang="en-US" altLang="zh-CN" dirty="0">
                <a:solidFill>
                  <a:srgbClr val="036BB1"/>
                </a:solidFill>
              </a:rPr>
              <a:t>BUFF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nBufferMax</a:t>
            </a:r>
            <a:r>
              <a:rPr lang="en-US" altLang="zh-CN" dirty="0">
                <a:solidFill>
                  <a:srgbClr val="036BB1"/>
                </a:solidFill>
              </a:rPr>
              <a:t> // </a:t>
            </a:r>
            <a:r>
              <a:rPr lang="zh-CN" altLang="en-US" dirty="0">
                <a:solidFill>
                  <a:srgbClr val="036BB1"/>
                </a:solidFill>
              </a:rPr>
              <a:t>字符串</a:t>
            </a:r>
            <a:r>
              <a:rPr lang="en-US" altLang="zh-CN" dirty="0">
                <a:solidFill>
                  <a:srgbClr val="036BB1"/>
                </a:solidFill>
              </a:rPr>
              <a:t>BUFF</a:t>
            </a:r>
            <a:r>
              <a:rPr lang="zh-CN" altLang="en-US" dirty="0">
                <a:solidFill>
                  <a:srgbClr val="036BB1"/>
                </a:solidFill>
              </a:rPr>
              <a:t>长度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); </a:t>
            </a:r>
            <a:r>
              <a:rPr lang="zh-CN" altLang="en-US" dirty="0">
                <a:solidFill>
                  <a:srgbClr val="036BB1"/>
                </a:solidFill>
              </a:rPr>
              <a:t>成功返回字符串长度，失败</a:t>
            </a:r>
            <a:r>
              <a:rPr lang="en-US" altLang="zh-CN" dirty="0">
                <a:solidFill>
                  <a:srgbClr val="036BB1"/>
                </a:solidFill>
              </a:rPr>
              <a:t>0	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字符串资源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4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Unit02 </a:t>
            </a:r>
            <a:r>
              <a:rPr lang="zh-CN" altLang="en-US" dirty="0" smtClean="0"/>
              <a:t>加速</a:t>
            </a:r>
            <a:r>
              <a:rPr lang="zh-CN" altLang="en-US" dirty="0" smtClean="0"/>
              <a:t>键资源</a:t>
            </a:r>
            <a:endParaRPr lang="en-US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11861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加速键资源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29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988995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添加    </a:t>
            </a:r>
            <a:r>
              <a:rPr lang="zh-CN" altLang="en-US" dirty="0">
                <a:solidFill>
                  <a:srgbClr val="036BB1"/>
                </a:solidFill>
              </a:rPr>
              <a:t>资源添加加速键表，增加命令</a:t>
            </a:r>
            <a:r>
              <a:rPr lang="en-US" altLang="zh-CN" dirty="0">
                <a:solidFill>
                  <a:srgbClr val="036BB1"/>
                </a:solidFill>
              </a:rPr>
              <a:t>ID</a:t>
            </a:r>
            <a:r>
              <a:rPr lang="zh-CN" altLang="en-US" dirty="0">
                <a:solidFill>
                  <a:srgbClr val="036BB1"/>
                </a:solidFill>
              </a:rPr>
              <a:t>对应的加速键。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使用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加载</a:t>
            </a:r>
            <a:r>
              <a:rPr lang="zh-CN" altLang="en-US" dirty="0">
                <a:solidFill>
                  <a:srgbClr val="036BB1"/>
                </a:solidFill>
              </a:rPr>
              <a:t>加速键表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  </a:t>
            </a:r>
            <a:r>
              <a:rPr lang="en-US" altLang="zh-CN" dirty="0" smtClean="0">
                <a:solidFill>
                  <a:srgbClr val="036BB1"/>
                </a:solidFill>
              </a:rPr>
              <a:t>	HACCEL </a:t>
            </a:r>
            <a:r>
              <a:rPr lang="en-US" altLang="zh-CN" dirty="0" err="1">
                <a:solidFill>
                  <a:srgbClr val="036BB1"/>
                </a:solidFill>
              </a:rPr>
              <a:t>LoadAccelerators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    HINSTANCE </a:t>
            </a:r>
            <a:r>
              <a:rPr lang="en-US" altLang="zh-CN" dirty="0" err="1">
                <a:solidFill>
                  <a:srgbClr val="036BB1"/>
                </a:solidFill>
              </a:rPr>
              <a:t>hInstance</a:t>
            </a:r>
            <a:r>
              <a:rPr lang="en-US" altLang="zh-CN" dirty="0">
                <a:solidFill>
                  <a:srgbClr val="036BB1"/>
                </a:solidFill>
              </a:rPr>
              <a:t>,  // handle to module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    LPCTSTR </a:t>
            </a:r>
            <a:r>
              <a:rPr lang="en-US" altLang="zh-CN" dirty="0" err="1">
                <a:solidFill>
                  <a:srgbClr val="036BB1"/>
                </a:solidFill>
              </a:rPr>
              <a:t>lpTableName</a:t>
            </a:r>
            <a:r>
              <a:rPr lang="en-US" altLang="zh-CN" dirty="0">
                <a:solidFill>
                  <a:srgbClr val="036BB1"/>
                </a:solidFill>
              </a:rPr>
              <a:t>   // accelerator table name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); </a:t>
            </a:r>
            <a:r>
              <a:rPr lang="zh-CN" altLang="en-US" dirty="0">
                <a:solidFill>
                  <a:srgbClr val="036BB1"/>
                </a:solidFill>
              </a:rPr>
              <a:t>返回加速键表句柄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  </a:t>
            </a: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翻译</a:t>
            </a:r>
            <a:r>
              <a:rPr lang="zh-CN" altLang="en-US" dirty="0">
                <a:solidFill>
                  <a:srgbClr val="036BB1"/>
                </a:solidFill>
              </a:rPr>
              <a:t>加速键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int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TranslateAccelerator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    HWND </a:t>
            </a:r>
            <a:r>
              <a:rPr lang="en-US" altLang="zh-CN" dirty="0" err="1">
                <a:solidFill>
                  <a:srgbClr val="036BB1"/>
                </a:solidFill>
              </a:rPr>
              <a:t>hWnd</a:t>
            </a:r>
            <a:r>
              <a:rPr lang="en-US" altLang="zh-CN" dirty="0">
                <a:solidFill>
                  <a:srgbClr val="036BB1"/>
                </a:solidFill>
              </a:rPr>
              <a:t>,//</a:t>
            </a:r>
            <a:r>
              <a:rPr lang="zh-CN" altLang="en-US" dirty="0">
                <a:solidFill>
                  <a:srgbClr val="036BB1"/>
                </a:solidFill>
              </a:rPr>
              <a:t>处理消息的窗口句柄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    </a:t>
            </a:r>
            <a:r>
              <a:rPr lang="en-US" altLang="zh-CN" dirty="0">
                <a:solidFill>
                  <a:srgbClr val="036BB1"/>
                </a:solidFill>
              </a:rPr>
              <a:t>HACCEL </a:t>
            </a:r>
            <a:r>
              <a:rPr lang="en-US" altLang="zh-CN" dirty="0" err="1">
                <a:solidFill>
                  <a:srgbClr val="036BB1"/>
                </a:solidFill>
              </a:rPr>
              <a:t>hAccTable</a:t>
            </a:r>
            <a:r>
              <a:rPr lang="en-US" altLang="zh-CN" dirty="0">
                <a:solidFill>
                  <a:srgbClr val="036BB1"/>
                </a:solidFill>
              </a:rPr>
              <a:t>,  //</a:t>
            </a:r>
            <a:r>
              <a:rPr lang="zh-CN" altLang="en-US" dirty="0">
                <a:solidFill>
                  <a:srgbClr val="036BB1"/>
                </a:solidFill>
              </a:rPr>
              <a:t>加速键句柄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    </a:t>
            </a:r>
            <a:r>
              <a:rPr lang="en-US" altLang="zh-CN" dirty="0">
                <a:solidFill>
                  <a:srgbClr val="036BB1"/>
                </a:solidFill>
              </a:rPr>
              <a:t>LPMSG </a:t>
            </a:r>
            <a:r>
              <a:rPr lang="en-US" altLang="zh-CN" dirty="0" err="1">
                <a:solidFill>
                  <a:srgbClr val="036BB1"/>
                </a:solidFill>
              </a:rPr>
              <a:t>lpMsg</a:t>
            </a:r>
            <a:r>
              <a:rPr lang="en-US" altLang="zh-CN" dirty="0">
                <a:solidFill>
                  <a:srgbClr val="036BB1"/>
                </a:solidFill>
              </a:rPr>
              <a:t> //</a:t>
            </a:r>
            <a:r>
              <a:rPr lang="zh-CN" altLang="en-US" dirty="0">
                <a:solidFill>
                  <a:srgbClr val="036BB1"/>
                </a:solidFill>
              </a:rPr>
              <a:t>消息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); </a:t>
            </a:r>
            <a:r>
              <a:rPr lang="zh-CN" altLang="en-US" dirty="0">
                <a:solidFill>
                  <a:srgbClr val="036BB1"/>
                </a:solidFill>
              </a:rPr>
              <a:t>如果是加速键，返回非零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加速键资源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55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在</a:t>
            </a:r>
            <a:r>
              <a:rPr lang="en-US" altLang="zh-CN" dirty="0">
                <a:solidFill>
                  <a:srgbClr val="036BB1"/>
                </a:solidFill>
              </a:rPr>
              <a:t>WM_COMMAND</a:t>
            </a:r>
            <a:r>
              <a:rPr lang="zh-CN" altLang="en-US" dirty="0">
                <a:solidFill>
                  <a:srgbClr val="036BB1"/>
                </a:solidFill>
              </a:rPr>
              <a:t>中相应消息，消息参数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    </a:t>
            </a:r>
            <a:r>
              <a:rPr lang="en-US" altLang="zh-CN" dirty="0" err="1">
                <a:solidFill>
                  <a:srgbClr val="036BB1"/>
                </a:solidFill>
              </a:rPr>
              <a:t>w</a:t>
            </a:r>
            <a:r>
              <a:rPr lang="en-US" altLang="zh-CN" dirty="0" err="1" smtClean="0">
                <a:solidFill>
                  <a:srgbClr val="036BB1"/>
                </a:solidFill>
              </a:rPr>
              <a:t>PARAM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zh-CN" altLang="en-US" dirty="0" smtClean="0">
                <a:solidFill>
                  <a:srgbClr val="036BB1"/>
                </a:solidFill>
              </a:rPr>
              <a:t>：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HIWORD </a:t>
            </a:r>
            <a:r>
              <a:rPr lang="zh-CN" altLang="en-US" dirty="0">
                <a:solidFill>
                  <a:srgbClr val="036BB1"/>
                </a:solidFill>
              </a:rPr>
              <a:t>为</a:t>
            </a:r>
            <a:r>
              <a:rPr lang="en-US" altLang="zh-CN" dirty="0" smtClean="0">
                <a:solidFill>
                  <a:srgbClr val="036BB1"/>
                </a:solidFill>
              </a:rPr>
              <a:t>1</a:t>
            </a:r>
            <a:r>
              <a:rPr lang="zh-CN" altLang="en-US" dirty="0" smtClean="0">
                <a:solidFill>
                  <a:srgbClr val="036BB1"/>
                </a:solidFill>
              </a:rPr>
              <a:t>表示</a:t>
            </a:r>
            <a:r>
              <a:rPr lang="zh-CN" altLang="en-US" dirty="0">
                <a:solidFill>
                  <a:srgbClr val="036BB1"/>
                </a:solidFill>
              </a:rPr>
              <a:t>加速键，为</a:t>
            </a:r>
            <a:r>
              <a:rPr lang="en-US" altLang="zh-CN" dirty="0" smtClean="0">
                <a:solidFill>
                  <a:srgbClr val="036BB1"/>
                </a:solidFill>
              </a:rPr>
              <a:t>0</a:t>
            </a:r>
            <a:r>
              <a:rPr lang="zh-CN" altLang="en-US" dirty="0" smtClean="0">
                <a:solidFill>
                  <a:srgbClr val="036BB1"/>
                </a:solidFill>
              </a:rPr>
              <a:t>表示菜单。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                       </a:t>
            </a:r>
            <a:r>
              <a:rPr lang="en-US" altLang="zh-CN" dirty="0">
                <a:solidFill>
                  <a:srgbClr val="036BB1"/>
                </a:solidFill>
              </a:rPr>
              <a:t>LOWORD  </a:t>
            </a:r>
            <a:r>
              <a:rPr lang="zh-CN" altLang="en-US" dirty="0">
                <a:solidFill>
                  <a:srgbClr val="036BB1"/>
                </a:solidFill>
              </a:rPr>
              <a:t>为命令</a:t>
            </a:r>
            <a:r>
              <a:rPr lang="en-US" altLang="zh-CN" dirty="0" smtClean="0">
                <a:solidFill>
                  <a:srgbClr val="036BB1"/>
                </a:solidFill>
              </a:rPr>
              <a:t>ID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smtClean="0">
                <a:solidFill>
                  <a:srgbClr val="036BB1"/>
                </a:solidFill>
              </a:rPr>
              <a:t>             </a:t>
            </a:r>
            <a:r>
              <a:rPr lang="en-US" altLang="zh-CN" dirty="0" err="1" smtClean="0">
                <a:solidFill>
                  <a:srgbClr val="036BB1"/>
                </a:solidFill>
              </a:rPr>
              <a:t>lParam</a:t>
            </a:r>
            <a:r>
              <a:rPr lang="zh-CN" altLang="en-US" dirty="0" smtClean="0">
                <a:solidFill>
                  <a:srgbClr val="036BB1"/>
                </a:solidFill>
              </a:rPr>
              <a:t>：为</a:t>
            </a:r>
            <a:r>
              <a:rPr lang="en-US" altLang="zh-CN" dirty="0" smtClean="0">
                <a:solidFill>
                  <a:srgbClr val="036BB1"/>
                </a:solidFill>
              </a:rPr>
              <a:t>0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加速键资源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71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Unit03 </a:t>
            </a:r>
            <a:r>
              <a:rPr lang="zh-CN" altLang="en-US" dirty="0" smtClean="0"/>
              <a:t>绘图</a:t>
            </a:r>
            <a:r>
              <a:rPr lang="zh-CN" altLang="en-US" dirty="0"/>
              <a:t>编程</a:t>
            </a:r>
            <a:endParaRPr lang="en-US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11861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8205470" y="3633470"/>
            <a:ext cx="11650345" cy="899795"/>
            <a:chOff x="12567" y="5129"/>
            <a:chExt cx="18347" cy="1417"/>
          </a:xfrm>
        </p:grpSpPr>
        <p:sp>
          <p:nvSpPr>
            <p:cNvPr id="30" name="矩形 2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绘图基础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" name="组合 19"/>
            <p:cNvGrpSpPr/>
            <p:nvPr/>
          </p:nvGrpSpPr>
          <p:grpSpPr>
            <a:xfrm>
              <a:off x="12567" y="5130"/>
              <a:ext cx="1416" cy="1416"/>
              <a:chOff x="10442" y="12062"/>
              <a:chExt cx="1416" cy="141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</p:grpSp>
      <p:grpSp>
        <p:nvGrpSpPr>
          <p:cNvPr id="4" name="组合 60"/>
          <p:cNvGrpSpPr/>
          <p:nvPr/>
        </p:nvGrpSpPr>
        <p:grpSpPr>
          <a:xfrm>
            <a:off x="8205470" y="5374607"/>
            <a:ext cx="11650345" cy="900430"/>
            <a:chOff x="12567" y="5129"/>
            <a:chExt cx="18347" cy="1418"/>
          </a:xfrm>
        </p:grpSpPr>
        <p:sp>
          <p:nvSpPr>
            <p:cNvPr id="25" name="矩形 2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基本图形绘制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</p:grpSp>
      <p:grpSp>
        <p:nvGrpSpPr>
          <p:cNvPr id="6" name="组合 60"/>
          <p:cNvGrpSpPr/>
          <p:nvPr/>
        </p:nvGrpSpPr>
        <p:grpSpPr>
          <a:xfrm>
            <a:off x="8213492" y="6946724"/>
            <a:ext cx="11650345" cy="900430"/>
            <a:chOff x="12567" y="5129"/>
            <a:chExt cx="18347" cy="1418"/>
          </a:xfrm>
        </p:grpSpPr>
        <p:sp>
          <p:nvSpPr>
            <p:cNvPr id="15" name="矩形 1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GDI</a:t>
              </a:r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绘图对象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28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6334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绘图基础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94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绘图</a:t>
            </a:r>
            <a:r>
              <a:rPr lang="zh-CN" altLang="en-US" dirty="0">
                <a:solidFill>
                  <a:srgbClr val="036BB1"/>
                </a:solidFill>
              </a:rPr>
              <a:t>设备 </a:t>
            </a:r>
            <a:r>
              <a:rPr lang="en-US" altLang="zh-CN" dirty="0">
                <a:solidFill>
                  <a:srgbClr val="036BB1"/>
                </a:solidFill>
              </a:rPr>
              <a:t>DC</a:t>
            </a:r>
            <a:r>
              <a:rPr lang="zh-CN" altLang="en-US" dirty="0">
                <a:solidFill>
                  <a:srgbClr val="036BB1"/>
                </a:solidFill>
              </a:rPr>
              <a:t>（</a:t>
            </a:r>
            <a:r>
              <a:rPr lang="en-US" altLang="zh-CN" dirty="0">
                <a:solidFill>
                  <a:srgbClr val="036BB1"/>
                </a:solidFill>
              </a:rPr>
              <a:t>Device Context</a:t>
            </a:r>
            <a:r>
              <a:rPr lang="zh-CN" altLang="en-US" dirty="0">
                <a:solidFill>
                  <a:srgbClr val="036BB1"/>
                </a:solidFill>
              </a:rPr>
              <a:t>），绘图上下文</a:t>
            </a:r>
            <a:r>
              <a:rPr lang="en-US" altLang="zh-CN" dirty="0">
                <a:solidFill>
                  <a:srgbClr val="036BB1"/>
                </a:solidFill>
              </a:rPr>
              <a:t>/</a:t>
            </a:r>
            <a:r>
              <a:rPr lang="zh-CN" altLang="en-US" dirty="0">
                <a:solidFill>
                  <a:srgbClr val="036BB1"/>
                </a:solidFill>
              </a:rPr>
              <a:t>绘图描述表</a:t>
            </a:r>
          </a:p>
          <a:p>
            <a:r>
              <a:rPr lang="en-US" altLang="zh-CN" dirty="0" smtClean="0">
                <a:solidFill>
                  <a:srgbClr val="036BB1"/>
                </a:solidFill>
              </a:rPr>
              <a:t>HDC </a:t>
            </a:r>
            <a:r>
              <a:rPr lang="en-US" altLang="zh-CN" dirty="0">
                <a:solidFill>
                  <a:srgbClr val="036BB1"/>
                </a:solidFill>
              </a:rPr>
              <a:t>- DC</a:t>
            </a:r>
            <a:r>
              <a:rPr lang="zh-CN" altLang="en-US" dirty="0">
                <a:solidFill>
                  <a:srgbClr val="036BB1"/>
                </a:solidFill>
              </a:rPr>
              <a:t>句柄，表示绘图设备</a:t>
            </a:r>
          </a:p>
          <a:p>
            <a:r>
              <a:rPr lang="en-US" altLang="zh-CN" dirty="0" smtClean="0">
                <a:solidFill>
                  <a:srgbClr val="036BB1"/>
                </a:solidFill>
              </a:rPr>
              <a:t>GDI </a:t>
            </a:r>
            <a:r>
              <a:rPr lang="en-US" altLang="zh-CN" dirty="0">
                <a:solidFill>
                  <a:srgbClr val="036BB1"/>
                </a:solidFill>
              </a:rPr>
              <a:t>- Windows graphics device </a:t>
            </a:r>
            <a:r>
              <a:rPr lang="en-US" altLang="zh-CN" dirty="0" smtClean="0">
                <a:solidFill>
                  <a:srgbClr val="036BB1"/>
                </a:solidFill>
              </a:rPr>
              <a:t>interface </a:t>
            </a:r>
            <a:r>
              <a:rPr lang="zh-CN" altLang="en-US" dirty="0" smtClean="0">
                <a:solidFill>
                  <a:srgbClr val="036BB1"/>
                </a:solidFill>
              </a:rPr>
              <a:t>（</a:t>
            </a:r>
            <a:r>
              <a:rPr lang="en-US" altLang="zh-CN" dirty="0" smtClean="0">
                <a:solidFill>
                  <a:srgbClr val="036BB1"/>
                </a:solidFill>
              </a:rPr>
              <a:t>Win32</a:t>
            </a:r>
            <a:r>
              <a:rPr lang="zh-CN" altLang="en-US" dirty="0">
                <a:solidFill>
                  <a:srgbClr val="036BB1"/>
                </a:solidFill>
              </a:rPr>
              <a:t>提供的绘图</a:t>
            </a:r>
            <a:r>
              <a:rPr lang="en-US" altLang="zh-CN" dirty="0" smtClean="0">
                <a:solidFill>
                  <a:srgbClr val="036BB1"/>
                </a:solidFill>
              </a:rPr>
              <a:t>API</a:t>
            </a:r>
            <a:r>
              <a:rPr lang="zh-CN" altLang="en-US" dirty="0" smtClean="0">
                <a:solidFill>
                  <a:srgbClr val="036BB1"/>
                </a:solidFill>
              </a:rPr>
              <a:t>）</a:t>
            </a:r>
            <a:endParaRPr lang="en-US" altLang="zh-CN" dirty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颜色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计算机使用</a:t>
            </a:r>
            <a:r>
              <a:rPr lang="zh-CN" altLang="en-US" dirty="0">
                <a:solidFill>
                  <a:srgbClr val="036BB1"/>
                </a:solidFill>
              </a:rPr>
              <a:t>红、绿、蓝，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R - 0</a:t>
            </a:r>
            <a:r>
              <a:rPr lang="zh-CN" altLang="en-US" dirty="0">
                <a:solidFill>
                  <a:srgbClr val="036BB1"/>
                </a:solidFill>
              </a:rPr>
              <a:t>～</a:t>
            </a:r>
            <a:r>
              <a:rPr lang="en-US" altLang="zh-CN" dirty="0">
                <a:solidFill>
                  <a:srgbClr val="036BB1"/>
                </a:solidFill>
              </a:rPr>
              <a:t>255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G - 0</a:t>
            </a:r>
            <a:r>
              <a:rPr lang="zh-CN" altLang="en-US" dirty="0">
                <a:solidFill>
                  <a:srgbClr val="036BB1"/>
                </a:solidFill>
              </a:rPr>
              <a:t>～</a:t>
            </a:r>
            <a:r>
              <a:rPr lang="en-US" altLang="zh-CN" dirty="0">
                <a:solidFill>
                  <a:srgbClr val="036BB1"/>
                </a:solidFill>
              </a:rPr>
              <a:t>255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B - 0</a:t>
            </a:r>
            <a:r>
              <a:rPr lang="zh-CN" altLang="en-US" dirty="0">
                <a:solidFill>
                  <a:srgbClr val="036BB1"/>
                </a:solidFill>
              </a:rPr>
              <a:t>～</a:t>
            </a:r>
            <a:r>
              <a:rPr lang="en-US" altLang="zh-CN" dirty="0" smtClean="0">
                <a:solidFill>
                  <a:srgbClr val="036BB1"/>
                </a:solidFill>
              </a:rPr>
              <a:t>255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每</a:t>
            </a:r>
            <a:r>
              <a:rPr lang="zh-CN" altLang="en-US" dirty="0">
                <a:solidFill>
                  <a:srgbClr val="036BB1"/>
                </a:solidFill>
              </a:rPr>
              <a:t>一个点颜色是</a:t>
            </a:r>
            <a:r>
              <a:rPr lang="en-US" altLang="zh-CN" dirty="0">
                <a:solidFill>
                  <a:srgbClr val="036BB1"/>
                </a:solidFill>
              </a:rPr>
              <a:t>3</a:t>
            </a:r>
            <a:r>
              <a:rPr lang="zh-CN" altLang="en-US" dirty="0">
                <a:solidFill>
                  <a:srgbClr val="036BB1"/>
                </a:solidFill>
              </a:rPr>
              <a:t>个字节</a:t>
            </a:r>
            <a:r>
              <a:rPr lang="en-US" altLang="zh-CN" dirty="0">
                <a:solidFill>
                  <a:srgbClr val="036BB1"/>
                </a:solidFill>
              </a:rPr>
              <a:t>24</a:t>
            </a:r>
            <a:r>
              <a:rPr lang="zh-CN" altLang="en-US" dirty="0">
                <a:solidFill>
                  <a:srgbClr val="036BB1"/>
                </a:solidFill>
              </a:rPr>
              <a:t>位保存 </a:t>
            </a:r>
            <a:r>
              <a:rPr lang="en-US" altLang="zh-CN" dirty="0">
                <a:solidFill>
                  <a:srgbClr val="036BB1"/>
                </a:solidFill>
              </a:rPr>
              <a:t>0-2^24-1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16</a:t>
            </a:r>
            <a:r>
              <a:rPr lang="zh-CN" altLang="en-US" dirty="0">
                <a:solidFill>
                  <a:srgbClr val="036BB1"/>
                </a:solidFill>
              </a:rPr>
              <a:t>位：</a:t>
            </a:r>
            <a:r>
              <a:rPr lang="en-US" altLang="zh-CN" dirty="0">
                <a:solidFill>
                  <a:srgbClr val="036BB1"/>
                </a:solidFill>
              </a:rPr>
              <a:t>5</a:t>
            </a:r>
            <a:r>
              <a:rPr lang="zh-CN" altLang="en-US" dirty="0">
                <a:solidFill>
                  <a:srgbClr val="036BB1"/>
                </a:solidFill>
              </a:rPr>
              <a:t>，</a:t>
            </a:r>
            <a:r>
              <a:rPr lang="en-US" altLang="zh-CN" dirty="0">
                <a:solidFill>
                  <a:srgbClr val="036BB1"/>
                </a:solidFill>
              </a:rPr>
              <a:t>5</a:t>
            </a:r>
            <a:r>
              <a:rPr lang="zh-CN" altLang="en-US" dirty="0">
                <a:solidFill>
                  <a:srgbClr val="036BB1"/>
                </a:solidFill>
              </a:rPr>
              <a:t>，</a:t>
            </a:r>
            <a:r>
              <a:rPr lang="en-US" altLang="zh-CN" dirty="0">
                <a:solidFill>
                  <a:srgbClr val="036BB1"/>
                </a:solidFill>
              </a:rPr>
              <a:t>6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32</a:t>
            </a:r>
            <a:r>
              <a:rPr lang="zh-CN" altLang="en-US" dirty="0">
                <a:solidFill>
                  <a:srgbClr val="036BB1"/>
                </a:solidFill>
              </a:rPr>
              <a:t>位：</a:t>
            </a:r>
            <a:r>
              <a:rPr lang="en-US" altLang="zh-CN" dirty="0">
                <a:solidFill>
                  <a:srgbClr val="036BB1"/>
                </a:solidFill>
              </a:rPr>
              <a:t>8</a:t>
            </a:r>
            <a:r>
              <a:rPr lang="zh-CN" altLang="en-US" dirty="0">
                <a:solidFill>
                  <a:srgbClr val="036BB1"/>
                </a:solidFill>
              </a:rPr>
              <a:t>，</a:t>
            </a:r>
            <a:r>
              <a:rPr lang="en-US" altLang="zh-CN" dirty="0">
                <a:solidFill>
                  <a:srgbClr val="036BB1"/>
                </a:solidFill>
              </a:rPr>
              <a:t>8</a:t>
            </a:r>
            <a:r>
              <a:rPr lang="zh-CN" altLang="en-US" dirty="0">
                <a:solidFill>
                  <a:srgbClr val="036BB1"/>
                </a:solidFill>
              </a:rPr>
              <a:t>，</a:t>
            </a:r>
            <a:r>
              <a:rPr lang="en-US" altLang="zh-CN" dirty="0">
                <a:solidFill>
                  <a:srgbClr val="036BB1"/>
                </a:solidFill>
              </a:rPr>
              <a:t>8</a:t>
            </a:r>
            <a:r>
              <a:rPr lang="zh-CN" altLang="en-US" dirty="0">
                <a:solidFill>
                  <a:srgbClr val="036BB1"/>
                </a:solidFill>
              </a:rPr>
              <a:t>， </a:t>
            </a:r>
            <a:r>
              <a:rPr lang="en-US" altLang="zh-CN" dirty="0">
                <a:solidFill>
                  <a:srgbClr val="036BB1"/>
                </a:solidFill>
              </a:rPr>
              <a:t>8</a:t>
            </a:r>
            <a:r>
              <a:rPr lang="zh-CN" altLang="en-US" dirty="0">
                <a:solidFill>
                  <a:srgbClr val="036BB1"/>
                </a:solidFill>
              </a:rPr>
              <a:t>绘图或透明度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绘图基础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76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颜色的使用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COLORREF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实际</a:t>
            </a:r>
            <a:r>
              <a:rPr lang="en-US" altLang="zh-CN" dirty="0" smtClean="0">
                <a:solidFill>
                  <a:srgbClr val="036BB1"/>
                </a:solidFill>
              </a:rPr>
              <a:t>DWORD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例如：</a:t>
            </a:r>
            <a:r>
              <a:rPr lang="en-US" altLang="zh-CN" dirty="0" smtClean="0">
                <a:solidFill>
                  <a:srgbClr val="036BB1"/>
                </a:solidFill>
              </a:rPr>
              <a:t>COLORREF </a:t>
            </a:r>
            <a:r>
              <a:rPr lang="en-US" altLang="zh-CN" dirty="0" err="1">
                <a:solidFill>
                  <a:srgbClr val="036BB1"/>
                </a:solidFill>
              </a:rPr>
              <a:t>nColor</a:t>
            </a:r>
            <a:r>
              <a:rPr lang="en-US" altLang="zh-CN" dirty="0">
                <a:solidFill>
                  <a:srgbClr val="036BB1"/>
                </a:solidFill>
              </a:rPr>
              <a:t> = 0</a:t>
            </a:r>
            <a:r>
              <a:rPr lang="en-US" altLang="zh-CN" dirty="0" smtClean="0">
                <a:solidFill>
                  <a:srgbClr val="036BB1"/>
                </a:solidFill>
              </a:rPr>
              <a:t>;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赋值</a:t>
            </a:r>
            <a:r>
              <a:rPr lang="zh-CN" altLang="en-US" dirty="0">
                <a:solidFill>
                  <a:srgbClr val="036BB1"/>
                </a:solidFill>
              </a:rPr>
              <a:t>使用</a:t>
            </a:r>
            <a:r>
              <a:rPr lang="en-US" altLang="zh-CN" dirty="0">
                <a:solidFill>
                  <a:srgbClr val="036BB1"/>
                </a:solidFill>
              </a:rPr>
              <a:t>RGB</a:t>
            </a:r>
            <a:r>
              <a:rPr lang="zh-CN" altLang="en-US" dirty="0" smtClean="0">
                <a:solidFill>
                  <a:srgbClr val="036BB1"/>
                </a:solidFill>
              </a:rPr>
              <a:t>宏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例如 </a:t>
            </a:r>
            <a:r>
              <a:rPr lang="en-US" altLang="zh-CN" dirty="0" smtClean="0">
                <a:solidFill>
                  <a:srgbClr val="036BB1"/>
                </a:solidFill>
              </a:rPr>
              <a:t>: </a:t>
            </a:r>
            <a:r>
              <a:rPr lang="en-US" altLang="zh-CN" dirty="0" err="1" smtClean="0">
                <a:solidFill>
                  <a:srgbClr val="036BB1"/>
                </a:solidFill>
              </a:rPr>
              <a:t>nColor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= RGB( 0, 0, 255</a:t>
            </a:r>
            <a:r>
              <a:rPr lang="en-US" altLang="zh-CN" dirty="0" smtClean="0">
                <a:solidFill>
                  <a:srgbClr val="036BB1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dirty="0">
              <a:solidFill>
                <a:srgbClr val="036BB1"/>
              </a:solidFill>
            </a:endParaRPr>
          </a:p>
          <a:p>
            <a:r>
              <a:rPr lang="zh-CN" altLang="en-US" dirty="0">
                <a:solidFill>
                  <a:srgbClr val="036BB1"/>
                </a:solidFill>
              </a:rPr>
              <a:t>获取</a:t>
            </a:r>
            <a:r>
              <a:rPr lang="en-US" altLang="zh-CN" dirty="0">
                <a:solidFill>
                  <a:srgbClr val="036BB1"/>
                </a:solidFill>
              </a:rPr>
              <a:t>RGB</a:t>
            </a:r>
            <a:r>
              <a:rPr lang="zh-CN" altLang="en-US" dirty="0">
                <a:solidFill>
                  <a:srgbClr val="036BB1"/>
                </a:solidFill>
              </a:rPr>
              <a:t>值，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GetRValue</a:t>
            </a:r>
            <a:r>
              <a:rPr lang="en-US" altLang="zh-CN" dirty="0" smtClean="0">
                <a:solidFill>
                  <a:srgbClr val="036BB1"/>
                </a:solidFill>
              </a:rPr>
              <a:t>/</a:t>
            </a:r>
            <a:r>
              <a:rPr lang="en-US" altLang="zh-CN" dirty="0" err="1" smtClean="0">
                <a:solidFill>
                  <a:srgbClr val="036BB1"/>
                </a:solidFill>
              </a:rPr>
              <a:t>GetGValue</a:t>
            </a:r>
            <a:r>
              <a:rPr lang="en-US" altLang="zh-CN" dirty="0" smtClean="0">
                <a:solidFill>
                  <a:srgbClr val="036BB1"/>
                </a:solidFill>
              </a:rPr>
              <a:t>/</a:t>
            </a:r>
            <a:r>
              <a:rPr lang="en-US" altLang="zh-CN" dirty="0" err="1" smtClean="0">
                <a:solidFill>
                  <a:srgbClr val="036BB1"/>
                </a:solidFill>
              </a:rPr>
              <a:t>GetBValue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例如 </a:t>
            </a:r>
            <a:r>
              <a:rPr lang="en-US" altLang="zh-CN" dirty="0" smtClean="0">
                <a:solidFill>
                  <a:srgbClr val="036BB1"/>
                </a:solidFill>
              </a:rPr>
              <a:t>: BYTE </a:t>
            </a:r>
            <a:r>
              <a:rPr lang="en-US" altLang="zh-CN" dirty="0" err="1">
                <a:solidFill>
                  <a:srgbClr val="036BB1"/>
                </a:solidFill>
              </a:rPr>
              <a:t>nRed</a:t>
            </a:r>
            <a:r>
              <a:rPr lang="en-US" altLang="zh-CN" dirty="0">
                <a:solidFill>
                  <a:srgbClr val="036BB1"/>
                </a:solidFill>
              </a:rPr>
              <a:t> = </a:t>
            </a:r>
            <a:r>
              <a:rPr lang="en-US" altLang="zh-CN" dirty="0" err="1">
                <a:solidFill>
                  <a:srgbClr val="036BB1"/>
                </a:solidFill>
              </a:rPr>
              <a:t>GetRValue</a:t>
            </a:r>
            <a:r>
              <a:rPr lang="en-US" altLang="zh-CN" dirty="0">
                <a:solidFill>
                  <a:srgbClr val="036BB1"/>
                </a:solidFill>
              </a:rPr>
              <a:t>( </a:t>
            </a:r>
            <a:r>
              <a:rPr lang="en-US" altLang="zh-CN" dirty="0" err="1">
                <a:solidFill>
                  <a:srgbClr val="036BB1"/>
                </a:solidFill>
              </a:rPr>
              <a:t>nColor</a:t>
            </a:r>
            <a:r>
              <a:rPr lang="en-US" altLang="zh-CN" dirty="0">
                <a:solidFill>
                  <a:srgbClr val="036BB1"/>
                </a:solidFill>
              </a:rPr>
              <a:t> );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绘图基础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92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Unit01</a:t>
            </a:r>
            <a:r>
              <a:rPr lang="zh-CN" altLang="en-US" dirty="0" smtClean="0"/>
              <a:t>图标</a:t>
            </a:r>
            <a:r>
              <a:rPr lang="zh-CN" altLang="en-US" dirty="0"/>
              <a:t>资源、光标</a:t>
            </a:r>
            <a:r>
              <a:rPr lang="zh-CN" altLang="en-US" dirty="0" smtClean="0"/>
              <a:t>资源、字符串资源</a:t>
            </a:r>
            <a:endParaRPr lang="en-US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18117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02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基本图形绘制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30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solidFill>
                <a:srgbClr val="036BB1"/>
              </a:solidFill>
            </a:endParaRPr>
          </a:p>
          <a:p>
            <a:r>
              <a:rPr lang="en-US" altLang="zh-CN" dirty="0" err="1">
                <a:solidFill>
                  <a:srgbClr val="036BB1"/>
                </a:solidFill>
              </a:rPr>
              <a:t>SetPixel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zh-CN" altLang="en-US" dirty="0">
                <a:solidFill>
                  <a:srgbClr val="036BB1"/>
                </a:solidFill>
              </a:rPr>
              <a:t>设置指定点的颜色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COLORREF </a:t>
            </a:r>
            <a:r>
              <a:rPr lang="en-US" altLang="zh-CN" dirty="0" err="1">
                <a:solidFill>
                  <a:srgbClr val="036BB1"/>
                </a:solidFill>
              </a:rPr>
              <a:t>SetPixel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HDC </a:t>
            </a:r>
            <a:r>
              <a:rPr lang="en-US" altLang="zh-CN" dirty="0" err="1">
                <a:solidFill>
                  <a:srgbClr val="036BB1"/>
                </a:solidFill>
              </a:rPr>
              <a:t>hdc</a:t>
            </a:r>
            <a:r>
              <a:rPr lang="en-US" altLang="zh-CN" dirty="0">
                <a:solidFill>
                  <a:srgbClr val="036BB1"/>
                </a:solidFill>
              </a:rPr>
              <a:t>,//DC</a:t>
            </a:r>
            <a:r>
              <a:rPr lang="zh-CN" altLang="en-US" dirty="0">
                <a:solidFill>
                  <a:srgbClr val="036BB1"/>
                </a:solidFill>
              </a:rPr>
              <a:t>句柄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X,//X</a:t>
            </a:r>
            <a:r>
              <a:rPr lang="zh-CN" altLang="en-US" dirty="0">
                <a:solidFill>
                  <a:srgbClr val="036BB1"/>
                </a:solidFill>
              </a:rPr>
              <a:t>坐标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Y,//Y</a:t>
            </a:r>
            <a:r>
              <a:rPr lang="zh-CN" altLang="en-US" dirty="0">
                <a:solidFill>
                  <a:srgbClr val="036BB1"/>
                </a:solidFill>
              </a:rPr>
              <a:t>坐标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COLORREF </a:t>
            </a:r>
            <a:r>
              <a:rPr lang="en-US" altLang="zh-CN" dirty="0" err="1">
                <a:solidFill>
                  <a:srgbClr val="036BB1"/>
                </a:solidFill>
              </a:rPr>
              <a:t>crColor</a:t>
            </a:r>
            <a:r>
              <a:rPr lang="en-US" altLang="zh-CN" dirty="0">
                <a:solidFill>
                  <a:srgbClr val="036BB1"/>
                </a:solidFill>
              </a:rPr>
              <a:t> //</a:t>
            </a:r>
            <a:r>
              <a:rPr lang="zh-CN" altLang="en-US" dirty="0">
                <a:solidFill>
                  <a:srgbClr val="036BB1"/>
                </a:solidFill>
              </a:rPr>
              <a:t>设置的颜色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); </a:t>
            </a:r>
            <a:r>
              <a:rPr lang="zh-CN" altLang="en-US" dirty="0">
                <a:solidFill>
                  <a:srgbClr val="036BB1"/>
                </a:solidFill>
              </a:rPr>
              <a:t>返回点原来的颜色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基本图形绘制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86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线的使用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  <a:r>
              <a:rPr lang="zh-CN" altLang="en-US" dirty="0">
                <a:solidFill>
                  <a:srgbClr val="036BB1"/>
                </a:solidFill>
              </a:rPr>
              <a:t>直线、弧线</a:t>
            </a:r>
            <a:r>
              <a:rPr lang="en-US" altLang="zh-CN" dirty="0">
                <a:solidFill>
                  <a:srgbClr val="036BB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MoveToEx</a:t>
            </a:r>
            <a:r>
              <a:rPr lang="en-US" altLang="zh-CN" dirty="0" smtClean="0">
                <a:solidFill>
                  <a:srgbClr val="036BB1"/>
                </a:solidFill>
              </a:rPr>
              <a:t> – </a:t>
            </a:r>
            <a:r>
              <a:rPr lang="zh-CN" altLang="en-US" dirty="0" smtClean="0">
                <a:solidFill>
                  <a:srgbClr val="036BB1"/>
                </a:solidFill>
              </a:rPr>
              <a:t>指名窗口当前点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LineTo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 smtClean="0">
                <a:solidFill>
                  <a:srgbClr val="036BB1"/>
                </a:solidFill>
              </a:rPr>
              <a:t>从窗口当前</a:t>
            </a:r>
            <a:r>
              <a:rPr lang="zh-CN" altLang="en-US" dirty="0">
                <a:solidFill>
                  <a:srgbClr val="036BB1"/>
                </a:solidFill>
              </a:rPr>
              <a:t>点到指定点绘制一条直线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当前</a:t>
            </a:r>
            <a:r>
              <a:rPr lang="zh-CN" altLang="en-US" dirty="0">
                <a:solidFill>
                  <a:srgbClr val="036BB1"/>
                </a:solidFill>
              </a:rPr>
              <a:t>点：上一次绘图时的最后一点，初始为（</a:t>
            </a:r>
            <a:r>
              <a:rPr lang="en-US" altLang="zh-CN" dirty="0">
                <a:solidFill>
                  <a:srgbClr val="036BB1"/>
                </a:solidFill>
              </a:rPr>
              <a:t>0</a:t>
            </a:r>
            <a:r>
              <a:rPr lang="zh-CN" altLang="en-US" dirty="0">
                <a:solidFill>
                  <a:srgbClr val="036BB1"/>
                </a:solidFill>
              </a:rPr>
              <a:t>，</a:t>
            </a:r>
            <a:r>
              <a:rPr lang="en-US" altLang="zh-CN" dirty="0">
                <a:solidFill>
                  <a:srgbClr val="036BB1"/>
                </a:solidFill>
              </a:rPr>
              <a:t>0</a:t>
            </a:r>
            <a:r>
              <a:rPr lang="zh-CN" altLang="en-US" dirty="0">
                <a:solidFill>
                  <a:srgbClr val="036BB1"/>
                </a:solidFill>
              </a:rPr>
              <a:t>）点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>
                <a:solidFill>
                  <a:srgbClr val="036BB1"/>
                </a:solidFill>
              </a:rPr>
              <a:t>封闭图形：能够用画刷填充的图形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Rectangle </a:t>
            </a:r>
            <a:r>
              <a:rPr lang="en-US" altLang="zh-CN" dirty="0" smtClean="0">
                <a:solidFill>
                  <a:srgbClr val="036BB1"/>
                </a:solidFill>
              </a:rPr>
              <a:t>/ </a:t>
            </a:r>
            <a:r>
              <a:rPr lang="en-US" altLang="zh-CN" dirty="0" smtClean="0">
                <a:solidFill>
                  <a:srgbClr val="036BB1"/>
                </a:solidFill>
              </a:rPr>
              <a:t>Ellipse </a:t>
            </a: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基本图形绘制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52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Unit04 GDI</a:t>
            </a:r>
            <a:r>
              <a:rPr lang="zh-CN" altLang="en-US" dirty="0" smtClean="0"/>
              <a:t>绘图对象</a:t>
            </a:r>
            <a:endParaRPr lang="en-US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11861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8205470" y="4547864"/>
            <a:ext cx="11650345" cy="899795"/>
            <a:chOff x="12567" y="5129"/>
            <a:chExt cx="18347" cy="1417"/>
          </a:xfrm>
        </p:grpSpPr>
        <p:sp>
          <p:nvSpPr>
            <p:cNvPr id="30" name="矩形 2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画笔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" name="组合 19"/>
            <p:cNvGrpSpPr/>
            <p:nvPr/>
          </p:nvGrpSpPr>
          <p:grpSpPr>
            <a:xfrm>
              <a:off x="12567" y="5130"/>
              <a:ext cx="1416" cy="1416"/>
              <a:chOff x="10442" y="12062"/>
              <a:chExt cx="1416" cy="141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</p:grpSp>
      <p:grpSp>
        <p:nvGrpSpPr>
          <p:cNvPr id="4" name="组合 60"/>
          <p:cNvGrpSpPr/>
          <p:nvPr/>
        </p:nvGrpSpPr>
        <p:grpSpPr>
          <a:xfrm>
            <a:off x="8205470" y="6289001"/>
            <a:ext cx="11650345" cy="900430"/>
            <a:chOff x="12567" y="5129"/>
            <a:chExt cx="18347" cy="1418"/>
          </a:xfrm>
        </p:grpSpPr>
        <p:sp>
          <p:nvSpPr>
            <p:cNvPr id="25" name="矩形 2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画刷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6334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01    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画笔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9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画笔的作用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线</a:t>
            </a:r>
            <a:r>
              <a:rPr lang="zh-CN" altLang="en-US" dirty="0">
                <a:solidFill>
                  <a:srgbClr val="036BB1"/>
                </a:solidFill>
              </a:rPr>
              <a:t>的颜色、线型、线粗。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HPEN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画笔</a:t>
            </a:r>
            <a:r>
              <a:rPr lang="zh-CN" altLang="en-US" dirty="0" smtClean="0">
                <a:solidFill>
                  <a:srgbClr val="036BB1"/>
                </a:solidFill>
              </a:rPr>
              <a:t>句柄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画笔</a:t>
            </a:r>
            <a:r>
              <a:rPr lang="zh-CN" altLang="en-US" dirty="0">
                <a:solidFill>
                  <a:srgbClr val="036BB1"/>
                </a:solidFill>
              </a:rPr>
              <a:t>的使用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1 </a:t>
            </a:r>
            <a:r>
              <a:rPr lang="zh-CN" altLang="en-US" dirty="0" smtClean="0">
                <a:solidFill>
                  <a:srgbClr val="036BB1"/>
                </a:solidFill>
              </a:rPr>
              <a:t>创建</a:t>
            </a:r>
            <a:r>
              <a:rPr lang="zh-CN" altLang="en-US" dirty="0">
                <a:solidFill>
                  <a:srgbClr val="036BB1"/>
                </a:solidFill>
              </a:rPr>
              <a:t>画笔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HPEN </a:t>
            </a:r>
            <a:r>
              <a:rPr lang="en-US" altLang="zh-CN" dirty="0" err="1">
                <a:solidFill>
                  <a:srgbClr val="036BB1"/>
                </a:solidFill>
              </a:rPr>
              <a:t>CreatePen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fnPenStyle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画笔的样式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nWidth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画笔的粗细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COLORREF </a:t>
            </a:r>
            <a:r>
              <a:rPr lang="en-US" altLang="zh-CN" dirty="0" err="1">
                <a:solidFill>
                  <a:srgbClr val="036BB1"/>
                </a:solidFill>
              </a:rPr>
              <a:t>crColor</a:t>
            </a:r>
            <a:r>
              <a:rPr lang="en-US" altLang="zh-CN" dirty="0">
                <a:solidFill>
                  <a:srgbClr val="036BB1"/>
                </a:solidFill>
              </a:rPr>
              <a:t> //</a:t>
            </a:r>
            <a:r>
              <a:rPr lang="zh-CN" altLang="en-US" dirty="0">
                <a:solidFill>
                  <a:srgbClr val="036BB1"/>
                </a:solidFill>
              </a:rPr>
              <a:t>画笔的颜色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);</a:t>
            </a:r>
            <a:r>
              <a:rPr lang="zh-CN" altLang="en-US" dirty="0">
                <a:solidFill>
                  <a:srgbClr val="036BB1"/>
                </a:solidFill>
              </a:rPr>
              <a:t>创建成功返回</a:t>
            </a:r>
            <a:r>
              <a:rPr lang="zh-CN" altLang="en-US" dirty="0" smtClean="0">
                <a:solidFill>
                  <a:srgbClr val="036BB1"/>
                </a:solidFill>
              </a:rPr>
              <a:t>句柄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PS_SOILD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实心线，可以支持多个像素</a:t>
            </a:r>
            <a:r>
              <a:rPr lang="zh-CN" altLang="en-US" dirty="0" smtClean="0">
                <a:solidFill>
                  <a:srgbClr val="036BB1"/>
                </a:solidFill>
              </a:rPr>
              <a:t>宽其他</a:t>
            </a:r>
            <a:r>
              <a:rPr lang="zh-CN" altLang="en-US" dirty="0">
                <a:solidFill>
                  <a:srgbClr val="036BB1"/>
                </a:solidFill>
              </a:rPr>
              <a:t>线型只能是一个像素宽。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477328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36BB1"/>
                </a:solidFill>
              </a:rPr>
              <a:t>GDI</a:t>
            </a:r>
            <a:r>
              <a:rPr kumimoji="1" lang="zh-CN" altLang="en-US" dirty="0" smtClean="0">
                <a:solidFill>
                  <a:srgbClr val="036BB1"/>
                </a:solidFill>
              </a:rPr>
              <a:t>绘图对象</a:t>
            </a:r>
            <a:r>
              <a:rPr kumimoji="1" lang="en-US" altLang="zh-CN" dirty="0" smtClean="0">
                <a:solidFill>
                  <a:srgbClr val="036BB1"/>
                </a:solidFill>
              </a:rPr>
              <a:t>-</a:t>
            </a:r>
            <a:r>
              <a:rPr kumimoji="1" lang="zh-CN" altLang="en-US" dirty="0" smtClean="0">
                <a:solidFill>
                  <a:srgbClr val="036BB1"/>
                </a:solidFill>
              </a:rPr>
              <a:t>画笔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36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2 </a:t>
            </a:r>
            <a:r>
              <a:rPr lang="zh-CN" altLang="en-US" dirty="0">
                <a:solidFill>
                  <a:srgbClr val="036BB1"/>
                </a:solidFill>
              </a:rPr>
              <a:t>将画笔应用到</a:t>
            </a:r>
            <a:r>
              <a:rPr lang="en-US" altLang="zh-CN" dirty="0">
                <a:solidFill>
                  <a:srgbClr val="036BB1"/>
                </a:solidFill>
              </a:rPr>
              <a:t>DC</a:t>
            </a:r>
            <a:r>
              <a:rPr lang="zh-CN" altLang="en-US" dirty="0">
                <a:solidFill>
                  <a:srgbClr val="036BB1"/>
                </a:solidFill>
              </a:rPr>
              <a:t>中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HGDIOBJ </a:t>
            </a:r>
            <a:r>
              <a:rPr lang="en-US" altLang="zh-CN" dirty="0" err="1">
                <a:solidFill>
                  <a:srgbClr val="036BB1"/>
                </a:solidFill>
              </a:rPr>
              <a:t>SelectObject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HDC </a:t>
            </a:r>
            <a:r>
              <a:rPr lang="en-US" altLang="zh-CN" dirty="0" err="1">
                <a:solidFill>
                  <a:srgbClr val="036BB1"/>
                </a:solidFill>
              </a:rPr>
              <a:t>hdc</a:t>
            </a:r>
            <a:r>
              <a:rPr lang="en-US" altLang="zh-CN" dirty="0">
                <a:solidFill>
                  <a:srgbClr val="036BB1"/>
                </a:solidFill>
              </a:rPr>
              <a:t>,//</a:t>
            </a:r>
            <a:r>
              <a:rPr lang="zh-CN" altLang="en-US" dirty="0">
                <a:solidFill>
                  <a:srgbClr val="036BB1"/>
                </a:solidFill>
              </a:rPr>
              <a:t>绘图设备句柄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HGDIOBJ </a:t>
            </a:r>
            <a:r>
              <a:rPr lang="en-US" altLang="zh-CN" dirty="0" err="1">
                <a:solidFill>
                  <a:srgbClr val="036BB1"/>
                </a:solidFill>
              </a:rPr>
              <a:t>hgdiobj</a:t>
            </a:r>
            <a:r>
              <a:rPr lang="en-US" altLang="zh-CN" dirty="0">
                <a:solidFill>
                  <a:srgbClr val="036BB1"/>
                </a:solidFill>
              </a:rPr>
              <a:t> //GDI</a:t>
            </a:r>
            <a:r>
              <a:rPr lang="zh-CN" altLang="en-US" dirty="0">
                <a:solidFill>
                  <a:srgbClr val="036BB1"/>
                </a:solidFill>
              </a:rPr>
              <a:t>绘图对象句柄，画笔句柄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);</a:t>
            </a:r>
            <a:r>
              <a:rPr lang="zh-CN" altLang="en-US" dirty="0">
                <a:solidFill>
                  <a:srgbClr val="036BB1"/>
                </a:solidFill>
              </a:rPr>
              <a:t>返回原来的</a:t>
            </a:r>
            <a:r>
              <a:rPr lang="en-US" altLang="zh-CN" dirty="0">
                <a:solidFill>
                  <a:srgbClr val="036BB1"/>
                </a:solidFill>
              </a:rPr>
              <a:t>GDI</a:t>
            </a:r>
            <a:r>
              <a:rPr lang="zh-CN" altLang="en-US" dirty="0">
                <a:solidFill>
                  <a:srgbClr val="036BB1"/>
                </a:solidFill>
              </a:rPr>
              <a:t>绘图对象句柄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注意保存原来</a:t>
            </a:r>
            <a:r>
              <a:rPr lang="en-US" altLang="zh-CN" dirty="0">
                <a:solidFill>
                  <a:srgbClr val="036BB1"/>
                </a:solidFill>
              </a:rPr>
              <a:t>DC</a:t>
            </a:r>
            <a:r>
              <a:rPr lang="zh-CN" altLang="en-US" dirty="0">
                <a:solidFill>
                  <a:srgbClr val="036BB1"/>
                </a:solidFill>
              </a:rPr>
              <a:t>当中画笔。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3 </a:t>
            </a:r>
            <a:r>
              <a:rPr lang="zh-CN" altLang="en-US" dirty="0">
                <a:solidFill>
                  <a:srgbClr val="036BB1"/>
                </a:solidFill>
              </a:rPr>
              <a:t>绘图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4 </a:t>
            </a:r>
            <a:r>
              <a:rPr lang="zh-CN" altLang="en-US" dirty="0">
                <a:solidFill>
                  <a:srgbClr val="036BB1"/>
                </a:solidFill>
              </a:rPr>
              <a:t>取出</a:t>
            </a:r>
            <a:r>
              <a:rPr lang="en-US" altLang="zh-CN" dirty="0">
                <a:solidFill>
                  <a:srgbClr val="036BB1"/>
                </a:solidFill>
              </a:rPr>
              <a:t>DC</a:t>
            </a:r>
            <a:r>
              <a:rPr lang="zh-CN" altLang="en-US" dirty="0">
                <a:solidFill>
                  <a:srgbClr val="036BB1"/>
                </a:solidFill>
              </a:rPr>
              <a:t>中的画笔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将</a:t>
            </a:r>
            <a:r>
              <a:rPr lang="zh-CN" altLang="en-US" dirty="0">
                <a:solidFill>
                  <a:srgbClr val="036BB1"/>
                </a:solidFill>
              </a:rPr>
              <a:t>原来的画笔，使用</a:t>
            </a:r>
            <a:r>
              <a:rPr lang="en-US" altLang="zh-CN" dirty="0" err="1">
                <a:solidFill>
                  <a:srgbClr val="036BB1"/>
                </a:solidFill>
              </a:rPr>
              <a:t>SelectObject</a:t>
            </a:r>
            <a:r>
              <a:rPr lang="zh-CN" altLang="en-US" dirty="0">
                <a:solidFill>
                  <a:srgbClr val="036BB1"/>
                </a:solidFill>
              </a:rPr>
              <a:t>函数，放入到设备</a:t>
            </a:r>
            <a:r>
              <a:rPr lang="en-US" altLang="zh-CN" dirty="0">
                <a:solidFill>
                  <a:srgbClr val="036BB1"/>
                </a:solidFill>
              </a:rPr>
              <a:t>DC</a:t>
            </a:r>
            <a:r>
              <a:rPr lang="zh-CN" altLang="en-US" dirty="0">
                <a:solidFill>
                  <a:srgbClr val="036BB1"/>
                </a:solidFill>
              </a:rPr>
              <a:t>中，就会将我们创建的画笔取出。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5 </a:t>
            </a:r>
            <a:r>
              <a:rPr lang="zh-CN" altLang="en-US" dirty="0">
                <a:solidFill>
                  <a:srgbClr val="036BB1"/>
                </a:solidFill>
              </a:rPr>
              <a:t>释放画笔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BOOL </a:t>
            </a:r>
            <a:r>
              <a:rPr lang="en-US" altLang="zh-CN" dirty="0" err="1">
                <a:solidFill>
                  <a:srgbClr val="036BB1"/>
                </a:solidFill>
              </a:rPr>
              <a:t>DeleteObject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	HGDIOBJ </a:t>
            </a:r>
            <a:r>
              <a:rPr lang="en-US" altLang="zh-CN" dirty="0" err="1">
                <a:solidFill>
                  <a:srgbClr val="036BB1"/>
                </a:solidFill>
              </a:rPr>
              <a:t>hObject</a:t>
            </a:r>
            <a:r>
              <a:rPr lang="en-US" altLang="zh-CN" dirty="0">
                <a:solidFill>
                  <a:srgbClr val="036BB1"/>
                </a:solidFill>
              </a:rPr>
              <a:t>   //GDI</a:t>
            </a:r>
            <a:r>
              <a:rPr lang="zh-CN" altLang="en-US" dirty="0">
                <a:solidFill>
                  <a:srgbClr val="036BB1"/>
                </a:solidFill>
              </a:rPr>
              <a:t>绘图对象句柄，画笔句柄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);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只能</a:t>
            </a:r>
            <a:r>
              <a:rPr lang="zh-CN" altLang="en-US" dirty="0">
                <a:solidFill>
                  <a:srgbClr val="036BB1"/>
                </a:solidFill>
              </a:rPr>
              <a:t>删除不被</a:t>
            </a:r>
            <a:r>
              <a:rPr lang="en-US" altLang="zh-CN" dirty="0">
                <a:solidFill>
                  <a:srgbClr val="036BB1"/>
                </a:solidFill>
              </a:rPr>
              <a:t>DC</a:t>
            </a:r>
            <a:r>
              <a:rPr lang="zh-CN" altLang="en-US" dirty="0">
                <a:solidFill>
                  <a:srgbClr val="036BB1"/>
                </a:solidFill>
              </a:rPr>
              <a:t>使用的画笔，所以在释放前，必须将画笔从</a:t>
            </a:r>
            <a:r>
              <a:rPr lang="en-US" altLang="zh-CN" dirty="0">
                <a:solidFill>
                  <a:srgbClr val="036BB1"/>
                </a:solidFill>
              </a:rPr>
              <a:t>DC</a:t>
            </a:r>
            <a:r>
              <a:rPr lang="zh-CN" altLang="en-US" dirty="0">
                <a:solidFill>
                  <a:srgbClr val="036BB1"/>
                </a:solidFill>
              </a:rPr>
              <a:t>中取出。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477328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36BB1"/>
                </a:solidFill>
              </a:rPr>
              <a:t>GDI</a:t>
            </a:r>
            <a:r>
              <a:rPr kumimoji="1" lang="zh-CN" altLang="en-US" dirty="0" smtClean="0">
                <a:solidFill>
                  <a:srgbClr val="036BB1"/>
                </a:solidFill>
              </a:rPr>
              <a:t>绘图对象</a:t>
            </a:r>
            <a:r>
              <a:rPr kumimoji="1" lang="en-US" altLang="zh-CN" dirty="0" smtClean="0">
                <a:solidFill>
                  <a:srgbClr val="036BB1"/>
                </a:solidFill>
              </a:rPr>
              <a:t>-</a:t>
            </a:r>
            <a:r>
              <a:rPr kumimoji="1" lang="zh-CN" altLang="en-US" dirty="0" smtClean="0">
                <a:solidFill>
                  <a:srgbClr val="036BB1"/>
                </a:solidFill>
              </a:rPr>
              <a:t>画笔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12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02    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画刷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9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画刷相关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画刷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封闭图形的填充的颜色、图案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HBRUSH - </a:t>
            </a:r>
            <a:r>
              <a:rPr lang="zh-CN" altLang="en-US" dirty="0">
                <a:solidFill>
                  <a:srgbClr val="036BB1"/>
                </a:solidFill>
              </a:rPr>
              <a:t>画刷句柄	</a:t>
            </a:r>
          </a:p>
          <a:p>
            <a:r>
              <a:rPr lang="zh-CN" altLang="en-US" dirty="0">
                <a:solidFill>
                  <a:srgbClr val="036BB1"/>
                </a:solidFill>
              </a:rPr>
              <a:t>画刷的使用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1 </a:t>
            </a:r>
            <a:r>
              <a:rPr lang="zh-CN" altLang="en-US" dirty="0">
                <a:solidFill>
                  <a:srgbClr val="036BB1"/>
                </a:solidFill>
              </a:rPr>
              <a:t>创建画刷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CreateSolidBrush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创建实心画刷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CreateHatchBrush</a:t>
            </a:r>
            <a:r>
              <a:rPr lang="en-US" altLang="zh-CN" dirty="0">
                <a:solidFill>
                  <a:srgbClr val="036BB1"/>
                </a:solidFill>
              </a:rPr>
              <a:t> - </a:t>
            </a:r>
            <a:r>
              <a:rPr lang="zh-CN" altLang="en-US" dirty="0">
                <a:solidFill>
                  <a:srgbClr val="036BB1"/>
                </a:solidFill>
              </a:rPr>
              <a:t>创建纹理画刷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2 </a:t>
            </a:r>
            <a:r>
              <a:rPr lang="zh-CN" altLang="en-US" dirty="0">
                <a:solidFill>
                  <a:srgbClr val="036BB1"/>
                </a:solidFill>
              </a:rPr>
              <a:t>将画刷应用到</a:t>
            </a:r>
            <a:r>
              <a:rPr lang="en-US" altLang="zh-CN" dirty="0">
                <a:solidFill>
                  <a:srgbClr val="036BB1"/>
                </a:solidFill>
              </a:rPr>
              <a:t>DC</a:t>
            </a:r>
            <a:r>
              <a:rPr lang="zh-CN" altLang="en-US" dirty="0">
                <a:solidFill>
                  <a:srgbClr val="036BB1"/>
                </a:solidFill>
              </a:rPr>
              <a:t>中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SelectObject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3 </a:t>
            </a:r>
            <a:r>
              <a:rPr lang="zh-CN" altLang="en-US" dirty="0">
                <a:solidFill>
                  <a:srgbClr val="036BB1"/>
                </a:solidFill>
              </a:rPr>
              <a:t>绘图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4 </a:t>
            </a:r>
            <a:r>
              <a:rPr lang="zh-CN" altLang="en-US" dirty="0">
                <a:solidFill>
                  <a:srgbClr val="036BB1"/>
                </a:solidFill>
              </a:rPr>
              <a:t>将画刷从</a:t>
            </a:r>
            <a:r>
              <a:rPr lang="en-US" altLang="zh-CN" dirty="0">
                <a:solidFill>
                  <a:srgbClr val="036BB1"/>
                </a:solidFill>
              </a:rPr>
              <a:t>DC</a:t>
            </a:r>
            <a:r>
              <a:rPr lang="zh-CN" altLang="en-US" dirty="0">
                <a:solidFill>
                  <a:srgbClr val="036BB1"/>
                </a:solidFill>
              </a:rPr>
              <a:t>中取出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SelectObject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5 </a:t>
            </a:r>
            <a:r>
              <a:rPr lang="zh-CN" altLang="en-US" dirty="0">
                <a:solidFill>
                  <a:srgbClr val="036BB1"/>
                </a:solidFill>
              </a:rPr>
              <a:t>删除画刷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DeleteObject</a:t>
            </a:r>
            <a:endParaRPr lang="en-US" altLang="zh-CN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477328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36BB1"/>
                </a:solidFill>
              </a:rPr>
              <a:t>GDI</a:t>
            </a:r>
            <a:r>
              <a:rPr kumimoji="1" lang="zh-CN" altLang="en-US" dirty="0" smtClean="0">
                <a:solidFill>
                  <a:srgbClr val="036BB1"/>
                </a:solidFill>
              </a:rPr>
              <a:t>绘图对象</a:t>
            </a:r>
            <a:r>
              <a:rPr kumimoji="1" lang="en-US" altLang="zh-CN" dirty="0" smtClean="0">
                <a:solidFill>
                  <a:srgbClr val="036BB1"/>
                </a:solidFill>
              </a:rPr>
              <a:t>-</a:t>
            </a:r>
            <a:r>
              <a:rPr kumimoji="1" lang="zh-CN" altLang="en-US" dirty="0" smtClean="0">
                <a:solidFill>
                  <a:srgbClr val="036BB1"/>
                </a:solidFill>
              </a:rPr>
              <a:t>画刷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8205470" y="3633470"/>
            <a:ext cx="11650345" cy="899795"/>
            <a:chOff x="12567" y="5129"/>
            <a:chExt cx="18347" cy="1417"/>
          </a:xfrm>
        </p:grpSpPr>
        <p:sp>
          <p:nvSpPr>
            <p:cNvPr id="30" name="矩形 2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图标资源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" name="组合 19"/>
            <p:cNvGrpSpPr/>
            <p:nvPr/>
          </p:nvGrpSpPr>
          <p:grpSpPr>
            <a:xfrm>
              <a:off x="12567" y="5130"/>
              <a:ext cx="1416" cy="1416"/>
              <a:chOff x="10442" y="12062"/>
              <a:chExt cx="1416" cy="141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</p:grpSp>
      <p:grpSp>
        <p:nvGrpSpPr>
          <p:cNvPr id="4" name="组合 60"/>
          <p:cNvGrpSpPr/>
          <p:nvPr/>
        </p:nvGrpSpPr>
        <p:grpSpPr>
          <a:xfrm>
            <a:off x="8205470" y="6096497"/>
            <a:ext cx="11650345" cy="900430"/>
            <a:chOff x="12567" y="5129"/>
            <a:chExt cx="18347" cy="1418"/>
          </a:xfrm>
        </p:grpSpPr>
        <p:sp>
          <p:nvSpPr>
            <p:cNvPr id="25" name="矩形 2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光标资源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</p:grpSp>
      <p:grpSp>
        <p:nvGrpSpPr>
          <p:cNvPr id="6" name="组合 60"/>
          <p:cNvGrpSpPr/>
          <p:nvPr/>
        </p:nvGrpSpPr>
        <p:grpSpPr>
          <a:xfrm>
            <a:off x="8213492" y="8414567"/>
            <a:ext cx="11650345" cy="900430"/>
            <a:chOff x="12567" y="5129"/>
            <a:chExt cx="18347" cy="1418"/>
          </a:xfrm>
        </p:grpSpPr>
        <p:sp>
          <p:nvSpPr>
            <p:cNvPr id="15" name="矩形 1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字符串资源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28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6378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其他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可以</a:t>
            </a:r>
            <a:r>
              <a:rPr lang="zh-CN" altLang="en-US" dirty="0">
                <a:solidFill>
                  <a:srgbClr val="036BB1"/>
                </a:solidFill>
              </a:rPr>
              <a:t>使用 </a:t>
            </a:r>
            <a:r>
              <a:rPr lang="en-US" altLang="zh-CN" dirty="0" err="1">
                <a:solidFill>
                  <a:srgbClr val="036BB1"/>
                </a:solidFill>
              </a:rPr>
              <a:t>GetStockObject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zh-CN" altLang="en-US" dirty="0">
                <a:solidFill>
                  <a:srgbClr val="036BB1"/>
                </a:solidFill>
              </a:rPr>
              <a:t>函数获取系统维护的画刷、画笔等。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如果</a:t>
            </a:r>
            <a:r>
              <a:rPr lang="zh-CN" altLang="en-US" dirty="0">
                <a:solidFill>
                  <a:srgbClr val="036BB1"/>
                </a:solidFill>
              </a:rPr>
              <a:t>不使用画刷填充，需要使用</a:t>
            </a:r>
            <a:r>
              <a:rPr lang="en-US" altLang="zh-CN" dirty="0">
                <a:solidFill>
                  <a:srgbClr val="036BB1"/>
                </a:solidFill>
              </a:rPr>
              <a:t>NULL_BRUSH</a:t>
            </a:r>
            <a:r>
              <a:rPr lang="zh-CN" altLang="en-US" dirty="0">
                <a:solidFill>
                  <a:srgbClr val="036BB1"/>
                </a:solidFill>
              </a:rPr>
              <a:t>参数，获取不填充的画刷。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GetStockObject</a:t>
            </a:r>
            <a:r>
              <a:rPr lang="zh-CN" altLang="en-US" dirty="0">
                <a:solidFill>
                  <a:srgbClr val="036BB1"/>
                </a:solidFill>
              </a:rPr>
              <a:t>返回的画刷不需要</a:t>
            </a:r>
            <a:r>
              <a:rPr lang="en-US" altLang="zh-CN" dirty="0" err="1" smtClean="0">
                <a:solidFill>
                  <a:srgbClr val="036BB1"/>
                </a:solidFill>
              </a:rPr>
              <a:t>DeleteObject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477328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36BB1"/>
                </a:solidFill>
              </a:rPr>
              <a:t>GDI</a:t>
            </a:r>
            <a:r>
              <a:rPr kumimoji="1" lang="zh-CN" altLang="en-US" dirty="0" smtClean="0">
                <a:solidFill>
                  <a:srgbClr val="036BB1"/>
                </a:solidFill>
              </a:rPr>
              <a:t>绘图对象</a:t>
            </a:r>
            <a:r>
              <a:rPr kumimoji="1" lang="en-US" altLang="zh-CN" dirty="0" smtClean="0">
                <a:solidFill>
                  <a:srgbClr val="036BB1"/>
                </a:solidFill>
              </a:rPr>
              <a:t>-</a:t>
            </a:r>
            <a:r>
              <a:rPr kumimoji="1" lang="zh-CN" altLang="en-US" dirty="0" smtClean="0">
                <a:solidFill>
                  <a:srgbClr val="036BB1"/>
                </a:solidFill>
              </a:rPr>
              <a:t>画刷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12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Unit05 </a:t>
            </a:r>
            <a:r>
              <a:rPr lang="zh-CN" altLang="en-US" dirty="0" smtClean="0"/>
              <a:t>位图</a:t>
            </a:r>
            <a:endParaRPr lang="en-US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41168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位图绘制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76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位图相关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光栅图形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记录图像中每一点的颜色等信息。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矢量</a:t>
            </a:r>
            <a:r>
              <a:rPr lang="zh-CN" altLang="en-US" dirty="0">
                <a:solidFill>
                  <a:srgbClr val="036BB1"/>
                </a:solidFill>
              </a:rPr>
              <a:t>图形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记录图像算法、绘图指令等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HBITMAP - </a:t>
            </a:r>
            <a:r>
              <a:rPr lang="zh-CN" altLang="en-US" dirty="0">
                <a:solidFill>
                  <a:srgbClr val="036BB1"/>
                </a:solidFill>
              </a:rPr>
              <a:t>位图句柄</a:t>
            </a:r>
          </a:p>
          <a:p>
            <a:r>
              <a:rPr lang="zh-CN" altLang="en-US" dirty="0">
                <a:solidFill>
                  <a:srgbClr val="036BB1"/>
                </a:solidFill>
              </a:rPr>
              <a:t>位图的使用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1 </a:t>
            </a:r>
            <a:r>
              <a:rPr lang="zh-CN" altLang="en-US" dirty="0">
                <a:solidFill>
                  <a:srgbClr val="036BB1"/>
                </a:solidFill>
              </a:rPr>
              <a:t>在资源中添加位图资源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2 </a:t>
            </a:r>
            <a:r>
              <a:rPr lang="zh-CN" altLang="en-US" dirty="0">
                <a:solidFill>
                  <a:srgbClr val="036BB1"/>
                </a:solidFill>
              </a:rPr>
              <a:t>从资源中加载位图</a:t>
            </a:r>
            <a:r>
              <a:rPr lang="en-US" altLang="zh-CN" dirty="0" err="1">
                <a:solidFill>
                  <a:srgbClr val="036BB1"/>
                </a:solidFill>
              </a:rPr>
              <a:t>LoadBitmap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3 </a:t>
            </a:r>
            <a:r>
              <a:rPr lang="zh-CN" altLang="en-US" dirty="0">
                <a:solidFill>
                  <a:srgbClr val="036BB1"/>
                </a:solidFill>
              </a:rPr>
              <a:t>创建一个与当前</a:t>
            </a:r>
            <a:r>
              <a:rPr lang="en-US" altLang="zh-CN" dirty="0">
                <a:solidFill>
                  <a:srgbClr val="036BB1"/>
                </a:solidFill>
              </a:rPr>
              <a:t>DC</a:t>
            </a:r>
            <a:r>
              <a:rPr lang="zh-CN" altLang="en-US" dirty="0">
                <a:solidFill>
                  <a:srgbClr val="036BB1"/>
                </a:solidFill>
              </a:rPr>
              <a:t>相匹配的</a:t>
            </a:r>
            <a:r>
              <a:rPr lang="en-US" altLang="zh-CN" dirty="0">
                <a:solidFill>
                  <a:srgbClr val="036BB1"/>
                </a:solidFill>
              </a:rPr>
              <a:t>DC</a:t>
            </a:r>
            <a:r>
              <a:rPr lang="zh-CN" altLang="en-US" dirty="0">
                <a:solidFill>
                  <a:srgbClr val="036BB1"/>
                </a:solidFill>
              </a:rPr>
              <a:t>（内存</a:t>
            </a:r>
            <a:r>
              <a:rPr lang="en-US" altLang="zh-CN" dirty="0">
                <a:solidFill>
                  <a:srgbClr val="036BB1"/>
                </a:solidFill>
              </a:rPr>
              <a:t>DC</a:t>
            </a:r>
            <a:r>
              <a:rPr lang="zh-CN" altLang="en-US" dirty="0">
                <a:solidFill>
                  <a:srgbClr val="036BB1"/>
                </a:solidFill>
              </a:rPr>
              <a:t>）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HDC </a:t>
            </a:r>
            <a:r>
              <a:rPr lang="en-US" altLang="zh-CN" dirty="0" err="1">
                <a:solidFill>
                  <a:srgbClr val="036BB1"/>
                </a:solidFill>
              </a:rPr>
              <a:t>CreateCompatibleDC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HDC </a:t>
            </a:r>
            <a:r>
              <a:rPr lang="en-US" altLang="zh-CN" dirty="0" err="1">
                <a:solidFill>
                  <a:srgbClr val="036BB1"/>
                </a:solidFill>
              </a:rPr>
              <a:t>hdc</a:t>
            </a:r>
            <a:r>
              <a:rPr lang="en-US" altLang="zh-CN" dirty="0">
                <a:solidFill>
                  <a:srgbClr val="036BB1"/>
                </a:solidFill>
              </a:rPr>
              <a:t>   //</a:t>
            </a:r>
            <a:r>
              <a:rPr lang="zh-CN" altLang="en-US" dirty="0">
                <a:solidFill>
                  <a:srgbClr val="036BB1"/>
                </a:solidFill>
              </a:rPr>
              <a:t>当前</a:t>
            </a:r>
            <a:r>
              <a:rPr lang="en-US" altLang="zh-CN" dirty="0">
                <a:solidFill>
                  <a:srgbClr val="036BB1"/>
                </a:solidFill>
              </a:rPr>
              <a:t>DC</a:t>
            </a:r>
            <a:r>
              <a:rPr lang="zh-CN" altLang="en-US" dirty="0">
                <a:solidFill>
                  <a:srgbClr val="036BB1"/>
                </a:solidFill>
              </a:rPr>
              <a:t>句柄，可以为</a:t>
            </a:r>
            <a:r>
              <a:rPr lang="en-US" altLang="zh-CN" dirty="0">
                <a:solidFill>
                  <a:srgbClr val="036BB1"/>
                </a:solidFill>
              </a:rPr>
              <a:t>NULL</a:t>
            </a:r>
            <a:r>
              <a:rPr lang="zh-CN" altLang="en-US" dirty="0">
                <a:solidFill>
                  <a:srgbClr val="036BB1"/>
                </a:solidFill>
              </a:rPr>
              <a:t>（使用屏幕</a:t>
            </a:r>
            <a:r>
              <a:rPr lang="en-US" altLang="zh-CN" dirty="0">
                <a:solidFill>
                  <a:srgbClr val="036BB1"/>
                </a:solidFill>
              </a:rPr>
              <a:t>DC</a:t>
            </a:r>
            <a:r>
              <a:rPr lang="zh-CN" altLang="en-US" dirty="0">
                <a:solidFill>
                  <a:srgbClr val="036BB1"/>
                </a:solidFill>
              </a:rPr>
              <a:t>）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); </a:t>
            </a:r>
            <a:r>
              <a:rPr lang="zh-CN" altLang="en-US" dirty="0">
                <a:solidFill>
                  <a:srgbClr val="036BB1"/>
                </a:solidFill>
              </a:rPr>
              <a:t>返回创建好的</a:t>
            </a:r>
            <a:r>
              <a:rPr lang="en-US" altLang="zh-CN" dirty="0">
                <a:solidFill>
                  <a:srgbClr val="036BB1"/>
                </a:solidFill>
              </a:rPr>
              <a:t>DC</a:t>
            </a:r>
            <a:r>
              <a:rPr lang="zh-CN" altLang="en-US" dirty="0">
                <a:solidFill>
                  <a:srgbClr val="036BB1"/>
                </a:solidFill>
              </a:rPr>
              <a:t>句柄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位图绘制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911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4 </a:t>
            </a:r>
            <a:r>
              <a:rPr lang="zh-CN" altLang="en-US" dirty="0">
                <a:solidFill>
                  <a:srgbClr val="036BB1"/>
                </a:solidFill>
              </a:rPr>
              <a:t>将位图放入匹配的</a:t>
            </a:r>
            <a:r>
              <a:rPr lang="en-US" altLang="zh-CN" dirty="0">
                <a:solidFill>
                  <a:srgbClr val="036BB1"/>
                </a:solidFill>
              </a:rPr>
              <a:t>DC</a:t>
            </a:r>
            <a:r>
              <a:rPr lang="zh-CN" altLang="en-US" dirty="0">
                <a:solidFill>
                  <a:srgbClr val="036BB1"/>
                </a:solidFill>
              </a:rPr>
              <a:t>中  </a:t>
            </a:r>
            <a:r>
              <a:rPr lang="en-US" altLang="zh-CN" dirty="0" err="1">
                <a:solidFill>
                  <a:srgbClr val="036BB1"/>
                </a:solidFill>
              </a:rPr>
              <a:t>SelectObject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5 </a:t>
            </a:r>
            <a:r>
              <a:rPr lang="zh-CN" altLang="en-US" dirty="0">
                <a:solidFill>
                  <a:srgbClr val="036BB1"/>
                </a:solidFill>
              </a:rPr>
              <a:t>成像（</a:t>
            </a:r>
            <a:r>
              <a:rPr lang="en-US" altLang="zh-CN" dirty="0">
                <a:solidFill>
                  <a:srgbClr val="036BB1"/>
                </a:solidFill>
              </a:rPr>
              <a:t>1:1</a:t>
            </a:r>
            <a:r>
              <a:rPr lang="zh-CN" altLang="en-US" dirty="0">
                <a:solidFill>
                  <a:srgbClr val="036BB1"/>
                </a:solidFill>
              </a:rPr>
              <a:t>）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BOOL </a:t>
            </a:r>
            <a:r>
              <a:rPr lang="en-US" altLang="zh-CN" dirty="0" err="1">
                <a:solidFill>
                  <a:srgbClr val="036BB1"/>
                </a:solidFill>
              </a:rPr>
              <a:t>BitBlt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HDC </a:t>
            </a:r>
            <a:r>
              <a:rPr lang="en-US" altLang="zh-CN" dirty="0" err="1">
                <a:solidFill>
                  <a:srgbClr val="036BB1"/>
                </a:solidFill>
              </a:rPr>
              <a:t>hdcDest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目的</a:t>
            </a:r>
            <a:r>
              <a:rPr lang="en-US" altLang="zh-CN" dirty="0">
                <a:solidFill>
                  <a:srgbClr val="036BB1"/>
                </a:solidFill>
              </a:rPr>
              <a:t>DC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nXDest</a:t>
            </a:r>
            <a:r>
              <a:rPr lang="en-US" altLang="zh-CN" dirty="0">
                <a:solidFill>
                  <a:srgbClr val="036BB1"/>
                </a:solidFill>
              </a:rPr>
              <a:t>,  // </a:t>
            </a:r>
            <a:r>
              <a:rPr lang="zh-CN" altLang="en-US" dirty="0">
                <a:solidFill>
                  <a:srgbClr val="036BB1"/>
                </a:solidFill>
              </a:rPr>
              <a:t>目的左上</a:t>
            </a:r>
            <a:r>
              <a:rPr lang="en-US" altLang="zh-CN" dirty="0">
                <a:solidFill>
                  <a:srgbClr val="036BB1"/>
                </a:solidFill>
              </a:rPr>
              <a:t>X</a:t>
            </a:r>
            <a:r>
              <a:rPr lang="zh-CN" altLang="en-US" dirty="0">
                <a:solidFill>
                  <a:srgbClr val="036BB1"/>
                </a:solidFill>
              </a:rPr>
              <a:t>坐标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nYDest</a:t>
            </a:r>
            <a:r>
              <a:rPr lang="en-US" altLang="zh-CN" dirty="0">
                <a:solidFill>
                  <a:srgbClr val="036BB1"/>
                </a:solidFill>
              </a:rPr>
              <a:t>,  // </a:t>
            </a:r>
            <a:r>
              <a:rPr lang="zh-CN" altLang="en-US" dirty="0">
                <a:solidFill>
                  <a:srgbClr val="036BB1"/>
                </a:solidFill>
              </a:rPr>
              <a:t>目的左上</a:t>
            </a:r>
            <a:r>
              <a:rPr lang="en-US" altLang="zh-CN" dirty="0">
                <a:solidFill>
                  <a:srgbClr val="036BB1"/>
                </a:solidFill>
              </a:rPr>
              <a:t>Y</a:t>
            </a:r>
            <a:r>
              <a:rPr lang="zh-CN" altLang="en-US" dirty="0">
                <a:solidFill>
                  <a:srgbClr val="036BB1"/>
                </a:solidFill>
              </a:rPr>
              <a:t>坐标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nWidth</a:t>
            </a:r>
            <a:r>
              <a:rPr lang="en-US" altLang="zh-CN" dirty="0">
                <a:solidFill>
                  <a:srgbClr val="036BB1"/>
                </a:solidFill>
              </a:rPr>
              <a:t>,  // </a:t>
            </a:r>
            <a:r>
              <a:rPr lang="zh-CN" altLang="en-US" dirty="0">
                <a:solidFill>
                  <a:srgbClr val="036BB1"/>
                </a:solidFill>
              </a:rPr>
              <a:t>目的宽度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nHeight</a:t>
            </a:r>
            <a:r>
              <a:rPr lang="en-US" altLang="zh-CN" dirty="0">
                <a:solidFill>
                  <a:srgbClr val="036BB1"/>
                </a:solidFill>
              </a:rPr>
              <a:t>, // </a:t>
            </a:r>
            <a:r>
              <a:rPr lang="zh-CN" altLang="en-US" dirty="0">
                <a:solidFill>
                  <a:srgbClr val="036BB1"/>
                </a:solidFill>
              </a:rPr>
              <a:t>目的高度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HDC </a:t>
            </a:r>
            <a:r>
              <a:rPr lang="en-US" altLang="zh-CN" dirty="0" err="1">
                <a:solidFill>
                  <a:srgbClr val="036BB1"/>
                </a:solidFill>
              </a:rPr>
              <a:t>hdcSrc</a:t>
            </a:r>
            <a:r>
              <a:rPr lang="en-US" altLang="zh-CN" dirty="0">
                <a:solidFill>
                  <a:srgbClr val="036BB1"/>
                </a:solidFill>
              </a:rPr>
              <a:t>,  //</a:t>
            </a:r>
            <a:r>
              <a:rPr lang="zh-CN" altLang="en-US" dirty="0">
                <a:solidFill>
                  <a:srgbClr val="036BB1"/>
                </a:solidFill>
              </a:rPr>
              <a:t>源</a:t>
            </a:r>
            <a:r>
              <a:rPr lang="en-US" altLang="zh-CN" dirty="0">
                <a:solidFill>
                  <a:srgbClr val="036BB1"/>
                </a:solidFill>
              </a:rPr>
              <a:t>DC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nXSrc</a:t>
            </a:r>
            <a:r>
              <a:rPr lang="en-US" altLang="zh-CN" dirty="0">
                <a:solidFill>
                  <a:srgbClr val="036BB1"/>
                </a:solidFill>
              </a:rPr>
              <a:t>,   // </a:t>
            </a:r>
            <a:r>
              <a:rPr lang="zh-CN" altLang="en-US" dirty="0">
                <a:solidFill>
                  <a:srgbClr val="036BB1"/>
                </a:solidFill>
              </a:rPr>
              <a:t>源左上</a:t>
            </a:r>
            <a:r>
              <a:rPr lang="en-US" altLang="zh-CN" dirty="0">
                <a:solidFill>
                  <a:srgbClr val="036BB1"/>
                </a:solidFill>
              </a:rPr>
              <a:t>X</a:t>
            </a:r>
            <a:r>
              <a:rPr lang="zh-CN" altLang="en-US" dirty="0">
                <a:solidFill>
                  <a:srgbClr val="036BB1"/>
                </a:solidFill>
              </a:rPr>
              <a:t>坐标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nYSrc</a:t>
            </a:r>
            <a:r>
              <a:rPr lang="en-US" altLang="zh-CN" dirty="0">
                <a:solidFill>
                  <a:srgbClr val="036BB1"/>
                </a:solidFill>
              </a:rPr>
              <a:t>,   // </a:t>
            </a:r>
            <a:r>
              <a:rPr lang="zh-CN" altLang="en-US" dirty="0">
                <a:solidFill>
                  <a:srgbClr val="036BB1"/>
                </a:solidFill>
              </a:rPr>
              <a:t>源左上</a:t>
            </a:r>
            <a:r>
              <a:rPr lang="en-US" altLang="zh-CN" dirty="0">
                <a:solidFill>
                  <a:srgbClr val="036BB1"/>
                </a:solidFill>
              </a:rPr>
              <a:t>Y</a:t>
            </a:r>
            <a:r>
              <a:rPr lang="zh-CN" altLang="en-US" dirty="0">
                <a:solidFill>
                  <a:srgbClr val="036BB1"/>
                </a:solidFill>
              </a:rPr>
              <a:t>坐标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DWORD </a:t>
            </a:r>
            <a:r>
              <a:rPr lang="en-US" altLang="zh-CN" dirty="0" err="1">
                <a:solidFill>
                  <a:srgbClr val="036BB1"/>
                </a:solidFill>
              </a:rPr>
              <a:t>dwRop</a:t>
            </a:r>
            <a:r>
              <a:rPr lang="en-US" altLang="zh-CN" dirty="0">
                <a:solidFill>
                  <a:srgbClr val="036BB1"/>
                </a:solidFill>
              </a:rPr>
              <a:t>  //</a:t>
            </a:r>
            <a:r>
              <a:rPr lang="zh-CN" altLang="en-US" dirty="0">
                <a:solidFill>
                  <a:srgbClr val="036BB1"/>
                </a:solidFill>
              </a:rPr>
              <a:t>成像方法  </a:t>
            </a:r>
            <a:r>
              <a:rPr lang="en-US" altLang="zh-CN" dirty="0">
                <a:solidFill>
                  <a:srgbClr val="036BB1"/>
                </a:solidFill>
              </a:rPr>
              <a:t>SRCCOPY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);</a:t>
            </a: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位图绘制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87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缩放成像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BOOL </a:t>
            </a:r>
            <a:r>
              <a:rPr lang="en-US" altLang="zh-CN" dirty="0" err="1">
                <a:solidFill>
                  <a:srgbClr val="036BB1"/>
                </a:solidFill>
              </a:rPr>
              <a:t>StretchBlt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	HDC </a:t>
            </a:r>
            <a:r>
              <a:rPr lang="en-US" altLang="zh-CN" dirty="0" err="1">
                <a:solidFill>
                  <a:srgbClr val="036BB1"/>
                </a:solidFill>
              </a:rPr>
              <a:t>hdcDest</a:t>
            </a:r>
            <a:r>
              <a:rPr lang="en-US" altLang="zh-CN" dirty="0">
                <a:solidFill>
                  <a:srgbClr val="036BB1"/>
                </a:solidFill>
              </a:rPr>
              <a:t>,      // handle to destination DC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nXOriginDest</a:t>
            </a:r>
            <a:r>
              <a:rPr lang="en-US" altLang="zh-CN" dirty="0">
                <a:solidFill>
                  <a:srgbClr val="036BB1"/>
                </a:solidFill>
              </a:rPr>
              <a:t>, // x-</a:t>
            </a:r>
            <a:r>
              <a:rPr lang="en-US" altLang="zh-CN" dirty="0" err="1">
                <a:solidFill>
                  <a:srgbClr val="036BB1"/>
                </a:solidFill>
              </a:rPr>
              <a:t>coord</a:t>
            </a:r>
            <a:r>
              <a:rPr lang="en-US" altLang="zh-CN" dirty="0">
                <a:solidFill>
                  <a:srgbClr val="036BB1"/>
                </a:solidFill>
              </a:rPr>
              <a:t> of destination upper-left corner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nYOriginDest</a:t>
            </a:r>
            <a:r>
              <a:rPr lang="en-US" altLang="zh-CN" dirty="0">
                <a:solidFill>
                  <a:srgbClr val="036BB1"/>
                </a:solidFill>
              </a:rPr>
              <a:t>, // y-</a:t>
            </a:r>
            <a:r>
              <a:rPr lang="en-US" altLang="zh-CN" dirty="0" err="1">
                <a:solidFill>
                  <a:srgbClr val="036BB1"/>
                </a:solidFill>
              </a:rPr>
              <a:t>coord</a:t>
            </a:r>
            <a:r>
              <a:rPr lang="en-US" altLang="zh-CN" dirty="0">
                <a:solidFill>
                  <a:srgbClr val="036BB1"/>
                </a:solidFill>
              </a:rPr>
              <a:t> of destination upper-left corner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nWidthDest</a:t>
            </a:r>
            <a:r>
              <a:rPr lang="en-US" altLang="zh-CN" dirty="0">
                <a:solidFill>
                  <a:srgbClr val="036BB1"/>
                </a:solidFill>
              </a:rPr>
              <a:t>,   // width of destination rectangle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nHeightDest</a:t>
            </a:r>
            <a:r>
              <a:rPr lang="en-US" altLang="zh-CN" dirty="0">
                <a:solidFill>
                  <a:srgbClr val="036BB1"/>
                </a:solidFill>
              </a:rPr>
              <a:t>,  // height of destination rectangle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	HDC </a:t>
            </a:r>
            <a:r>
              <a:rPr lang="en-US" altLang="zh-CN" dirty="0" err="1">
                <a:solidFill>
                  <a:srgbClr val="036BB1"/>
                </a:solidFill>
              </a:rPr>
              <a:t>hdcSrc</a:t>
            </a:r>
            <a:r>
              <a:rPr lang="en-US" altLang="zh-CN" dirty="0">
                <a:solidFill>
                  <a:srgbClr val="036BB1"/>
                </a:solidFill>
              </a:rPr>
              <a:t>,       // handle to source DC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nXOriginSrc</a:t>
            </a:r>
            <a:r>
              <a:rPr lang="en-US" altLang="zh-CN" dirty="0">
                <a:solidFill>
                  <a:srgbClr val="036BB1"/>
                </a:solidFill>
              </a:rPr>
              <a:t>,  // x-</a:t>
            </a:r>
            <a:r>
              <a:rPr lang="en-US" altLang="zh-CN" dirty="0" err="1">
                <a:solidFill>
                  <a:srgbClr val="036BB1"/>
                </a:solidFill>
              </a:rPr>
              <a:t>coord</a:t>
            </a:r>
            <a:r>
              <a:rPr lang="en-US" altLang="zh-CN" dirty="0">
                <a:solidFill>
                  <a:srgbClr val="036BB1"/>
                </a:solidFill>
              </a:rPr>
              <a:t> of source upper-left corner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nYOriginSrc</a:t>
            </a:r>
            <a:r>
              <a:rPr lang="en-US" altLang="zh-CN" dirty="0">
                <a:solidFill>
                  <a:srgbClr val="036BB1"/>
                </a:solidFill>
              </a:rPr>
              <a:t>,  // y-</a:t>
            </a:r>
            <a:r>
              <a:rPr lang="en-US" altLang="zh-CN" dirty="0" err="1">
                <a:solidFill>
                  <a:srgbClr val="036BB1"/>
                </a:solidFill>
              </a:rPr>
              <a:t>coord</a:t>
            </a:r>
            <a:r>
              <a:rPr lang="en-US" altLang="zh-CN" dirty="0">
                <a:solidFill>
                  <a:srgbClr val="036BB1"/>
                </a:solidFill>
              </a:rPr>
              <a:t> of source upper-left corner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nWidthSrc</a:t>
            </a:r>
            <a:r>
              <a:rPr lang="en-US" altLang="zh-CN" dirty="0">
                <a:solidFill>
                  <a:srgbClr val="036BB1"/>
                </a:solidFill>
              </a:rPr>
              <a:t>,    // </a:t>
            </a:r>
            <a:r>
              <a:rPr lang="zh-CN" altLang="en-US" dirty="0">
                <a:solidFill>
                  <a:srgbClr val="036BB1"/>
                </a:solidFill>
              </a:rPr>
              <a:t>源</a:t>
            </a:r>
            <a:r>
              <a:rPr lang="en-US" altLang="zh-CN" dirty="0">
                <a:solidFill>
                  <a:srgbClr val="036BB1"/>
                </a:solidFill>
              </a:rPr>
              <a:t>DC</a:t>
            </a:r>
            <a:r>
              <a:rPr lang="zh-CN" altLang="en-US" dirty="0">
                <a:solidFill>
                  <a:srgbClr val="036BB1"/>
                </a:solidFill>
              </a:rPr>
              <a:t>宽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nHeightSrc</a:t>
            </a:r>
            <a:r>
              <a:rPr lang="en-US" altLang="zh-CN" dirty="0">
                <a:solidFill>
                  <a:srgbClr val="036BB1"/>
                </a:solidFill>
              </a:rPr>
              <a:t>,   // </a:t>
            </a:r>
            <a:r>
              <a:rPr lang="zh-CN" altLang="en-US" dirty="0">
                <a:solidFill>
                  <a:srgbClr val="036BB1"/>
                </a:solidFill>
              </a:rPr>
              <a:t>源</a:t>
            </a:r>
            <a:r>
              <a:rPr lang="en-US" altLang="zh-CN" dirty="0">
                <a:solidFill>
                  <a:srgbClr val="036BB1"/>
                </a:solidFill>
              </a:rPr>
              <a:t>DC</a:t>
            </a:r>
            <a:r>
              <a:rPr lang="zh-CN" altLang="en-US" dirty="0">
                <a:solidFill>
                  <a:srgbClr val="036BB1"/>
                </a:solidFill>
              </a:rPr>
              <a:t>高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DWORD </a:t>
            </a:r>
            <a:r>
              <a:rPr lang="en-US" altLang="zh-CN" dirty="0" err="1">
                <a:solidFill>
                  <a:srgbClr val="036BB1"/>
                </a:solidFill>
              </a:rPr>
              <a:t>dwRop</a:t>
            </a:r>
            <a:r>
              <a:rPr lang="en-US" altLang="zh-CN" dirty="0">
                <a:solidFill>
                  <a:srgbClr val="036BB1"/>
                </a:solidFill>
              </a:rPr>
              <a:t>       // raster operation code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);</a:t>
            </a: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位图绘制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20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6 </a:t>
            </a:r>
            <a:r>
              <a:rPr lang="zh-CN" altLang="en-US" dirty="0">
                <a:solidFill>
                  <a:srgbClr val="036BB1"/>
                </a:solidFill>
              </a:rPr>
              <a:t>取出位图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SelectObject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7 </a:t>
            </a:r>
            <a:r>
              <a:rPr lang="zh-CN" altLang="en-US" dirty="0">
                <a:solidFill>
                  <a:srgbClr val="036BB1"/>
                </a:solidFill>
              </a:rPr>
              <a:t>释放位图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DeleteObject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8 </a:t>
            </a:r>
            <a:r>
              <a:rPr lang="zh-CN" altLang="en-US" dirty="0">
                <a:solidFill>
                  <a:srgbClr val="036BB1"/>
                </a:solidFill>
              </a:rPr>
              <a:t>释放匹配的</a:t>
            </a:r>
            <a:r>
              <a:rPr lang="en-US" altLang="zh-CN" dirty="0">
                <a:solidFill>
                  <a:srgbClr val="036BB1"/>
                </a:solidFill>
              </a:rPr>
              <a:t>DC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DeleteDC</a:t>
            </a: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位图绘制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39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Unit06 </a:t>
            </a:r>
            <a:r>
              <a:rPr lang="zh-CN" altLang="en-US" dirty="0" smtClean="0"/>
              <a:t>文本绘制</a:t>
            </a:r>
            <a:endParaRPr lang="en-US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41168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绘制字符串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6334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文字的绘制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TextOut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将文字绘制在指定坐标位置。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DrawText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  HDC </a:t>
            </a:r>
            <a:r>
              <a:rPr lang="en-US" altLang="zh-CN" dirty="0" err="1">
                <a:solidFill>
                  <a:srgbClr val="036BB1"/>
                </a:solidFill>
              </a:rPr>
              <a:t>hDC</a:t>
            </a:r>
            <a:r>
              <a:rPr lang="en-US" altLang="zh-CN" dirty="0">
                <a:solidFill>
                  <a:srgbClr val="036BB1"/>
                </a:solidFill>
              </a:rPr>
              <a:t>,          //DC</a:t>
            </a:r>
            <a:r>
              <a:rPr lang="zh-CN" altLang="en-US" dirty="0">
                <a:solidFill>
                  <a:srgbClr val="036BB1"/>
                </a:solidFill>
              </a:rPr>
              <a:t>句柄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  </a:t>
            </a:r>
            <a:r>
              <a:rPr lang="en-US" altLang="zh-CN" dirty="0">
                <a:solidFill>
                  <a:srgbClr val="036BB1"/>
                </a:solidFill>
              </a:rPr>
              <a:t>LPCTSTR </a:t>
            </a:r>
            <a:r>
              <a:rPr lang="en-US" altLang="zh-CN" dirty="0" err="1">
                <a:solidFill>
                  <a:srgbClr val="036BB1"/>
                </a:solidFill>
              </a:rPr>
              <a:t>lpString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字符串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  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nCount</a:t>
            </a:r>
            <a:r>
              <a:rPr lang="en-US" altLang="zh-CN" dirty="0">
                <a:solidFill>
                  <a:srgbClr val="036BB1"/>
                </a:solidFill>
              </a:rPr>
              <a:t>,       //</a:t>
            </a:r>
            <a:r>
              <a:rPr lang="zh-CN" altLang="en-US" dirty="0">
                <a:solidFill>
                  <a:srgbClr val="036BB1"/>
                </a:solidFill>
              </a:rPr>
              <a:t>字符数量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  </a:t>
            </a:r>
            <a:r>
              <a:rPr lang="en-US" altLang="zh-CN" dirty="0">
                <a:solidFill>
                  <a:srgbClr val="036BB1"/>
                </a:solidFill>
              </a:rPr>
              <a:t>LPRECT </a:t>
            </a:r>
            <a:r>
              <a:rPr lang="en-US" altLang="zh-CN" dirty="0" err="1">
                <a:solidFill>
                  <a:srgbClr val="036BB1"/>
                </a:solidFill>
              </a:rPr>
              <a:t>lpRect</a:t>
            </a:r>
            <a:r>
              <a:rPr lang="en-US" altLang="zh-CN" dirty="0">
                <a:solidFill>
                  <a:srgbClr val="036BB1"/>
                </a:solidFill>
              </a:rPr>
              <a:t>,    //</a:t>
            </a:r>
            <a:r>
              <a:rPr lang="zh-CN" altLang="en-US" dirty="0">
                <a:solidFill>
                  <a:srgbClr val="036BB1"/>
                </a:solidFill>
              </a:rPr>
              <a:t>绘制文字的矩形框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  </a:t>
            </a:r>
            <a:r>
              <a:rPr lang="en-US" altLang="zh-CN" dirty="0">
                <a:solidFill>
                  <a:srgbClr val="036BB1"/>
                </a:solidFill>
              </a:rPr>
              <a:t>UINT </a:t>
            </a:r>
            <a:r>
              <a:rPr lang="en-US" altLang="zh-CN" dirty="0" err="1">
                <a:solidFill>
                  <a:srgbClr val="036BB1"/>
                </a:solidFill>
              </a:rPr>
              <a:t>uFormat</a:t>
            </a:r>
            <a:r>
              <a:rPr lang="en-US" altLang="zh-CN" dirty="0">
                <a:solidFill>
                  <a:srgbClr val="036BB1"/>
                </a:solidFill>
              </a:rPr>
              <a:t>      //</a:t>
            </a:r>
            <a:r>
              <a:rPr lang="zh-CN" altLang="en-US" dirty="0">
                <a:solidFill>
                  <a:srgbClr val="036BB1"/>
                </a:solidFill>
              </a:rPr>
              <a:t>绘制的方式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);</a:t>
            </a: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文本绘制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972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图标资源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62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文字颜色和背景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文字</a:t>
            </a:r>
            <a:r>
              <a:rPr lang="zh-CN" altLang="en-US" dirty="0">
                <a:solidFill>
                  <a:srgbClr val="036BB1"/>
                </a:solidFill>
              </a:rPr>
              <a:t>颜色 </a:t>
            </a:r>
            <a:r>
              <a:rPr lang="zh-CN" altLang="en-US" dirty="0" smtClean="0">
                <a:solidFill>
                  <a:srgbClr val="036BB1"/>
                </a:solidFill>
              </a:rPr>
              <a:t>：</a:t>
            </a:r>
            <a:r>
              <a:rPr lang="en-US" altLang="zh-CN" dirty="0" err="1" smtClean="0">
                <a:solidFill>
                  <a:srgbClr val="036BB1"/>
                </a:solidFill>
              </a:rPr>
              <a:t>SetTextColor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文字背景色：</a:t>
            </a:r>
            <a:r>
              <a:rPr lang="en-US" altLang="zh-CN" dirty="0" err="1" smtClean="0">
                <a:solidFill>
                  <a:srgbClr val="036BB1"/>
                </a:solidFill>
              </a:rPr>
              <a:t>SetBkColor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文字</a:t>
            </a:r>
            <a:r>
              <a:rPr lang="zh-CN" altLang="en-US" dirty="0">
                <a:solidFill>
                  <a:srgbClr val="036BB1"/>
                </a:solidFill>
              </a:rPr>
              <a:t>背景</a:t>
            </a:r>
            <a:r>
              <a:rPr lang="zh-CN" altLang="en-US" dirty="0" smtClean="0">
                <a:solidFill>
                  <a:srgbClr val="036BB1"/>
                </a:solidFill>
              </a:rPr>
              <a:t>模式：</a:t>
            </a:r>
            <a:r>
              <a:rPr lang="en-US" altLang="zh-CN" dirty="0" err="1" smtClean="0">
                <a:solidFill>
                  <a:srgbClr val="036BB1"/>
                </a:solidFill>
              </a:rPr>
              <a:t>SetBkMode</a:t>
            </a:r>
            <a:r>
              <a:rPr lang="en-US" altLang="zh-CN" dirty="0" smtClean="0">
                <a:solidFill>
                  <a:srgbClr val="036BB1"/>
                </a:solidFill>
              </a:rPr>
              <a:t>  </a:t>
            </a:r>
            <a:r>
              <a:rPr lang="en-US" altLang="zh-CN" dirty="0">
                <a:solidFill>
                  <a:srgbClr val="036BB1"/>
                </a:solidFill>
              </a:rPr>
              <a:t>(OPAQUE / TRANSPARENT)</a:t>
            </a: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文本绘制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7103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02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字体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7540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字体相关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Window</a:t>
            </a:r>
            <a:r>
              <a:rPr lang="zh-CN" altLang="en-US" dirty="0">
                <a:solidFill>
                  <a:srgbClr val="036BB1"/>
                </a:solidFill>
              </a:rPr>
              <a:t>常用的</a:t>
            </a:r>
            <a:r>
              <a:rPr lang="zh-CN" altLang="en-US" dirty="0" smtClean="0">
                <a:solidFill>
                  <a:srgbClr val="036BB1"/>
                </a:solidFill>
              </a:rPr>
              <a:t>字体为 </a:t>
            </a:r>
            <a:r>
              <a:rPr lang="en-US" altLang="zh-CN" dirty="0" smtClean="0">
                <a:solidFill>
                  <a:srgbClr val="036BB1"/>
                </a:solidFill>
              </a:rPr>
              <a:t>TrueType</a:t>
            </a:r>
            <a:r>
              <a:rPr lang="zh-CN" altLang="en-US" smtClean="0">
                <a:solidFill>
                  <a:srgbClr val="036BB1"/>
                </a:solidFill>
              </a:rPr>
              <a:t>格式的字体文件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字体名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标识字体类型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HFONT - </a:t>
            </a:r>
            <a:r>
              <a:rPr lang="zh-CN" altLang="en-US" dirty="0">
                <a:solidFill>
                  <a:srgbClr val="036BB1"/>
                </a:solidFill>
              </a:rPr>
              <a:t>字体</a:t>
            </a:r>
            <a:r>
              <a:rPr lang="zh-CN" altLang="en-US" dirty="0" smtClean="0">
                <a:solidFill>
                  <a:srgbClr val="036BB1"/>
                </a:solidFill>
              </a:rPr>
              <a:t>句柄</a:t>
            </a: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字体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7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字体的使用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1 </a:t>
            </a:r>
            <a:r>
              <a:rPr lang="zh-CN" altLang="en-US" dirty="0">
                <a:solidFill>
                  <a:srgbClr val="036BB1"/>
                </a:solidFill>
              </a:rPr>
              <a:t>创建字体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HFONT </a:t>
            </a:r>
            <a:r>
              <a:rPr lang="en-US" altLang="zh-CN" dirty="0" err="1">
                <a:solidFill>
                  <a:srgbClr val="036BB1"/>
                </a:solidFill>
              </a:rPr>
              <a:t>CreateFont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nHeight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字体高度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nWidth</a:t>
            </a:r>
            <a:r>
              <a:rPr lang="en-US" altLang="zh-CN" dirty="0">
                <a:solidFill>
                  <a:srgbClr val="036BB1"/>
                </a:solidFill>
              </a:rPr>
              <a:t>,  //</a:t>
            </a:r>
            <a:r>
              <a:rPr lang="zh-CN" altLang="en-US" dirty="0">
                <a:solidFill>
                  <a:srgbClr val="036BB1"/>
                </a:solidFill>
              </a:rPr>
              <a:t>字体宽度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nEscapement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字符串倾斜角度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nOrientation</a:t>
            </a:r>
            <a:r>
              <a:rPr lang="en-US" altLang="zh-CN" dirty="0">
                <a:solidFill>
                  <a:srgbClr val="036BB1"/>
                </a:solidFill>
              </a:rPr>
              <a:t>,//</a:t>
            </a:r>
            <a:r>
              <a:rPr lang="zh-CN" altLang="en-US" dirty="0">
                <a:solidFill>
                  <a:srgbClr val="036BB1"/>
                </a:solidFill>
              </a:rPr>
              <a:t>字符旋转角度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fnWeight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字体的粗细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DWORD </a:t>
            </a:r>
            <a:r>
              <a:rPr lang="en-US" altLang="zh-CN" dirty="0" err="1">
                <a:solidFill>
                  <a:srgbClr val="036BB1"/>
                </a:solidFill>
              </a:rPr>
              <a:t>fdwItalic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斜体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DWORD </a:t>
            </a:r>
            <a:r>
              <a:rPr lang="en-US" altLang="zh-CN" dirty="0" err="1">
                <a:solidFill>
                  <a:srgbClr val="036BB1"/>
                </a:solidFill>
              </a:rPr>
              <a:t>fdwUnderline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字符下划线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DWORD </a:t>
            </a:r>
            <a:r>
              <a:rPr lang="en-US" altLang="zh-CN" dirty="0" err="1">
                <a:solidFill>
                  <a:srgbClr val="036BB1"/>
                </a:solidFill>
              </a:rPr>
              <a:t>fdwStrikeOut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删除线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DWORD </a:t>
            </a:r>
            <a:r>
              <a:rPr lang="en-US" altLang="zh-CN" dirty="0" err="1">
                <a:solidFill>
                  <a:srgbClr val="036BB1"/>
                </a:solidFill>
              </a:rPr>
              <a:t>fdwCharSet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字符集  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DWORD </a:t>
            </a:r>
            <a:r>
              <a:rPr lang="en-US" altLang="zh-CN" dirty="0" err="1">
                <a:solidFill>
                  <a:srgbClr val="036BB1"/>
                </a:solidFill>
              </a:rPr>
              <a:t>fdwOutputPrecision</a:t>
            </a:r>
            <a:r>
              <a:rPr lang="en-US" altLang="zh-CN" dirty="0">
                <a:solidFill>
                  <a:srgbClr val="036BB1"/>
                </a:solidFill>
              </a:rPr>
              <a:t>,//</a:t>
            </a:r>
            <a:r>
              <a:rPr lang="zh-CN" altLang="en-US" dirty="0">
                <a:solidFill>
                  <a:srgbClr val="036BB1"/>
                </a:solidFill>
              </a:rPr>
              <a:t>输出精度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DWORD </a:t>
            </a:r>
            <a:r>
              <a:rPr lang="en-US" altLang="zh-CN" dirty="0" err="1">
                <a:solidFill>
                  <a:srgbClr val="036BB1"/>
                </a:solidFill>
              </a:rPr>
              <a:t>fdwClipPrecision</a:t>
            </a:r>
            <a:r>
              <a:rPr lang="en-US" altLang="zh-CN" dirty="0">
                <a:solidFill>
                  <a:srgbClr val="036BB1"/>
                </a:solidFill>
              </a:rPr>
              <a:t>,//</a:t>
            </a:r>
            <a:r>
              <a:rPr lang="zh-CN" altLang="en-US" dirty="0">
                <a:solidFill>
                  <a:srgbClr val="036BB1"/>
                </a:solidFill>
              </a:rPr>
              <a:t>剪切精度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DWORD </a:t>
            </a:r>
            <a:r>
              <a:rPr lang="en-US" altLang="zh-CN" dirty="0" err="1">
                <a:solidFill>
                  <a:srgbClr val="036BB1"/>
                </a:solidFill>
              </a:rPr>
              <a:t>fdwQuality</a:t>
            </a:r>
            <a:r>
              <a:rPr lang="en-US" altLang="zh-CN" dirty="0">
                <a:solidFill>
                  <a:srgbClr val="036BB1"/>
                </a:solidFill>
              </a:rPr>
              <a:t>,//</a:t>
            </a:r>
            <a:r>
              <a:rPr lang="zh-CN" altLang="en-US" dirty="0">
                <a:solidFill>
                  <a:srgbClr val="036BB1"/>
                </a:solidFill>
              </a:rPr>
              <a:t>输出质量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DWORD </a:t>
            </a:r>
            <a:r>
              <a:rPr lang="en-US" altLang="zh-CN" dirty="0" err="1">
                <a:solidFill>
                  <a:srgbClr val="036BB1"/>
                </a:solidFill>
              </a:rPr>
              <a:t>fdwPitchAndFamily</a:t>
            </a:r>
            <a:r>
              <a:rPr lang="en-US" altLang="zh-CN" dirty="0">
                <a:solidFill>
                  <a:srgbClr val="036BB1"/>
                </a:solidFill>
              </a:rPr>
              <a:t>,//</a:t>
            </a:r>
            <a:r>
              <a:rPr lang="zh-CN" altLang="en-US" dirty="0">
                <a:solidFill>
                  <a:srgbClr val="036BB1"/>
                </a:solidFill>
              </a:rPr>
              <a:t>匹配字体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LPCTSTR </a:t>
            </a:r>
            <a:r>
              <a:rPr lang="en-US" altLang="zh-CN" dirty="0" err="1">
                <a:solidFill>
                  <a:srgbClr val="036BB1"/>
                </a:solidFill>
              </a:rPr>
              <a:t>lpszFace</a:t>
            </a:r>
            <a:r>
              <a:rPr lang="en-US" altLang="zh-CN" dirty="0">
                <a:solidFill>
                  <a:srgbClr val="036BB1"/>
                </a:solidFill>
              </a:rPr>
              <a:t> //</a:t>
            </a:r>
            <a:r>
              <a:rPr lang="zh-CN" altLang="en-US" dirty="0">
                <a:solidFill>
                  <a:srgbClr val="036BB1"/>
                </a:solidFill>
              </a:rPr>
              <a:t>字体名称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);</a:t>
            </a:r>
            <a:r>
              <a:rPr lang="en-US" altLang="zh-CN" dirty="0">
                <a:solidFill>
                  <a:srgbClr val="036BB1"/>
                </a:solidFill>
              </a:rPr>
              <a:t>	</a:t>
            </a: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字体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538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2 </a:t>
            </a:r>
            <a:r>
              <a:rPr lang="zh-CN" altLang="en-US" dirty="0">
                <a:solidFill>
                  <a:srgbClr val="036BB1"/>
                </a:solidFill>
              </a:rPr>
              <a:t>应用字体到</a:t>
            </a:r>
            <a:r>
              <a:rPr lang="en-US" altLang="zh-CN" dirty="0">
                <a:solidFill>
                  <a:srgbClr val="036BB1"/>
                </a:solidFill>
              </a:rPr>
              <a:t>DC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	</a:t>
            </a:r>
            <a:r>
              <a:rPr lang="en-US" altLang="zh-CN" dirty="0" err="1" smtClean="0">
                <a:solidFill>
                  <a:srgbClr val="036BB1"/>
                </a:solidFill>
              </a:rPr>
              <a:t>SelectObject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3 </a:t>
            </a:r>
            <a:r>
              <a:rPr lang="zh-CN" altLang="en-US" dirty="0">
                <a:solidFill>
                  <a:srgbClr val="036BB1"/>
                </a:solidFill>
              </a:rPr>
              <a:t>绘制文字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	</a:t>
            </a:r>
            <a:r>
              <a:rPr lang="en-US" altLang="zh-CN" dirty="0" err="1" smtClean="0">
                <a:solidFill>
                  <a:srgbClr val="036BB1"/>
                </a:solidFill>
              </a:rPr>
              <a:t>DrawText</a:t>
            </a:r>
            <a:r>
              <a:rPr lang="en-US" altLang="zh-CN" dirty="0" smtClean="0">
                <a:solidFill>
                  <a:srgbClr val="036BB1"/>
                </a:solidFill>
              </a:rPr>
              <a:t>/</a:t>
            </a:r>
            <a:r>
              <a:rPr lang="en-US" altLang="zh-CN" dirty="0" err="1" smtClean="0">
                <a:solidFill>
                  <a:srgbClr val="036BB1"/>
                </a:solidFill>
              </a:rPr>
              <a:t>TextOut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4 </a:t>
            </a:r>
            <a:r>
              <a:rPr lang="zh-CN" altLang="en-US" dirty="0">
                <a:solidFill>
                  <a:srgbClr val="036BB1"/>
                </a:solidFill>
              </a:rPr>
              <a:t>取出字体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	</a:t>
            </a:r>
            <a:r>
              <a:rPr lang="en-US" altLang="zh-CN" dirty="0" err="1" smtClean="0">
                <a:solidFill>
                  <a:srgbClr val="036BB1"/>
                </a:solidFill>
              </a:rPr>
              <a:t>SelectObject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5 </a:t>
            </a:r>
            <a:r>
              <a:rPr lang="zh-CN" altLang="en-US" dirty="0">
                <a:solidFill>
                  <a:srgbClr val="036BB1"/>
                </a:solidFill>
              </a:rPr>
              <a:t>删除字体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rgbClr val="036BB1"/>
                </a:solidFill>
              </a:rPr>
              <a:t>		DeleteObject</a:t>
            </a: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字体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76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81263" y="2069432"/>
            <a:ext cx="23648735" cy="1022684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添加</a:t>
            </a:r>
            <a:r>
              <a:rPr lang="zh-CN" altLang="en-US" dirty="0">
                <a:solidFill>
                  <a:srgbClr val="036BB1"/>
                </a:solidFill>
              </a:rPr>
              <a:t>资源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注意图标的大小，一个图标文件中，可以有多个不同大小的图标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加载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HICON </a:t>
            </a:r>
            <a:r>
              <a:rPr lang="en-US" altLang="zh-CN" dirty="0" err="1">
                <a:solidFill>
                  <a:srgbClr val="036BB1"/>
                </a:solidFill>
              </a:rPr>
              <a:t>LoadIcon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HINSTANCE </a:t>
            </a:r>
            <a:r>
              <a:rPr lang="en-US" altLang="zh-CN" dirty="0" err="1">
                <a:solidFill>
                  <a:srgbClr val="036BB1"/>
                </a:solidFill>
              </a:rPr>
              <a:t>hInstance</a:t>
            </a:r>
            <a:r>
              <a:rPr lang="en-US" altLang="zh-CN" dirty="0">
                <a:solidFill>
                  <a:srgbClr val="036BB1"/>
                </a:solidFill>
              </a:rPr>
              <a:t>, // handle to application instance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LPCTSTR </a:t>
            </a:r>
            <a:r>
              <a:rPr lang="en-US" altLang="zh-CN" dirty="0" err="1">
                <a:solidFill>
                  <a:srgbClr val="036BB1"/>
                </a:solidFill>
              </a:rPr>
              <a:t>lpIconName</a:t>
            </a:r>
            <a:r>
              <a:rPr lang="en-US" altLang="zh-CN" dirty="0">
                <a:solidFill>
                  <a:srgbClr val="036BB1"/>
                </a:solidFill>
              </a:rPr>
              <a:t>   // name string or resource identifier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); </a:t>
            </a:r>
            <a:r>
              <a:rPr lang="zh-CN" altLang="en-US" dirty="0">
                <a:solidFill>
                  <a:srgbClr val="036BB1"/>
                </a:solidFill>
              </a:rPr>
              <a:t>成功返回</a:t>
            </a:r>
            <a:r>
              <a:rPr lang="en-US" altLang="zh-CN" dirty="0">
                <a:solidFill>
                  <a:srgbClr val="036BB1"/>
                </a:solidFill>
              </a:rPr>
              <a:t>HICON</a:t>
            </a:r>
            <a:r>
              <a:rPr lang="zh-CN" altLang="en-US" dirty="0" smtClean="0">
                <a:solidFill>
                  <a:srgbClr val="036BB1"/>
                </a:solidFill>
              </a:rPr>
              <a:t>句柄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设置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 注册窗口</a:t>
            </a:r>
            <a:r>
              <a:rPr lang="zh-CN" altLang="en-US" dirty="0" smtClean="0">
                <a:solidFill>
                  <a:srgbClr val="036BB1"/>
                </a:solidFill>
              </a:rPr>
              <a:t>类</a:t>
            </a: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图标资源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03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02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光标资源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283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添加</a:t>
            </a:r>
            <a:r>
              <a:rPr lang="zh-CN" altLang="en-US" dirty="0">
                <a:solidFill>
                  <a:srgbClr val="036BB1"/>
                </a:solidFill>
              </a:rPr>
              <a:t>光标的资源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光标</a:t>
            </a:r>
            <a:r>
              <a:rPr lang="zh-CN" altLang="en-US" dirty="0">
                <a:solidFill>
                  <a:srgbClr val="036BB1"/>
                </a:solidFill>
              </a:rPr>
              <a:t>的大小默认是</a:t>
            </a:r>
            <a:r>
              <a:rPr lang="en-US" altLang="zh-CN" dirty="0">
                <a:solidFill>
                  <a:srgbClr val="036BB1"/>
                </a:solidFill>
              </a:rPr>
              <a:t>32X32</a:t>
            </a:r>
            <a:r>
              <a:rPr lang="zh-CN" altLang="en-US" dirty="0">
                <a:solidFill>
                  <a:srgbClr val="036BB1"/>
                </a:solidFill>
              </a:rPr>
              <a:t>像素，每个光标有</a:t>
            </a:r>
            <a:r>
              <a:rPr lang="en-US" altLang="zh-CN" dirty="0" err="1">
                <a:solidFill>
                  <a:srgbClr val="036BB1"/>
                </a:solidFill>
              </a:rPr>
              <a:t>HotSpot</a:t>
            </a:r>
            <a:r>
              <a:rPr lang="zh-CN" altLang="en-US" dirty="0">
                <a:solidFill>
                  <a:srgbClr val="036BB1"/>
                </a:solidFill>
              </a:rPr>
              <a:t>，是当前鼠标的</a:t>
            </a:r>
            <a:r>
              <a:rPr lang="zh-CN" altLang="en-US" dirty="0" smtClean="0">
                <a:solidFill>
                  <a:srgbClr val="036BB1"/>
                </a:solidFill>
              </a:rPr>
              <a:t>热点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加载资源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HCURSOR </a:t>
            </a:r>
            <a:r>
              <a:rPr lang="en-US" altLang="zh-CN" dirty="0" err="1">
                <a:solidFill>
                  <a:srgbClr val="036BB1"/>
                </a:solidFill>
              </a:rPr>
              <a:t>LoadCursor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    </a:t>
            </a:r>
            <a:r>
              <a:rPr lang="en-US" altLang="zh-CN" dirty="0">
                <a:solidFill>
                  <a:srgbClr val="036BB1"/>
                </a:solidFill>
              </a:rPr>
              <a:t>HINSTANCE </a:t>
            </a:r>
            <a:r>
              <a:rPr lang="en-US" altLang="zh-CN" dirty="0" err="1">
                <a:solidFill>
                  <a:srgbClr val="036BB1"/>
                </a:solidFill>
              </a:rPr>
              <a:t>hInstance</a:t>
            </a:r>
            <a:r>
              <a:rPr lang="en-US" altLang="zh-CN" dirty="0">
                <a:solidFill>
                  <a:srgbClr val="036BB1"/>
                </a:solidFill>
              </a:rPr>
              <a:t>,  // handle to application instance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     </a:t>
            </a:r>
            <a:r>
              <a:rPr lang="en-US" altLang="zh-CN" dirty="0">
                <a:solidFill>
                  <a:srgbClr val="036BB1"/>
                </a:solidFill>
              </a:rPr>
              <a:t>LPCTSTR </a:t>
            </a:r>
            <a:r>
              <a:rPr lang="en-US" altLang="zh-CN" dirty="0" err="1">
                <a:solidFill>
                  <a:srgbClr val="036BB1"/>
                </a:solidFill>
              </a:rPr>
              <a:t>lpCursorName</a:t>
            </a:r>
            <a:r>
              <a:rPr lang="en-US" altLang="zh-CN" dirty="0">
                <a:solidFill>
                  <a:srgbClr val="036BB1"/>
                </a:solidFill>
              </a:rPr>
              <a:t>  // name or resource identifier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);  </a:t>
            </a:r>
            <a:r>
              <a:rPr lang="en-US" altLang="zh-CN" dirty="0" err="1">
                <a:solidFill>
                  <a:srgbClr val="036BB1"/>
                </a:solidFill>
              </a:rPr>
              <a:t>hInstance</a:t>
            </a:r>
            <a:r>
              <a:rPr lang="en-US" altLang="zh-CN" dirty="0">
                <a:solidFill>
                  <a:srgbClr val="036BB1"/>
                </a:solidFill>
              </a:rPr>
              <a:t> - </a:t>
            </a:r>
            <a:r>
              <a:rPr lang="zh-CN" altLang="en-US" dirty="0">
                <a:solidFill>
                  <a:srgbClr val="036BB1"/>
                </a:solidFill>
              </a:rPr>
              <a:t>可以为</a:t>
            </a:r>
            <a:r>
              <a:rPr lang="en-US" altLang="zh-CN" dirty="0">
                <a:solidFill>
                  <a:srgbClr val="036BB1"/>
                </a:solidFill>
              </a:rPr>
              <a:t>NULL</a:t>
            </a:r>
            <a:r>
              <a:rPr lang="zh-CN" altLang="en-US" dirty="0">
                <a:solidFill>
                  <a:srgbClr val="036BB1"/>
                </a:solidFill>
              </a:rPr>
              <a:t>，获取系统默认的</a:t>
            </a:r>
            <a:r>
              <a:rPr lang="en-US" altLang="zh-CN" dirty="0">
                <a:solidFill>
                  <a:srgbClr val="036BB1"/>
                </a:solidFill>
              </a:rPr>
              <a:t>Cursor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设置资源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在</a:t>
            </a:r>
            <a:r>
              <a:rPr lang="zh-CN" altLang="en-US" dirty="0">
                <a:solidFill>
                  <a:srgbClr val="036BB1"/>
                </a:solidFill>
              </a:rPr>
              <a:t>注册窗口时，设置</a:t>
            </a:r>
            <a:r>
              <a:rPr lang="zh-CN" altLang="en-US" dirty="0" smtClean="0">
                <a:solidFill>
                  <a:srgbClr val="036BB1"/>
                </a:solidFill>
              </a:rPr>
              <a:t>光标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使用</a:t>
            </a:r>
            <a:r>
              <a:rPr lang="en-US" altLang="zh-CN" dirty="0" err="1">
                <a:solidFill>
                  <a:srgbClr val="036BB1"/>
                </a:solidFill>
              </a:rPr>
              <a:t>SetCursor</a:t>
            </a:r>
            <a:r>
              <a:rPr lang="zh-CN" altLang="en-US" dirty="0">
                <a:solidFill>
                  <a:srgbClr val="036BB1"/>
                </a:solidFill>
              </a:rPr>
              <a:t>设置光标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光标资源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770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HCURSOR </a:t>
            </a:r>
            <a:r>
              <a:rPr lang="en-US" altLang="zh-CN" dirty="0" err="1" smtClean="0">
                <a:solidFill>
                  <a:srgbClr val="036BB1"/>
                </a:solidFill>
              </a:rPr>
              <a:t>SetCursor</a:t>
            </a:r>
            <a:r>
              <a:rPr lang="en-US" altLang="zh-CN" dirty="0" smtClean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  	HCURSOR </a:t>
            </a:r>
            <a:r>
              <a:rPr lang="en-US" altLang="zh-CN" dirty="0" err="1" smtClean="0">
                <a:solidFill>
                  <a:srgbClr val="036BB1"/>
                </a:solidFill>
              </a:rPr>
              <a:t>hCursor</a:t>
            </a:r>
            <a:r>
              <a:rPr lang="en-US" altLang="zh-CN" dirty="0" smtClean="0">
                <a:solidFill>
                  <a:srgbClr val="036BB1"/>
                </a:solidFill>
              </a:rPr>
              <a:t>   // handle to cursor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en-US" altLang="zh-CN" dirty="0" smtClean="0">
                <a:solidFill>
                  <a:srgbClr val="036BB1"/>
                </a:solidFill>
              </a:rPr>
              <a:t>WM_SETCURSOR </a:t>
            </a:r>
            <a:r>
              <a:rPr lang="zh-CN" altLang="en-US" dirty="0">
                <a:solidFill>
                  <a:srgbClr val="036BB1"/>
                </a:solidFill>
              </a:rPr>
              <a:t>消息参数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w</a:t>
            </a:r>
            <a:r>
              <a:rPr lang="en-US" altLang="zh-CN" dirty="0" err="1" smtClean="0">
                <a:solidFill>
                  <a:srgbClr val="036BB1"/>
                </a:solidFill>
              </a:rPr>
              <a:t>PARAM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当前使用的光标句柄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lPARAM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- LOWORD </a:t>
            </a:r>
            <a:r>
              <a:rPr lang="zh-CN" altLang="en-US" dirty="0">
                <a:solidFill>
                  <a:srgbClr val="036BB1"/>
                </a:solidFill>
              </a:rPr>
              <a:t>当前区域的代码（</a:t>
            </a:r>
            <a:r>
              <a:rPr lang="en-US" altLang="zh-CN" dirty="0">
                <a:solidFill>
                  <a:srgbClr val="036BB1"/>
                </a:solidFill>
              </a:rPr>
              <a:t>Hit-Test code 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		HTCLIENT </a:t>
            </a:r>
            <a:r>
              <a:rPr lang="en-US" altLang="zh-CN" dirty="0">
                <a:solidFill>
                  <a:srgbClr val="036BB1"/>
                </a:solidFill>
              </a:rPr>
              <a:t>/ HTCAPTION…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	       </a:t>
            </a:r>
            <a:r>
              <a:rPr lang="en-US" altLang="zh-CN" dirty="0">
                <a:solidFill>
                  <a:srgbClr val="036BB1"/>
                </a:solidFill>
              </a:rPr>
              <a:t>HIWORD - </a:t>
            </a:r>
            <a:r>
              <a:rPr lang="zh-CN" altLang="en-US" dirty="0">
                <a:solidFill>
                  <a:srgbClr val="036BB1"/>
                </a:solidFill>
              </a:rPr>
              <a:t>当前鼠标消息</a:t>
            </a:r>
            <a:r>
              <a:rPr lang="en-US" altLang="zh-CN" dirty="0">
                <a:solidFill>
                  <a:srgbClr val="036BB1"/>
                </a:solidFill>
              </a:rPr>
              <a:t>ID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光标资源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050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03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字符串资源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2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>
          <a:noFill/>
        </a:ln>
      </a:spPr>
      <a:bodyPr rtlCol="0" anchor="ctr"/>
      <a:lstStyle>
        <a:defPPr algn="ctr">
          <a:defRPr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10579</TotalTime>
  <Words>371</Words>
  <Application>Microsoft Office PowerPoint</Application>
  <PresentationFormat>自定义</PresentationFormat>
  <Paragraphs>326</Paragraphs>
  <Slides>44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Windows资源</vt:lpstr>
      <vt:lpstr>Unit01图标资源、光标资源、字符串资源</vt:lpstr>
      <vt:lpstr>幻灯片 3</vt:lpstr>
      <vt:lpstr>01     图标资源</vt:lpstr>
      <vt:lpstr>幻灯片 5</vt:lpstr>
      <vt:lpstr>02     光标资源</vt:lpstr>
      <vt:lpstr>幻灯片 7</vt:lpstr>
      <vt:lpstr>幻灯片 8</vt:lpstr>
      <vt:lpstr>03     字符串资源</vt:lpstr>
      <vt:lpstr>幻灯片 10</vt:lpstr>
      <vt:lpstr>Unit02 加速键资源</vt:lpstr>
      <vt:lpstr>01     加速键资源</vt:lpstr>
      <vt:lpstr>幻灯片 13</vt:lpstr>
      <vt:lpstr>幻灯片 14</vt:lpstr>
      <vt:lpstr>Unit03 绘图编程</vt:lpstr>
      <vt:lpstr>幻灯片 16</vt:lpstr>
      <vt:lpstr>01     绘图基础</vt:lpstr>
      <vt:lpstr>幻灯片 18</vt:lpstr>
      <vt:lpstr>幻灯片 19</vt:lpstr>
      <vt:lpstr>02     基本图形绘制</vt:lpstr>
      <vt:lpstr>幻灯片 21</vt:lpstr>
      <vt:lpstr>幻灯片 22</vt:lpstr>
      <vt:lpstr>Unit04 GDI绘图对象</vt:lpstr>
      <vt:lpstr>幻灯片 24</vt:lpstr>
      <vt:lpstr>01         画笔</vt:lpstr>
      <vt:lpstr>幻灯片 26</vt:lpstr>
      <vt:lpstr>幻灯片 27</vt:lpstr>
      <vt:lpstr>02         画刷</vt:lpstr>
      <vt:lpstr>幻灯片 29</vt:lpstr>
      <vt:lpstr>幻灯片 30</vt:lpstr>
      <vt:lpstr>Unit05 位图</vt:lpstr>
      <vt:lpstr>01     位图绘制</vt:lpstr>
      <vt:lpstr>幻灯片 33</vt:lpstr>
      <vt:lpstr>幻灯片 34</vt:lpstr>
      <vt:lpstr>幻灯片 35</vt:lpstr>
      <vt:lpstr>幻灯片 36</vt:lpstr>
      <vt:lpstr>Unit06 文本绘制</vt:lpstr>
      <vt:lpstr>01     绘制字符串</vt:lpstr>
      <vt:lpstr>幻灯片 39</vt:lpstr>
      <vt:lpstr>幻灯片 40</vt:lpstr>
      <vt:lpstr>02     字体</vt:lpstr>
      <vt:lpstr>幻灯片 42</vt:lpstr>
      <vt:lpstr>幻灯片 43</vt:lpstr>
      <vt:lpstr>幻灯片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tarena</dc:creator>
  <cp:lastModifiedBy>admin</cp:lastModifiedBy>
  <cp:revision>781</cp:revision>
  <dcterms:created xsi:type="dcterms:W3CDTF">2017-05-25T09:22:00Z</dcterms:created>
  <dcterms:modified xsi:type="dcterms:W3CDTF">2019-12-29T01:42:46Z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