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966" r:id="rId3"/>
    <p:sldId id="967" r:id="rId4"/>
    <p:sldId id="968" r:id="rId5"/>
    <p:sldId id="969" r:id="rId6"/>
    <p:sldId id="970" r:id="rId7"/>
    <p:sldId id="971" r:id="rId8"/>
    <p:sldId id="972" r:id="rId9"/>
    <p:sldId id="973" r:id="rId10"/>
    <p:sldId id="974" r:id="rId11"/>
    <p:sldId id="975" r:id="rId12"/>
    <p:sldId id="976" r:id="rId13"/>
    <p:sldId id="802" r:id="rId14"/>
    <p:sldId id="803" r:id="rId15"/>
    <p:sldId id="804" r:id="rId16"/>
    <p:sldId id="805" r:id="rId17"/>
    <p:sldId id="807" r:id="rId18"/>
    <p:sldId id="904" r:id="rId19"/>
    <p:sldId id="952" r:id="rId20"/>
    <p:sldId id="953" r:id="rId21"/>
    <p:sldId id="811" r:id="rId22"/>
    <p:sldId id="812" r:id="rId23"/>
    <p:sldId id="813" r:id="rId24"/>
    <p:sldId id="814" r:id="rId25"/>
    <p:sldId id="815" r:id="rId26"/>
    <p:sldId id="816" r:id="rId27"/>
    <p:sldId id="909" r:id="rId28"/>
    <p:sldId id="910" r:id="rId29"/>
    <p:sldId id="977" r:id="rId30"/>
    <p:sldId id="978" r:id="rId31"/>
    <p:sldId id="954" r:id="rId32"/>
    <p:sldId id="825" r:id="rId33"/>
    <p:sldId id="827" r:id="rId34"/>
    <p:sldId id="929" r:id="rId35"/>
  </p:sldIdLst>
  <p:sldSz cx="24382413" cy="13716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93A6B"/>
    <a:srgbClr val="0371B6"/>
    <a:srgbClr val="036BB1"/>
    <a:srgbClr val="03599F"/>
    <a:srgbClr val="033675"/>
    <a:srgbClr val="5E7DFF"/>
    <a:srgbClr val="19307B"/>
    <a:srgbClr val="1D2E76"/>
    <a:srgbClr val="002FA0"/>
    <a:srgbClr val="1D2E77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6000" autoAdjust="0"/>
    <p:restoredTop sz="94660"/>
  </p:normalViewPr>
  <p:slideViewPr>
    <p:cSldViewPr snapToGrid="0">
      <p:cViewPr>
        <p:scale>
          <a:sx n="40" d="100"/>
          <a:sy n="40" d="100"/>
        </p:scale>
        <p:origin x="-342" y="-24"/>
      </p:cViewPr>
      <p:guideLst>
        <p:guide orient="horz" pos="4320"/>
        <p:guide pos="76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504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317DCA2C-A8EF-DE46-B00B-27134A89E6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C63FCD17-805A-D846-A08A-57C8C3A63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E163F-9BF3-1B43-ADED-5C097536833C}" type="datetimeFigureOut">
              <a:rPr kumimoji="1" lang="zh-CN" altLang="en-US" smtClean="0"/>
              <a:pPr/>
              <a:t>2019/12/30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D67C2966-4A3C-B149-A463-2E9BDEE86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12EFA04E-2645-BB4C-B212-F0330005F6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078AD9-12A9-0E4A-8AD9-F1FCCED3781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7256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9649B-4D69-DE4C-9159-825A6D184020}" type="datetimeFigureOut">
              <a:rPr kumimoji="1" lang="zh-CN" altLang="en-US" smtClean="0"/>
              <a:pPr/>
              <a:t>2019/12/30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45D8A-770A-BD4B-9FA7-E8D2C0E6735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16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765090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CSS </a:t>
            </a:r>
            <a:r>
              <a:rPr lang="zh-CN" altLang="en-US" dirty="0"/>
              <a:t>语法规范总结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DBA66-0B01-47E8-A365-7C30D6EBFF28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650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24382413" cy="1372115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t="22" b="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32155" y="469265"/>
            <a:ext cx="3045761" cy="1003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856" y="5956935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课程名称、阶段名称或者 模块名称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spect="1"/>
          </p:cNvSpPr>
          <p:nvPr userDrawn="1"/>
        </p:nvSpPr>
        <p:spPr>
          <a:xfrm>
            <a:off x="1" y="0"/>
            <a:ext cx="24382412" cy="13716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 l="3" t="-1" r="-19033" b="-1907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未标题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="" xmlns:a16="http://schemas.microsoft.com/office/drawing/2014/main" id="{93787E10-2A31-834D-9A42-DD8EBCF137A0}"/>
              </a:ext>
            </a:extLst>
          </p:cNvPr>
          <p:cNvSpPr/>
          <p:nvPr userDrawn="1"/>
        </p:nvSpPr>
        <p:spPr>
          <a:xfrm>
            <a:off x="0" y="-5150"/>
            <a:ext cx="24382413" cy="13721150"/>
          </a:xfrm>
          <a:prstGeom prst="rect">
            <a:avLst/>
          </a:prstGeom>
          <a:solidFill>
            <a:srgbClr val="093A6B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文本">
            <a:extLst>
              <a:ext uri="{FF2B5EF4-FFF2-40B4-BE49-F238E27FC236}">
                <a16:creationId xmlns="" xmlns:a16="http://schemas.microsoft.com/office/drawing/2014/main" id="{458C8997-37F1-6741-9EFD-E574D3D0A03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-8890" y="4482689"/>
            <a:ext cx="24391303" cy="51335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2000">
                <a:schemeClr val="bg1">
                  <a:alpha val="74000"/>
                </a:schemeClr>
              </a:gs>
              <a:gs pos="50000">
                <a:schemeClr val="bg1">
                  <a:alpha val="86000"/>
                </a:schemeClr>
              </a:gs>
              <a:gs pos="31000">
                <a:schemeClr val="bg1">
                  <a:alpha val="7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10800000" scaled="1"/>
          </a:gradFill>
        </p:spPr>
        <p:txBody>
          <a:bodyPr/>
          <a:lstStyle>
            <a:lvl1pPr algn="ctr" defTabSz="457154">
              <a:defRPr sz="13999">
                <a:solidFill>
                  <a:srgbClr val="2883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Lantinghei SC Extralight"/>
              </a:defRPr>
            </a:lvl1pPr>
          </a:lstStyle>
          <a:p>
            <a:r>
              <a:rPr lang="en-US" altLang="zh-CN" dirty="0"/>
              <a:t>Unit01</a:t>
            </a:r>
            <a:r>
              <a:rPr lang="zh-CN" altLang="en-US" dirty="0"/>
              <a:t> 课程标题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929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493017" cy="13781405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39759" y="-82651"/>
            <a:ext cx="24563423" cy="12053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5160569" y="1519902"/>
            <a:ext cx="5648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Contents</a:t>
            </a:r>
            <a:r>
              <a:rPr lang="zh-CN" altLang="en-US" sz="5200" b="1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pic>
        <p:nvPicPr>
          <p:cNvPr id="5" name="图片 4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" y="0"/>
            <a:ext cx="24382413" cy="1371917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-39758" y="-31531"/>
            <a:ext cx="24422172" cy="12002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355" y="12468371"/>
            <a:ext cx="2372995" cy="7816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046950" y="12468371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1215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1" y="0"/>
            <a:ext cx="24395431" cy="13781405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-8890" y="1906918"/>
            <a:ext cx="24395430" cy="1188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="" xmlns:a16="http://schemas.microsoft.com/office/drawing/2014/main" id="{00371E42-B15A-FF4B-B9B2-43AA527FD8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5381201"/>
            <a:ext cx="24386540" cy="2271395"/>
          </a:xfrm>
        </p:spPr>
        <p:txBody>
          <a:bodyPr anchor="ctr" anchorCtr="0"/>
          <a:lstStyle>
            <a:lvl1pPr algn="ctr">
              <a:defRPr sz="7500" b="1">
                <a:solidFill>
                  <a:srgbClr val="2883C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altLang="zh-CN" dirty="0"/>
              <a:t>01</a:t>
            </a:r>
            <a:r>
              <a:rPr lang="zh-CN" altLang="en-US" dirty="0"/>
              <a:t> 变量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1280755" y="524517"/>
            <a:ext cx="2372995" cy="781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比较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8890" y="0"/>
            <a:ext cx="24416704" cy="1378140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45592" y="-39757"/>
            <a:ext cx="24453405" cy="125081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-12700" y="1843405"/>
            <a:ext cx="24408000" cy="72000"/>
          </a:xfrm>
          <a:prstGeom prst="rect">
            <a:avLst/>
          </a:prstGeom>
          <a:solidFill>
            <a:srgbClr val="193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 userDrawn="1"/>
        </p:nvSpPr>
        <p:spPr>
          <a:xfrm rot="13500000">
            <a:off x="750593" y="1029280"/>
            <a:ext cx="360000" cy="360000"/>
          </a:xfrm>
          <a:prstGeom prst="rtTriangle">
            <a:avLst/>
          </a:prstGeom>
          <a:solidFill>
            <a:srgbClr val="036B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49F925-56C2-F84C-9CC4-065A9082B4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2"/>
            <a:ext cx="22619016" cy="8804828"/>
          </a:xfrm>
        </p:spPr>
        <p:txBody>
          <a:bodyPr/>
          <a:lstStyle>
            <a:lvl1pPr marL="457200" indent="-780565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Wingdings" pitchFamily="2" charset="2"/>
              <a:buChar char="l"/>
              <a:defRPr sz="48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1371600" indent="-600565">
              <a:spcAft>
                <a:spcPts val="600"/>
              </a:spcAft>
              <a:buFont typeface="Wingdings" pitchFamily="2" charset="2"/>
              <a:buChar char="Ø"/>
              <a:defRPr sz="4000">
                <a:solidFill>
                  <a:srgbClr val="2F5597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
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="" xmlns:a16="http://schemas.microsoft.com/office/drawing/2014/main" id="{DBCA4B39-62DC-F54B-A3C3-34A3F39C56B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450050"/>
            <a:ext cx="22415817" cy="1314142"/>
          </a:xfrm>
        </p:spPr>
        <p:txBody>
          <a:bodyPr wrap="square">
            <a:spAutoFit/>
          </a:bodyPr>
          <a:lstStyle>
            <a:lvl1pPr marL="0" indent="0">
              <a:buNone/>
              <a:defRPr lang="zh-CN" altLang="en-US" sz="6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defTabSz="914400" latinLnBrk="1" hangingPunct="0"/>
            <a:r>
              <a:rPr kumimoji="1" lang="zh-CN" altLang="en-US" dirty="0"/>
              <a:t>编辑母版文本</a:t>
            </a:r>
          </a:p>
        </p:txBody>
      </p:sp>
      <p:pic>
        <p:nvPicPr>
          <p:cNvPr id="12" name="图片 11" descr="未标题-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6034" y="12714396"/>
            <a:ext cx="2372995" cy="78168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02934409-FE88-6346-94D2-014E49C91528}"/>
              </a:ext>
            </a:extLst>
          </p:cNvPr>
          <p:cNvSpPr txBox="1"/>
          <p:nvPr userDrawn="1"/>
        </p:nvSpPr>
        <p:spPr>
          <a:xfrm>
            <a:off x="20681950" y="12716147"/>
            <a:ext cx="408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www.tedu.cn</a:t>
            </a:r>
            <a:endParaRPr lang="zh-CN" altLang="en-US" sz="4000" b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97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2489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1" y="-5150"/>
            <a:ext cx="24382413" cy="1372115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9103360" y="2798445"/>
            <a:ext cx="5723890" cy="5723890"/>
            <a:chOff x="14336" y="5877"/>
            <a:chExt cx="9014" cy="9014"/>
          </a:xfrm>
        </p:grpSpPr>
        <p:sp>
          <p:nvSpPr>
            <p:cNvPr id="11" name="圆角矩形 10"/>
            <p:cNvSpPr/>
            <p:nvPr userDrawn="1"/>
          </p:nvSpPr>
          <p:spPr>
            <a:xfrm>
              <a:off x="14336" y="5877"/>
              <a:ext cx="9014" cy="9014"/>
            </a:xfrm>
            <a:prstGeom prst="roundRect">
              <a:avLst>
                <a:gd name="adj" fmla="val 38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 descr="tedu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4515" y="6085"/>
              <a:ext cx="8599" cy="8599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 userDrawn="1"/>
        </p:nvSpPr>
        <p:spPr>
          <a:xfrm>
            <a:off x="9661525" y="9056370"/>
            <a:ext cx="486854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关注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达内科技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官方微信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Microsoft YaHei UI" pitchFamily="18" charset="0"/>
                <a:sym typeface="+mn-ea"/>
              </a:rPr>
              <a:t>    </a:t>
            </a:r>
          </a:p>
          <a:p>
            <a:endParaRPr lang="en-US" altLang="zh-CN" sz="4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Microsoft YaHei UI" pitchFamily="18" charset="0"/>
              <a:sym typeface="+mn-ea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303510" y="10114915"/>
            <a:ext cx="437388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谢谢观赏！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318" y="730250"/>
            <a:ext cx="21030167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318" y="3651250"/>
            <a:ext cx="21030167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318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2019/12/30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6803" y="12712700"/>
            <a:ext cx="8229196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0354" y="12712700"/>
            <a:ext cx="548613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5" r:id="rId2"/>
    <p:sldLayoutId id="2147483651" r:id="rId3"/>
    <p:sldLayoutId id="2147483676" r:id="rId4"/>
    <p:sldLayoutId id="2147483652" r:id="rId5"/>
    <p:sldLayoutId id="2147483671" r:id="rId6"/>
    <p:sldLayoutId id="2147483655" r:id="rId7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6565" algn="l" defTabSz="1828800" rtl="0" eaLnBrk="1" latinLnBrk="0" hangingPunct="1">
        <a:lnSpc>
          <a:spcPct val="150000"/>
        </a:lnSpc>
        <a:spcBef>
          <a:spcPts val="1747"/>
        </a:spcBef>
        <a:spcAft>
          <a:spcPts val="120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6565" algn="l" defTabSz="18288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6565" algn="l" defTabSz="1828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6565" algn="l" defTabSz="1828800" rtl="0" eaLnBrk="1" latinLnBrk="0" hangingPunct="1">
        <a:lnSpc>
          <a:spcPct val="90000"/>
        </a:lnSpc>
        <a:spcBef>
          <a:spcPct val="20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624276" y="3779802"/>
            <a:ext cx="24765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2400" dirty="0">
              <a:solidFill>
                <a:srgbClr val="E72C43"/>
              </a:solidFill>
              <a:latin typeface="锐字云字库锐黑粗体GBK" panose="02010604000000000000" charset="-122"/>
              <a:ea typeface="锐字云字库锐黑粗体GBK" panose="02010604000000000000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9E3ABBE-CB5D-3D42-8E5A-22A16ABEE2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Windows</a:t>
            </a:r>
            <a:r>
              <a:rPr kumimoji="1" lang="zh-CN" altLang="en-US" smtClean="0"/>
              <a:t>内核开发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7AAF1D3-7EEA-9243-AAA3-F6B9DBBE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10569"/>
            <a:ext cx="16671095" cy="2271395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lang="zh-CN" altLang="en-US" sz="8800" dirty="0" smtClean="0">
                <a:solidFill>
                  <a:schemeClr val="bg1"/>
                </a:solidFill>
              </a:rPr>
              <a:t>无模式对话框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378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94916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创建</a:t>
            </a:r>
            <a:r>
              <a:rPr kumimoji="1" lang="zh-CN" altLang="en-US" dirty="0">
                <a:solidFill>
                  <a:srgbClr val="036BB1"/>
                </a:solidFill>
              </a:rPr>
              <a:t>对话框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HWND </a:t>
            </a:r>
            <a:r>
              <a:rPr kumimoji="1" lang="en-US" altLang="zh-CN" dirty="0" err="1">
                <a:solidFill>
                  <a:srgbClr val="036BB1"/>
                </a:solidFill>
              </a:rPr>
              <a:t>CreateDialog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	 HINSTANCE </a:t>
            </a:r>
            <a:r>
              <a:rPr kumimoji="1" lang="en-US" altLang="zh-CN" dirty="0" err="1">
                <a:solidFill>
                  <a:srgbClr val="036BB1"/>
                </a:solidFill>
              </a:rPr>
              <a:t>hInstance</a:t>
            </a:r>
            <a:r>
              <a:rPr kumimoji="1" lang="en-US" altLang="zh-CN" dirty="0">
                <a:solidFill>
                  <a:srgbClr val="036BB1"/>
                </a:solidFill>
              </a:rPr>
              <a:t>,  //</a:t>
            </a:r>
            <a:r>
              <a:rPr kumimoji="1" lang="zh-CN" altLang="en-US" dirty="0">
                <a:solidFill>
                  <a:srgbClr val="036BB1"/>
                </a:solidFill>
              </a:rPr>
              <a:t>应用程序实例句柄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	 </a:t>
            </a:r>
            <a:r>
              <a:rPr kumimoji="1" lang="en-US" altLang="zh-CN" dirty="0">
                <a:solidFill>
                  <a:srgbClr val="036BB1"/>
                </a:solidFill>
              </a:rPr>
              <a:t>LPCTSTR </a:t>
            </a:r>
            <a:r>
              <a:rPr kumimoji="1" lang="en-US" altLang="zh-CN" dirty="0" err="1">
                <a:solidFill>
                  <a:srgbClr val="036BB1"/>
                </a:solidFill>
              </a:rPr>
              <a:t>lpTemplate</a:t>
            </a:r>
            <a:r>
              <a:rPr kumimoji="1" lang="en-US" altLang="zh-CN" dirty="0">
                <a:solidFill>
                  <a:srgbClr val="036BB1"/>
                </a:solidFill>
              </a:rPr>
              <a:t>,   //</a:t>
            </a:r>
            <a:r>
              <a:rPr kumimoji="1" lang="zh-CN" altLang="en-US" dirty="0">
                <a:solidFill>
                  <a:srgbClr val="036BB1"/>
                </a:solidFill>
              </a:rPr>
              <a:t>模板资源</a:t>
            </a:r>
            <a:r>
              <a:rPr kumimoji="1"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	 HWND </a:t>
            </a:r>
            <a:r>
              <a:rPr kumimoji="1" lang="en-US" altLang="zh-CN" dirty="0" err="1">
                <a:solidFill>
                  <a:srgbClr val="036BB1"/>
                </a:solidFill>
              </a:rPr>
              <a:t>hWndParent</a:t>
            </a:r>
            <a:r>
              <a:rPr kumimoji="1" lang="en-US" altLang="zh-CN" dirty="0">
                <a:solidFill>
                  <a:srgbClr val="036BB1"/>
                </a:solidFill>
              </a:rPr>
              <a:t>,      //</a:t>
            </a:r>
            <a:r>
              <a:rPr kumimoji="1" lang="zh-CN" altLang="en-US" dirty="0">
                <a:solidFill>
                  <a:srgbClr val="036BB1"/>
                </a:solidFill>
              </a:rPr>
              <a:t>父窗口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	 </a:t>
            </a:r>
            <a:r>
              <a:rPr kumimoji="1" lang="en-US" altLang="zh-CN" dirty="0">
                <a:solidFill>
                  <a:srgbClr val="036BB1"/>
                </a:solidFill>
              </a:rPr>
              <a:t>DLGPROC </a:t>
            </a:r>
            <a:r>
              <a:rPr kumimoji="1" lang="en-US" altLang="zh-CN" dirty="0" err="1">
                <a:solidFill>
                  <a:srgbClr val="036BB1"/>
                </a:solidFill>
              </a:rPr>
              <a:t>lpDialogFunc</a:t>
            </a:r>
            <a:r>
              <a:rPr kumimoji="1" lang="en-US" altLang="zh-CN" dirty="0">
                <a:solidFill>
                  <a:srgbClr val="036BB1"/>
                </a:solidFill>
              </a:rPr>
              <a:t>  //</a:t>
            </a:r>
            <a:r>
              <a:rPr kumimoji="1" lang="zh-CN" altLang="en-US" dirty="0">
                <a:solidFill>
                  <a:srgbClr val="036BB1"/>
                </a:solidFill>
              </a:rPr>
              <a:t>自定义函数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zh-CN" altLang="en-US" dirty="0">
                <a:solidFill>
                  <a:srgbClr val="036BB1"/>
                </a:solidFill>
              </a:rPr>
              <a:t>非阻塞函数，创建成功返回窗口句柄，需要使用</a:t>
            </a:r>
            <a:r>
              <a:rPr kumimoji="1" lang="en-US" altLang="zh-CN" dirty="0" err="1">
                <a:solidFill>
                  <a:srgbClr val="036BB1"/>
                </a:solidFill>
              </a:rPr>
              <a:t>ShowWindow</a:t>
            </a:r>
            <a:r>
              <a:rPr kumimoji="1" lang="zh-CN" altLang="en-US" dirty="0">
                <a:solidFill>
                  <a:srgbClr val="036BB1"/>
                </a:solidFill>
              </a:rPr>
              <a:t>函数显示对话框。</a:t>
            </a:r>
          </a:p>
          <a:p>
            <a:r>
              <a:rPr kumimoji="1" lang="zh-CN" altLang="en-US" dirty="0" smtClean="0">
                <a:solidFill>
                  <a:srgbClr val="036BB1"/>
                </a:solidFill>
              </a:rPr>
              <a:t>对话框</a:t>
            </a:r>
            <a:r>
              <a:rPr kumimoji="1" lang="zh-CN" altLang="en-US" dirty="0">
                <a:solidFill>
                  <a:srgbClr val="036BB1"/>
                </a:solidFill>
              </a:rPr>
              <a:t>的关闭</a:t>
            </a: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rgbClr val="036BB1"/>
                </a:solidFill>
              </a:rPr>
              <a:t>	</a:t>
            </a:r>
            <a:r>
              <a:rPr kumimoji="1" lang="zh-CN" altLang="en-US" dirty="0" smtClean="0">
                <a:solidFill>
                  <a:srgbClr val="036BB1"/>
                </a:solidFill>
              </a:rPr>
              <a:t>关闭</a:t>
            </a:r>
            <a:r>
              <a:rPr kumimoji="1" lang="zh-CN" altLang="en-US" dirty="0">
                <a:solidFill>
                  <a:srgbClr val="036BB1"/>
                </a:solidFill>
              </a:rPr>
              <a:t>时使用</a:t>
            </a:r>
            <a:r>
              <a:rPr kumimoji="1" lang="en-US" altLang="zh-CN" dirty="0" err="1">
                <a:solidFill>
                  <a:srgbClr val="036BB1"/>
                </a:solidFill>
              </a:rPr>
              <a:t>DestroyWindow</a:t>
            </a:r>
            <a:r>
              <a:rPr kumimoji="1" lang="zh-CN" altLang="en-US" dirty="0">
                <a:solidFill>
                  <a:srgbClr val="036BB1"/>
                </a:solidFill>
              </a:rPr>
              <a:t>销毁窗口，不能使用</a:t>
            </a:r>
            <a:r>
              <a:rPr kumimoji="1" lang="en-US" altLang="zh-CN" dirty="0" err="1">
                <a:solidFill>
                  <a:srgbClr val="036BB1"/>
                </a:solidFill>
              </a:rPr>
              <a:t>EndDialog</a:t>
            </a:r>
            <a:r>
              <a:rPr kumimoji="1" lang="zh-CN" altLang="en-US" dirty="0">
                <a:solidFill>
                  <a:srgbClr val="036BB1"/>
                </a:solidFill>
              </a:rPr>
              <a:t>关闭对话框。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4773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无模式对话框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677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94916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对话框</a:t>
            </a:r>
            <a:r>
              <a:rPr kumimoji="1" lang="zh-CN" altLang="en-US" dirty="0">
                <a:solidFill>
                  <a:srgbClr val="036BB1"/>
                </a:solidFill>
              </a:rPr>
              <a:t>的消息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WM_INITDIALOG - </a:t>
            </a:r>
            <a:r>
              <a:rPr kumimoji="1" lang="zh-CN" altLang="en-US" dirty="0">
                <a:solidFill>
                  <a:srgbClr val="036BB1"/>
                </a:solidFill>
              </a:rPr>
              <a:t>对话框创建之后显示之前，通知对话框窗口处理函数，可以完成自己的初始化相关的操作。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477328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无模式对话框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484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Unit02 </a:t>
            </a:r>
            <a:r>
              <a:rPr lang="zh-CN" altLang="en-US" dirty="0" smtClean="0"/>
              <a:t>静态库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26732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946289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静态库特点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5470859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C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语言静态库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7" name="组合 66"/>
          <p:cNvGrpSpPr/>
          <p:nvPr/>
        </p:nvGrpSpPr>
        <p:grpSpPr>
          <a:xfrm>
            <a:off x="8205470" y="6996064"/>
            <a:ext cx="11650345" cy="900430"/>
            <a:chOff x="12567" y="5129"/>
            <a:chExt cx="18347" cy="1418"/>
          </a:xfrm>
        </p:grpSpPr>
        <p:sp>
          <p:nvSpPr>
            <p:cNvPr id="20" name="矩形 1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C++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语言静态库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2" name="组合 69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3195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静态库特点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094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运行不存在。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静态库源码被链接到调用程序中。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目标程序</a:t>
            </a:r>
            <a:r>
              <a:rPr lang="zh-CN" altLang="en-US" dirty="0">
                <a:solidFill>
                  <a:srgbClr val="036BB1"/>
                </a:solidFill>
              </a:rPr>
              <a:t>的</a:t>
            </a:r>
            <a:r>
              <a:rPr lang="zh-CN" altLang="en-US" dirty="0" smtClean="0">
                <a:solidFill>
                  <a:srgbClr val="036BB1"/>
                </a:solidFill>
              </a:rPr>
              <a:t>归档。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静态库特点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0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C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语言静态库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05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36BB1"/>
                </a:solidFill>
              </a:rPr>
              <a:t>C</a:t>
            </a:r>
            <a:r>
              <a:rPr lang="zh-CN" altLang="en-US" dirty="0" smtClean="0">
                <a:solidFill>
                  <a:srgbClr val="036BB1"/>
                </a:solidFill>
              </a:rPr>
              <a:t>静态</a:t>
            </a:r>
            <a:r>
              <a:rPr lang="zh-CN" altLang="en-US" dirty="0">
                <a:solidFill>
                  <a:srgbClr val="036BB1"/>
                </a:solidFill>
              </a:rPr>
              <a:t>库的创建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 smtClean="0">
                <a:solidFill>
                  <a:srgbClr val="036BB1"/>
                </a:solidFill>
              </a:rPr>
              <a:t>）创建一个静态库项目。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）添加库程序，源文件使用</a:t>
            </a:r>
            <a:r>
              <a:rPr lang="en-US" altLang="zh-CN" dirty="0">
                <a:solidFill>
                  <a:srgbClr val="036BB1"/>
                </a:solidFill>
              </a:rPr>
              <a:t>C</a:t>
            </a:r>
            <a:r>
              <a:rPr lang="zh-CN" altLang="en-US" dirty="0" smtClean="0">
                <a:solidFill>
                  <a:srgbClr val="036BB1"/>
                </a:solidFill>
              </a:rPr>
              <a:t>文件。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C</a:t>
            </a:r>
            <a:r>
              <a:rPr lang="zh-CN" altLang="en-US" dirty="0">
                <a:solidFill>
                  <a:srgbClr val="036BB1"/>
                </a:solidFill>
              </a:rPr>
              <a:t>静态库的</a:t>
            </a:r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库路径设置：可以</a:t>
            </a:r>
            <a:r>
              <a:rPr lang="zh-CN" altLang="en-US" dirty="0">
                <a:solidFill>
                  <a:srgbClr val="036BB1"/>
                </a:solidFill>
              </a:rPr>
              <a:t>使用 </a:t>
            </a:r>
            <a:r>
              <a:rPr lang="en-US" altLang="zh-CN" dirty="0">
                <a:solidFill>
                  <a:srgbClr val="036BB1"/>
                </a:solidFill>
              </a:rPr>
              <a:t>pragma </a:t>
            </a:r>
            <a:r>
              <a:rPr lang="zh-CN" altLang="en-US" dirty="0">
                <a:solidFill>
                  <a:srgbClr val="036BB1"/>
                </a:solidFill>
              </a:rPr>
              <a:t>关键字</a:t>
            </a:r>
            <a:r>
              <a:rPr lang="zh-CN" altLang="en-US" dirty="0" smtClean="0">
                <a:solidFill>
                  <a:srgbClr val="036BB1"/>
                </a:solidFill>
              </a:rPr>
              <a:t>设置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#</a:t>
            </a:r>
            <a:r>
              <a:rPr lang="en-US" altLang="zh-CN" dirty="0">
                <a:solidFill>
                  <a:srgbClr val="036BB1"/>
                </a:solidFill>
              </a:rPr>
              <a:t>pragma comment( lib, </a:t>
            </a:r>
            <a:r>
              <a:rPr lang="en-US" altLang="zh-CN" dirty="0" smtClean="0">
                <a:solidFill>
                  <a:srgbClr val="036BB1"/>
                </a:solidFill>
              </a:rPr>
              <a:t>“../lib/clib.lib”)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C</a:t>
            </a:r>
            <a:r>
              <a:rPr kumimoji="1" lang="zh-CN" altLang="en-US" dirty="0" smtClean="0">
                <a:solidFill>
                  <a:srgbClr val="036BB1"/>
                </a:solidFill>
              </a:rPr>
              <a:t>语言静态库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130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C++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语言静态库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8341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Unit01 </a:t>
            </a:r>
            <a:r>
              <a:rPr lang="zh-CN" altLang="en-US" dirty="0" smtClean="0"/>
              <a:t>对话框</a:t>
            </a:r>
            <a:endParaRPr lang="en-US" altLang="zh-CN" b="1" dirty="0"/>
          </a:p>
        </p:txBody>
      </p:sp>
    </p:spTree>
    <p:extLst>
      <p:ext uri="{BB962C8B-B14F-4D97-AF65-F5344CB8AC3E}">
        <p14:creationId xmlns="" xmlns:p14="http://schemas.microsoft.com/office/powerpoint/2010/main" val="120831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36BB1"/>
                </a:solidFill>
              </a:rPr>
              <a:t>C++</a:t>
            </a:r>
            <a:r>
              <a:rPr lang="zh-CN" altLang="en-US" dirty="0" smtClean="0">
                <a:solidFill>
                  <a:srgbClr val="036BB1"/>
                </a:solidFill>
              </a:rPr>
              <a:t>静态</a:t>
            </a:r>
            <a:r>
              <a:rPr lang="zh-CN" altLang="en-US" dirty="0">
                <a:solidFill>
                  <a:srgbClr val="036BB1"/>
                </a:solidFill>
              </a:rPr>
              <a:t>库的创建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 smtClean="0">
                <a:solidFill>
                  <a:srgbClr val="036BB1"/>
                </a:solidFill>
              </a:rPr>
              <a:t>）创建一个静态库项目。</a:t>
            </a: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）添加库程序，源文件使用</a:t>
            </a:r>
            <a:r>
              <a:rPr lang="en-US" altLang="zh-CN" dirty="0" smtClean="0">
                <a:solidFill>
                  <a:srgbClr val="036BB1"/>
                </a:solidFill>
              </a:rPr>
              <a:t>CPP</a:t>
            </a:r>
            <a:r>
              <a:rPr lang="zh-CN" altLang="en-US" dirty="0" smtClean="0">
                <a:solidFill>
                  <a:srgbClr val="036BB1"/>
                </a:solidFill>
              </a:rPr>
              <a:t>文件。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036BB1"/>
              </a:solidFill>
            </a:endParaRPr>
          </a:p>
          <a:p>
            <a:r>
              <a:rPr lang="en-US" altLang="zh-CN" dirty="0" smtClean="0">
                <a:solidFill>
                  <a:srgbClr val="036BB1"/>
                </a:solidFill>
              </a:rPr>
              <a:t>C++</a:t>
            </a:r>
            <a:r>
              <a:rPr lang="zh-CN" altLang="en-US" dirty="0" smtClean="0">
                <a:solidFill>
                  <a:srgbClr val="036BB1"/>
                </a:solidFill>
              </a:rPr>
              <a:t>静态</a:t>
            </a:r>
            <a:r>
              <a:rPr lang="zh-CN" altLang="en-US" dirty="0">
                <a:solidFill>
                  <a:srgbClr val="036BB1"/>
                </a:solidFill>
              </a:rPr>
              <a:t>库的</a:t>
            </a:r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库路径设置：可以</a:t>
            </a:r>
            <a:r>
              <a:rPr lang="zh-CN" altLang="en-US" dirty="0">
                <a:solidFill>
                  <a:srgbClr val="036BB1"/>
                </a:solidFill>
              </a:rPr>
              <a:t>使用 </a:t>
            </a:r>
            <a:r>
              <a:rPr lang="en-US" altLang="zh-CN" dirty="0">
                <a:solidFill>
                  <a:srgbClr val="036BB1"/>
                </a:solidFill>
              </a:rPr>
              <a:t>pragma </a:t>
            </a:r>
            <a:r>
              <a:rPr lang="zh-CN" altLang="en-US" dirty="0">
                <a:solidFill>
                  <a:srgbClr val="036BB1"/>
                </a:solidFill>
              </a:rPr>
              <a:t>关键字</a:t>
            </a:r>
            <a:r>
              <a:rPr lang="zh-CN" altLang="en-US" dirty="0" smtClean="0">
                <a:solidFill>
                  <a:srgbClr val="036BB1"/>
                </a:solidFill>
              </a:rPr>
              <a:t>设置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#</a:t>
            </a:r>
            <a:r>
              <a:rPr lang="en-US" altLang="zh-CN" dirty="0">
                <a:solidFill>
                  <a:srgbClr val="036BB1"/>
                </a:solidFill>
              </a:rPr>
              <a:t>pragma comment( lib, </a:t>
            </a:r>
            <a:r>
              <a:rPr lang="en-US" altLang="zh-CN" dirty="0" smtClean="0">
                <a:solidFill>
                  <a:srgbClr val="036BB1"/>
                </a:solidFill>
              </a:rPr>
              <a:t>“../lib/cpplib.lib”)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477328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036BB1"/>
                </a:solidFill>
              </a:rPr>
              <a:t>C++</a:t>
            </a:r>
            <a:r>
              <a:rPr kumimoji="1" lang="zh-CN" altLang="en-US" dirty="0" smtClean="0">
                <a:solidFill>
                  <a:srgbClr val="036BB1"/>
                </a:solidFill>
              </a:rPr>
              <a:t>语言静态库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7548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Unit03 </a:t>
            </a:r>
            <a:r>
              <a:rPr lang="zh-CN" altLang="en-US" dirty="0" smtClean="0"/>
              <a:t>动态库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811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20"/>
          <p:cNvGrpSpPr/>
          <p:nvPr/>
        </p:nvGrpSpPr>
        <p:grpSpPr>
          <a:xfrm>
            <a:off x="8205470" y="3176273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动态</a:t>
              </a:r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库特点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2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05470" y="5639300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动态库创建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2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14" name="组合 60"/>
          <p:cNvGrpSpPr/>
          <p:nvPr/>
        </p:nvGrpSpPr>
        <p:grpSpPr>
          <a:xfrm>
            <a:off x="8213492" y="7957370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动态库的使用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36" name="组合 60"/>
          <p:cNvGrpSpPr/>
          <p:nvPr/>
        </p:nvGrpSpPr>
        <p:grpSpPr>
          <a:xfrm>
            <a:off x="8213492" y="10195229"/>
            <a:ext cx="11650345" cy="900430"/>
            <a:chOff x="12567" y="5129"/>
            <a:chExt cx="18347" cy="1418"/>
          </a:xfrm>
        </p:grpSpPr>
        <p:sp>
          <p:nvSpPr>
            <p:cNvPr id="37" name="矩形 36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动态库中封装类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9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04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63781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动态库特点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6230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481263" y="2069432"/>
            <a:ext cx="23648735" cy="1022684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动态库特点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</a:t>
            </a:r>
            <a:r>
              <a:rPr lang="zh-CN" altLang="en-US" dirty="0">
                <a:solidFill>
                  <a:srgbClr val="036BB1"/>
                </a:solidFill>
              </a:rPr>
              <a:t>）运行时独立存在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smtClean="0">
                <a:solidFill>
                  <a:srgbClr val="036BB1"/>
                </a:solidFill>
              </a:rPr>
              <a:t>）源码不会</a:t>
            </a:r>
            <a:r>
              <a:rPr lang="zh-CN" altLang="en-US" dirty="0">
                <a:solidFill>
                  <a:srgbClr val="036BB1"/>
                </a:solidFill>
              </a:rPr>
              <a:t>链接到执行程序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>
                <a:solidFill>
                  <a:srgbClr val="036BB1"/>
                </a:solidFill>
              </a:rPr>
              <a:t>）使用时加载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使用动态库必须使动态库执行</a:t>
            </a:r>
            <a:r>
              <a:rPr lang="en-US" altLang="zh-CN" dirty="0">
                <a:solidFill>
                  <a:srgbClr val="036BB1"/>
                </a:solidFill>
              </a:rPr>
              <a:t>)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与静态库的比较：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）由于静态库是将代码嵌入到使用程序中，多个程序使用时，会有多份代码，所以代码体积会增大。动态库的代码只需要存在一份，其他程序通过函数地址使用，所以代码体积小。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</a:t>
            </a:r>
            <a:r>
              <a:rPr lang="zh-CN" altLang="en-US" dirty="0">
                <a:solidFill>
                  <a:srgbClr val="036BB1"/>
                </a:solidFill>
              </a:rPr>
              <a:t>）静态库发生变化后，新的代码需要重新链接嵌入到执行程序中。动态库发生变化后，如果库中函数的定义（或地址）未变化，其他使用</a:t>
            </a:r>
            <a:r>
              <a:rPr lang="en-US" altLang="zh-CN" dirty="0">
                <a:solidFill>
                  <a:srgbClr val="036BB1"/>
                </a:solidFill>
              </a:rPr>
              <a:t>DLL</a:t>
            </a:r>
            <a:r>
              <a:rPr lang="zh-CN" altLang="en-US" dirty="0">
                <a:solidFill>
                  <a:srgbClr val="036BB1"/>
                </a:solidFill>
              </a:rPr>
              <a:t>的程序不需重新链接。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动态库特点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0334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动态库的创建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283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914400" y="2165684"/>
            <a:ext cx="23215598" cy="9938084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创建动态库项目</a:t>
            </a: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添加库程序</a:t>
            </a:r>
            <a:endParaRPr lang="zh-CN" altLang="en-US" dirty="0">
              <a:solidFill>
                <a:srgbClr val="036BB1"/>
              </a:solidFill>
            </a:endParaRPr>
          </a:p>
          <a:p>
            <a:r>
              <a:rPr lang="zh-CN" altLang="en-US" dirty="0" smtClean="0">
                <a:solidFill>
                  <a:srgbClr val="036BB1"/>
                </a:solidFill>
              </a:rPr>
              <a:t>库程序</a:t>
            </a:r>
            <a:r>
              <a:rPr lang="zh-CN" altLang="en-US" dirty="0">
                <a:solidFill>
                  <a:srgbClr val="036BB1"/>
                </a:solidFill>
              </a:rPr>
              <a:t>导出 － 提供给使用者库中的函数等信息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） 声明</a:t>
            </a:r>
            <a:r>
              <a:rPr lang="zh-CN" altLang="en-US" dirty="0" smtClean="0">
                <a:solidFill>
                  <a:srgbClr val="036BB1"/>
                </a:solidFill>
              </a:rPr>
              <a:t>导出 ： 使用 </a:t>
            </a:r>
            <a:r>
              <a:rPr lang="en-US" altLang="zh-CN" dirty="0">
                <a:solidFill>
                  <a:srgbClr val="036BB1"/>
                </a:solidFill>
              </a:rPr>
              <a:t>_</a:t>
            </a:r>
            <a:r>
              <a:rPr lang="en-US" altLang="zh-CN" dirty="0" err="1">
                <a:solidFill>
                  <a:srgbClr val="036BB1"/>
                </a:solidFill>
              </a:rPr>
              <a:t>declspec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en-US" altLang="zh-CN" dirty="0" err="1">
                <a:solidFill>
                  <a:srgbClr val="036BB1"/>
                </a:solidFill>
              </a:rPr>
              <a:t>dllexport</a:t>
            </a:r>
            <a:r>
              <a:rPr lang="en-US" altLang="zh-CN" dirty="0">
                <a:solidFill>
                  <a:srgbClr val="036BB1"/>
                </a:solidFill>
              </a:rPr>
              <a:t>) </a:t>
            </a:r>
            <a:r>
              <a:rPr lang="zh-CN" altLang="en-US" dirty="0">
                <a:solidFill>
                  <a:srgbClr val="036BB1"/>
                </a:solidFill>
              </a:rPr>
              <a:t>导出函数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注意：动态库编译链接后，也会有</a:t>
            </a:r>
            <a:r>
              <a:rPr lang="en-US" altLang="zh-CN" dirty="0">
                <a:solidFill>
                  <a:srgbClr val="036BB1"/>
                </a:solidFill>
              </a:rPr>
              <a:t>LIB</a:t>
            </a:r>
            <a:r>
              <a:rPr lang="zh-CN" altLang="en-US" dirty="0">
                <a:solidFill>
                  <a:srgbClr val="036BB1"/>
                </a:solidFill>
              </a:rPr>
              <a:t>文件，是作为动态库函数映射使用，与静态库不完全相同</a:t>
            </a:r>
            <a:r>
              <a:rPr lang="zh-CN" altLang="en-US" dirty="0" smtClean="0">
                <a:solidFill>
                  <a:srgbClr val="036BB1"/>
                </a:solidFill>
              </a:rPr>
              <a:t>。</a:t>
            </a:r>
            <a:endParaRPr lang="en-US" altLang="zh-CN" dirty="0" smtClean="0">
              <a:solidFill>
                <a:srgbClr val="036BB1"/>
              </a:solidFill>
            </a:endParaRPr>
          </a:p>
          <a:p>
            <a:pPr marL="0" indent="0">
              <a:buNone/>
            </a:pPr>
            <a:endParaRPr lang="zh-CN" altLang="en-US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）模块定义文件 </a:t>
            </a:r>
            <a:r>
              <a:rPr lang="en-US" altLang="zh-CN" dirty="0">
                <a:solidFill>
                  <a:srgbClr val="036BB1"/>
                </a:solidFill>
              </a:rPr>
              <a:t>.</a:t>
            </a:r>
            <a:r>
              <a:rPr lang="en-US" altLang="zh-CN" dirty="0" err="1">
                <a:solidFill>
                  <a:srgbClr val="036BB1"/>
                </a:solidFill>
              </a:rPr>
              <a:t>def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例如</a:t>
            </a:r>
            <a:r>
              <a:rPr lang="zh-CN" altLang="en-US" dirty="0" smtClean="0">
                <a:solidFill>
                  <a:srgbClr val="036BB1"/>
                </a:solidFill>
              </a:rPr>
              <a:t>：</a:t>
            </a:r>
            <a:r>
              <a:rPr lang="en-US" altLang="zh-CN" dirty="0" smtClean="0">
                <a:solidFill>
                  <a:srgbClr val="036BB1"/>
                </a:solidFill>
              </a:rPr>
              <a:t>LIBRARY </a:t>
            </a:r>
            <a:r>
              <a:rPr lang="en-US" altLang="zh-CN" dirty="0" err="1">
                <a:solidFill>
                  <a:srgbClr val="036BB1"/>
                </a:solidFill>
              </a:rPr>
              <a:t>DLLFunc</a:t>
            </a:r>
            <a:r>
              <a:rPr lang="en-US" altLang="zh-CN" dirty="0">
                <a:solidFill>
                  <a:srgbClr val="036BB1"/>
                </a:solidFill>
              </a:rPr>
              <a:t> //</a:t>
            </a:r>
            <a:r>
              <a:rPr lang="zh-CN" altLang="en-US" dirty="0">
                <a:solidFill>
                  <a:srgbClr val="036BB1"/>
                </a:solidFill>
              </a:rPr>
              <a:t>库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EXPORTS         //</a:t>
            </a:r>
            <a:r>
              <a:rPr lang="zh-CN" altLang="en-US" dirty="0">
                <a:solidFill>
                  <a:srgbClr val="036BB1"/>
                </a:solidFill>
              </a:rPr>
              <a:t>库导出表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 err="1">
                <a:solidFill>
                  <a:srgbClr val="036BB1"/>
                </a:solidFill>
              </a:rPr>
              <a:t>DLL_Mul</a:t>
            </a:r>
            <a:r>
              <a:rPr lang="en-US" altLang="zh-CN" dirty="0">
                <a:solidFill>
                  <a:srgbClr val="036BB1"/>
                </a:solidFill>
              </a:rPr>
              <a:t>	@1	//</a:t>
            </a:r>
            <a:r>
              <a:rPr lang="zh-CN" altLang="en-US" dirty="0">
                <a:solidFill>
                  <a:srgbClr val="036BB1"/>
                </a:solidFill>
              </a:rPr>
              <a:t>导出的函数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动态库的创建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7706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03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动态库的使用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244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65684"/>
            <a:ext cx="22619016" cy="10058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隐</a:t>
            </a:r>
            <a:r>
              <a:rPr lang="zh-CN" altLang="en-US" dirty="0">
                <a:solidFill>
                  <a:srgbClr val="036BB1"/>
                </a:solidFill>
              </a:rPr>
              <a:t>式链接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操作系统负责使动态库执行</a:t>
            </a:r>
            <a:r>
              <a:rPr lang="en-US" altLang="zh-CN" dirty="0" smtClean="0">
                <a:solidFill>
                  <a:srgbClr val="036BB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</a:t>
            </a:r>
            <a:r>
              <a:rPr lang="zh-CN" altLang="en-US" dirty="0">
                <a:solidFill>
                  <a:srgbClr val="036BB1"/>
                </a:solidFill>
              </a:rPr>
              <a:t>）头文件和函数原型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可以</a:t>
            </a:r>
            <a:r>
              <a:rPr lang="zh-CN" altLang="en-US" dirty="0">
                <a:solidFill>
                  <a:srgbClr val="036BB1"/>
                </a:solidFill>
              </a:rPr>
              <a:t>在函数原型</a:t>
            </a:r>
            <a:r>
              <a:rPr lang="zh-CN" altLang="en-US" dirty="0" smtClean="0">
                <a:solidFill>
                  <a:srgbClr val="036BB1"/>
                </a:solidFill>
              </a:rPr>
              <a:t>的声明前</a:t>
            </a:r>
            <a:r>
              <a:rPr lang="zh-CN" altLang="en-US" dirty="0">
                <a:solidFill>
                  <a:srgbClr val="036BB1"/>
                </a:solidFill>
              </a:rPr>
              <a:t>，</a:t>
            </a:r>
            <a:r>
              <a:rPr lang="zh-CN" altLang="en-US" dirty="0" smtClean="0">
                <a:solidFill>
                  <a:srgbClr val="036BB1"/>
                </a:solidFill>
              </a:rPr>
              <a:t>增加</a:t>
            </a:r>
            <a:r>
              <a:rPr lang="en-US" altLang="zh-CN" dirty="0">
                <a:solidFill>
                  <a:srgbClr val="036BB1"/>
                </a:solidFill>
              </a:rPr>
              <a:t>_</a:t>
            </a:r>
            <a:r>
              <a:rPr lang="en-US" altLang="zh-CN" dirty="0" err="1" smtClean="0">
                <a:solidFill>
                  <a:srgbClr val="036BB1"/>
                </a:solidFill>
              </a:rPr>
              <a:t>declspec</a:t>
            </a:r>
            <a:r>
              <a:rPr lang="en-US" altLang="zh-CN" dirty="0" smtClean="0">
                <a:solidFill>
                  <a:srgbClr val="036BB1"/>
                </a:solidFill>
              </a:rPr>
              <a:t>(</a:t>
            </a:r>
            <a:r>
              <a:rPr lang="en-US" altLang="zh-CN" dirty="0" err="1" smtClean="0">
                <a:solidFill>
                  <a:srgbClr val="036BB1"/>
                </a:solidFill>
              </a:rPr>
              <a:t>dllimport</a:t>
            </a:r>
            <a:r>
              <a:rPr lang="en-US" altLang="zh-CN" dirty="0" smtClean="0">
                <a:solidFill>
                  <a:srgbClr val="036BB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）导入动态库的</a:t>
            </a:r>
            <a:r>
              <a:rPr lang="en-US" altLang="zh-CN" dirty="0">
                <a:solidFill>
                  <a:srgbClr val="036BB1"/>
                </a:solidFill>
              </a:rPr>
              <a:t>LIB</a:t>
            </a:r>
            <a:r>
              <a:rPr lang="zh-CN" altLang="en-US" dirty="0">
                <a:solidFill>
                  <a:srgbClr val="036BB1"/>
                </a:solidFill>
              </a:rPr>
              <a:t>文件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>
                <a:solidFill>
                  <a:srgbClr val="036BB1"/>
                </a:solidFill>
              </a:rPr>
              <a:t>）在程序中使用函数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4</a:t>
            </a:r>
            <a:r>
              <a:rPr lang="zh-CN" altLang="en-US" dirty="0">
                <a:solidFill>
                  <a:srgbClr val="036BB1"/>
                </a:solidFill>
              </a:rPr>
              <a:t>）隐式链接的情况</a:t>
            </a:r>
            <a:r>
              <a:rPr lang="zh-CN" altLang="en-US" dirty="0" smtClean="0">
                <a:solidFill>
                  <a:srgbClr val="036BB1"/>
                </a:solidFill>
              </a:rPr>
              <a:t>，</a:t>
            </a:r>
            <a:r>
              <a:rPr lang="en-US" altLang="zh-CN" dirty="0" err="1" smtClean="0">
                <a:solidFill>
                  <a:srgbClr val="036BB1"/>
                </a:solidFill>
              </a:rPr>
              <a:t>dll</a:t>
            </a:r>
            <a:r>
              <a:rPr lang="zh-CN" altLang="en-US" dirty="0" smtClean="0">
                <a:solidFill>
                  <a:srgbClr val="036BB1"/>
                </a:solidFill>
              </a:rPr>
              <a:t>文件可以</a:t>
            </a:r>
            <a:r>
              <a:rPr lang="zh-CN" altLang="en-US" dirty="0">
                <a:solidFill>
                  <a:srgbClr val="036BB1"/>
                </a:solidFill>
              </a:rPr>
              <a:t>存放的路径：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（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）与执行文件中同一个目录下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（</a:t>
            </a:r>
            <a:r>
              <a:rPr lang="en-US" altLang="zh-CN" dirty="0">
                <a:solidFill>
                  <a:srgbClr val="036BB1"/>
                </a:solidFill>
              </a:rPr>
              <a:t>2</a:t>
            </a:r>
            <a:r>
              <a:rPr lang="zh-CN" altLang="en-US" dirty="0">
                <a:solidFill>
                  <a:srgbClr val="036BB1"/>
                </a:solidFill>
              </a:rPr>
              <a:t>）当前工作目录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（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  <a:r>
              <a:rPr lang="en-US" altLang="zh-CN" dirty="0">
                <a:solidFill>
                  <a:srgbClr val="036BB1"/>
                </a:solidFill>
              </a:rPr>
              <a:t>Windows</a:t>
            </a:r>
            <a:r>
              <a:rPr lang="zh-CN" altLang="en-US" dirty="0">
                <a:solidFill>
                  <a:srgbClr val="036BB1"/>
                </a:solidFill>
              </a:rPr>
              <a:t>目录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（</a:t>
            </a:r>
            <a:r>
              <a:rPr lang="en-US" altLang="zh-CN" dirty="0">
                <a:solidFill>
                  <a:srgbClr val="036BB1"/>
                </a:solidFill>
              </a:rPr>
              <a:t>4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  <a:r>
              <a:rPr lang="en-US" altLang="zh-CN" dirty="0">
                <a:solidFill>
                  <a:srgbClr val="036BB1"/>
                </a:solidFill>
              </a:rPr>
              <a:t>Windows/System32</a:t>
            </a:r>
            <a:r>
              <a:rPr lang="zh-CN" altLang="en-US" dirty="0">
                <a:solidFill>
                  <a:srgbClr val="036BB1"/>
                </a:solidFill>
              </a:rPr>
              <a:t>目录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	（</a:t>
            </a:r>
            <a:r>
              <a:rPr lang="en-US" altLang="zh-CN" dirty="0">
                <a:solidFill>
                  <a:srgbClr val="036BB1"/>
                </a:solidFill>
              </a:rPr>
              <a:t>5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  <a:r>
              <a:rPr lang="en-US" altLang="zh-CN" dirty="0">
                <a:solidFill>
                  <a:srgbClr val="036BB1"/>
                </a:solidFill>
              </a:rPr>
              <a:t>Windows/System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zh-CN" altLang="en-US" dirty="0">
                <a:solidFill>
                  <a:srgbClr val="036BB1"/>
                </a:solidFill>
              </a:rPr>
              <a:t>（</a:t>
            </a:r>
            <a:r>
              <a:rPr lang="en-US" altLang="zh-CN" dirty="0">
                <a:solidFill>
                  <a:srgbClr val="036BB1"/>
                </a:solidFill>
              </a:rPr>
              <a:t>6</a:t>
            </a:r>
            <a:r>
              <a:rPr lang="zh-CN" altLang="en-US" dirty="0">
                <a:solidFill>
                  <a:srgbClr val="036BB1"/>
                </a:solidFill>
              </a:rPr>
              <a:t>）环境变量</a:t>
            </a:r>
            <a:r>
              <a:rPr lang="en-US" altLang="zh-CN" dirty="0">
                <a:solidFill>
                  <a:srgbClr val="036BB1"/>
                </a:solidFill>
              </a:rPr>
              <a:t>PATH</a:t>
            </a:r>
            <a:r>
              <a:rPr lang="zh-CN" altLang="en-US" dirty="0">
                <a:solidFill>
                  <a:srgbClr val="036BB1"/>
                </a:solidFill>
              </a:rPr>
              <a:t>指定</a:t>
            </a:r>
            <a:r>
              <a:rPr lang="zh-CN" altLang="en-US" dirty="0" smtClean="0">
                <a:solidFill>
                  <a:srgbClr val="036BB1"/>
                </a:solidFill>
              </a:rPr>
              <a:t>目录</a:t>
            </a:r>
            <a:endParaRPr lang="en-US" altLang="zh-CN" dirty="0" smtClean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动态库的使用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445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FA96435-5B38-DF42-8347-AEDB266D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Unit04 </a:t>
            </a:r>
            <a:r>
              <a:rPr lang="zh-CN" altLang="en-US" dirty="0" smtClean="0"/>
              <a:t>动态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二</a:t>
            </a:r>
            <a:r>
              <a:rPr lang="en-US" altLang="zh-CN" dirty="0" smtClean="0"/>
              <a:t>)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xmlns="" val="181171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"/>
          <p:cNvGrpSpPr/>
          <p:nvPr/>
        </p:nvGrpSpPr>
        <p:grpSpPr>
          <a:xfrm>
            <a:off x="8205470" y="4235045"/>
            <a:ext cx="11650345" cy="899795"/>
            <a:chOff x="12567" y="5129"/>
            <a:chExt cx="18347" cy="1417"/>
          </a:xfrm>
        </p:grpSpPr>
        <p:sp>
          <p:nvSpPr>
            <p:cNvPr id="30" name="矩形 29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对话框原理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" name="组合 19"/>
            <p:cNvGrpSpPr/>
            <p:nvPr/>
          </p:nvGrpSpPr>
          <p:grpSpPr>
            <a:xfrm>
              <a:off x="12567" y="5130"/>
              <a:ext cx="1416" cy="1416"/>
              <a:chOff x="10442" y="12062"/>
              <a:chExt cx="1416" cy="1416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01</a:t>
                </a:r>
              </a:p>
            </p:txBody>
          </p:sp>
        </p:grpSp>
      </p:grpSp>
      <p:grpSp>
        <p:nvGrpSpPr>
          <p:cNvPr id="4" name="组合 60"/>
          <p:cNvGrpSpPr/>
          <p:nvPr/>
        </p:nvGrpSpPr>
        <p:grpSpPr>
          <a:xfrm>
            <a:off x="8205470" y="6048371"/>
            <a:ext cx="11650345" cy="900430"/>
            <a:chOff x="12567" y="5129"/>
            <a:chExt cx="18347" cy="1418"/>
          </a:xfrm>
        </p:grpSpPr>
        <p:sp>
          <p:nvSpPr>
            <p:cNvPr id="25" name="矩形 2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模式对话框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0442" y="12149"/>
                <a:ext cx="1417" cy="1274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02</a:t>
                </a:r>
              </a:p>
            </p:txBody>
          </p:sp>
        </p:grpSp>
      </p:grpSp>
      <p:grpSp>
        <p:nvGrpSpPr>
          <p:cNvPr id="6" name="组合 60"/>
          <p:cNvGrpSpPr/>
          <p:nvPr/>
        </p:nvGrpSpPr>
        <p:grpSpPr>
          <a:xfrm>
            <a:off x="8213492" y="7861118"/>
            <a:ext cx="11650345" cy="900430"/>
            <a:chOff x="12567" y="5129"/>
            <a:chExt cx="18347" cy="1418"/>
          </a:xfrm>
        </p:grpSpPr>
        <p:sp>
          <p:nvSpPr>
            <p:cNvPr id="15" name="矩形 14"/>
            <p:cNvSpPr/>
            <p:nvPr/>
          </p:nvSpPr>
          <p:spPr>
            <a:xfrm>
              <a:off x="14880" y="5129"/>
              <a:ext cx="57" cy="1417"/>
            </a:xfrm>
            <a:prstGeom prst="rect">
              <a:avLst/>
            </a:prstGeom>
            <a:solidFill>
              <a:srgbClr val="2489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25"/>
            <p:cNvSpPr txBox="1"/>
            <p:nvPr/>
          </p:nvSpPr>
          <p:spPr>
            <a:xfrm>
              <a:off x="15821" y="5201"/>
              <a:ext cx="15093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dirty="0" smtClean="0">
                  <a:solidFill>
                    <a:srgbClr val="036BB1"/>
                  </a:solidFill>
                  <a:latin typeface="微软雅黑" panose="020B0503020204020204" charset="-122"/>
                  <a:ea typeface="微软雅黑" panose="020B0503020204020204" charset="-122"/>
                </a:rPr>
                <a:t>无模式对话框</a:t>
              </a:r>
              <a:endParaRPr lang="zh-CN" altLang="en-US" sz="4400" dirty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7" name="组合 63"/>
            <p:cNvGrpSpPr/>
            <p:nvPr/>
          </p:nvGrpSpPr>
          <p:grpSpPr>
            <a:xfrm>
              <a:off x="12567" y="5130"/>
              <a:ext cx="1417" cy="1417"/>
              <a:chOff x="10442" y="12062"/>
              <a:chExt cx="1417" cy="1417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0442" y="12062"/>
                <a:ext cx="1417" cy="1417"/>
              </a:xfrm>
              <a:prstGeom prst="rect">
                <a:avLst/>
              </a:prstGeom>
              <a:solidFill>
                <a:srgbClr val="036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28"/>
              <p:cNvSpPr txBox="1"/>
              <p:nvPr/>
            </p:nvSpPr>
            <p:spPr>
              <a:xfrm>
                <a:off x="10442" y="12149"/>
                <a:ext cx="1417" cy="1212"/>
              </a:xfrm>
              <a:prstGeom prst="rect">
                <a:avLst/>
              </a:prstGeom>
              <a:solidFill>
                <a:srgbClr val="036BB1"/>
              </a:solidFill>
            </p:spPr>
            <p:txBody>
              <a:bodyPr wrap="square" rtlCol="0">
                <a:spAutoFit/>
              </a:bodyPr>
              <a:lstStyle/>
              <a:p>
                <a:pPr algn="ctr" fontAlgn="ctr"/>
                <a:r>
                  <a:rPr lang="en-US" altLang="zh-CN" sz="4400" b="1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03</a:t>
                </a:r>
                <a:endParaRPr lang="en-US" altLang="zh-CN" sz="44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显示链接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956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045368"/>
            <a:ext cx="22619016" cy="1025090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显</a:t>
            </a:r>
            <a:r>
              <a:rPr lang="zh-CN" altLang="en-US" dirty="0">
                <a:solidFill>
                  <a:srgbClr val="036BB1"/>
                </a:solidFill>
              </a:rPr>
              <a:t>式链接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zh-CN" altLang="en-US" dirty="0">
                <a:solidFill>
                  <a:srgbClr val="036BB1"/>
                </a:solidFill>
              </a:rPr>
              <a:t>程序员自己负责使动态库执行</a:t>
            </a:r>
            <a:r>
              <a:rPr lang="en-US" altLang="zh-CN" dirty="0" smtClean="0">
                <a:solidFill>
                  <a:srgbClr val="036BB1"/>
                </a:solidFill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</a:t>
            </a:r>
            <a:r>
              <a:rPr lang="zh-CN" altLang="en-US" dirty="0">
                <a:solidFill>
                  <a:srgbClr val="036BB1"/>
                </a:solidFill>
              </a:rPr>
              <a:t>）定义函数指针类型   </a:t>
            </a:r>
            <a:r>
              <a:rPr lang="en-US" altLang="zh-CN" dirty="0" err="1">
                <a:solidFill>
                  <a:srgbClr val="036BB1"/>
                </a:solidFill>
              </a:rPr>
              <a:t>typedef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2</a:t>
            </a:r>
            <a:r>
              <a:rPr lang="zh-CN" altLang="en-US" dirty="0">
                <a:solidFill>
                  <a:srgbClr val="036BB1"/>
                </a:solidFill>
              </a:rPr>
              <a:t>）加载动态库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HMODULE </a:t>
            </a:r>
            <a:r>
              <a:rPr lang="en-US" altLang="zh-CN" dirty="0" err="1">
                <a:solidFill>
                  <a:srgbClr val="036BB1"/>
                </a:solidFill>
              </a:rPr>
              <a:t>LoadLibrary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smtClean="0">
                <a:solidFill>
                  <a:srgbClr val="036BB1"/>
                </a:solidFill>
              </a:rPr>
              <a:t>	LPCTSTR </a:t>
            </a:r>
            <a:r>
              <a:rPr lang="en-US" altLang="zh-CN" dirty="0" err="1">
                <a:solidFill>
                  <a:srgbClr val="036BB1"/>
                </a:solidFill>
              </a:rPr>
              <a:t>lpFileName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动态库文件名或全路径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 </a:t>
            </a:r>
            <a:r>
              <a:rPr lang="zh-CN" altLang="en-US" dirty="0">
                <a:solidFill>
                  <a:srgbClr val="036BB1"/>
                </a:solidFill>
              </a:rPr>
              <a:t>返回</a:t>
            </a:r>
            <a:r>
              <a:rPr lang="en-US" altLang="zh-CN" dirty="0">
                <a:solidFill>
                  <a:srgbClr val="036BB1"/>
                </a:solidFill>
              </a:rPr>
              <a:t>DLL</a:t>
            </a:r>
            <a:r>
              <a:rPr lang="zh-CN" altLang="en-US" dirty="0">
                <a:solidFill>
                  <a:srgbClr val="036BB1"/>
                </a:solidFill>
              </a:rPr>
              <a:t>的实例句柄（</a:t>
            </a:r>
            <a:r>
              <a:rPr lang="en-US" altLang="zh-CN" dirty="0">
                <a:solidFill>
                  <a:srgbClr val="036BB1"/>
                </a:solidFill>
              </a:rPr>
              <a:t>HINSTANCE</a:t>
            </a:r>
            <a:r>
              <a:rPr lang="zh-CN" altLang="en-US" dirty="0">
                <a:solidFill>
                  <a:srgbClr val="036BB1"/>
                </a:solidFill>
              </a:rPr>
              <a:t>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3</a:t>
            </a:r>
            <a:r>
              <a:rPr lang="zh-CN" altLang="en-US" dirty="0">
                <a:solidFill>
                  <a:srgbClr val="036BB1"/>
                </a:solidFill>
              </a:rPr>
              <a:t>）获取函数地址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FARPROC </a:t>
            </a:r>
            <a:r>
              <a:rPr lang="en-US" altLang="zh-CN" dirty="0" err="1">
                <a:solidFill>
                  <a:srgbClr val="036BB1"/>
                </a:solidFill>
              </a:rPr>
              <a:t>GetProcAddress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	</a:t>
            </a:r>
            <a:r>
              <a:rPr lang="en-US" altLang="zh-CN" dirty="0" smtClean="0">
                <a:solidFill>
                  <a:srgbClr val="036BB1"/>
                </a:solidFill>
              </a:rPr>
              <a:t>	HMODULE </a:t>
            </a:r>
            <a:r>
              <a:rPr lang="en-US" altLang="zh-CN" dirty="0" err="1">
                <a:solidFill>
                  <a:srgbClr val="036BB1"/>
                </a:solidFill>
              </a:rPr>
              <a:t>hModule</a:t>
            </a:r>
            <a:r>
              <a:rPr lang="en-US" altLang="zh-CN" dirty="0">
                <a:solidFill>
                  <a:srgbClr val="036BB1"/>
                </a:solidFill>
              </a:rPr>
              <a:t>,    //DLL</a:t>
            </a:r>
            <a:r>
              <a:rPr lang="zh-CN" altLang="en-US" dirty="0">
                <a:solidFill>
                  <a:srgbClr val="036BB1"/>
                </a:solidFill>
              </a:rPr>
              <a:t>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	</a:t>
            </a:r>
            <a:r>
              <a:rPr lang="en-US" altLang="zh-CN" dirty="0">
                <a:solidFill>
                  <a:srgbClr val="036BB1"/>
                </a:solidFill>
              </a:rPr>
              <a:t>LPCSTR </a:t>
            </a:r>
            <a:r>
              <a:rPr lang="en-US" altLang="zh-CN" dirty="0" err="1">
                <a:solidFill>
                  <a:srgbClr val="036BB1"/>
                </a:solidFill>
              </a:rPr>
              <a:t>lpProcName</a:t>
            </a:r>
            <a:r>
              <a:rPr lang="en-US" altLang="zh-CN" dirty="0">
                <a:solidFill>
                  <a:srgbClr val="036BB1"/>
                </a:solidFill>
              </a:rPr>
              <a:t>   //</a:t>
            </a:r>
            <a:r>
              <a:rPr lang="zh-CN" altLang="en-US" dirty="0">
                <a:solidFill>
                  <a:srgbClr val="036BB1"/>
                </a:solidFill>
              </a:rPr>
              <a:t>函数名称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); </a:t>
            </a:r>
            <a:r>
              <a:rPr lang="zh-CN" altLang="en-US" dirty="0">
                <a:solidFill>
                  <a:srgbClr val="036BB1"/>
                </a:solidFill>
              </a:rPr>
              <a:t>成功返回函数地址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4</a:t>
            </a:r>
            <a:r>
              <a:rPr lang="zh-CN" altLang="en-US" dirty="0">
                <a:solidFill>
                  <a:srgbClr val="036BB1"/>
                </a:solidFill>
              </a:rPr>
              <a:t>）使用函数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5</a:t>
            </a:r>
            <a:r>
              <a:rPr lang="zh-CN" altLang="en-US" dirty="0">
                <a:solidFill>
                  <a:srgbClr val="036BB1"/>
                </a:solidFill>
              </a:rPr>
              <a:t>）卸载动态库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BOOL </a:t>
            </a:r>
            <a:r>
              <a:rPr lang="en-US" altLang="zh-CN" dirty="0" err="1">
                <a:solidFill>
                  <a:srgbClr val="036BB1"/>
                </a:solidFill>
              </a:rPr>
              <a:t>FreeLibrary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HMODULE </a:t>
            </a:r>
            <a:r>
              <a:rPr lang="en-US" altLang="zh-CN" dirty="0" err="1">
                <a:solidFill>
                  <a:srgbClr val="036BB1"/>
                </a:solidFill>
              </a:rPr>
              <a:t>hModule</a:t>
            </a:r>
            <a:r>
              <a:rPr lang="en-US" altLang="zh-CN" dirty="0">
                <a:solidFill>
                  <a:srgbClr val="036BB1"/>
                </a:solidFill>
              </a:rPr>
              <a:t>   //DLL</a:t>
            </a:r>
            <a:r>
              <a:rPr lang="zh-CN" altLang="en-US" dirty="0">
                <a:solidFill>
                  <a:srgbClr val="036BB1"/>
                </a:solidFill>
              </a:rPr>
              <a:t>的实例句柄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);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动态库的使用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8038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="" xmlns:a16="http://schemas.microsoft.com/office/drawing/2014/main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动态库中封装类</a:t>
            </a:r>
            <a:endParaRPr kumimoji="1" lang="zh-CN" alt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52956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141621"/>
            <a:ext cx="22619016" cy="988995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在</a:t>
            </a:r>
            <a:r>
              <a:rPr lang="zh-CN" altLang="en-US" dirty="0">
                <a:solidFill>
                  <a:srgbClr val="036BB1"/>
                </a:solidFill>
              </a:rPr>
              <a:t>类名称前增加 </a:t>
            </a:r>
            <a:r>
              <a:rPr lang="en-US" altLang="zh-CN" dirty="0">
                <a:solidFill>
                  <a:srgbClr val="036BB1"/>
                </a:solidFill>
              </a:rPr>
              <a:t>_</a:t>
            </a:r>
            <a:r>
              <a:rPr lang="en-US" altLang="zh-CN" dirty="0" err="1">
                <a:solidFill>
                  <a:srgbClr val="036BB1"/>
                </a:solidFill>
              </a:rPr>
              <a:t>declspec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en-US" altLang="zh-CN" dirty="0" err="1">
                <a:solidFill>
                  <a:srgbClr val="036BB1"/>
                </a:solidFill>
              </a:rPr>
              <a:t>dllexport</a:t>
            </a:r>
            <a:r>
              <a:rPr lang="en-US" altLang="zh-CN" dirty="0">
                <a:solidFill>
                  <a:srgbClr val="036BB1"/>
                </a:solidFill>
              </a:rPr>
              <a:t>) </a:t>
            </a:r>
            <a:r>
              <a:rPr lang="zh-CN" altLang="en-US" dirty="0">
                <a:solidFill>
                  <a:srgbClr val="036BB1"/>
                </a:solidFill>
              </a:rPr>
              <a:t>定义，例如：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class _</a:t>
            </a:r>
            <a:r>
              <a:rPr lang="en-US" altLang="zh-CN" dirty="0" err="1">
                <a:solidFill>
                  <a:srgbClr val="036BB1"/>
                </a:solidFill>
              </a:rPr>
              <a:t>declspec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en-US" altLang="zh-CN" dirty="0" err="1">
                <a:solidFill>
                  <a:srgbClr val="036BB1"/>
                </a:solidFill>
              </a:rPr>
              <a:t>dllexport</a:t>
            </a:r>
            <a:r>
              <a:rPr lang="en-US" altLang="zh-CN" dirty="0">
                <a:solidFill>
                  <a:srgbClr val="036BB1"/>
                </a:solidFill>
              </a:rPr>
              <a:t>) </a:t>
            </a:r>
            <a:r>
              <a:rPr lang="en-US" altLang="zh-CN" dirty="0" err="1">
                <a:solidFill>
                  <a:srgbClr val="036BB1"/>
                </a:solidFill>
              </a:rPr>
              <a:t>CMath</a:t>
            </a:r>
            <a:r>
              <a:rPr lang="en-US" altLang="zh-CN" dirty="0">
                <a:solidFill>
                  <a:srgbClr val="036BB1"/>
                </a:solidFill>
              </a:rPr>
              <a:t>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...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};</a:t>
            </a:r>
          </a:p>
          <a:p>
            <a:r>
              <a:rPr lang="zh-CN" altLang="en-US" dirty="0" smtClean="0">
                <a:solidFill>
                  <a:srgbClr val="036BB1"/>
                </a:solidFill>
              </a:rPr>
              <a:t>通常</a:t>
            </a:r>
            <a:r>
              <a:rPr lang="zh-CN" altLang="en-US" dirty="0">
                <a:solidFill>
                  <a:srgbClr val="036BB1"/>
                </a:solidFill>
              </a:rPr>
              <a:t>使用预编译开关切换类的导入导出定义，例如：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#</a:t>
            </a:r>
            <a:r>
              <a:rPr lang="en-US" altLang="zh-CN" dirty="0" err="1">
                <a:solidFill>
                  <a:srgbClr val="036BB1"/>
                </a:solidFill>
              </a:rPr>
              <a:t>ifdef</a:t>
            </a:r>
            <a:r>
              <a:rPr lang="en-US" altLang="zh-CN" dirty="0">
                <a:solidFill>
                  <a:srgbClr val="036BB1"/>
                </a:solidFill>
              </a:rPr>
              <a:t> DLLCLASS_EXPORTS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#define EXT_CLASS _</a:t>
            </a:r>
            <a:r>
              <a:rPr lang="en-US" altLang="zh-CN" dirty="0" err="1">
                <a:solidFill>
                  <a:srgbClr val="036BB1"/>
                </a:solidFill>
              </a:rPr>
              <a:t>declspec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en-US" altLang="zh-CN" dirty="0" err="1">
                <a:solidFill>
                  <a:srgbClr val="036BB1"/>
                </a:solidFill>
              </a:rPr>
              <a:t>dllexport</a:t>
            </a:r>
            <a:r>
              <a:rPr lang="en-US" altLang="zh-CN" dirty="0">
                <a:solidFill>
                  <a:srgbClr val="036BB1"/>
                </a:solidFill>
              </a:rPr>
              <a:t>)//DLL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#else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#define EXT_CLASS _</a:t>
            </a:r>
            <a:r>
              <a:rPr lang="en-US" altLang="zh-CN" dirty="0" err="1">
                <a:solidFill>
                  <a:srgbClr val="036BB1"/>
                </a:solidFill>
              </a:rPr>
              <a:t>declspec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  <a:r>
              <a:rPr lang="en-US" altLang="zh-CN" dirty="0" err="1">
                <a:solidFill>
                  <a:srgbClr val="036BB1"/>
                </a:solidFill>
              </a:rPr>
              <a:t>dllimport</a:t>
            </a:r>
            <a:r>
              <a:rPr lang="en-US" altLang="zh-CN" dirty="0">
                <a:solidFill>
                  <a:srgbClr val="036BB1"/>
                </a:solidFill>
              </a:rPr>
              <a:t>)//</a:t>
            </a:r>
            <a:r>
              <a:rPr lang="zh-CN" altLang="en-US" dirty="0">
                <a:solidFill>
                  <a:srgbClr val="036BB1"/>
                </a:solidFill>
              </a:rPr>
              <a:t>使用者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#</a:t>
            </a:r>
            <a:r>
              <a:rPr lang="en-US" altLang="zh-CN" dirty="0" err="1">
                <a:solidFill>
                  <a:srgbClr val="036BB1"/>
                </a:solidFill>
              </a:rPr>
              <a:t>endif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class EXT_CLASS </a:t>
            </a:r>
            <a:r>
              <a:rPr lang="en-US" altLang="zh-CN" dirty="0" err="1">
                <a:solidFill>
                  <a:srgbClr val="036BB1"/>
                </a:solidFill>
              </a:rPr>
              <a:t>CMath</a:t>
            </a:r>
            <a:r>
              <a:rPr lang="en-US" altLang="zh-CN" dirty="0">
                <a:solidFill>
                  <a:srgbClr val="036BB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...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};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动态库中封装类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55035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使用</a:t>
            </a:r>
            <a:r>
              <a:rPr lang="en-US" altLang="zh-CN" dirty="0" err="1" smtClean="0">
                <a:solidFill>
                  <a:srgbClr val="036BB1"/>
                </a:solidFill>
              </a:rPr>
              <a:t>dll</a:t>
            </a:r>
            <a:r>
              <a:rPr lang="zh-CN" altLang="en-US" dirty="0" smtClean="0">
                <a:solidFill>
                  <a:srgbClr val="036BB1"/>
                </a:solidFill>
              </a:rPr>
              <a:t>中封装的</a:t>
            </a:r>
            <a:r>
              <a:rPr lang="zh-CN" altLang="en-US" dirty="0">
                <a:solidFill>
                  <a:srgbClr val="036BB1"/>
                </a:solidFill>
              </a:rPr>
              <a:t>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1 </a:t>
            </a:r>
            <a:r>
              <a:rPr lang="zh-CN" altLang="en-US" dirty="0">
                <a:solidFill>
                  <a:srgbClr val="036BB1"/>
                </a:solidFill>
              </a:rPr>
              <a:t>导入</a:t>
            </a:r>
            <a:r>
              <a:rPr lang="en-US" altLang="zh-CN" dirty="0">
                <a:solidFill>
                  <a:srgbClr val="036BB1"/>
                </a:solidFill>
              </a:rPr>
              <a:t>DLL</a:t>
            </a:r>
            <a:r>
              <a:rPr lang="zh-CN" altLang="en-US" dirty="0">
                <a:solidFill>
                  <a:srgbClr val="036BB1"/>
                </a:solidFill>
              </a:rPr>
              <a:t>的</a:t>
            </a:r>
            <a:r>
              <a:rPr lang="en-US" altLang="zh-CN" dirty="0" err="1">
                <a:solidFill>
                  <a:srgbClr val="036BB1"/>
                </a:solidFill>
              </a:rPr>
              <a:t>LIb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类的定义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3 </a:t>
            </a:r>
            <a:r>
              <a:rPr lang="zh-CN" altLang="en-US" dirty="0">
                <a:solidFill>
                  <a:srgbClr val="036BB1"/>
                </a:solidFill>
              </a:rPr>
              <a:t>使用类</a:t>
            </a:r>
            <a:endParaRPr lang="en-US" altLang="zh-CN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动态库中封装类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711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27" name="标题 26">
            <a:extLst>
              <a:ext uri="{FF2B5EF4-FFF2-40B4-BE49-F238E27FC236}">
                <a16:creationId xmlns:a16="http://schemas.microsoft.com/office/drawing/2014/main" xmlns="" id="{407D9DBF-687F-9C4D-88E0-7DD52733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07604"/>
            <a:ext cx="14441377" cy="2271395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8800" dirty="0">
                <a:solidFill>
                  <a:schemeClr val="bg1"/>
                </a:solidFill>
              </a:rPr>
              <a:t>01     </a:t>
            </a:r>
            <a:r>
              <a:rPr kumimoji="1" lang="zh-CN" altLang="en-US" sz="8800" dirty="0" smtClean="0">
                <a:solidFill>
                  <a:schemeClr val="bg1"/>
                </a:solidFill>
              </a:rPr>
              <a:t>对话框原理</a:t>
            </a:r>
            <a:endParaRPr kumimoji="1" lang="zh-CN" altLang="en-US" sz="7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36BB1"/>
                </a:solidFill>
              </a:rPr>
              <a:t>对话框的分类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 </a:t>
            </a: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模式</a:t>
            </a:r>
            <a:r>
              <a:rPr lang="zh-CN" altLang="en-US" dirty="0">
                <a:solidFill>
                  <a:srgbClr val="036BB1"/>
                </a:solidFill>
              </a:rPr>
              <a:t>对话框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当对话框显示时，会禁止其他</a:t>
            </a:r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r>
              <a:rPr lang="zh-CN" altLang="en-US" dirty="0">
                <a:solidFill>
                  <a:srgbClr val="036BB1"/>
                </a:solidFill>
              </a:rPr>
              <a:t>和</a:t>
            </a:r>
            <a:r>
              <a:rPr lang="zh-CN" altLang="en-US" dirty="0" smtClean="0">
                <a:solidFill>
                  <a:srgbClr val="036BB1"/>
                </a:solidFill>
              </a:rPr>
              <a:t>用户</a:t>
            </a:r>
            <a:r>
              <a:rPr lang="zh-CN" altLang="en-US" dirty="0">
                <a:solidFill>
                  <a:srgbClr val="036BB1"/>
                </a:solidFill>
              </a:rPr>
              <a:t>交互操作。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36BB1"/>
                </a:solidFill>
              </a:rPr>
              <a:t>	无模式对话框 </a:t>
            </a:r>
            <a:r>
              <a:rPr lang="en-US" altLang="zh-CN" dirty="0">
                <a:solidFill>
                  <a:srgbClr val="036BB1"/>
                </a:solidFill>
              </a:rPr>
              <a:t>- </a:t>
            </a:r>
            <a:r>
              <a:rPr lang="zh-CN" altLang="en-US" dirty="0">
                <a:solidFill>
                  <a:srgbClr val="036BB1"/>
                </a:solidFill>
              </a:rPr>
              <a:t>在对话框显示后，其他</a:t>
            </a:r>
            <a:r>
              <a:rPr lang="zh-CN" altLang="en-US" dirty="0" smtClean="0">
                <a:solidFill>
                  <a:srgbClr val="036BB1"/>
                </a:solidFill>
              </a:rPr>
              <a:t>窗口</a:t>
            </a:r>
            <a:r>
              <a:rPr lang="zh-CN" altLang="en-US" dirty="0">
                <a:solidFill>
                  <a:srgbClr val="036BB1"/>
                </a:solidFill>
              </a:rPr>
              <a:t>仍然</a:t>
            </a:r>
            <a:r>
              <a:rPr lang="zh-CN" altLang="en-US" dirty="0" smtClean="0">
                <a:solidFill>
                  <a:srgbClr val="036BB1"/>
                </a:solidFill>
              </a:rPr>
              <a:t>可以和用户</a:t>
            </a:r>
            <a:r>
              <a:rPr lang="zh-CN" altLang="en-US" dirty="0">
                <a:solidFill>
                  <a:srgbClr val="036BB1"/>
                </a:solidFill>
              </a:rPr>
              <a:t>交互操作。</a:t>
            </a:r>
          </a:p>
          <a:p>
            <a:r>
              <a:rPr lang="zh-CN" altLang="en-US" dirty="0">
                <a:solidFill>
                  <a:srgbClr val="036BB1"/>
                </a:solidFill>
              </a:rPr>
              <a:t>对话框基本使用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1 </a:t>
            </a:r>
            <a:r>
              <a:rPr lang="zh-CN" altLang="en-US" dirty="0">
                <a:solidFill>
                  <a:srgbClr val="036BB1"/>
                </a:solidFill>
              </a:rPr>
              <a:t>对话框窗口处理函数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2 </a:t>
            </a:r>
            <a:r>
              <a:rPr lang="zh-CN" altLang="en-US" dirty="0">
                <a:solidFill>
                  <a:srgbClr val="036BB1"/>
                </a:solidFill>
              </a:rPr>
              <a:t>注册窗口类（不使用）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3 </a:t>
            </a:r>
            <a:r>
              <a:rPr lang="zh-CN" altLang="en-US" dirty="0">
                <a:solidFill>
                  <a:srgbClr val="036BB1"/>
                </a:solidFill>
              </a:rPr>
              <a:t>创建对话框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4 </a:t>
            </a:r>
            <a:r>
              <a:rPr lang="zh-CN" altLang="en-US" dirty="0">
                <a:solidFill>
                  <a:srgbClr val="036BB1"/>
                </a:solidFill>
              </a:rPr>
              <a:t>对话框的</a:t>
            </a:r>
            <a:r>
              <a:rPr lang="zh-CN" altLang="en-US" dirty="0" smtClean="0">
                <a:solidFill>
                  <a:srgbClr val="036BB1"/>
                </a:solidFill>
              </a:rPr>
              <a:t>关闭</a:t>
            </a:r>
            <a:endParaRPr lang="zh-CN" altLang="en-US" dirty="0">
              <a:solidFill>
                <a:srgbClr val="036BB1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对话框原理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579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sz="quarter" idx="10"/>
          </p:nvPr>
        </p:nvSpPr>
        <p:spPr>
          <a:xfrm>
            <a:off x="1510982" y="2711882"/>
            <a:ext cx="22619016" cy="8804828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036BB1"/>
                </a:solidFill>
              </a:rPr>
              <a:t>对话框</a:t>
            </a:r>
            <a:r>
              <a:rPr lang="zh-CN" altLang="en-US" dirty="0">
                <a:solidFill>
                  <a:srgbClr val="036BB1"/>
                </a:solidFill>
              </a:rPr>
              <a:t>窗口处理函数（并非真正的对话框窗口处理函数）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INT </a:t>
            </a:r>
            <a:r>
              <a:rPr lang="en-US" altLang="zh-CN" dirty="0">
                <a:solidFill>
                  <a:srgbClr val="036BB1"/>
                </a:solidFill>
              </a:rPr>
              <a:t>CALLBACK </a:t>
            </a:r>
            <a:r>
              <a:rPr lang="en-US" altLang="zh-CN" dirty="0" err="1">
                <a:solidFill>
                  <a:srgbClr val="036BB1"/>
                </a:solidFill>
              </a:rPr>
              <a:t>DialogProc</a:t>
            </a:r>
            <a:r>
              <a:rPr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36BB1"/>
                </a:solidFill>
              </a:rPr>
              <a:t>	</a:t>
            </a:r>
            <a:r>
              <a:rPr lang="en-US" altLang="zh-CN" dirty="0" smtClean="0">
                <a:solidFill>
                  <a:srgbClr val="036BB1"/>
                </a:solidFill>
              </a:rPr>
              <a:t>	HWND </a:t>
            </a:r>
            <a:r>
              <a:rPr lang="en-US" altLang="zh-CN" dirty="0" err="1">
                <a:solidFill>
                  <a:srgbClr val="036BB1"/>
                </a:solidFill>
              </a:rPr>
              <a:t>hwndDlg</a:t>
            </a:r>
            <a:r>
              <a:rPr lang="en-US" altLang="zh-CN" dirty="0">
                <a:solidFill>
                  <a:srgbClr val="036BB1"/>
                </a:solidFill>
              </a:rPr>
              <a:t>,  //</a:t>
            </a:r>
            <a:r>
              <a:rPr lang="zh-CN" altLang="en-US" dirty="0">
                <a:solidFill>
                  <a:srgbClr val="036BB1"/>
                </a:solidFill>
              </a:rPr>
              <a:t>窗口句柄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UINT </a:t>
            </a:r>
            <a:r>
              <a:rPr lang="en-US" altLang="zh-CN" dirty="0" err="1">
                <a:solidFill>
                  <a:srgbClr val="036BB1"/>
                </a:solidFill>
              </a:rPr>
              <a:t>uMsg</a:t>
            </a:r>
            <a:r>
              <a:rPr lang="en-US" altLang="zh-CN" dirty="0">
                <a:solidFill>
                  <a:srgbClr val="036BB1"/>
                </a:solidFill>
              </a:rPr>
              <a:t>,     //</a:t>
            </a:r>
            <a:r>
              <a:rPr lang="zh-CN" altLang="en-US" dirty="0">
                <a:solidFill>
                  <a:srgbClr val="036BB1"/>
                </a:solidFill>
              </a:rPr>
              <a:t>消息</a:t>
            </a:r>
            <a:r>
              <a:rPr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	WPARAM </a:t>
            </a:r>
            <a:r>
              <a:rPr lang="en-US" altLang="zh-CN" dirty="0" err="1">
                <a:solidFill>
                  <a:srgbClr val="036BB1"/>
                </a:solidFill>
              </a:rPr>
              <a:t>wParam</a:t>
            </a:r>
            <a:r>
              <a:rPr lang="en-US" altLang="zh-CN" dirty="0">
                <a:solidFill>
                  <a:srgbClr val="036BB1"/>
                </a:solidFill>
              </a:rPr>
              <a:t>, //</a:t>
            </a:r>
            <a:r>
              <a:rPr lang="zh-CN" altLang="en-US" dirty="0">
                <a:solidFill>
                  <a:srgbClr val="036BB1"/>
                </a:solidFill>
              </a:rPr>
              <a:t>消息参数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>
                <a:solidFill>
                  <a:srgbClr val="036BB1"/>
                </a:solidFill>
              </a:rPr>
              <a:t>	</a:t>
            </a:r>
            <a:r>
              <a:rPr lang="en-US" altLang="zh-CN" dirty="0">
                <a:solidFill>
                  <a:srgbClr val="036BB1"/>
                </a:solidFill>
              </a:rPr>
              <a:t>LPARAM </a:t>
            </a:r>
            <a:r>
              <a:rPr lang="en-US" altLang="zh-CN" dirty="0" err="1">
                <a:solidFill>
                  <a:srgbClr val="036BB1"/>
                </a:solidFill>
              </a:rPr>
              <a:t>lParam</a:t>
            </a:r>
            <a:r>
              <a:rPr lang="en-US" altLang="zh-CN" dirty="0">
                <a:solidFill>
                  <a:srgbClr val="036BB1"/>
                </a:solidFill>
              </a:rPr>
              <a:t>  //</a:t>
            </a:r>
            <a:r>
              <a:rPr lang="zh-CN" altLang="en-US" dirty="0">
                <a:solidFill>
                  <a:srgbClr val="036BB1"/>
                </a:solidFill>
              </a:rPr>
              <a:t>消息参数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);</a:t>
            </a:r>
            <a:endParaRPr lang="en-US" altLang="zh-CN" dirty="0">
              <a:solidFill>
                <a:srgbClr val="036BB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返回</a:t>
            </a:r>
            <a:r>
              <a:rPr lang="en-US" altLang="zh-CN" dirty="0">
                <a:solidFill>
                  <a:srgbClr val="036BB1"/>
                </a:solidFill>
              </a:rPr>
              <a:t>TRUE - </a:t>
            </a:r>
            <a:r>
              <a:rPr lang="zh-CN" altLang="en-US" dirty="0">
                <a:solidFill>
                  <a:srgbClr val="036BB1"/>
                </a:solidFill>
              </a:rPr>
              <a:t>缺省处理函数不需要处理。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返回</a:t>
            </a:r>
            <a:r>
              <a:rPr lang="en-US" altLang="zh-CN" dirty="0">
                <a:solidFill>
                  <a:srgbClr val="036BB1"/>
                </a:solidFill>
              </a:rPr>
              <a:t>FALSE- </a:t>
            </a:r>
            <a:r>
              <a:rPr lang="zh-CN" altLang="en-US" dirty="0">
                <a:solidFill>
                  <a:srgbClr val="036BB1"/>
                </a:solidFill>
              </a:rPr>
              <a:t>交给缺省处理函数处理。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rgbClr val="036BB1"/>
                </a:solidFill>
              </a:rPr>
              <a:t>	</a:t>
            </a:r>
            <a:r>
              <a:rPr lang="zh-CN" altLang="en-US" dirty="0" smtClean="0">
                <a:solidFill>
                  <a:srgbClr val="036BB1"/>
                </a:solidFill>
              </a:rPr>
              <a:t>不</a:t>
            </a:r>
            <a:r>
              <a:rPr lang="zh-CN" altLang="en-US" dirty="0">
                <a:solidFill>
                  <a:srgbClr val="036BB1"/>
                </a:solidFill>
              </a:rPr>
              <a:t>需要调用缺省对话框窗口处理函数。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AD5B3-0EAA-BD4A-9771-81B697FCD7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348450"/>
            <a:ext cx="22415817" cy="1314206"/>
          </a:xfrm>
        </p:spPr>
        <p:txBody>
          <a:bodyPr/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对话框原理</a:t>
            </a:r>
            <a:endParaRPr kumimoji="1" lang="zh-CN" altLang="en-US" dirty="0">
              <a:solidFill>
                <a:srgbClr val="036BB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7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/>
          <p:nvPr/>
        </p:nvSpPr>
        <p:spPr bwMode="auto">
          <a:xfrm>
            <a:off x="8488270" y="5684936"/>
            <a:ext cx="9830210" cy="2722664"/>
          </a:xfrm>
          <a:custGeom>
            <a:avLst/>
            <a:gdLst>
              <a:gd name="T0" fmla="*/ 4263 w 4263"/>
              <a:gd name="T1" fmla="*/ 0 h 1286"/>
              <a:gd name="T2" fmla="*/ 0 w 4263"/>
              <a:gd name="T3" fmla="*/ 0 h 1286"/>
              <a:gd name="T4" fmla="*/ 371 w 4263"/>
              <a:gd name="T5" fmla="*/ 642 h 1286"/>
              <a:gd name="T6" fmla="*/ 0 w 4263"/>
              <a:gd name="T7" fmla="*/ 1286 h 1286"/>
              <a:gd name="T8" fmla="*/ 4263 w 4263"/>
              <a:gd name="T9" fmla="*/ 1286 h 1286"/>
              <a:gd name="T10" fmla="*/ 4263 w 4263"/>
              <a:gd name="T11" fmla="*/ 0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63" h="1286">
                <a:moveTo>
                  <a:pt x="4263" y="0"/>
                </a:moveTo>
                <a:lnTo>
                  <a:pt x="0" y="0"/>
                </a:lnTo>
                <a:lnTo>
                  <a:pt x="371" y="642"/>
                </a:lnTo>
                <a:lnTo>
                  <a:pt x="0" y="1286"/>
                </a:lnTo>
                <a:lnTo>
                  <a:pt x="4263" y="1286"/>
                </a:lnTo>
                <a:lnTo>
                  <a:pt x="4263" y="0"/>
                </a:lnTo>
                <a:close/>
              </a:path>
            </a:pathLst>
          </a:custGeom>
          <a:solidFill>
            <a:srgbClr val="0371B6"/>
          </a:solidFill>
          <a:ln>
            <a:noFill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Freeform 7"/>
          <p:cNvSpPr/>
          <p:nvPr/>
        </p:nvSpPr>
        <p:spPr bwMode="auto">
          <a:xfrm>
            <a:off x="6445445" y="5684936"/>
            <a:ext cx="2533576" cy="2722663"/>
          </a:xfrm>
          <a:custGeom>
            <a:avLst/>
            <a:gdLst>
              <a:gd name="T0" fmla="*/ 346 w 1387"/>
              <a:gd name="T1" fmla="*/ 1201 h 1201"/>
              <a:gd name="T2" fmla="*/ 0 w 1387"/>
              <a:gd name="T3" fmla="*/ 600 h 1201"/>
              <a:gd name="T4" fmla="*/ 346 w 1387"/>
              <a:gd name="T5" fmla="*/ 0 h 1201"/>
              <a:gd name="T6" fmla="*/ 1041 w 1387"/>
              <a:gd name="T7" fmla="*/ 0 h 1201"/>
              <a:gd name="T8" fmla="*/ 1387 w 1387"/>
              <a:gd name="T9" fmla="*/ 600 h 1201"/>
              <a:gd name="T10" fmla="*/ 1041 w 1387"/>
              <a:gd name="T11" fmla="*/ 1201 h 1201"/>
              <a:gd name="T12" fmla="*/ 346 w 1387"/>
              <a:gd name="T13" fmla="*/ 1201 h 1201"/>
              <a:gd name="connsiteX0" fmla="*/ 66 w 7571"/>
              <a:gd name="connsiteY0" fmla="*/ 10000 h 10000"/>
              <a:gd name="connsiteX1" fmla="*/ 0 w 7571"/>
              <a:gd name="connsiteY1" fmla="*/ 5146 h 10000"/>
              <a:gd name="connsiteX2" fmla="*/ 66 w 7571"/>
              <a:gd name="connsiteY2" fmla="*/ 0 h 10000"/>
              <a:gd name="connsiteX3" fmla="*/ 5076 w 7571"/>
              <a:gd name="connsiteY3" fmla="*/ 0 h 10000"/>
              <a:gd name="connsiteX4" fmla="*/ 7571 w 7571"/>
              <a:gd name="connsiteY4" fmla="*/ 4996 h 10000"/>
              <a:gd name="connsiteX5" fmla="*/ 5076 w 7571"/>
              <a:gd name="connsiteY5" fmla="*/ 10000 h 10000"/>
              <a:gd name="connsiteX6" fmla="*/ 66 w 7571"/>
              <a:gd name="connsiteY6" fmla="*/ 10000 h 10000"/>
              <a:gd name="connsiteX0-1" fmla="*/ 0 w 9913"/>
              <a:gd name="connsiteY0-2" fmla="*/ 10000 h 10000"/>
              <a:gd name="connsiteX1-3" fmla="*/ 0 w 9913"/>
              <a:gd name="connsiteY1-4" fmla="*/ 0 h 10000"/>
              <a:gd name="connsiteX2-5" fmla="*/ 6618 w 9913"/>
              <a:gd name="connsiteY2-6" fmla="*/ 0 h 10000"/>
              <a:gd name="connsiteX3-7" fmla="*/ 9913 w 9913"/>
              <a:gd name="connsiteY3-8" fmla="*/ 4996 h 10000"/>
              <a:gd name="connsiteX4-9" fmla="*/ 6618 w 9913"/>
              <a:gd name="connsiteY4-10" fmla="*/ 10000 h 10000"/>
              <a:gd name="connsiteX5-11" fmla="*/ 0 w 9913"/>
              <a:gd name="connsiteY5-12" fmla="*/ 1000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913" h="10000">
                <a:moveTo>
                  <a:pt x="0" y="10000"/>
                </a:moveTo>
                <a:lnTo>
                  <a:pt x="0" y="0"/>
                </a:lnTo>
                <a:lnTo>
                  <a:pt x="6618" y="0"/>
                </a:lnTo>
                <a:lnTo>
                  <a:pt x="9913" y="4996"/>
                </a:lnTo>
                <a:lnTo>
                  <a:pt x="6618" y="10000"/>
                </a:lnTo>
                <a:lnTo>
                  <a:pt x="0" y="10000"/>
                </a:lnTo>
                <a:close/>
              </a:path>
            </a:pathLst>
          </a:custGeom>
          <a:solidFill>
            <a:srgbClr val="0371B6"/>
          </a:solidFill>
          <a:ln w="82550">
            <a:noFill/>
            <a:prstDash val="solid"/>
            <a:round/>
          </a:ln>
        </p:spPr>
        <p:txBody>
          <a:bodyPr vert="horz" wrap="square" lIns="121917" tIns="60958" rIns="121917" bIns="60958" numCol="1" anchor="t" anchorCtr="0" compatLnSpc="1"/>
          <a:lstStyle/>
          <a:p>
            <a:endParaRPr lang="zh-CN" altLang="en-US">
              <a:solidFill>
                <a:schemeClr val="bg1"/>
              </a:solidFill>
              <a:latin typeface="方正中等线简体" panose="03000509000000000000" pitchFamily="2" charset="-122"/>
              <a:ea typeface="方正中等线简体" panose="03000509000000000000" pitchFamily="2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7AAF1D3-7EEA-9243-AAA3-F6B9DBBED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5444" y="5910569"/>
            <a:ext cx="16671095" cy="2271395"/>
          </a:xfrm>
        </p:spPr>
        <p:txBody>
          <a:bodyPr>
            <a:normAutofit/>
          </a:bodyPr>
          <a:lstStyle/>
          <a:p>
            <a:pPr algn="l"/>
            <a:r>
              <a:rPr lang="en-US" altLang="zh-CN" sz="8800" dirty="0" smtClean="0">
                <a:solidFill>
                  <a:schemeClr val="bg1"/>
                </a:solidFill>
              </a:rPr>
              <a:t>02     </a:t>
            </a:r>
            <a:r>
              <a:rPr lang="zh-CN" altLang="en-US" sz="8800" dirty="0" smtClean="0">
                <a:solidFill>
                  <a:schemeClr val="bg1"/>
                </a:solidFill>
              </a:rPr>
              <a:t>模式对话框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87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949165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solidFill>
                  <a:srgbClr val="036BB1"/>
                </a:solidFill>
              </a:rPr>
              <a:t>创建对话框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INT </a:t>
            </a:r>
            <a:r>
              <a:rPr kumimoji="1" lang="en-US" altLang="zh-CN" dirty="0" err="1">
                <a:solidFill>
                  <a:srgbClr val="036BB1"/>
                </a:solidFill>
              </a:rPr>
              <a:t>DialogBox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    HINSTANCE </a:t>
            </a:r>
            <a:r>
              <a:rPr kumimoji="1" lang="en-US" altLang="zh-CN" dirty="0" err="1">
                <a:solidFill>
                  <a:srgbClr val="036BB1"/>
                </a:solidFill>
              </a:rPr>
              <a:t>hInstance</a:t>
            </a:r>
            <a:r>
              <a:rPr kumimoji="1" lang="en-US" altLang="zh-CN" dirty="0">
                <a:solidFill>
                  <a:srgbClr val="036BB1"/>
                </a:solidFill>
              </a:rPr>
              <a:t>,//</a:t>
            </a:r>
            <a:r>
              <a:rPr kumimoji="1" lang="zh-CN" altLang="en-US" dirty="0">
                <a:solidFill>
                  <a:srgbClr val="036BB1"/>
                </a:solidFill>
              </a:rPr>
              <a:t>应用程序实例句柄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    </a:t>
            </a:r>
            <a:r>
              <a:rPr kumimoji="1" lang="en-US" altLang="zh-CN" dirty="0">
                <a:solidFill>
                  <a:srgbClr val="036BB1"/>
                </a:solidFill>
              </a:rPr>
              <a:t>LPCTSTR </a:t>
            </a:r>
            <a:r>
              <a:rPr kumimoji="1" lang="en-US" altLang="zh-CN" dirty="0" err="1">
                <a:solidFill>
                  <a:srgbClr val="036BB1"/>
                </a:solidFill>
              </a:rPr>
              <a:t>lpTemplate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 smtClean="0">
                <a:solidFill>
                  <a:srgbClr val="036BB1"/>
                </a:solidFill>
              </a:rPr>
              <a:t>对话框资源</a:t>
            </a:r>
            <a:r>
              <a:rPr kumimoji="1" lang="en-US" altLang="zh-CN" dirty="0">
                <a:solidFill>
                  <a:srgbClr val="036BB1"/>
                </a:solidFill>
              </a:rPr>
              <a:t>ID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    HWND </a:t>
            </a:r>
            <a:r>
              <a:rPr kumimoji="1" lang="en-US" altLang="zh-CN" dirty="0" err="1">
                <a:solidFill>
                  <a:srgbClr val="036BB1"/>
                </a:solidFill>
              </a:rPr>
              <a:t>hWndParent</a:t>
            </a:r>
            <a:r>
              <a:rPr kumimoji="1" lang="en-US" altLang="zh-CN" dirty="0">
                <a:solidFill>
                  <a:srgbClr val="036BB1"/>
                </a:solidFill>
              </a:rPr>
              <a:t>, //</a:t>
            </a:r>
            <a:r>
              <a:rPr kumimoji="1" lang="zh-CN" altLang="en-US" dirty="0">
                <a:solidFill>
                  <a:srgbClr val="036BB1"/>
                </a:solidFill>
              </a:rPr>
              <a:t>对话框父窗口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    </a:t>
            </a:r>
            <a:r>
              <a:rPr kumimoji="1" lang="en-US" altLang="zh-CN" dirty="0">
                <a:solidFill>
                  <a:srgbClr val="036BB1"/>
                </a:solidFill>
              </a:rPr>
              <a:t>DLGPROC </a:t>
            </a:r>
            <a:r>
              <a:rPr kumimoji="1" lang="en-US" altLang="zh-CN" dirty="0" err="1">
                <a:solidFill>
                  <a:srgbClr val="036BB1"/>
                </a:solidFill>
              </a:rPr>
              <a:t>lpDialogFunc</a:t>
            </a:r>
            <a:r>
              <a:rPr kumimoji="1" lang="en-US" altLang="zh-CN" dirty="0">
                <a:solidFill>
                  <a:srgbClr val="036BB1"/>
                </a:solidFill>
              </a:rPr>
              <a:t> //</a:t>
            </a:r>
            <a:r>
              <a:rPr kumimoji="1" lang="zh-CN" altLang="en-US" dirty="0">
                <a:solidFill>
                  <a:srgbClr val="036BB1"/>
                </a:solidFill>
              </a:rPr>
              <a:t>自定义函数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);		</a:t>
            </a:r>
            <a:r>
              <a:rPr kumimoji="1" lang="zh-CN" altLang="en-US" dirty="0">
                <a:solidFill>
                  <a:srgbClr val="036BB1"/>
                </a:solidFill>
              </a:rPr>
              <a:t>	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 err="1">
                <a:solidFill>
                  <a:srgbClr val="036BB1"/>
                </a:solidFill>
              </a:rPr>
              <a:t>DialogBox</a:t>
            </a:r>
            <a:r>
              <a:rPr kumimoji="1" lang="zh-CN" altLang="en-US" dirty="0">
                <a:solidFill>
                  <a:srgbClr val="036BB1"/>
                </a:solidFill>
              </a:rPr>
              <a:t>是一个阻塞函数，只有当对话框关闭后</a:t>
            </a:r>
            <a:r>
              <a:rPr kumimoji="1" lang="zh-CN" altLang="en-US" dirty="0" smtClean="0">
                <a:solidFill>
                  <a:srgbClr val="036BB1"/>
                </a:solidFill>
              </a:rPr>
              <a:t>，才</a:t>
            </a:r>
            <a:r>
              <a:rPr kumimoji="1" lang="zh-CN" altLang="en-US" dirty="0">
                <a:solidFill>
                  <a:srgbClr val="036BB1"/>
                </a:solidFill>
              </a:rPr>
              <a:t>会返回，继续执行后续代码。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返回值是通过</a:t>
            </a:r>
            <a:r>
              <a:rPr kumimoji="1" lang="en-US" altLang="zh-CN" dirty="0" err="1">
                <a:solidFill>
                  <a:srgbClr val="036BB1"/>
                </a:solidFill>
              </a:rPr>
              <a:t>EndDialog</a:t>
            </a:r>
            <a:r>
              <a:rPr kumimoji="1" lang="zh-CN" altLang="en-US" dirty="0">
                <a:solidFill>
                  <a:srgbClr val="036BB1"/>
                </a:solidFill>
              </a:rPr>
              <a:t>设置。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模式对话框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5349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xmlns="" id="{7200ED78-463D-3845-923E-D96212EB9A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07784" y="2371171"/>
            <a:ext cx="22619016" cy="9949165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olidFill>
                  <a:srgbClr val="036BB1"/>
                </a:solidFill>
              </a:rPr>
              <a:t>对话框</a:t>
            </a:r>
            <a:r>
              <a:rPr kumimoji="1" lang="zh-CN" altLang="en-US" dirty="0">
                <a:solidFill>
                  <a:srgbClr val="036BB1"/>
                </a:solidFill>
              </a:rPr>
              <a:t>的关闭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BOOL </a:t>
            </a:r>
            <a:r>
              <a:rPr kumimoji="1" lang="en-US" altLang="zh-CN" dirty="0" err="1">
                <a:solidFill>
                  <a:srgbClr val="036BB1"/>
                </a:solidFill>
              </a:rPr>
              <a:t>EndDialog</a:t>
            </a:r>
            <a:r>
              <a:rPr kumimoji="1" lang="en-US" altLang="zh-CN" dirty="0">
                <a:solidFill>
                  <a:srgbClr val="036BB1"/>
                </a:solidFill>
              </a:rPr>
              <a:t>(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	  HWND </a:t>
            </a:r>
            <a:r>
              <a:rPr kumimoji="1" lang="en-US" altLang="zh-CN" dirty="0" err="1">
                <a:solidFill>
                  <a:srgbClr val="036BB1"/>
                </a:solidFill>
              </a:rPr>
              <a:t>hDlg</a:t>
            </a:r>
            <a:r>
              <a:rPr kumimoji="1" lang="en-US" altLang="zh-CN" dirty="0">
                <a:solidFill>
                  <a:srgbClr val="036BB1"/>
                </a:solidFill>
              </a:rPr>
              <a:t>,//</a:t>
            </a:r>
            <a:r>
              <a:rPr kumimoji="1" lang="zh-CN" altLang="en-US" dirty="0">
                <a:solidFill>
                  <a:srgbClr val="036BB1"/>
                </a:solidFill>
              </a:rPr>
              <a:t>关闭的对话框窗口句柄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	  </a:t>
            </a:r>
            <a:r>
              <a:rPr kumimoji="1" lang="en-US" altLang="zh-CN" dirty="0">
                <a:solidFill>
                  <a:srgbClr val="036BB1"/>
                </a:solidFill>
              </a:rPr>
              <a:t>INT_PTR </a:t>
            </a:r>
            <a:r>
              <a:rPr kumimoji="1" lang="en-US" altLang="zh-CN" dirty="0" err="1">
                <a:solidFill>
                  <a:srgbClr val="036BB1"/>
                </a:solidFill>
              </a:rPr>
              <a:t>nResult</a:t>
            </a:r>
            <a:r>
              <a:rPr kumimoji="1" lang="en-US" altLang="zh-CN" dirty="0">
                <a:solidFill>
                  <a:srgbClr val="036BB1"/>
                </a:solidFill>
              </a:rPr>
              <a:t> //</a:t>
            </a:r>
            <a:r>
              <a:rPr kumimoji="1" lang="zh-CN" altLang="en-US" dirty="0">
                <a:solidFill>
                  <a:srgbClr val="036BB1"/>
                </a:solidFill>
              </a:rPr>
              <a:t>关闭的返回值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);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36BB1"/>
                </a:solidFill>
              </a:rPr>
              <a:t>	</a:t>
            </a:r>
            <a:r>
              <a:rPr kumimoji="1" lang="zh-CN" altLang="en-US" dirty="0">
                <a:solidFill>
                  <a:srgbClr val="036BB1"/>
                </a:solidFill>
              </a:rPr>
              <a:t>关闭模式对话框，只能使用</a:t>
            </a:r>
            <a:r>
              <a:rPr kumimoji="1" lang="en-US" altLang="zh-CN" dirty="0" err="1">
                <a:solidFill>
                  <a:srgbClr val="036BB1"/>
                </a:solidFill>
              </a:rPr>
              <a:t>EndDialog</a:t>
            </a:r>
            <a:r>
              <a:rPr kumimoji="1" lang="zh-CN" altLang="en-US" dirty="0">
                <a:solidFill>
                  <a:srgbClr val="036BB1"/>
                </a:solidFill>
              </a:rPr>
              <a:t>，不能使用</a:t>
            </a:r>
            <a:r>
              <a:rPr kumimoji="1" lang="en-US" altLang="zh-CN" dirty="0" err="1">
                <a:solidFill>
                  <a:srgbClr val="036BB1"/>
                </a:solidFill>
              </a:rPr>
              <a:t>DestroyWindow</a:t>
            </a:r>
            <a:r>
              <a:rPr kumimoji="1" lang="zh-CN" altLang="en-US" dirty="0">
                <a:solidFill>
                  <a:srgbClr val="036BB1"/>
                </a:solidFill>
              </a:rPr>
              <a:t>等函数。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 err="1">
                <a:solidFill>
                  <a:srgbClr val="036BB1"/>
                </a:solidFill>
              </a:rPr>
              <a:t>nResult</a:t>
            </a:r>
            <a:r>
              <a:rPr kumimoji="1" lang="zh-CN" altLang="en-US" dirty="0">
                <a:solidFill>
                  <a:srgbClr val="036BB1"/>
                </a:solidFill>
              </a:rPr>
              <a:t>是</a:t>
            </a:r>
            <a:r>
              <a:rPr kumimoji="1" lang="en-US" altLang="zh-CN" dirty="0" err="1">
                <a:solidFill>
                  <a:srgbClr val="036BB1"/>
                </a:solidFill>
              </a:rPr>
              <a:t>DialogBox</a:t>
            </a:r>
            <a:r>
              <a:rPr kumimoji="1" lang="zh-CN" altLang="en-US" dirty="0">
                <a:solidFill>
                  <a:srgbClr val="036BB1"/>
                </a:solidFill>
              </a:rPr>
              <a:t>函数退出时的返回值。</a:t>
            </a:r>
          </a:p>
          <a:p>
            <a:r>
              <a:rPr kumimoji="1" lang="zh-CN" altLang="en-US" dirty="0" smtClean="0">
                <a:solidFill>
                  <a:srgbClr val="036BB1"/>
                </a:solidFill>
              </a:rPr>
              <a:t>对话框</a:t>
            </a:r>
            <a:r>
              <a:rPr kumimoji="1" lang="zh-CN" altLang="en-US" dirty="0">
                <a:solidFill>
                  <a:srgbClr val="036BB1"/>
                </a:solidFill>
              </a:rPr>
              <a:t>的消息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36BB1"/>
                </a:solidFill>
              </a:rPr>
              <a:t>	</a:t>
            </a:r>
            <a:r>
              <a:rPr kumimoji="1" lang="en-US" altLang="zh-CN" dirty="0">
                <a:solidFill>
                  <a:srgbClr val="036BB1"/>
                </a:solidFill>
              </a:rPr>
              <a:t>WM_INITDIALOG - </a:t>
            </a:r>
            <a:r>
              <a:rPr kumimoji="1" lang="zh-CN" altLang="en-US" dirty="0">
                <a:solidFill>
                  <a:srgbClr val="036BB1"/>
                </a:solidFill>
              </a:rPr>
              <a:t>对话框创建之后显示之前，通知对话框窗口处理函数，可以完成自己的初始化相关的操作。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8A1632-8C2C-C843-B0F6-1C64CF793A8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510982" y="297650"/>
            <a:ext cx="22415817" cy="131420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36BB1"/>
                </a:solidFill>
                <a:latin typeface="微软雅黑" panose="020B0503020204020204" charset="-122"/>
                <a:ea typeface="微软雅黑" panose="020B0503020204020204" charset="-122"/>
              </a:rPr>
              <a:t>模式对话框</a:t>
            </a:r>
            <a:endParaRPr lang="zh-CN" altLang="en-US" dirty="0">
              <a:solidFill>
                <a:srgbClr val="036BB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756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主题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a:blipFill>
        <a:ln>
          <a:noFill/>
        </a:ln>
      </a:spPr>
      <a:bodyPr rtlCol="0" anchor="ctr"/>
      <a:lstStyle>
        <a:defPPr algn="ctr"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8213</TotalTime>
  <Words>334</Words>
  <Application>Microsoft Office PowerPoint</Application>
  <PresentationFormat>自定义</PresentationFormat>
  <Paragraphs>203</Paragraphs>
  <Slides>34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Windows内核开发</vt:lpstr>
      <vt:lpstr>Unit01 对话框</vt:lpstr>
      <vt:lpstr>幻灯片 3</vt:lpstr>
      <vt:lpstr>01     对话框原理</vt:lpstr>
      <vt:lpstr>幻灯片 5</vt:lpstr>
      <vt:lpstr>幻灯片 6</vt:lpstr>
      <vt:lpstr>02     模式对话框</vt:lpstr>
      <vt:lpstr>幻灯片 8</vt:lpstr>
      <vt:lpstr>幻灯片 9</vt:lpstr>
      <vt:lpstr>03     无模式对话框</vt:lpstr>
      <vt:lpstr>幻灯片 11</vt:lpstr>
      <vt:lpstr>幻灯片 12</vt:lpstr>
      <vt:lpstr>Unit02 静态库</vt:lpstr>
      <vt:lpstr>幻灯片 14</vt:lpstr>
      <vt:lpstr>01     静态库特点</vt:lpstr>
      <vt:lpstr>幻灯片 16</vt:lpstr>
      <vt:lpstr>02     C语言静态库</vt:lpstr>
      <vt:lpstr>幻灯片 18</vt:lpstr>
      <vt:lpstr>02     C++语言静态库</vt:lpstr>
      <vt:lpstr>幻灯片 20</vt:lpstr>
      <vt:lpstr>Unit03 动态库</vt:lpstr>
      <vt:lpstr>幻灯片 22</vt:lpstr>
      <vt:lpstr>01     动态库特点</vt:lpstr>
      <vt:lpstr>幻灯片 24</vt:lpstr>
      <vt:lpstr>02     动态库的创建</vt:lpstr>
      <vt:lpstr>幻灯片 26</vt:lpstr>
      <vt:lpstr>03     动态库的使用</vt:lpstr>
      <vt:lpstr>幻灯片 28</vt:lpstr>
      <vt:lpstr>Unit04 动态库(二)</vt:lpstr>
      <vt:lpstr>01     显示链接</vt:lpstr>
      <vt:lpstr>幻灯片 31</vt:lpstr>
      <vt:lpstr>02     动态库中封装类</vt:lpstr>
      <vt:lpstr>幻灯片 33</vt:lpstr>
      <vt:lpstr>幻灯片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tarena</dc:creator>
  <cp:lastModifiedBy>admin</cp:lastModifiedBy>
  <cp:revision>783</cp:revision>
  <dcterms:created xsi:type="dcterms:W3CDTF">2017-05-25T09:22:00Z</dcterms:created>
  <dcterms:modified xsi:type="dcterms:W3CDTF">2019-12-30T09:27:48Z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