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0" r:id="rId2"/>
    <p:sldId id="888" r:id="rId3"/>
    <p:sldId id="889" r:id="rId4"/>
    <p:sldId id="890" r:id="rId5"/>
    <p:sldId id="891" r:id="rId6"/>
    <p:sldId id="892" r:id="rId7"/>
    <p:sldId id="893" r:id="rId8"/>
    <p:sldId id="930" r:id="rId9"/>
    <p:sldId id="931" r:id="rId10"/>
    <p:sldId id="956" r:id="rId11"/>
    <p:sldId id="960" r:id="rId12"/>
    <p:sldId id="961" r:id="rId13"/>
    <p:sldId id="962" r:id="rId14"/>
    <p:sldId id="896" r:id="rId15"/>
    <p:sldId id="898" r:id="rId16"/>
    <p:sldId id="899" r:id="rId17"/>
    <p:sldId id="966" r:id="rId18"/>
    <p:sldId id="919" r:id="rId19"/>
    <p:sldId id="920" r:id="rId20"/>
    <p:sldId id="963" r:id="rId21"/>
    <p:sldId id="943" r:id="rId22"/>
    <p:sldId id="945" r:id="rId23"/>
    <p:sldId id="957" r:id="rId24"/>
    <p:sldId id="964" r:id="rId25"/>
    <p:sldId id="967" r:id="rId26"/>
    <p:sldId id="958" r:id="rId27"/>
    <p:sldId id="959" r:id="rId28"/>
    <p:sldId id="965" r:id="rId29"/>
  </p:sldIdLst>
  <p:sldSz cx="24382413" cy="13716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93A6B"/>
    <a:srgbClr val="0371B6"/>
    <a:srgbClr val="036BB1"/>
    <a:srgbClr val="03599F"/>
    <a:srgbClr val="033675"/>
    <a:srgbClr val="5E7DFF"/>
    <a:srgbClr val="19307B"/>
    <a:srgbClr val="1D2E76"/>
    <a:srgbClr val="002FA0"/>
    <a:srgbClr val="1D2E7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 autoAdjust="0"/>
    <p:restoredTop sz="94660"/>
  </p:normalViewPr>
  <p:slideViewPr>
    <p:cSldViewPr snapToGrid="0">
      <p:cViewPr>
        <p:scale>
          <a:sx n="40" d="100"/>
          <a:sy n="40" d="100"/>
        </p:scale>
        <p:origin x="-342" y="-24"/>
      </p:cViewPr>
      <p:guideLst>
        <p:guide orient="horz" pos="4320"/>
        <p:guide pos="76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3504" y="1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317DCA2C-A8EF-DE46-B00B-27134A89E6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C63FCD17-805A-D846-A08A-57C8C3A63F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E163F-9BF3-1B43-ADED-5C097536833C}" type="datetimeFigureOut">
              <a:rPr kumimoji="1" lang="zh-CN" altLang="en-US" smtClean="0"/>
              <a:pPr/>
              <a:t>2019/12/30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D67C2966-4A3C-B149-A463-2E9BDEE86F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12EFA04E-2645-BB4C-B212-F0330005F6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78AD9-12A9-0E4A-8AD9-F1FCCED3781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3725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9649B-4D69-DE4C-9159-825A6D184020}" type="datetimeFigureOut">
              <a:rPr kumimoji="1" lang="zh-CN" altLang="en-US" smtClean="0"/>
              <a:pPr/>
              <a:t>2019/12/30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45D8A-770A-BD4B-9FA7-E8D2C0E6735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2169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24382413" cy="137211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 t="22" b="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未标题-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2155" y="469265"/>
            <a:ext cx="3045761" cy="1003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856" y="5956935"/>
            <a:ext cx="24386540" cy="2271395"/>
          </a:xfrm>
        </p:spPr>
        <p:txBody>
          <a:bodyPr anchor="ctr" anchorCtr="0"/>
          <a:lstStyle>
            <a:lvl1pPr algn="ctr">
              <a:defRPr sz="75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课程名称、阶段名称或者 模块名称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 userDrawn="1"/>
        </p:nvSpPr>
        <p:spPr>
          <a:xfrm>
            <a:off x="1" y="0"/>
            <a:ext cx="24382412" cy="13716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 l="3" t="-1" r="-19033" b="-1907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未标题-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280755" y="524517"/>
            <a:ext cx="2372995" cy="78168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93787E10-2A31-834D-9A42-DD8EBCF137A0}"/>
              </a:ext>
            </a:extLst>
          </p:cNvPr>
          <p:cNvSpPr/>
          <p:nvPr userDrawn="1"/>
        </p:nvSpPr>
        <p:spPr>
          <a:xfrm>
            <a:off x="0" y="-5150"/>
            <a:ext cx="24382413" cy="13721150"/>
          </a:xfrm>
          <a:prstGeom prst="rect">
            <a:avLst/>
          </a:prstGeom>
          <a:solidFill>
            <a:srgbClr val="093A6B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文本">
            <a:extLst>
              <a:ext uri="{FF2B5EF4-FFF2-40B4-BE49-F238E27FC236}">
                <a16:creationId xmlns="" xmlns:a16="http://schemas.microsoft.com/office/drawing/2014/main" id="{458C8997-37F1-6741-9EFD-E574D3D0A03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-8890" y="4482689"/>
            <a:ext cx="24391303" cy="513357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2000">
                <a:schemeClr val="bg1">
                  <a:alpha val="74000"/>
                </a:schemeClr>
              </a:gs>
              <a:gs pos="50000">
                <a:schemeClr val="bg1">
                  <a:alpha val="86000"/>
                </a:schemeClr>
              </a:gs>
              <a:gs pos="31000">
                <a:schemeClr val="bg1">
                  <a:alpha val="74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0800000" scaled="1"/>
          </a:gradFill>
        </p:spPr>
        <p:txBody>
          <a:bodyPr/>
          <a:lstStyle>
            <a:lvl1pPr algn="ctr" defTabSz="457154">
              <a:defRPr sz="13999">
                <a:solidFill>
                  <a:srgbClr val="2883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Lantinghei SC Extralight"/>
              </a:defRPr>
            </a:lvl1pPr>
          </a:lstStyle>
          <a:p>
            <a:r>
              <a:rPr lang="en-US" altLang="zh-CN" dirty="0"/>
              <a:t>Unit01</a:t>
            </a:r>
            <a:r>
              <a:rPr lang="zh-CN" altLang="en-US" dirty="0"/>
              <a:t> 课程标题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92968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891" y="0"/>
            <a:ext cx="24493017" cy="13781405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-39759" y="-82651"/>
            <a:ext cx="24563423" cy="1205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02934409-FE88-6346-94D2-014E49C91528}"/>
              </a:ext>
            </a:extLst>
          </p:cNvPr>
          <p:cNvSpPr txBox="1"/>
          <p:nvPr userDrawn="1"/>
        </p:nvSpPr>
        <p:spPr>
          <a:xfrm>
            <a:off x="5160569" y="1519902"/>
            <a:ext cx="5648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r>
              <a:rPr lang="zh-CN" altLang="en-US" sz="5200" b="1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pic>
        <p:nvPicPr>
          <p:cNvPr id="5" name="图片 4" descr="未标题-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355" y="12468371"/>
            <a:ext cx="2372995" cy="78168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02934409-FE88-6346-94D2-014E49C91528}"/>
              </a:ext>
            </a:extLst>
          </p:cNvPr>
          <p:cNvSpPr txBox="1"/>
          <p:nvPr userDrawn="1"/>
        </p:nvSpPr>
        <p:spPr>
          <a:xfrm>
            <a:off x="20681950" y="12468371"/>
            <a:ext cx="4083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www.tedu.cn</a:t>
            </a:r>
            <a:endParaRPr lang="zh-CN" altLang="en-US" sz="4000" b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0"/>
            <a:ext cx="24382413" cy="1371917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-39758" y="-31531"/>
            <a:ext cx="24422172" cy="12002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未标题-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355" y="12468371"/>
            <a:ext cx="2372995" cy="7816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02934409-FE88-6346-94D2-014E49C91528}"/>
              </a:ext>
            </a:extLst>
          </p:cNvPr>
          <p:cNvSpPr txBox="1"/>
          <p:nvPr userDrawn="1"/>
        </p:nvSpPr>
        <p:spPr>
          <a:xfrm>
            <a:off x="20046950" y="12468371"/>
            <a:ext cx="4083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www.tedu.cn</a:t>
            </a:r>
            <a:endParaRPr lang="zh-CN" altLang="en-US" sz="4000" b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121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891" y="0"/>
            <a:ext cx="24395431" cy="13781405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-8890" y="1906918"/>
            <a:ext cx="24395430" cy="11885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00371E42-B15A-FF4B-B9B2-43AA527FD8B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5381201"/>
            <a:ext cx="24386540" cy="2271395"/>
          </a:xfrm>
        </p:spPr>
        <p:txBody>
          <a:bodyPr anchor="ctr" anchorCtr="0"/>
          <a:lstStyle>
            <a:lvl1pPr algn="ctr">
              <a:defRPr sz="7500" b="1">
                <a:solidFill>
                  <a:srgbClr val="2883C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/>
              <a:t>01</a:t>
            </a:r>
            <a:r>
              <a:rPr lang="zh-CN" altLang="en-US" dirty="0"/>
              <a:t> 变量</a:t>
            </a:r>
          </a:p>
        </p:txBody>
      </p:sp>
      <p:pic>
        <p:nvPicPr>
          <p:cNvPr id="7" name="图片 6" descr="未标题-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1280755" y="524517"/>
            <a:ext cx="2372995" cy="7816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比较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890" y="0"/>
            <a:ext cx="24416704" cy="13781405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-45592" y="-39757"/>
            <a:ext cx="24453405" cy="12508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-12700" y="1843405"/>
            <a:ext cx="24408000" cy="72000"/>
          </a:xfrm>
          <a:prstGeom prst="rect">
            <a:avLst/>
          </a:prstGeom>
          <a:solidFill>
            <a:srgbClr val="193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 userDrawn="1"/>
        </p:nvSpPr>
        <p:spPr>
          <a:xfrm rot="13500000">
            <a:off x="750593" y="1029280"/>
            <a:ext cx="360000" cy="360000"/>
          </a:xfrm>
          <a:prstGeom prst="rtTriangle">
            <a:avLst/>
          </a:prstGeom>
          <a:solidFill>
            <a:srgbClr val="036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849F925-56C2-F84C-9CC4-065A9082B49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07784" y="2371172"/>
            <a:ext cx="22619016" cy="8804828"/>
          </a:xfrm>
        </p:spPr>
        <p:txBody>
          <a:bodyPr/>
          <a:lstStyle>
            <a:lvl1pPr marL="457200" indent="-780565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Wingdings" pitchFamily="2" charset="2"/>
              <a:buChar char="l"/>
              <a:defRPr sz="4800">
                <a:solidFill>
                  <a:srgbClr val="2F559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1371600" indent="-600565">
              <a:spcAft>
                <a:spcPts val="600"/>
              </a:spcAft>
              <a:buFont typeface="Wingdings" pitchFamily="2" charset="2"/>
              <a:buChar char="Ø"/>
              <a:defRPr sz="4000">
                <a:solidFill>
                  <a:srgbClr val="2F559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
第二级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="" xmlns:a16="http://schemas.microsoft.com/office/drawing/2014/main" id="{DBCA4B39-62DC-F54B-A3C3-34A3F39C56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450050"/>
            <a:ext cx="22415817" cy="1314142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6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4400" latinLnBrk="1" hangingPunct="0"/>
            <a:r>
              <a:rPr kumimoji="1" lang="zh-CN" altLang="en-US" dirty="0"/>
              <a:t>编辑母版文本</a:t>
            </a:r>
          </a:p>
        </p:txBody>
      </p:sp>
      <p:pic>
        <p:nvPicPr>
          <p:cNvPr id="12" name="图片 11" descr="未标题-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6034" y="12714396"/>
            <a:ext cx="2372995" cy="78168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02934409-FE88-6346-94D2-014E49C91528}"/>
              </a:ext>
            </a:extLst>
          </p:cNvPr>
          <p:cNvSpPr txBox="1"/>
          <p:nvPr userDrawn="1"/>
        </p:nvSpPr>
        <p:spPr>
          <a:xfrm>
            <a:off x="20681950" y="12716147"/>
            <a:ext cx="4083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www.tedu.cn</a:t>
            </a:r>
            <a:endParaRPr lang="zh-CN" altLang="en-US" sz="4000" b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97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2489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1" y="-5150"/>
            <a:ext cx="24382413" cy="1372115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103360" y="2798445"/>
            <a:ext cx="5723890" cy="5723890"/>
            <a:chOff x="14336" y="5877"/>
            <a:chExt cx="9014" cy="9014"/>
          </a:xfrm>
        </p:grpSpPr>
        <p:sp>
          <p:nvSpPr>
            <p:cNvPr id="11" name="圆角矩形 10"/>
            <p:cNvSpPr/>
            <p:nvPr userDrawn="1"/>
          </p:nvSpPr>
          <p:spPr>
            <a:xfrm>
              <a:off x="14336" y="5877"/>
              <a:ext cx="9014" cy="9014"/>
            </a:xfrm>
            <a:prstGeom prst="roundRect">
              <a:avLst>
                <a:gd name="adj" fmla="val 38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 descr="tedu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515" y="6085"/>
              <a:ext cx="8599" cy="8599"/>
            </a:xfrm>
            <a:prstGeom prst="rect">
              <a:avLst/>
            </a:prstGeom>
          </p:spPr>
        </p:pic>
      </p:grpSp>
      <p:sp>
        <p:nvSpPr>
          <p:cNvPr id="15" name="文本框 14"/>
          <p:cNvSpPr txBox="1"/>
          <p:nvPr userDrawn="1"/>
        </p:nvSpPr>
        <p:spPr>
          <a:xfrm>
            <a:off x="9661525" y="9056370"/>
            <a:ext cx="4868545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Microsoft YaHei UI" pitchFamily="18" charset="0"/>
                <a:sym typeface="+mn-ea"/>
              </a:rPr>
              <a:t>关注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Microsoft YaHei UI" pitchFamily="18" charset="0"/>
                <a:sym typeface="+mn-ea"/>
              </a:rPr>
              <a:t>达内科技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Microsoft YaHei UI" pitchFamily="18" charset="0"/>
                <a:sym typeface="+mn-ea"/>
              </a:rPr>
              <a:t>官方微信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Microsoft YaHei UI" pitchFamily="18" charset="0"/>
                <a:sym typeface="+mn-ea"/>
              </a:rPr>
              <a:t>    </a:t>
            </a:r>
          </a:p>
          <a:p>
            <a:endParaRPr lang="en-US" altLang="zh-CN" sz="4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Microsoft YaHei UI" pitchFamily="18" charset="0"/>
              <a:sym typeface="+mn-ea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303510" y="10114915"/>
            <a:ext cx="43738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谢谢观赏！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318" y="730250"/>
            <a:ext cx="21030167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318" y="3651250"/>
            <a:ext cx="21030167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318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6803" y="12712700"/>
            <a:ext cx="8229196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0354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51" r:id="rId3"/>
    <p:sldLayoutId id="2147483676" r:id="rId4"/>
    <p:sldLayoutId id="2147483652" r:id="rId5"/>
    <p:sldLayoutId id="2147483671" r:id="rId6"/>
    <p:sldLayoutId id="2147483655" r:id="rId7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6565" algn="l" defTabSz="1828800" rtl="0" eaLnBrk="1" latinLnBrk="0" hangingPunct="1">
        <a:lnSpc>
          <a:spcPct val="150000"/>
        </a:lnSpc>
        <a:spcBef>
          <a:spcPts val="1747"/>
        </a:spcBef>
        <a:spcAft>
          <a:spcPts val="1200"/>
        </a:spcAft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6565" algn="l" defTabSz="18288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6565" algn="l" defTabSz="1828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624276" y="3779802"/>
            <a:ext cx="247650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endParaRPr lang="zh-CN" altLang="en-US" sz="2400" dirty="0">
              <a:solidFill>
                <a:srgbClr val="E72C43"/>
              </a:solidFill>
              <a:latin typeface="锐字云字库锐黑粗体GBK" panose="02010604000000000000" charset="-122"/>
              <a:ea typeface="锐字云字库锐黑粗体GBK" panose="02010604000000000000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C9E3ABBE-CB5D-3D42-8E5A-22A16ABEE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Windows</a:t>
            </a:r>
            <a:r>
              <a:rPr kumimoji="1" lang="zh-CN" altLang="en-US" smtClean="0"/>
              <a:t>线程开发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141621"/>
            <a:ext cx="22619016" cy="1020277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36BB1"/>
                </a:solidFill>
              </a:rPr>
              <a:t>结束</a:t>
            </a:r>
            <a:r>
              <a:rPr lang="zh-CN" altLang="en-US" dirty="0">
                <a:solidFill>
                  <a:srgbClr val="036BB1"/>
                </a:solidFill>
              </a:rPr>
              <a:t>指定线程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BOOL </a:t>
            </a:r>
            <a:r>
              <a:rPr lang="en-US" altLang="zh-CN" dirty="0" err="1">
                <a:solidFill>
                  <a:srgbClr val="036BB1"/>
                </a:solidFill>
              </a:rPr>
              <a:t>TerminateThread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  		HANDLE </a:t>
            </a:r>
            <a:r>
              <a:rPr lang="en-US" altLang="zh-CN" dirty="0" err="1">
                <a:solidFill>
                  <a:srgbClr val="036BB1"/>
                </a:solidFill>
              </a:rPr>
              <a:t>hThread</a:t>
            </a:r>
            <a:r>
              <a:rPr lang="en-US" altLang="zh-CN" dirty="0">
                <a:solidFill>
                  <a:srgbClr val="036BB1"/>
                </a:solidFill>
              </a:rPr>
              <a:t>,    // handle to thread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  		DWORD </a:t>
            </a:r>
            <a:r>
              <a:rPr lang="en-US" altLang="zh-CN" dirty="0" err="1">
                <a:solidFill>
                  <a:srgbClr val="036BB1"/>
                </a:solidFill>
              </a:rPr>
              <a:t>dwExitCode</a:t>
            </a:r>
            <a:r>
              <a:rPr lang="en-US" altLang="zh-CN" dirty="0">
                <a:solidFill>
                  <a:srgbClr val="036BB1"/>
                </a:solidFill>
              </a:rPr>
              <a:t>   // exit code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);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结束</a:t>
            </a:r>
            <a:r>
              <a:rPr lang="zh-CN" altLang="en-US" dirty="0">
                <a:solidFill>
                  <a:srgbClr val="036BB1"/>
                </a:solidFill>
              </a:rPr>
              <a:t>函数所在的线程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VOID </a:t>
            </a:r>
            <a:r>
              <a:rPr lang="en-US" altLang="zh-CN" dirty="0" err="1">
                <a:solidFill>
                  <a:srgbClr val="036BB1"/>
                </a:solidFill>
              </a:rPr>
              <a:t>ExitThread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	DWORD </a:t>
            </a:r>
            <a:r>
              <a:rPr lang="en-US" altLang="zh-CN" dirty="0" err="1">
                <a:solidFill>
                  <a:srgbClr val="036BB1"/>
                </a:solidFill>
              </a:rPr>
              <a:t>dwExitCode</a:t>
            </a:r>
            <a:r>
              <a:rPr lang="en-US" altLang="zh-CN" dirty="0">
                <a:solidFill>
                  <a:srgbClr val="036BB1"/>
                </a:solidFill>
              </a:rPr>
              <a:t>   // exit code for this thread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);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销毁线程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1716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="" xmlns:a16="http://schemas.microsoft.com/office/drawing/2014/main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04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线程相关操作</a:t>
            </a:r>
            <a:endParaRPr kumimoji="1"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5121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141621"/>
            <a:ext cx="22619016" cy="1020277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36BB1"/>
                </a:solidFill>
              </a:rPr>
              <a:t>获取当前线程的</a:t>
            </a:r>
            <a:r>
              <a:rPr lang="en-US" altLang="zh-CN" dirty="0">
                <a:solidFill>
                  <a:srgbClr val="036BB1"/>
                </a:solidFill>
              </a:rPr>
              <a:t>ID 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GetCurrentThreadId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36BB1"/>
              </a:solidFill>
            </a:endParaRPr>
          </a:p>
          <a:p>
            <a:r>
              <a:rPr lang="zh-CN" altLang="en-US" dirty="0">
                <a:solidFill>
                  <a:srgbClr val="036BB1"/>
                </a:solidFill>
              </a:rPr>
              <a:t>获取当前线程的</a:t>
            </a:r>
            <a:r>
              <a:rPr lang="zh-CN" altLang="en-US" dirty="0" smtClean="0">
                <a:solidFill>
                  <a:srgbClr val="036BB1"/>
                </a:solidFill>
              </a:rPr>
              <a:t>句柄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GetCurrentThread</a:t>
            </a:r>
            <a:r>
              <a:rPr lang="en-US" altLang="zh-CN" dirty="0" smtClean="0">
                <a:solidFill>
                  <a:srgbClr val="036BB1"/>
                </a:solidFill>
              </a:rPr>
              <a:t> </a:t>
            </a:r>
          </a:p>
          <a:p>
            <a:pPr marL="0" indent="0">
              <a:buNone/>
            </a:pPr>
            <a:endParaRPr lang="en-US" altLang="zh-CN" dirty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等候单个句柄有信号</a:t>
            </a:r>
            <a:endParaRPr lang="zh-CN" altLang="en-US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VOID </a:t>
            </a:r>
            <a:r>
              <a:rPr lang="en-US" altLang="zh-CN" dirty="0" err="1" smtClean="0">
                <a:solidFill>
                  <a:srgbClr val="036BB1"/>
                </a:solidFill>
              </a:rPr>
              <a:t>WaitForSingleObject</a:t>
            </a:r>
            <a:r>
              <a:rPr lang="en-US" altLang="zh-CN" dirty="0" smtClean="0">
                <a:solidFill>
                  <a:srgbClr val="036BB1"/>
                </a:solidFill>
              </a:rPr>
              <a:t>(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  </a:t>
            </a:r>
            <a:r>
              <a:rPr lang="en-US" altLang="zh-CN" dirty="0" smtClean="0">
                <a:solidFill>
                  <a:srgbClr val="036BB1"/>
                </a:solidFill>
              </a:rPr>
              <a:t>HANDLE </a:t>
            </a:r>
            <a:r>
              <a:rPr lang="en-US" altLang="zh-CN" dirty="0" err="1">
                <a:solidFill>
                  <a:srgbClr val="036BB1"/>
                </a:solidFill>
              </a:rPr>
              <a:t>h</a:t>
            </a:r>
            <a:r>
              <a:rPr lang="en-US" altLang="zh-CN" dirty="0" err="1" smtClean="0">
                <a:solidFill>
                  <a:srgbClr val="036BB1"/>
                </a:solidFill>
              </a:rPr>
              <a:t>andle</a:t>
            </a:r>
            <a:r>
              <a:rPr lang="en-US" altLang="zh-CN" dirty="0" smtClean="0">
                <a:solidFill>
                  <a:srgbClr val="036BB1"/>
                </a:solidFill>
              </a:rPr>
              <a:t>,  </a:t>
            </a:r>
            <a:r>
              <a:rPr lang="en-US" altLang="zh-CN" dirty="0">
                <a:solidFill>
                  <a:srgbClr val="036BB1"/>
                </a:solidFill>
              </a:rPr>
              <a:t>//</a:t>
            </a:r>
            <a:r>
              <a:rPr lang="zh-CN" altLang="en-US" dirty="0">
                <a:solidFill>
                  <a:srgbClr val="036BB1"/>
                </a:solidFill>
              </a:rPr>
              <a:t>句柄</a:t>
            </a:r>
            <a:r>
              <a:rPr lang="en-US" altLang="zh-CN" dirty="0">
                <a:solidFill>
                  <a:srgbClr val="036BB1"/>
                </a:solidFill>
              </a:rPr>
              <a:t>BUFF</a:t>
            </a:r>
            <a:r>
              <a:rPr lang="zh-CN" altLang="en-US" dirty="0">
                <a:solidFill>
                  <a:srgbClr val="036BB1"/>
                </a:solidFill>
              </a:rPr>
              <a:t>的地址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>
                <a:solidFill>
                  <a:srgbClr val="036BB1"/>
                </a:solidFill>
              </a:rPr>
              <a:t>	  </a:t>
            </a:r>
            <a:r>
              <a:rPr lang="en-US" altLang="zh-CN" dirty="0">
                <a:solidFill>
                  <a:srgbClr val="036BB1"/>
                </a:solidFill>
              </a:rPr>
              <a:t>DWORD </a:t>
            </a:r>
            <a:r>
              <a:rPr lang="en-US" altLang="zh-CN" dirty="0" err="1">
                <a:solidFill>
                  <a:srgbClr val="036BB1"/>
                </a:solidFill>
              </a:rPr>
              <a:t>dwMilliseconds</a:t>
            </a:r>
            <a:r>
              <a:rPr lang="en-US" altLang="zh-CN" dirty="0">
                <a:solidFill>
                  <a:srgbClr val="036BB1"/>
                </a:solidFill>
              </a:rPr>
              <a:t>      // </a:t>
            </a:r>
            <a:r>
              <a:rPr lang="zh-CN" altLang="en-US" dirty="0">
                <a:solidFill>
                  <a:srgbClr val="036BB1"/>
                </a:solidFill>
              </a:rPr>
              <a:t>等候时间 </a:t>
            </a:r>
            <a:r>
              <a:rPr lang="en-US" altLang="zh-CN" dirty="0">
                <a:solidFill>
                  <a:srgbClr val="036BB1"/>
                </a:solidFill>
              </a:rPr>
              <a:t>INFINITE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);</a:t>
            </a:r>
            <a:endParaRPr lang="en-US" altLang="zh-CN" dirty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线程相关操作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5458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141621"/>
            <a:ext cx="22619016" cy="1020277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36BB1"/>
                </a:solidFill>
              </a:rPr>
              <a:t>同时等候多个句柄有信号</a:t>
            </a:r>
            <a:endParaRPr lang="zh-CN" altLang="en-US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DWORD </a:t>
            </a:r>
            <a:r>
              <a:rPr lang="en-US" altLang="zh-CN" dirty="0" err="1">
                <a:solidFill>
                  <a:srgbClr val="036BB1"/>
                </a:solidFill>
              </a:rPr>
              <a:t>WaitForMultipleObjects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DWORD </a:t>
            </a:r>
            <a:r>
              <a:rPr lang="en-US" altLang="zh-CN" dirty="0" err="1">
                <a:solidFill>
                  <a:srgbClr val="036BB1"/>
                </a:solidFill>
              </a:rPr>
              <a:t>nCount</a:t>
            </a:r>
            <a:r>
              <a:rPr lang="en-US" altLang="zh-CN" dirty="0">
                <a:solidFill>
                  <a:srgbClr val="036BB1"/>
                </a:solidFill>
              </a:rPr>
              <a:t>, //</a:t>
            </a:r>
            <a:r>
              <a:rPr lang="zh-CN" altLang="en-US" dirty="0">
                <a:solidFill>
                  <a:srgbClr val="036BB1"/>
                </a:solidFill>
              </a:rPr>
              <a:t>句柄数量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  </a:t>
            </a:r>
            <a:r>
              <a:rPr lang="en-US" altLang="zh-CN" dirty="0" smtClean="0">
                <a:solidFill>
                  <a:srgbClr val="036BB1"/>
                </a:solidFill>
              </a:rPr>
              <a:t>	CONST </a:t>
            </a:r>
            <a:r>
              <a:rPr lang="en-US" altLang="zh-CN" dirty="0">
                <a:solidFill>
                  <a:srgbClr val="036BB1"/>
                </a:solidFill>
              </a:rPr>
              <a:t>HANDLE *</a:t>
            </a:r>
            <a:r>
              <a:rPr lang="en-US" altLang="zh-CN" dirty="0" err="1">
                <a:solidFill>
                  <a:srgbClr val="036BB1"/>
                </a:solidFill>
              </a:rPr>
              <a:t>lpHandles</a:t>
            </a:r>
            <a:r>
              <a:rPr lang="en-US" altLang="zh-CN" dirty="0">
                <a:solidFill>
                  <a:srgbClr val="036BB1"/>
                </a:solidFill>
              </a:rPr>
              <a:t>,  //</a:t>
            </a:r>
            <a:r>
              <a:rPr lang="zh-CN" altLang="en-US" dirty="0">
                <a:solidFill>
                  <a:srgbClr val="036BB1"/>
                </a:solidFill>
              </a:rPr>
              <a:t>句柄</a:t>
            </a:r>
            <a:r>
              <a:rPr lang="en-US" altLang="zh-CN" dirty="0">
                <a:solidFill>
                  <a:srgbClr val="036BB1"/>
                </a:solidFill>
              </a:rPr>
              <a:t>BUFF</a:t>
            </a:r>
            <a:r>
              <a:rPr lang="zh-CN" altLang="en-US" dirty="0">
                <a:solidFill>
                  <a:srgbClr val="036BB1"/>
                </a:solidFill>
              </a:rPr>
              <a:t>的地址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  </a:t>
            </a:r>
            <a:r>
              <a:rPr lang="en-US" altLang="zh-CN" dirty="0" smtClean="0">
                <a:solidFill>
                  <a:srgbClr val="036BB1"/>
                </a:solidFill>
              </a:rPr>
              <a:t>	BOOL </a:t>
            </a:r>
            <a:r>
              <a:rPr lang="en-US" altLang="zh-CN" dirty="0" err="1">
                <a:solidFill>
                  <a:srgbClr val="036BB1"/>
                </a:solidFill>
              </a:rPr>
              <a:t>bWaitAll</a:t>
            </a:r>
            <a:r>
              <a:rPr lang="en-US" altLang="zh-CN" dirty="0">
                <a:solidFill>
                  <a:srgbClr val="036BB1"/>
                </a:solidFill>
              </a:rPr>
              <a:t>,//</a:t>
            </a:r>
            <a:r>
              <a:rPr lang="zh-CN" altLang="en-US" dirty="0">
                <a:solidFill>
                  <a:srgbClr val="036BB1"/>
                </a:solidFill>
              </a:rPr>
              <a:t>等候方式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  </a:t>
            </a:r>
            <a:r>
              <a:rPr lang="en-US" altLang="zh-CN" dirty="0" smtClean="0">
                <a:solidFill>
                  <a:srgbClr val="036BB1"/>
                </a:solidFill>
              </a:rPr>
              <a:t>	DWORD </a:t>
            </a:r>
            <a:r>
              <a:rPr lang="en-US" altLang="zh-CN" dirty="0" err="1">
                <a:solidFill>
                  <a:srgbClr val="036BB1"/>
                </a:solidFill>
              </a:rPr>
              <a:t>dwMilliseconds</a:t>
            </a:r>
            <a:r>
              <a:rPr lang="en-US" altLang="zh-CN" dirty="0">
                <a:solidFill>
                  <a:srgbClr val="036BB1"/>
                </a:solidFill>
              </a:rPr>
              <a:t>      // </a:t>
            </a:r>
            <a:r>
              <a:rPr lang="zh-CN" altLang="en-US" dirty="0">
                <a:solidFill>
                  <a:srgbClr val="036BB1"/>
                </a:solidFill>
              </a:rPr>
              <a:t>等候时间 </a:t>
            </a:r>
            <a:r>
              <a:rPr lang="en-US" altLang="zh-CN" dirty="0">
                <a:solidFill>
                  <a:srgbClr val="036BB1"/>
                </a:solidFill>
              </a:rPr>
              <a:t>INFINITE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);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bWaitAll</a:t>
            </a:r>
            <a:r>
              <a:rPr lang="en-US" altLang="zh-CN" dirty="0" smtClean="0">
                <a:solidFill>
                  <a:srgbClr val="036BB1"/>
                </a:solidFill>
              </a:rPr>
              <a:t> </a:t>
            </a:r>
            <a:r>
              <a:rPr lang="en-US" altLang="zh-CN" dirty="0">
                <a:solidFill>
                  <a:srgbClr val="036BB1"/>
                </a:solidFill>
              </a:rPr>
              <a:t>- </a:t>
            </a:r>
            <a:r>
              <a:rPr lang="zh-CN" altLang="en-US" dirty="0">
                <a:solidFill>
                  <a:srgbClr val="036BB1"/>
                </a:solidFill>
              </a:rPr>
              <a:t>等候方式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	</a:t>
            </a:r>
            <a:r>
              <a:rPr lang="en-US" altLang="zh-CN" dirty="0">
                <a:solidFill>
                  <a:srgbClr val="036BB1"/>
                </a:solidFill>
              </a:rPr>
              <a:t>TRUE - </a:t>
            </a:r>
            <a:r>
              <a:rPr lang="zh-CN" altLang="en-US" dirty="0">
                <a:solidFill>
                  <a:srgbClr val="036BB1"/>
                </a:solidFill>
              </a:rPr>
              <a:t>表示所有句柄都有信号，才结束等候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	</a:t>
            </a:r>
            <a:r>
              <a:rPr lang="en-US" altLang="zh-CN" dirty="0">
                <a:solidFill>
                  <a:srgbClr val="036BB1"/>
                </a:solidFill>
              </a:rPr>
              <a:t>FASLE- </a:t>
            </a:r>
            <a:r>
              <a:rPr lang="zh-CN" altLang="en-US" dirty="0">
                <a:solidFill>
                  <a:srgbClr val="036BB1"/>
                </a:solidFill>
              </a:rPr>
              <a:t>表示句柄中只要有</a:t>
            </a:r>
            <a:r>
              <a:rPr lang="en-US" altLang="zh-CN" dirty="0">
                <a:solidFill>
                  <a:srgbClr val="036BB1"/>
                </a:solidFill>
              </a:rPr>
              <a:t>1</a:t>
            </a:r>
            <a:r>
              <a:rPr lang="zh-CN" altLang="en-US" dirty="0">
                <a:solidFill>
                  <a:srgbClr val="036BB1"/>
                </a:solidFill>
              </a:rPr>
              <a:t>个有信号，就结束等候。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线程相关操作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211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FA96435-5B38-DF42-8347-AEDB266D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Unit02 </a:t>
            </a:r>
            <a:r>
              <a:rPr lang="zh-CN" altLang="en-US" dirty="0" smtClean="0"/>
              <a:t>线程同步（一）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xmlns="" val="4116824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="" xmlns:a16="http://schemas.microsoft.com/office/drawing/2014/main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>
                <a:solidFill>
                  <a:schemeClr val="bg1"/>
                </a:solidFill>
              </a:rPr>
              <a:t>01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原子锁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7622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141621"/>
            <a:ext cx="22619016" cy="10202779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>
                <a:solidFill>
                  <a:srgbClr val="036BB1"/>
                </a:solidFill>
              </a:rPr>
              <a:t>相关问题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多个线程对同一个数据进行原子操作，会产生</a:t>
            </a:r>
            <a:r>
              <a:rPr lang="zh-CN" altLang="en-US" dirty="0" smtClean="0">
                <a:solidFill>
                  <a:srgbClr val="036BB1"/>
                </a:solidFill>
              </a:rPr>
              <a:t>结果丢失</a:t>
            </a:r>
            <a:r>
              <a:rPr lang="zh-CN" altLang="en-US" dirty="0">
                <a:solidFill>
                  <a:srgbClr val="036BB1"/>
                </a:solidFill>
              </a:rPr>
              <a:t>。比如执行</a:t>
            </a:r>
            <a:r>
              <a:rPr lang="en-US" altLang="zh-CN" dirty="0">
                <a:solidFill>
                  <a:srgbClr val="036BB1"/>
                </a:solidFill>
              </a:rPr>
              <a:t>++</a:t>
            </a:r>
            <a:r>
              <a:rPr lang="zh-CN" altLang="en-US" dirty="0">
                <a:solidFill>
                  <a:srgbClr val="036BB1"/>
                </a:solidFill>
              </a:rPr>
              <a:t>运算</a:t>
            </a:r>
            <a:r>
              <a:rPr lang="zh-CN" altLang="en-US" dirty="0" smtClean="0">
                <a:solidFill>
                  <a:srgbClr val="036BB1"/>
                </a:solidFill>
              </a:rPr>
              <a:t>时。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36BB1"/>
              </a:solidFill>
            </a:endParaRPr>
          </a:p>
          <a:p>
            <a:r>
              <a:rPr lang="zh-CN" altLang="en-US" dirty="0">
                <a:solidFill>
                  <a:srgbClr val="036BB1"/>
                </a:solidFill>
              </a:rPr>
              <a:t>错误</a:t>
            </a:r>
            <a:r>
              <a:rPr lang="zh-CN" altLang="en-US" dirty="0" smtClean="0">
                <a:solidFill>
                  <a:srgbClr val="036BB1"/>
                </a:solidFill>
              </a:rPr>
              <a:t>代码分析：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当</a:t>
            </a:r>
            <a:r>
              <a:rPr lang="zh-CN" altLang="en-US" dirty="0">
                <a:solidFill>
                  <a:srgbClr val="036BB1"/>
                </a:solidFill>
              </a:rPr>
              <a:t>线程</a:t>
            </a:r>
            <a:r>
              <a:rPr lang="en-US" altLang="zh-CN" dirty="0">
                <a:solidFill>
                  <a:srgbClr val="036BB1"/>
                </a:solidFill>
              </a:rPr>
              <a:t>A</a:t>
            </a:r>
            <a:r>
              <a:rPr lang="zh-CN" altLang="en-US" dirty="0">
                <a:solidFill>
                  <a:srgbClr val="036BB1"/>
                </a:solidFill>
              </a:rPr>
              <a:t>执行</a:t>
            </a:r>
            <a:r>
              <a:rPr lang="en-US" altLang="zh-CN" dirty="0" err="1" smtClean="0">
                <a:solidFill>
                  <a:srgbClr val="036BB1"/>
                </a:solidFill>
              </a:rPr>
              <a:t>g_value</a:t>
            </a:r>
            <a:r>
              <a:rPr lang="en-US" altLang="zh-CN" dirty="0">
                <a:solidFill>
                  <a:srgbClr val="036BB1"/>
                </a:solidFill>
              </a:rPr>
              <a:t>++</a:t>
            </a:r>
            <a:r>
              <a:rPr lang="zh-CN" altLang="en-US" dirty="0">
                <a:solidFill>
                  <a:srgbClr val="036BB1"/>
                </a:solidFill>
              </a:rPr>
              <a:t>时，如果线程</a:t>
            </a:r>
            <a:r>
              <a:rPr lang="zh-CN" altLang="en-US" dirty="0" smtClean="0">
                <a:solidFill>
                  <a:srgbClr val="036BB1"/>
                </a:solidFill>
              </a:rPr>
              <a:t>切换时间正好</a:t>
            </a:r>
            <a:r>
              <a:rPr lang="zh-CN" altLang="en-US" dirty="0">
                <a:solidFill>
                  <a:srgbClr val="036BB1"/>
                </a:solidFill>
              </a:rPr>
              <a:t>是在线程</a:t>
            </a:r>
            <a:r>
              <a:rPr lang="en-US" altLang="zh-CN" dirty="0">
                <a:solidFill>
                  <a:srgbClr val="036BB1"/>
                </a:solidFill>
              </a:rPr>
              <a:t>A</a:t>
            </a:r>
            <a:r>
              <a:rPr lang="zh-CN" altLang="en-US" dirty="0">
                <a:solidFill>
                  <a:srgbClr val="036BB1"/>
                </a:solidFill>
              </a:rPr>
              <a:t>将值保存到</a:t>
            </a:r>
            <a:r>
              <a:rPr lang="en-US" altLang="zh-CN" dirty="0" err="1" smtClean="0">
                <a:solidFill>
                  <a:srgbClr val="036BB1"/>
                </a:solidFill>
              </a:rPr>
              <a:t>g_value</a:t>
            </a:r>
            <a:r>
              <a:rPr lang="zh-CN" altLang="en-US" dirty="0">
                <a:solidFill>
                  <a:srgbClr val="036BB1"/>
                </a:solidFill>
              </a:rPr>
              <a:t>之前</a:t>
            </a:r>
            <a:r>
              <a:rPr lang="zh-CN" altLang="en-US" dirty="0" smtClean="0">
                <a:solidFill>
                  <a:srgbClr val="036BB1"/>
                </a:solidFill>
              </a:rPr>
              <a:t>，线程</a:t>
            </a:r>
            <a:r>
              <a:rPr lang="en-US" altLang="zh-CN" dirty="0">
                <a:solidFill>
                  <a:srgbClr val="036BB1"/>
                </a:solidFill>
              </a:rPr>
              <a:t>B</a:t>
            </a:r>
            <a:r>
              <a:rPr lang="zh-CN" altLang="en-US" dirty="0">
                <a:solidFill>
                  <a:srgbClr val="036BB1"/>
                </a:solidFill>
              </a:rPr>
              <a:t>继续执行</a:t>
            </a:r>
            <a:r>
              <a:rPr lang="en-US" altLang="zh-CN" dirty="0" err="1" smtClean="0">
                <a:solidFill>
                  <a:srgbClr val="036BB1"/>
                </a:solidFill>
              </a:rPr>
              <a:t>g_value</a:t>
            </a:r>
            <a:r>
              <a:rPr lang="en-US" altLang="zh-CN" dirty="0">
                <a:solidFill>
                  <a:srgbClr val="036BB1"/>
                </a:solidFill>
              </a:rPr>
              <a:t>++</a:t>
            </a:r>
            <a:r>
              <a:rPr lang="zh-CN" altLang="en-US" dirty="0">
                <a:solidFill>
                  <a:srgbClr val="036BB1"/>
                </a:solidFill>
              </a:rPr>
              <a:t>，那么当线程</a:t>
            </a:r>
            <a:r>
              <a:rPr lang="en-US" altLang="zh-CN" dirty="0">
                <a:solidFill>
                  <a:srgbClr val="036BB1"/>
                </a:solidFill>
              </a:rPr>
              <a:t>A</a:t>
            </a:r>
            <a:r>
              <a:rPr lang="zh-CN" altLang="en-US" dirty="0">
                <a:solidFill>
                  <a:srgbClr val="036BB1"/>
                </a:solidFill>
              </a:rPr>
              <a:t>再次被切换回来之后，会将原来线程</a:t>
            </a:r>
            <a:r>
              <a:rPr lang="en-US" altLang="zh-CN" dirty="0">
                <a:solidFill>
                  <a:srgbClr val="036BB1"/>
                </a:solidFill>
              </a:rPr>
              <a:t>A</a:t>
            </a:r>
            <a:r>
              <a:rPr lang="zh-CN" altLang="en-US" dirty="0">
                <a:solidFill>
                  <a:srgbClr val="036BB1"/>
                </a:solidFill>
              </a:rPr>
              <a:t>保存的值保存到</a:t>
            </a:r>
            <a:r>
              <a:rPr lang="en-US" altLang="zh-CN" dirty="0" err="1" smtClean="0">
                <a:solidFill>
                  <a:srgbClr val="036BB1"/>
                </a:solidFill>
              </a:rPr>
              <a:t>g_value</a:t>
            </a:r>
            <a:r>
              <a:rPr lang="zh-CN" altLang="en-US" dirty="0">
                <a:solidFill>
                  <a:srgbClr val="036BB1"/>
                </a:solidFill>
              </a:rPr>
              <a:t>上，线程</a:t>
            </a:r>
            <a:r>
              <a:rPr lang="en-US" altLang="zh-CN" dirty="0">
                <a:solidFill>
                  <a:srgbClr val="036BB1"/>
                </a:solidFill>
              </a:rPr>
              <a:t>B</a:t>
            </a:r>
            <a:r>
              <a:rPr lang="zh-CN" altLang="en-US" dirty="0">
                <a:solidFill>
                  <a:srgbClr val="036BB1"/>
                </a:solidFill>
              </a:rPr>
              <a:t>进行的加法操作被覆盖</a:t>
            </a:r>
            <a:r>
              <a:rPr lang="zh-CN" altLang="en-US" dirty="0" smtClean="0">
                <a:solidFill>
                  <a:srgbClr val="036BB1"/>
                </a:solidFill>
              </a:rPr>
              <a:t>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使用原子锁函数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err="1">
                <a:solidFill>
                  <a:srgbClr val="036BB1"/>
                </a:solidFill>
              </a:rPr>
              <a:t>InterlockedIncrement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err="1">
                <a:solidFill>
                  <a:srgbClr val="036BB1"/>
                </a:solidFill>
              </a:rPr>
              <a:t>InterlockedDecrement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err="1">
                <a:solidFill>
                  <a:srgbClr val="036BB1"/>
                </a:solidFill>
              </a:rPr>
              <a:t>InterlockedCompareExchange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err="1">
                <a:solidFill>
                  <a:srgbClr val="036BB1"/>
                </a:solidFill>
              </a:rPr>
              <a:t>InterlockedExchange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...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原子锁的实现</a:t>
            </a:r>
            <a:r>
              <a:rPr lang="zh-CN" altLang="en-US" dirty="0" smtClean="0">
                <a:solidFill>
                  <a:srgbClr val="036BB1"/>
                </a:solidFill>
              </a:rPr>
              <a:t>：</a:t>
            </a:r>
            <a:r>
              <a:rPr lang="zh-CN" altLang="en-US" dirty="0">
                <a:solidFill>
                  <a:srgbClr val="036BB1"/>
                </a:solidFill>
              </a:rPr>
              <a:t>	直接对数据所在的内存操作，并且在任何一个瞬间只能有一个线程访问。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原子锁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9110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FA96435-5B38-DF42-8347-AEDB266D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Unit03 </a:t>
            </a:r>
            <a:r>
              <a:rPr lang="zh-CN" altLang="en-US" dirty="0" smtClean="0"/>
              <a:t>线程同步（二）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xmlns="" val="4116824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="" xmlns:a16="http://schemas.microsoft.com/office/drawing/2014/main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 01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互斥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7540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141621"/>
            <a:ext cx="22619016" cy="1020277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36BB1"/>
                </a:solidFill>
              </a:rPr>
              <a:t>相关的问题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多线程下代码或资源的共享使用。</a:t>
            </a:r>
          </a:p>
          <a:p>
            <a:r>
              <a:rPr lang="zh-CN" altLang="en-US" dirty="0">
                <a:solidFill>
                  <a:srgbClr val="036BB1"/>
                </a:solidFill>
              </a:rPr>
              <a:t>互斥的使用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1 </a:t>
            </a:r>
            <a:r>
              <a:rPr lang="zh-CN" altLang="en-US" dirty="0">
                <a:solidFill>
                  <a:srgbClr val="036BB1"/>
                </a:solidFill>
              </a:rPr>
              <a:t>创建互斥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HANDLE </a:t>
            </a:r>
            <a:r>
              <a:rPr lang="en-US" altLang="zh-CN" dirty="0" err="1">
                <a:solidFill>
                  <a:srgbClr val="036BB1"/>
                </a:solidFill>
              </a:rPr>
              <a:t>CreateMutex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	 LPSECURITY_ATTRIBUTES </a:t>
            </a:r>
            <a:r>
              <a:rPr lang="en-US" altLang="zh-CN" dirty="0" err="1">
                <a:solidFill>
                  <a:srgbClr val="036BB1"/>
                </a:solidFill>
              </a:rPr>
              <a:t>lpMutexAttributes</a:t>
            </a:r>
            <a:r>
              <a:rPr lang="en-US" altLang="zh-CN" dirty="0" smtClean="0">
                <a:solidFill>
                  <a:srgbClr val="036BB1"/>
                </a:solidFill>
              </a:rPr>
              <a:t>, //</a:t>
            </a:r>
            <a:r>
              <a:rPr lang="zh-CN" altLang="en-US" dirty="0">
                <a:solidFill>
                  <a:srgbClr val="036BB1"/>
                </a:solidFill>
              </a:rPr>
              <a:t>安全属性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	</a:t>
            </a:r>
            <a:r>
              <a:rPr lang="en-US" altLang="zh-CN" dirty="0">
                <a:solidFill>
                  <a:srgbClr val="036BB1"/>
                </a:solidFill>
              </a:rPr>
              <a:t>BOOL </a:t>
            </a:r>
            <a:r>
              <a:rPr lang="en-US" altLang="zh-CN" dirty="0" err="1">
                <a:solidFill>
                  <a:srgbClr val="036BB1"/>
                </a:solidFill>
              </a:rPr>
              <a:t>bInitialOwner</a:t>
            </a:r>
            <a:r>
              <a:rPr lang="en-US" altLang="zh-CN" dirty="0">
                <a:solidFill>
                  <a:srgbClr val="036BB1"/>
                </a:solidFill>
              </a:rPr>
              <a:t>,//</a:t>
            </a:r>
            <a:r>
              <a:rPr lang="zh-CN" altLang="en-US" dirty="0">
                <a:solidFill>
                  <a:srgbClr val="036BB1"/>
                </a:solidFill>
              </a:rPr>
              <a:t>初始的拥有者 </a:t>
            </a:r>
            <a:r>
              <a:rPr lang="en-US" altLang="zh-CN" dirty="0">
                <a:solidFill>
                  <a:srgbClr val="036BB1"/>
                </a:solidFill>
              </a:rPr>
              <a:t>TRUE/FALSE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	 LPCTSTR </a:t>
            </a:r>
            <a:r>
              <a:rPr lang="en-US" altLang="zh-CN" dirty="0" err="1">
                <a:solidFill>
                  <a:srgbClr val="036BB1"/>
                </a:solidFill>
              </a:rPr>
              <a:t>lpName</a:t>
            </a:r>
            <a:r>
              <a:rPr lang="en-US" altLang="zh-CN" dirty="0">
                <a:solidFill>
                  <a:srgbClr val="036BB1"/>
                </a:solidFill>
              </a:rPr>
              <a:t>    //</a:t>
            </a:r>
            <a:r>
              <a:rPr lang="zh-CN" altLang="en-US" dirty="0">
                <a:solidFill>
                  <a:srgbClr val="036BB1"/>
                </a:solidFill>
              </a:rPr>
              <a:t>命名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); </a:t>
            </a:r>
            <a:r>
              <a:rPr lang="zh-CN" altLang="en-US" dirty="0">
                <a:solidFill>
                  <a:srgbClr val="036BB1"/>
                </a:solidFill>
              </a:rPr>
              <a:t>创建成功返回互斥句柄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互斥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7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FA96435-5B38-DF42-8347-AEDB266D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Unit01 </a:t>
            </a:r>
            <a:r>
              <a:rPr lang="zh-CN" altLang="en-US" dirty="0" smtClean="0"/>
              <a:t>线程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xmlns="" val="1186148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141621"/>
            <a:ext cx="22619016" cy="10202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2 </a:t>
            </a:r>
            <a:r>
              <a:rPr lang="zh-CN" altLang="en-US" dirty="0">
                <a:solidFill>
                  <a:srgbClr val="036BB1"/>
                </a:solidFill>
              </a:rPr>
              <a:t>等候互斥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WaitFor</a:t>
            </a:r>
            <a:r>
              <a:rPr lang="en-US" altLang="zh-CN" dirty="0" smtClean="0">
                <a:solidFill>
                  <a:srgbClr val="036BB1"/>
                </a:solidFill>
              </a:rPr>
              <a:t>....  </a:t>
            </a: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zh-CN" altLang="en-US" dirty="0">
                <a:solidFill>
                  <a:srgbClr val="036BB1"/>
                </a:solidFill>
              </a:rPr>
              <a:t>互斥的等候遵循谁先等候谁先获取。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3 </a:t>
            </a:r>
            <a:r>
              <a:rPr lang="zh-CN" altLang="en-US" dirty="0">
                <a:solidFill>
                  <a:srgbClr val="036BB1"/>
                </a:solidFill>
              </a:rPr>
              <a:t>释放互斥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BOOL </a:t>
            </a:r>
            <a:r>
              <a:rPr lang="en-US" altLang="zh-CN" dirty="0" err="1">
                <a:solidFill>
                  <a:srgbClr val="036BB1"/>
                </a:solidFill>
              </a:rPr>
              <a:t>ReleaseMutex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	</a:t>
            </a:r>
            <a:r>
              <a:rPr lang="en-US" altLang="zh-CN" dirty="0" smtClean="0">
                <a:solidFill>
                  <a:srgbClr val="036BB1"/>
                </a:solidFill>
              </a:rPr>
              <a:t>	HANDLE </a:t>
            </a:r>
            <a:r>
              <a:rPr lang="en-US" altLang="zh-CN" dirty="0" err="1">
                <a:solidFill>
                  <a:srgbClr val="036BB1"/>
                </a:solidFill>
              </a:rPr>
              <a:t>hMutex</a:t>
            </a:r>
            <a:r>
              <a:rPr lang="en-US" altLang="zh-CN" dirty="0">
                <a:solidFill>
                  <a:srgbClr val="036BB1"/>
                </a:solidFill>
              </a:rPr>
              <a:t>   // handle to </a:t>
            </a:r>
            <a:r>
              <a:rPr lang="en-US" altLang="zh-CN" dirty="0" err="1">
                <a:solidFill>
                  <a:srgbClr val="036BB1"/>
                </a:solidFill>
              </a:rPr>
              <a:t>mutex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);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4 </a:t>
            </a:r>
            <a:r>
              <a:rPr lang="zh-CN" altLang="en-US" dirty="0">
                <a:solidFill>
                  <a:srgbClr val="036BB1"/>
                </a:solidFill>
              </a:rPr>
              <a:t>关闭互斥句柄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CloseHandle</a:t>
            </a:r>
            <a:endParaRPr lang="zh-CN" altLang="en-US" dirty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互斥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83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FA96435-5B38-DF42-8347-AEDB266D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Unit04 </a:t>
            </a:r>
            <a:r>
              <a:rPr lang="zh-CN" altLang="en-US" dirty="0" smtClean="0"/>
              <a:t>线程同步（三）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xmlns="" val="552173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="" xmlns:a16="http://schemas.microsoft.com/office/drawing/2014/main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>
                <a:solidFill>
                  <a:schemeClr val="bg1"/>
                </a:solidFill>
              </a:rPr>
              <a:t>01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事件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7437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141621"/>
            <a:ext cx="22619016" cy="1020277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36BB1"/>
                </a:solidFill>
              </a:rPr>
              <a:t>相关问题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程序之间的通知的问题。</a:t>
            </a:r>
          </a:p>
          <a:p>
            <a:r>
              <a:rPr lang="zh-CN" altLang="en-US" dirty="0">
                <a:solidFill>
                  <a:srgbClr val="036BB1"/>
                </a:solidFill>
              </a:rPr>
              <a:t> 事件的使用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1 </a:t>
            </a:r>
            <a:r>
              <a:rPr lang="zh-CN" altLang="en-US" dirty="0">
                <a:solidFill>
                  <a:srgbClr val="036BB1"/>
                </a:solidFill>
              </a:rPr>
              <a:t>创建事件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HANDLE </a:t>
            </a:r>
            <a:r>
              <a:rPr lang="en-US" altLang="zh-CN" dirty="0" err="1">
                <a:solidFill>
                  <a:srgbClr val="036BB1"/>
                </a:solidFill>
              </a:rPr>
              <a:t>CreateEvent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LPSECURITY_ATTRIBUTES </a:t>
            </a:r>
            <a:r>
              <a:rPr lang="en-US" altLang="zh-CN" dirty="0" err="1">
                <a:solidFill>
                  <a:srgbClr val="036BB1"/>
                </a:solidFill>
              </a:rPr>
              <a:t>lpEventAttributes</a:t>
            </a:r>
            <a:r>
              <a:rPr lang="en-US" altLang="zh-CN" dirty="0">
                <a:solidFill>
                  <a:srgbClr val="036BB1"/>
                </a:solidFill>
              </a:rPr>
              <a:t>, //</a:t>
            </a:r>
            <a:r>
              <a:rPr lang="zh-CN" altLang="en-US" dirty="0">
                <a:solidFill>
                  <a:srgbClr val="036BB1"/>
                </a:solidFill>
              </a:rPr>
              <a:t>安全属性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BOOL </a:t>
            </a:r>
            <a:r>
              <a:rPr lang="en-US" altLang="zh-CN" dirty="0" err="1">
                <a:solidFill>
                  <a:srgbClr val="036BB1"/>
                </a:solidFill>
              </a:rPr>
              <a:t>bManualReset</a:t>
            </a:r>
            <a:r>
              <a:rPr lang="en-US" altLang="zh-CN" dirty="0">
                <a:solidFill>
                  <a:srgbClr val="036BB1"/>
                </a:solidFill>
              </a:rPr>
              <a:t>,                      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	  //</a:t>
            </a:r>
            <a:r>
              <a:rPr lang="zh-CN" altLang="en-US" dirty="0">
                <a:solidFill>
                  <a:srgbClr val="036BB1"/>
                </a:solidFill>
              </a:rPr>
              <a:t>事件重置（复位）方式，</a:t>
            </a:r>
            <a:r>
              <a:rPr lang="en-US" altLang="zh-CN" dirty="0">
                <a:solidFill>
                  <a:srgbClr val="036BB1"/>
                </a:solidFill>
              </a:rPr>
              <a:t>TRUE</a:t>
            </a:r>
            <a:r>
              <a:rPr lang="zh-CN" altLang="en-US" dirty="0">
                <a:solidFill>
                  <a:srgbClr val="036BB1"/>
                </a:solidFill>
              </a:rPr>
              <a:t>手动，</a:t>
            </a:r>
            <a:r>
              <a:rPr lang="en-US" altLang="zh-CN" dirty="0">
                <a:solidFill>
                  <a:srgbClr val="036BB1"/>
                </a:solidFill>
              </a:rPr>
              <a:t>FALSE</a:t>
            </a:r>
            <a:r>
              <a:rPr lang="zh-CN" altLang="en-US" dirty="0">
                <a:solidFill>
                  <a:srgbClr val="036BB1"/>
                </a:solidFill>
              </a:rPr>
              <a:t>自动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BOOL </a:t>
            </a:r>
            <a:r>
              <a:rPr lang="en-US" altLang="zh-CN" dirty="0" err="1">
                <a:solidFill>
                  <a:srgbClr val="036BB1"/>
                </a:solidFill>
              </a:rPr>
              <a:t>bInitialState</a:t>
            </a:r>
            <a:r>
              <a:rPr lang="en-US" altLang="zh-CN" dirty="0">
                <a:solidFill>
                  <a:srgbClr val="036BB1"/>
                </a:solidFill>
              </a:rPr>
              <a:t>,       //</a:t>
            </a:r>
            <a:r>
              <a:rPr lang="zh-CN" altLang="en-US" dirty="0">
                <a:solidFill>
                  <a:srgbClr val="036BB1"/>
                </a:solidFill>
              </a:rPr>
              <a:t>事件初始状态，</a:t>
            </a:r>
            <a:r>
              <a:rPr lang="en-US" altLang="zh-CN" dirty="0">
                <a:solidFill>
                  <a:srgbClr val="036BB1"/>
                </a:solidFill>
              </a:rPr>
              <a:t>TRUE</a:t>
            </a:r>
            <a:r>
              <a:rPr lang="zh-CN" altLang="en-US" dirty="0">
                <a:solidFill>
                  <a:srgbClr val="036BB1"/>
                </a:solidFill>
              </a:rPr>
              <a:t>有信号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LPCTSTR </a:t>
            </a:r>
            <a:r>
              <a:rPr lang="en-US" altLang="zh-CN" dirty="0" err="1">
                <a:solidFill>
                  <a:srgbClr val="036BB1"/>
                </a:solidFill>
              </a:rPr>
              <a:t>lpName</a:t>
            </a:r>
            <a:r>
              <a:rPr lang="en-US" altLang="zh-CN" dirty="0">
                <a:solidFill>
                  <a:srgbClr val="036BB1"/>
                </a:solidFill>
              </a:rPr>
              <a:t>  //</a:t>
            </a:r>
            <a:r>
              <a:rPr lang="zh-CN" altLang="en-US" dirty="0">
                <a:solidFill>
                  <a:srgbClr val="036BB1"/>
                </a:solidFill>
              </a:rPr>
              <a:t>事件命名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); </a:t>
            </a:r>
            <a:r>
              <a:rPr lang="zh-CN" altLang="en-US" dirty="0">
                <a:solidFill>
                  <a:srgbClr val="036BB1"/>
                </a:solidFill>
              </a:rPr>
              <a:t>创建成功返回 事件句柄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>
                <a:solidFill>
                  <a:srgbClr val="036BB1"/>
                </a:solidFill>
              </a:rPr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xmlns="" val="340774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141621"/>
            <a:ext cx="22619016" cy="102027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2 </a:t>
            </a:r>
            <a:r>
              <a:rPr lang="zh-CN" altLang="en-US" dirty="0">
                <a:solidFill>
                  <a:srgbClr val="036BB1"/>
                </a:solidFill>
              </a:rPr>
              <a:t>等候事件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	</a:t>
            </a:r>
            <a:r>
              <a:rPr lang="en-US" altLang="zh-CN" dirty="0" err="1" smtClean="0">
                <a:solidFill>
                  <a:srgbClr val="036BB1"/>
                </a:solidFill>
              </a:rPr>
              <a:t>WaitForSingleObject</a:t>
            </a:r>
            <a:r>
              <a:rPr lang="en-US" altLang="zh-CN" dirty="0" smtClean="0">
                <a:solidFill>
                  <a:srgbClr val="036BB1"/>
                </a:solidFill>
              </a:rPr>
              <a:t>  / </a:t>
            </a:r>
            <a:r>
              <a:rPr lang="en-US" altLang="zh-CN" dirty="0" err="1" smtClean="0">
                <a:solidFill>
                  <a:srgbClr val="036BB1"/>
                </a:solidFill>
              </a:rPr>
              <a:t>WaitForMultipleObjects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3 </a:t>
            </a:r>
            <a:r>
              <a:rPr lang="zh-CN" altLang="en-US" dirty="0">
                <a:solidFill>
                  <a:srgbClr val="036BB1"/>
                </a:solidFill>
              </a:rPr>
              <a:t>触发</a:t>
            </a:r>
            <a:r>
              <a:rPr lang="zh-CN" altLang="en-US" dirty="0" smtClean="0">
                <a:solidFill>
                  <a:srgbClr val="036BB1"/>
                </a:solidFill>
              </a:rPr>
              <a:t>事件（将</a:t>
            </a:r>
            <a:r>
              <a:rPr lang="zh-CN" altLang="en-US" dirty="0">
                <a:solidFill>
                  <a:srgbClr val="036BB1"/>
                </a:solidFill>
              </a:rPr>
              <a:t>事件设置成有信号</a:t>
            </a:r>
            <a:r>
              <a:rPr lang="zh-CN" altLang="en-US" dirty="0" smtClean="0">
                <a:solidFill>
                  <a:srgbClr val="036BB1"/>
                </a:solidFill>
              </a:rPr>
              <a:t>状态）</a:t>
            </a:r>
            <a:endParaRPr lang="zh-CN" altLang="en-US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BOOL </a:t>
            </a:r>
            <a:r>
              <a:rPr lang="en-US" altLang="zh-CN" dirty="0" err="1">
                <a:solidFill>
                  <a:srgbClr val="036BB1"/>
                </a:solidFill>
              </a:rPr>
              <a:t>SetEvent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  		</a:t>
            </a:r>
            <a:r>
              <a:rPr lang="en-US" altLang="zh-CN" dirty="0" smtClean="0">
                <a:solidFill>
                  <a:srgbClr val="036BB1"/>
                </a:solidFill>
              </a:rPr>
              <a:t>	HANDLE </a:t>
            </a:r>
            <a:r>
              <a:rPr lang="en-US" altLang="zh-CN" dirty="0" err="1">
                <a:solidFill>
                  <a:srgbClr val="036BB1"/>
                </a:solidFill>
              </a:rPr>
              <a:t>hEvent</a:t>
            </a:r>
            <a:r>
              <a:rPr lang="en-US" altLang="zh-CN" dirty="0">
                <a:solidFill>
                  <a:srgbClr val="036BB1"/>
                </a:solidFill>
              </a:rPr>
              <a:t>   // handle to event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);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4 </a:t>
            </a:r>
            <a:r>
              <a:rPr lang="zh-CN" altLang="en-US" dirty="0" smtClean="0">
                <a:solidFill>
                  <a:srgbClr val="036BB1"/>
                </a:solidFill>
              </a:rPr>
              <a:t>复位事件（将</a:t>
            </a:r>
            <a:r>
              <a:rPr lang="zh-CN" altLang="en-US" dirty="0">
                <a:solidFill>
                  <a:srgbClr val="036BB1"/>
                </a:solidFill>
              </a:rPr>
              <a:t>事件设置成无信号</a:t>
            </a:r>
            <a:r>
              <a:rPr lang="zh-CN" altLang="en-US" dirty="0" smtClean="0">
                <a:solidFill>
                  <a:srgbClr val="036BB1"/>
                </a:solidFill>
              </a:rPr>
              <a:t>状态）</a:t>
            </a:r>
            <a:endParaRPr lang="zh-CN" altLang="en-US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BOOL </a:t>
            </a:r>
            <a:r>
              <a:rPr lang="en-US" altLang="zh-CN" dirty="0" err="1">
                <a:solidFill>
                  <a:srgbClr val="036BB1"/>
                </a:solidFill>
              </a:rPr>
              <a:t>ResetEvent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  	</a:t>
            </a: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	HANDLE </a:t>
            </a:r>
            <a:r>
              <a:rPr lang="en-US" altLang="zh-CN" dirty="0" err="1">
                <a:solidFill>
                  <a:srgbClr val="036BB1"/>
                </a:solidFill>
              </a:rPr>
              <a:t>hEvent</a:t>
            </a:r>
            <a:r>
              <a:rPr lang="en-US" altLang="zh-CN" dirty="0">
                <a:solidFill>
                  <a:srgbClr val="036BB1"/>
                </a:solidFill>
              </a:rPr>
              <a:t>   // handle to event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);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5 </a:t>
            </a:r>
            <a:r>
              <a:rPr lang="zh-CN" altLang="en-US" dirty="0">
                <a:solidFill>
                  <a:srgbClr val="036BB1"/>
                </a:solidFill>
              </a:rPr>
              <a:t>关闭事件    </a:t>
            </a:r>
            <a:r>
              <a:rPr lang="en-US" altLang="zh-CN" dirty="0" err="1" smtClean="0">
                <a:solidFill>
                  <a:srgbClr val="036BB1"/>
                </a:solidFill>
              </a:rPr>
              <a:t>CloseHandle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小心</a:t>
            </a:r>
            <a:r>
              <a:rPr lang="zh-CN" altLang="en-US" dirty="0">
                <a:solidFill>
                  <a:srgbClr val="036BB1"/>
                </a:solidFill>
              </a:rPr>
              <a:t>事件的死锁。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>
                <a:solidFill>
                  <a:srgbClr val="036BB1"/>
                </a:solidFill>
              </a:rPr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xmlns="" val="110732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FA96435-5B38-DF42-8347-AEDB266D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Unit05 </a:t>
            </a:r>
            <a:r>
              <a:rPr lang="zh-CN" altLang="en-US" dirty="0" smtClean="0"/>
              <a:t>线程同步（四）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xmlns="" val="552173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="" xmlns:a16="http://schemas.microsoft.com/office/drawing/2014/main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01     </a:t>
            </a:r>
            <a:r>
              <a:rPr kumimoji="1" lang="zh-CN" altLang="en-US" sz="8800" dirty="0">
                <a:solidFill>
                  <a:schemeClr val="bg1"/>
                </a:solidFill>
              </a:rPr>
              <a:t>信号量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153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141621"/>
            <a:ext cx="22619016" cy="1020277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36BB1"/>
                </a:solidFill>
              </a:rPr>
              <a:t>相关的问题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类似于事件，解决通知的相关问题。</a:t>
            </a:r>
            <a:r>
              <a:rPr lang="zh-CN" altLang="en-US" dirty="0" smtClean="0">
                <a:solidFill>
                  <a:srgbClr val="036BB1"/>
                </a:solidFill>
              </a:rPr>
              <a:t>但提供</a:t>
            </a:r>
            <a:r>
              <a:rPr lang="zh-CN" altLang="en-US" dirty="0">
                <a:solidFill>
                  <a:srgbClr val="036BB1"/>
                </a:solidFill>
              </a:rPr>
              <a:t>一个计数器，可以设置次数。</a:t>
            </a:r>
          </a:p>
          <a:p>
            <a:r>
              <a:rPr lang="zh-CN" altLang="en-US" dirty="0">
                <a:solidFill>
                  <a:srgbClr val="036BB1"/>
                </a:solidFill>
              </a:rPr>
              <a:t>信号量的使用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1 </a:t>
            </a:r>
            <a:r>
              <a:rPr lang="zh-CN" altLang="en-US" dirty="0">
                <a:solidFill>
                  <a:srgbClr val="036BB1"/>
                </a:solidFill>
              </a:rPr>
              <a:t>创建 信号量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HANDLE </a:t>
            </a:r>
            <a:r>
              <a:rPr lang="en-US" altLang="zh-CN" dirty="0" err="1">
                <a:solidFill>
                  <a:srgbClr val="036BB1"/>
                </a:solidFill>
              </a:rPr>
              <a:t>CreateSemaphore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	</a:t>
            </a:r>
            <a:r>
              <a:rPr lang="en-US" altLang="zh-CN" dirty="0" smtClean="0">
                <a:solidFill>
                  <a:srgbClr val="036BB1"/>
                </a:solidFill>
              </a:rPr>
              <a:t>LPSECURITY_ATTRIBUTES </a:t>
            </a:r>
            <a:r>
              <a:rPr lang="en-US" altLang="zh-CN" dirty="0" err="1">
                <a:solidFill>
                  <a:srgbClr val="036BB1"/>
                </a:solidFill>
              </a:rPr>
              <a:t>lpSemaphoreAttributes</a:t>
            </a:r>
            <a:r>
              <a:rPr lang="en-US" altLang="zh-CN" dirty="0">
                <a:solidFill>
                  <a:srgbClr val="036BB1"/>
                </a:solidFill>
              </a:rPr>
              <a:t>, </a:t>
            </a:r>
            <a:r>
              <a:rPr lang="en-US" altLang="zh-CN" dirty="0" smtClean="0">
                <a:solidFill>
                  <a:srgbClr val="036BB1"/>
                </a:solidFill>
              </a:rPr>
              <a:t>//</a:t>
            </a:r>
            <a:r>
              <a:rPr lang="zh-CN" altLang="en-US" dirty="0">
                <a:solidFill>
                  <a:srgbClr val="036BB1"/>
                </a:solidFill>
              </a:rPr>
              <a:t>安全属性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  </a:t>
            </a:r>
            <a:r>
              <a:rPr lang="en-US" altLang="zh-CN" dirty="0" smtClean="0">
                <a:solidFill>
                  <a:srgbClr val="036BB1"/>
                </a:solidFill>
              </a:rPr>
              <a:t>	LONG </a:t>
            </a:r>
            <a:r>
              <a:rPr lang="en-US" altLang="zh-CN" dirty="0" err="1">
                <a:solidFill>
                  <a:srgbClr val="036BB1"/>
                </a:solidFill>
              </a:rPr>
              <a:t>lInitialCount</a:t>
            </a:r>
            <a:r>
              <a:rPr lang="en-US" altLang="zh-CN" dirty="0">
                <a:solidFill>
                  <a:srgbClr val="036BB1"/>
                </a:solidFill>
              </a:rPr>
              <a:t>,        //</a:t>
            </a:r>
            <a:r>
              <a:rPr lang="zh-CN" altLang="en-US" dirty="0">
                <a:solidFill>
                  <a:srgbClr val="036BB1"/>
                </a:solidFill>
              </a:rPr>
              <a:t>初始化信号量数量 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LONG </a:t>
            </a:r>
            <a:r>
              <a:rPr lang="en-US" altLang="zh-CN" dirty="0" err="1">
                <a:solidFill>
                  <a:srgbClr val="036BB1"/>
                </a:solidFill>
              </a:rPr>
              <a:t>lMaximumCount</a:t>
            </a:r>
            <a:r>
              <a:rPr lang="en-US" altLang="zh-CN" dirty="0">
                <a:solidFill>
                  <a:srgbClr val="036BB1"/>
                </a:solidFill>
              </a:rPr>
              <a:t>, //</a:t>
            </a:r>
            <a:r>
              <a:rPr lang="zh-CN" altLang="en-US" dirty="0">
                <a:solidFill>
                  <a:srgbClr val="036BB1"/>
                </a:solidFill>
              </a:rPr>
              <a:t>信号量的最大值 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LPCTSTR </a:t>
            </a:r>
            <a:r>
              <a:rPr lang="en-US" altLang="zh-CN" dirty="0" err="1">
                <a:solidFill>
                  <a:srgbClr val="036BB1"/>
                </a:solidFill>
              </a:rPr>
              <a:t>lpName</a:t>
            </a:r>
            <a:r>
              <a:rPr lang="en-US" altLang="zh-CN" dirty="0">
                <a:solidFill>
                  <a:srgbClr val="036BB1"/>
                </a:solidFill>
              </a:rPr>
              <a:t>           //</a:t>
            </a:r>
            <a:r>
              <a:rPr lang="zh-CN" altLang="en-US" dirty="0">
                <a:solidFill>
                  <a:srgbClr val="036BB1"/>
                </a:solidFill>
              </a:rPr>
              <a:t>命名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); </a:t>
            </a:r>
            <a:r>
              <a:rPr lang="zh-CN" altLang="en-US" dirty="0">
                <a:solidFill>
                  <a:srgbClr val="036BB1"/>
                </a:solidFill>
              </a:rPr>
              <a:t>创建成功返回信号量句柄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>
                <a:solidFill>
                  <a:srgbClr val="036BB1"/>
                </a:solidFill>
              </a:rPr>
              <a:t>信号量</a:t>
            </a:r>
          </a:p>
        </p:txBody>
      </p:sp>
    </p:spTree>
    <p:extLst>
      <p:ext uri="{BB962C8B-B14F-4D97-AF65-F5344CB8AC3E}">
        <p14:creationId xmlns:p14="http://schemas.microsoft.com/office/powerpoint/2010/main" xmlns="" val="212730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141621"/>
            <a:ext cx="22619016" cy="10202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2 </a:t>
            </a:r>
            <a:r>
              <a:rPr lang="zh-CN" altLang="en-US" dirty="0">
                <a:solidFill>
                  <a:srgbClr val="036BB1"/>
                </a:solidFill>
              </a:rPr>
              <a:t>等候信号量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WaitFor</a:t>
            </a:r>
            <a:r>
              <a:rPr lang="en-US" altLang="zh-CN" dirty="0" smtClean="0">
                <a:solidFill>
                  <a:srgbClr val="036BB1"/>
                </a:solidFill>
              </a:rPr>
              <a:t>...</a:t>
            </a: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zh-CN" altLang="en-US" dirty="0">
                <a:solidFill>
                  <a:srgbClr val="036BB1"/>
                </a:solidFill>
              </a:rPr>
              <a:t>每等候通过一次，信号量的信号减</a:t>
            </a:r>
            <a:r>
              <a:rPr lang="en-US" altLang="zh-CN" dirty="0">
                <a:solidFill>
                  <a:srgbClr val="036BB1"/>
                </a:solidFill>
              </a:rPr>
              <a:t>1</a:t>
            </a:r>
            <a:r>
              <a:rPr lang="zh-CN" altLang="en-US" dirty="0">
                <a:solidFill>
                  <a:srgbClr val="036BB1"/>
                </a:solidFill>
              </a:rPr>
              <a:t>，直到为</a:t>
            </a:r>
            <a:r>
              <a:rPr lang="en-US" altLang="zh-CN" dirty="0">
                <a:solidFill>
                  <a:srgbClr val="036BB1"/>
                </a:solidFill>
              </a:rPr>
              <a:t>0</a:t>
            </a:r>
            <a:r>
              <a:rPr lang="zh-CN" altLang="en-US" dirty="0">
                <a:solidFill>
                  <a:srgbClr val="036BB1"/>
                </a:solidFill>
              </a:rPr>
              <a:t>阻塞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3 </a:t>
            </a:r>
            <a:r>
              <a:rPr lang="zh-CN" altLang="en-US" dirty="0">
                <a:solidFill>
                  <a:srgbClr val="036BB1"/>
                </a:solidFill>
              </a:rPr>
              <a:t>给信号量指定计数值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BOOL </a:t>
            </a:r>
            <a:r>
              <a:rPr lang="en-US" altLang="zh-CN" dirty="0" err="1">
                <a:solidFill>
                  <a:srgbClr val="036BB1"/>
                </a:solidFill>
              </a:rPr>
              <a:t>ReleaseSemaphore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HANDLE </a:t>
            </a:r>
            <a:r>
              <a:rPr lang="en-US" altLang="zh-CN" dirty="0" err="1">
                <a:solidFill>
                  <a:srgbClr val="036BB1"/>
                </a:solidFill>
              </a:rPr>
              <a:t>hSemaphore</a:t>
            </a:r>
            <a:r>
              <a:rPr lang="en-US" altLang="zh-CN" dirty="0">
                <a:solidFill>
                  <a:srgbClr val="036BB1"/>
                </a:solidFill>
              </a:rPr>
              <a:t>, //</a:t>
            </a:r>
            <a:r>
              <a:rPr lang="zh-CN" altLang="en-US" dirty="0">
                <a:solidFill>
                  <a:srgbClr val="036BB1"/>
                </a:solidFill>
              </a:rPr>
              <a:t>信号量句柄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	  </a:t>
            </a:r>
            <a:r>
              <a:rPr lang="zh-CN" altLang="en-US" dirty="0" smtClean="0">
                <a:solidFill>
                  <a:srgbClr val="036BB1"/>
                </a:solidFill>
              </a:rPr>
              <a:t>        </a:t>
            </a:r>
            <a:r>
              <a:rPr lang="en-US" altLang="zh-CN" dirty="0" smtClean="0">
                <a:solidFill>
                  <a:srgbClr val="036BB1"/>
                </a:solidFill>
              </a:rPr>
              <a:t>LONG </a:t>
            </a:r>
            <a:r>
              <a:rPr lang="en-US" altLang="zh-CN" dirty="0" err="1">
                <a:solidFill>
                  <a:srgbClr val="036BB1"/>
                </a:solidFill>
              </a:rPr>
              <a:t>lReleaseCount</a:t>
            </a:r>
            <a:r>
              <a:rPr lang="en-US" altLang="zh-CN" dirty="0">
                <a:solidFill>
                  <a:srgbClr val="036BB1"/>
                </a:solidFill>
              </a:rPr>
              <a:t>, //</a:t>
            </a:r>
            <a:r>
              <a:rPr lang="zh-CN" altLang="en-US" dirty="0">
                <a:solidFill>
                  <a:srgbClr val="036BB1"/>
                </a:solidFill>
              </a:rPr>
              <a:t>释放数量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	</a:t>
            </a: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LPLONG </a:t>
            </a:r>
            <a:r>
              <a:rPr lang="en-US" altLang="zh-CN" dirty="0" err="1">
                <a:solidFill>
                  <a:srgbClr val="036BB1"/>
                </a:solidFill>
              </a:rPr>
              <a:t>lpPreviousCount</a:t>
            </a:r>
            <a:r>
              <a:rPr lang="en-US" altLang="zh-CN" dirty="0">
                <a:solidFill>
                  <a:srgbClr val="036BB1"/>
                </a:solidFill>
              </a:rPr>
              <a:t>   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			//</a:t>
            </a:r>
            <a:r>
              <a:rPr lang="zh-CN" altLang="en-US" dirty="0">
                <a:solidFill>
                  <a:srgbClr val="036BB1"/>
                </a:solidFill>
              </a:rPr>
              <a:t>释放前原来信号量的数量，可以为</a:t>
            </a:r>
            <a:r>
              <a:rPr lang="en-US" altLang="zh-CN" dirty="0">
                <a:solidFill>
                  <a:srgbClr val="036BB1"/>
                </a:solidFill>
              </a:rPr>
              <a:t>NULL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);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4 </a:t>
            </a:r>
            <a:r>
              <a:rPr lang="zh-CN" altLang="en-US" dirty="0">
                <a:solidFill>
                  <a:srgbClr val="036BB1"/>
                </a:solidFill>
              </a:rPr>
              <a:t>关闭</a:t>
            </a:r>
            <a:r>
              <a:rPr lang="zh-CN" altLang="en-US" dirty="0" smtClean="0">
                <a:solidFill>
                  <a:srgbClr val="036BB1"/>
                </a:solidFill>
              </a:rPr>
              <a:t>句柄</a:t>
            </a: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err="1">
                <a:solidFill>
                  <a:srgbClr val="036BB1"/>
                </a:solidFill>
              </a:rPr>
              <a:t>CloseHandle</a:t>
            </a:r>
            <a:endParaRPr lang="zh-CN" altLang="en-US" dirty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>
                <a:solidFill>
                  <a:srgbClr val="036BB1"/>
                </a:solidFill>
              </a:rPr>
              <a:t>信号量</a:t>
            </a:r>
          </a:p>
        </p:txBody>
      </p:sp>
    </p:spTree>
    <p:extLst>
      <p:ext uri="{BB962C8B-B14F-4D97-AF65-F5344CB8AC3E}">
        <p14:creationId xmlns:p14="http://schemas.microsoft.com/office/powerpoint/2010/main" xmlns="" val="114977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0"/>
          <p:cNvGrpSpPr/>
          <p:nvPr/>
        </p:nvGrpSpPr>
        <p:grpSpPr>
          <a:xfrm>
            <a:off x="8205470" y="3633470"/>
            <a:ext cx="11650345" cy="899795"/>
            <a:chOff x="12567" y="5129"/>
            <a:chExt cx="18347" cy="1417"/>
          </a:xfrm>
        </p:grpSpPr>
        <p:sp>
          <p:nvSpPr>
            <p:cNvPr id="30" name="矩形 29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线程基础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32" name="组合 19"/>
            <p:cNvGrpSpPr/>
            <p:nvPr/>
          </p:nvGrpSpPr>
          <p:grpSpPr>
            <a:xfrm>
              <a:off x="12567" y="5130"/>
              <a:ext cx="1416" cy="1416"/>
              <a:chOff x="10442" y="12062"/>
              <a:chExt cx="1416" cy="1416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0442" y="12149"/>
                <a:ext cx="1417" cy="1274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01</a:t>
                </a:r>
              </a:p>
            </p:txBody>
          </p:sp>
        </p:grpSp>
      </p:grpSp>
      <p:grpSp>
        <p:nvGrpSpPr>
          <p:cNvPr id="6" name="组合 60"/>
          <p:cNvGrpSpPr/>
          <p:nvPr/>
        </p:nvGrpSpPr>
        <p:grpSpPr>
          <a:xfrm>
            <a:off x="8205470" y="5374607"/>
            <a:ext cx="11650345" cy="900430"/>
            <a:chOff x="12567" y="5129"/>
            <a:chExt cx="18347" cy="1418"/>
          </a:xfrm>
        </p:grpSpPr>
        <p:sp>
          <p:nvSpPr>
            <p:cNvPr id="25" name="矩形 24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创建线程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7" name="组合 63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0442" y="12149"/>
                <a:ext cx="1417" cy="1274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02</a:t>
                </a:r>
              </a:p>
            </p:txBody>
          </p:sp>
        </p:grpSp>
      </p:grpSp>
      <p:grpSp>
        <p:nvGrpSpPr>
          <p:cNvPr id="14" name="组合 60"/>
          <p:cNvGrpSpPr/>
          <p:nvPr/>
        </p:nvGrpSpPr>
        <p:grpSpPr>
          <a:xfrm>
            <a:off x="8213492" y="6946724"/>
            <a:ext cx="11650345" cy="900430"/>
            <a:chOff x="12567" y="5129"/>
            <a:chExt cx="18347" cy="1418"/>
          </a:xfrm>
        </p:grpSpPr>
        <p:sp>
          <p:nvSpPr>
            <p:cNvPr id="15" name="矩形 14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25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线程挂起</a:t>
              </a:r>
              <a:r>
                <a:rPr lang="en-US" altLang="zh-CN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zh-CN" altLang="en-US" sz="4400" dirty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销毁</a:t>
              </a:r>
            </a:p>
          </p:txBody>
        </p:sp>
        <p:grpSp>
          <p:nvGrpSpPr>
            <p:cNvPr id="17" name="组合 63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28"/>
              <p:cNvSpPr txBox="1"/>
              <p:nvPr/>
            </p:nvSpPr>
            <p:spPr>
              <a:xfrm>
                <a:off x="10442" y="12149"/>
                <a:ext cx="1417" cy="1212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03</a:t>
                </a:r>
                <a:endParaRPr lang="en-US" altLang="zh-CN" sz="4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20" name="组合 60"/>
          <p:cNvGrpSpPr/>
          <p:nvPr/>
        </p:nvGrpSpPr>
        <p:grpSpPr>
          <a:xfrm>
            <a:off x="8213492" y="8486756"/>
            <a:ext cx="11650345" cy="900430"/>
            <a:chOff x="12567" y="5129"/>
            <a:chExt cx="18347" cy="1418"/>
          </a:xfrm>
        </p:grpSpPr>
        <p:sp>
          <p:nvSpPr>
            <p:cNvPr id="21" name="矩形 20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5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线程相关操作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3" name="组合 63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文本框 28"/>
              <p:cNvSpPr txBox="1"/>
              <p:nvPr/>
            </p:nvSpPr>
            <p:spPr>
              <a:xfrm>
                <a:off x="10442" y="12149"/>
                <a:ext cx="1417" cy="1212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04</a:t>
                </a:r>
                <a:endParaRPr lang="en-US" altLang="zh-CN" sz="4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63340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="" xmlns:a16="http://schemas.microsoft.com/office/drawing/2014/main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>
                <a:solidFill>
                  <a:schemeClr val="bg1"/>
                </a:solidFill>
              </a:rPr>
              <a:t>01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线程基础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940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141621"/>
            <a:ext cx="22619016" cy="1020277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36BB1"/>
                </a:solidFill>
              </a:rPr>
              <a:t>Windows</a:t>
            </a:r>
            <a:r>
              <a:rPr lang="zh-CN" altLang="en-US" dirty="0">
                <a:solidFill>
                  <a:srgbClr val="036BB1"/>
                </a:solidFill>
              </a:rPr>
              <a:t>线程是可以执行的代码的实例。系统是以线程为单位调度程序。一个程序当中可以有多个线程，实现多任务的处理。</a:t>
            </a:r>
          </a:p>
          <a:p>
            <a:r>
              <a:rPr lang="en-US" altLang="zh-CN" dirty="0">
                <a:solidFill>
                  <a:srgbClr val="036BB1"/>
                </a:solidFill>
              </a:rPr>
              <a:t>Windows</a:t>
            </a:r>
            <a:r>
              <a:rPr lang="zh-CN" altLang="en-US" dirty="0">
                <a:solidFill>
                  <a:srgbClr val="036BB1"/>
                </a:solidFill>
              </a:rPr>
              <a:t>线程的特点：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1</a:t>
            </a:r>
            <a:r>
              <a:rPr lang="zh-CN" altLang="en-US" dirty="0">
                <a:solidFill>
                  <a:srgbClr val="036BB1"/>
                </a:solidFill>
              </a:rPr>
              <a:t>）线程都具有</a:t>
            </a:r>
            <a:r>
              <a:rPr lang="en-US" altLang="zh-CN" dirty="0">
                <a:solidFill>
                  <a:srgbClr val="036BB1"/>
                </a:solidFill>
              </a:rPr>
              <a:t>1</a:t>
            </a:r>
            <a:r>
              <a:rPr lang="zh-CN" altLang="en-US" dirty="0">
                <a:solidFill>
                  <a:srgbClr val="036BB1"/>
                </a:solidFill>
              </a:rPr>
              <a:t>个</a:t>
            </a:r>
            <a:r>
              <a:rPr lang="en-US" altLang="zh-CN" dirty="0">
                <a:solidFill>
                  <a:srgbClr val="036BB1"/>
                </a:solidFill>
              </a:rPr>
              <a:t>ID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2</a:t>
            </a:r>
            <a:r>
              <a:rPr lang="zh-CN" altLang="en-US" dirty="0">
                <a:solidFill>
                  <a:srgbClr val="036BB1"/>
                </a:solidFill>
              </a:rPr>
              <a:t>）每个线程都具有自己的内存</a:t>
            </a:r>
            <a:r>
              <a:rPr lang="zh-CN" altLang="en-US" dirty="0" smtClean="0">
                <a:solidFill>
                  <a:srgbClr val="036BB1"/>
                </a:solidFill>
              </a:rPr>
              <a:t>栈</a:t>
            </a:r>
            <a:endParaRPr lang="zh-CN" altLang="en-US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3</a:t>
            </a:r>
            <a:r>
              <a:rPr lang="zh-CN" altLang="en-US" smtClean="0">
                <a:solidFill>
                  <a:srgbClr val="036BB1"/>
                </a:solidFill>
              </a:rPr>
              <a:t>）</a:t>
            </a:r>
            <a:r>
              <a:rPr lang="zh-CN" altLang="en-US" dirty="0">
                <a:solidFill>
                  <a:srgbClr val="036BB1"/>
                </a:solidFill>
              </a:rPr>
              <a:t>同一进程中的线程使用同一个地址空间。</a:t>
            </a:r>
          </a:p>
          <a:p>
            <a:r>
              <a:rPr lang="zh-CN" altLang="en-US" dirty="0">
                <a:solidFill>
                  <a:srgbClr val="036BB1"/>
                </a:solidFill>
              </a:rPr>
              <a:t>线程的调度</a:t>
            </a:r>
            <a:r>
              <a:rPr lang="en-US" altLang="zh-CN" dirty="0">
                <a:solidFill>
                  <a:srgbClr val="036BB1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zh-CN" altLang="en-US" dirty="0">
                <a:solidFill>
                  <a:srgbClr val="036BB1"/>
                </a:solidFill>
              </a:rPr>
              <a:t>将</a:t>
            </a:r>
            <a:r>
              <a:rPr lang="en-US" altLang="zh-CN" dirty="0">
                <a:solidFill>
                  <a:srgbClr val="036BB1"/>
                </a:solidFill>
              </a:rPr>
              <a:t>CPU</a:t>
            </a:r>
            <a:r>
              <a:rPr lang="zh-CN" altLang="en-US" dirty="0">
                <a:solidFill>
                  <a:srgbClr val="036BB1"/>
                </a:solidFill>
              </a:rPr>
              <a:t>的执行时间划分成时间片，依次根据时间片执行不同的线程。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线程轮询：线程</a:t>
            </a:r>
            <a:r>
              <a:rPr lang="en-US" altLang="zh-CN" dirty="0">
                <a:solidFill>
                  <a:srgbClr val="036BB1"/>
                </a:solidFill>
              </a:rPr>
              <a:t>A -&gt; </a:t>
            </a:r>
            <a:r>
              <a:rPr lang="zh-CN" altLang="en-US" dirty="0">
                <a:solidFill>
                  <a:srgbClr val="036BB1"/>
                </a:solidFill>
              </a:rPr>
              <a:t>线程</a:t>
            </a:r>
            <a:r>
              <a:rPr lang="en-US" altLang="zh-CN" dirty="0">
                <a:solidFill>
                  <a:srgbClr val="036BB1"/>
                </a:solidFill>
              </a:rPr>
              <a:t>B -&gt; </a:t>
            </a:r>
            <a:r>
              <a:rPr lang="zh-CN" altLang="en-US" dirty="0">
                <a:solidFill>
                  <a:srgbClr val="036BB1"/>
                </a:solidFill>
              </a:rPr>
              <a:t>线程</a:t>
            </a:r>
            <a:r>
              <a:rPr lang="en-US" altLang="zh-CN" dirty="0">
                <a:solidFill>
                  <a:srgbClr val="036BB1"/>
                </a:solidFill>
              </a:rPr>
              <a:t>A......</a:t>
            </a:r>
            <a:endParaRPr lang="zh-CN" altLang="en-US" dirty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>
                <a:solidFill>
                  <a:srgbClr val="036BB1"/>
                </a:solidFill>
              </a:rPr>
              <a:t>线程</a:t>
            </a:r>
            <a:r>
              <a:rPr kumimoji="1" lang="zh-CN" altLang="en-US" dirty="0" smtClean="0">
                <a:solidFill>
                  <a:srgbClr val="036BB1"/>
                </a:solidFill>
              </a:rPr>
              <a:t>基础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760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="" xmlns:a16="http://schemas.microsoft.com/office/drawing/2014/main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02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创建线程</a:t>
            </a:r>
            <a:endParaRPr kumimoji="1"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306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010653" y="2141621"/>
            <a:ext cx="23119345" cy="1020277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solidFill>
                  <a:srgbClr val="036BB1"/>
                </a:solidFill>
              </a:rPr>
              <a:t>创建线程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HANDLE </a:t>
            </a:r>
            <a:r>
              <a:rPr lang="en-US" altLang="zh-CN" dirty="0" err="1">
                <a:solidFill>
                  <a:srgbClr val="036BB1"/>
                </a:solidFill>
              </a:rPr>
              <a:t>CreateThread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LPSECURITY_ATTRIBUTES </a:t>
            </a:r>
            <a:r>
              <a:rPr lang="en-US" altLang="zh-CN" dirty="0" err="1">
                <a:solidFill>
                  <a:srgbClr val="036BB1"/>
                </a:solidFill>
              </a:rPr>
              <a:t>lpThreadAttributes</a:t>
            </a:r>
            <a:r>
              <a:rPr lang="en-US" altLang="zh-CN" dirty="0">
                <a:solidFill>
                  <a:srgbClr val="036BB1"/>
                </a:solidFill>
              </a:rPr>
              <a:t>,//</a:t>
            </a:r>
            <a:r>
              <a:rPr lang="zh-CN" altLang="en-US" dirty="0">
                <a:solidFill>
                  <a:srgbClr val="036BB1"/>
                </a:solidFill>
              </a:rPr>
              <a:t>安全属性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SIZE_T </a:t>
            </a:r>
            <a:r>
              <a:rPr lang="en-US" altLang="zh-CN" dirty="0" err="1">
                <a:solidFill>
                  <a:srgbClr val="036BB1"/>
                </a:solidFill>
              </a:rPr>
              <a:t>dwStackSize</a:t>
            </a:r>
            <a:r>
              <a:rPr lang="en-US" altLang="zh-CN" dirty="0">
                <a:solidFill>
                  <a:srgbClr val="036BB1"/>
                </a:solidFill>
              </a:rPr>
              <a:t>,                       //</a:t>
            </a:r>
            <a:r>
              <a:rPr lang="zh-CN" altLang="en-US" dirty="0">
                <a:solidFill>
                  <a:srgbClr val="036BB1"/>
                </a:solidFill>
              </a:rPr>
              <a:t>线程栈的大小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LPTHREAD_START_ROUTINE </a:t>
            </a:r>
            <a:r>
              <a:rPr lang="en-US" altLang="zh-CN" dirty="0" err="1">
                <a:solidFill>
                  <a:srgbClr val="036BB1"/>
                </a:solidFill>
              </a:rPr>
              <a:t>lpStartAddress</a:t>
            </a:r>
            <a:r>
              <a:rPr lang="en-US" altLang="zh-CN" dirty="0">
                <a:solidFill>
                  <a:srgbClr val="036BB1"/>
                </a:solidFill>
              </a:rPr>
              <a:t>,    //</a:t>
            </a:r>
            <a:r>
              <a:rPr lang="zh-CN" altLang="en-US" dirty="0">
                <a:solidFill>
                  <a:srgbClr val="036BB1"/>
                </a:solidFill>
              </a:rPr>
              <a:t>线程处理函数的函数地址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LPVOID </a:t>
            </a:r>
            <a:r>
              <a:rPr lang="en-US" altLang="zh-CN" dirty="0" err="1">
                <a:solidFill>
                  <a:srgbClr val="036BB1"/>
                </a:solidFill>
              </a:rPr>
              <a:t>lpParameter</a:t>
            </a:r>
            <a:r>
              <a:rPr lang="en-US" altLang="zh-CN" dirty="0">
                <a:solidFill>
                  <a:srgbClr val="036BB1"/>
                </a:solidFill>
              </a:rPr>
              <a:t>,                       //</a:t>
            </a:r>
            <a:r>
              <a:rPr lang="zh-CN" altLang="en-US" dirty="0">
                <a:solidFill>
                  <a:srgbClr val="036BB1"/>
                </a:solidFill>
              </a:rPr>
              <a:t>传递给线程处理函数的参数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DWORD </a:t>
            </a:r>
            <a:r>
              <a:rPr lang="en-US" altLang="zh-CN" dirty="0" err="1">
                <a:solidFill>
                  <a:srgbClr val="036BB1"/>
                </a:solidFill>
              </a:rPr>
              <a:t>dwCreationFlags</a:t>
            </a:r>
            <a:r>
              <a:rPr lang="en-US" altLang="zh-CN" dirty="0">
                <a:solidFill>
                  <a:srgbClr val="036BB1"/>
                </a:solidFill>
              </a:rPr>
              <a:t>,//</a:t>
            </a:r>
            <a:r>
              <a:rPr lang="zh-CN" altLang="en-US" dirty="0">
                <a:solidFill>
                  <a:srgbClr val="036BB1"/>
                </a:solidFill>
              </a:rPr>
              <a:t>线程的创建方式，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LPDWORD </a:t>
            </a:r>
            <a:r>
              <a:rPr lang="en-US" altLang="zh-CN" dirty="0" err="1">
                <a:solidFill>
                  <a:srgbClr val="036BB1"/>
                </a:solidFill>
              </a:rPr>
              <a:t>lpThreadId</a:t>
            </a:r>
            <a:r>
              <a:rPr lang="en-US" altLang="zh-CN" dirty="0">
                <a:solidFill>
                  <a:srgbClr val="036BB1"/>
                </a:solidFill>
              </a:rPr>
              <a:t>                       //</a:t>
            </a:r>
            <a:r>
              <a:rPr lang="zh-CN" altLang="en-US" dirty="0">
                <a:solidFill>
                  <a:srgbClr val="036BB1"/>
                </a:solidFill>
              </a:rPr>
              <a:t>创建成功，返回线程的</a:t>
            </a:r>
            <a:r>
              <a:rPr lang="en-US" altLang="zh-CN" dirty="0">
                <a:solidFill>
                  <a:srgbClr val="036BB1"/>
                </a:solidFill>
              </a:rPr>
              <a:t>ID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); </a:t>
            </a:r>
            <a:r>
              <a:rPr lang="zh-CN" altLang="en-US" dirty="0">
                <a:solidFill>
                  <a:srgbClr val="036BB1"/>
                </a:solidFill>
              </a:rPr>
              <a:t>创建成功，返回线程</a:t>
            </a:r>
            <a:r>
              <a:rPr lang="zh-CN" altLang="en-US" dirty="0" smtClean="0">
                <a:solidFill>
                  <a:srgbClr val="036BB1"/>
                </a:solidFill>
              </a:rPr>
              <a:t>句柄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36BB1"/>
              </a:solidFill>
            </a:endParaRPr>
          </a:p>
          <a:p>
            <a:r>
              <a:rPr lang="zh-CN" altLang="en-US" dirty="0">
                <a:solidFill>
                  <a:srgbClr val="036BB1"/>
                </a:solidFill>
              </a:rPr>
              <a:t>定义线程处理函数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DWORD </a:t>
            </a:r>
            <a:r>
              <a:rPr lang="en-US" altLang="zh-CN" dirty="0">
                <a:solidFill>
                  <a:srgbClr val="036BB1"/>
                </a:solidFill>
              </a:rPr>
              <a:t>WINAPI </a:t>
            </a:r>
            <a:r>
              <a:rPr lang="en-US" altLang="zh-CN" dirty="0" err="1">
                <a:solidFill>
                  <a:srgbClr val="036BB1"/>
                </a:solidFill>
              </a:rPr>
              <a:t>ThreadProc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  	</a:t>
            </a:r>
            <a:r>
              <a:rPr lang="en-US" altLang="zh-CN" dirty="0" smtClean="0">
                <a:solidFill>
                  <a:srgbClr val="036BB1"/>
                </a:solidFill>
              </a:rPr>
              <a:t>	LPVOID </a:t>
            </a:r>
            <a:r>
              <a:rPr lang="en-US" altLang="zh-CN" dirty="0" err="1">
                <a:solidFill>
                  <a:srgbClr val="036BB1"/>
                </a:solidFill>
              </a:rPr>
              <a:t>lpParameter</a:t>
            </a:r>
            <a:r>
              <a:rPr lang="en-US" altLang="zh-CN" dirty="0">
                <a:solidFill>
                  <a:srgbClr val="036BB1"/>
                </a:solidFill>
              </a:rPr>
              <a:t> //</a:t>
            </a:r>
            <a:r>
              <a:rPr lang="zh-CN" altLang="en-US" dirty="0">
                <a:solidFill>
                  <a:srgbClr val="036BB1"/>
                </a:solidFill>
              </a:rPr>
              <a:t>创建线程时，传递给线程的参数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);</a:t>
            </a:r>
            <a:endParaRPr lang="zh-CN" altLang="en-US" dirty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创建线程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8642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="" xmlns:a16="http://schemas.microsoft.com/office/drawing/2014/main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03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线程挂起</a:t>
            </a:r>
            <a:r>
              <a:rPr kumimoji="1" lang="en-US" altLang="zh-CN" sz="8800" dirty="0" smtClean="0">
                <a:solidFill>
                  <a:schemeClr val="bg1"/>
                </a:solidFill>
              </a:rPr>
              <a:t>/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销毁</a:t>
            </a:r>
            <a:endParaRPr kumimoji="1"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098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141621"/>
            <a:ext cx="22619016" cy="1020277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36BB1"/>
                </a:solidFill>
              </a:rPr>
              <a:t>挂起</a:t>
            </a:r>
            <a:endParaRPr lang="zh-CN" altLang="en-US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DWORD </a:t>
            </a:r>
            <a:r>
              <a:rPr lang="en-US" altLang="zh-CN" dirty="0" err="1">
                <a:solidFill>
                  <a:srgbClr val="036BB1"/>
                </a:solidFill>
              </a:rPr>
              <a:t>SuspendThread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	 HANDLE </a:t>
            </a:r>
            <a:r>
              <a:rPr lang="en-US" altLang="zh-CN" dirty="0" err="1">
                <a:solidFill>
                  <a:srgbClr val="036BB1"/>
                </a:solidFill>
              </a:rPr>
              <a:t>hThread</a:t>
            </a:r>
            <a:r>
              <a:rPr lang="en-US" altLang="zh-CN" dirty="0">
                <a:solidFill>
                  <a:srgbClr val="036BB1"/>
                </a:solidFill>
              </a:rPr>
              <a:t>   // handle to thread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);</a:t>
            </a:r>
          </a:p>
          <a:p>
            <a:pPr marL="0" indent="0">
              <a:buNone/>
            </a:pPr>
            <a:endParaRPr lang="en-US" altLang="zh-CN" dirty="0">
              <a:solidFill>
                <a:srgbClr val="036BB1"/>
              </a:solidFill>
            </a:endParaRPr>
          </a:p>
          <a:p>
            <a:r>
              <a:rPr lang="zh-CN" altLang="en-US" dirty="0">
                <a:solidFill>
                  <a:srgbClr val="036BB1"/>
                </a:solidFill>
              </a:rPr>
              <a:t>唤醒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DWORD </a:t>
            </a:r>
            <a:r>
              <a:rPr lang="en-US" altLang="zh-CN" dirty="0" err="1">
                <a:solidFill>
                  <a:srgbClr val="036BB1"/>
                </a:solidFill>
              </a:rPr>
              <a:t>ResumeThread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	HANDLE </a:t>
            </a:r>
            <a:r>
              <a:rPr lang="en-US" altLang="zh-CN" dirty="0" err="1">
                <a:solidFill>
                  <a:srgbClr val="036BB1"/>
                </a:solidFill>
              </a:rPr>
              <a:t>hThread</a:t>
            </a:r>
            <a:r>
              <a:rPr lang="en-US" altLang="zh-CN" dirty="0">
                <a:solidFill>
                  <a:srgbClr val="036BB1"/>
                </a:solidFill>
              </a:rPr>
              <a:t>   // handle to thread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);</a:t>
            </a:r>
          </a:p>
          <a:p>
            <a:pPr marL="0" indent="0">
              <a:buNone/>
            </a:pPr>
            <a:endParaRPr lang="zh-CN" altLang="en-US" dirty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销毁线程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3651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ln>
          <a:noFill/>
        </a:ln>
      </a:spPr>
      <a:bodyPr rtlCol="0" anchor="ctr"/>
      <a:lstStyle>
        <a:defPPr algn="ctr">
          <a:defRPr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8219</TotalTime>
  <Words>222</Words>
  <Application>Microsoft Office PowerPoint</Application>
  <PresentationFormat>自定义</PresentationFormat>
  <Paragraphs>197</Paragraphs>
  <Slides>28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Windows线程开发</vt:lpstr>
      <vt:lpstr>Unit01 线程</vt:lpstr>
      <vt:lpstr>幻灯片 3</vt:lpstr>
      <vt:lpstr>01     线程基础</vt:lpstr>
      <vt:lpstr>幻灯片 5</vt:lpstr>
      <vt:lpstr>02     创建线程</vt:lpstr>
      <vt:lpstr>幻灯片 7</vt:lpstr>
      <vt:lpstr>03     线程挂起/销毁</vt:lpstr>
      <vt:lpstr>幻灯片 9</vt:lpstr>
      <vt:lpstr>幻灯片 10</vt:lpstr>
      <vt:lpstr>04     线程相关操作</vt:lpstr>
      <vt:lpstr>幻灯片 12</vt:lpstr>
      <vt:lpstr>幻灯片 13</vt:lpstr>
      <vt:lpstr>Unit02 线程同步（一）</vt:lpstr>
      <vt:lpstr>01     原子锁</vt:lpstr>
      <vt:lpstr>幻灯片 16</vt:lpstr>
      <vt:lpstr>Unit03 线程同步（二）</vt:lpstr>
      <vt:lpstr> 01     互斥</vt:lpstr>
      <vt:lpstr>幻灯片 19</vt:lpstr>
      <vt:lpstr>幻灯片 20</vt:lpstr>
      <vt:lpstr>Unit04 线程同步（三）</vt:lpstr>
      <vt:lpstr>01     事件</vt:lpstr>
      <vt:lpstr>幻灯片 23</vt:lpstr>
      <vt:lpstr>幻灯片 24</vt:lpstr>
      <vt:lpstr>Unit05 线程同步（四）</vt:lpstr>
      <vt:lpstr>01     信号量</vt:lpstr>
      <vt:lpstr>幻灯片 27</vt:lpstr>
      <vt:lpstr>幻灯片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tarena</dc:creator>
  <cp:lastModifiedBy>admin</cp:lastModifiedBy>
  <cp:revision>783</cp:revision>
  <dcterms:created xsi:type="dcterms:W3CDTF">2017-05-25T09:22:00Z</dcterms:created>
  <dcterms:modified xsi:type="dcterms:W3CDTF">2019-12-30T09:32:21Z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