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0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EF52-CF2E-402E-8F5E-759DD61261D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299B-1865-4491-9C06-78892E14E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       </a:t>
            </a:r>
            <a:r>
              <a:rPr lang="ko-KR" altLang="en-US" dirty="0" smtClean="0">
                <a:solidFill>
                  <a:schemeClr val="bg1"/>
                </a:solidFill>
              </a:rPr>
              <a:t>기반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여행지 추천 시스템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33777"/>
            <a:ext cx="9144000" cy="1655762"/>
          </a:xfrm>
        </p:spPr>
        <p:txBody>
          <a:bodyPr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여기 어때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</a:rPr>
              <a:t>윤희승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이성찬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이영호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최명수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43564" y="1849797"/>
            <a:ext cx="2703890" cy="643648"/>
            <a:chOff x="459188" y="5208817"/>
            <a:chExt cx="2703890" cy="6436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07" y="5208817"/>
              <a:ext cx="2679915" cy="64364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59188" y="5208817"/>
              <a:ext cx="2703890" cy="643648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8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523" y="447869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결과 </a:t>
            </a:r>
            <a:r>
              <a:rPr lang="en-US" altLang="ko-KR" sz="3200" dirty="0" smtClean="0">
                <a:solidFill>
                  <a:schemeClr val="bg1"/>
                </a:solidFill>
              </a:rPr>
              <a:t>- 1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81" y="1506966"/>
            <a:ext cx="8630854" cy="4534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81" y="1506966"/>
            <a:ext cx="8649907" cy="44202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74" y="1506966"/>
            <a:ext cx="8621328" cy="4658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714" y="1506966"/>
            <a:ext cx="866896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523" y="447869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결과 </a:t>
            </a:r>
            <a:r>
              <a:rPr lang="en-US" altLang="ko-KR" sz="3200" dirty="0" smtClean="0">
                <a:solidFill>
                  <a:schemeClr val="bg1"/>
                </a:solidFill>
              </a:rPr>
              <a:t>- 2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54" y="1506966"/>
            <a:ext cx="8668960" cy="4610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54" y="1408353"/>
            <a:ext cx="8668960" cy="49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750503" y="2212932"/>
            <a:ext cx="8400176" cy="2476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solidFill>
                  <a:schemeClr val="bg1"/>
                </a:solidFill>
              </a:rPr>
              <a:t>감사합니다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523" y="4478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아이디어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467" y="5199629"/>
            <a:ext cx="10899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Trip.com</a:t>
            </a:r>
            <a:r>
              <a:rPr lang="ko-KR" altLang="en-US" sz="3200" dirty="0" smtClean="0">
                <a:solidFill>
                  <a:schemeClr val="bg1"/>
                </a:solidFill>
              </a:rPr>
              <a:t>의 명소 </a:t>
            </a:r>
            <a:r>
              <a:rPr lang="ko-KR" altLang="en-US" sz="3200" dirty="0">
                <a:solidFill>
                  <a:schemeClr val="bg1"/>
                </a:solidFill>
              </a:rPr>
              <a:t>리뷰를 </a:t>
            </a:r>
            <a:r>
              <a:rPr lang="ko-KR" altLang="en-US" sz="3200" dirty="0" smtClean="0">
                <a:solidFill>
                  <a:schemeClr val="bg1"/>
                </a:solidFill>
              </a:rPr>
              <a:t>토대로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사용자가 입력한 단어나 문장에 관련된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여행지를 추천하자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578"/>
          <a:stretch/>
        </p:blipFill>
        <p:spPr>
          <a:xfrm>
            <a:off x="2707799" y="1127666"/>
            <a:ext cx="6688474" cy="3757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56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523" y="44786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작업 순서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3217" y="2330750"/>
            <a:ext cx="3320140" cy="2816664"/>
            <a:chOff x="1669038" y="2434082"/>
            <a:chExt cx="3320140" cy="2816664"/>
          </a:xfrm>
        </p:grpSpPr>
        <p:grpSp>
          <p:nvGrpSpPr>
            <p:cNvPr id="9" name="그룹 8"/>
            <p:cNvGrpSpPr/>
            <p:nvPr/>
          </p:nvGrpSpPr>
          <p:grpSpPr>
            <a:xfrm>
              <a:off x="2226178" y="2434082"/>
              <a:ext cx="2205863" cy="2128588"/>
              <a:chOff x="1479728" y="2248678"/>
              <a:chExt cx="2929812" cy="282717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479728" y="2248678"/>
                <a:ext cx="2929812" cy="28271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0315" y="2287216"/>
                <a:ext cx="2788637" cy="2788637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1669038" y="4789081"/>
              <a:ext cx="3320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주소 및 리뷰 </a:t>
              </a:r>
              <a:r>
                <a:rPr lang="ko-KR" altLang="en-US" sz="2400" dirty="0" err="1" smtClean="0">
                  <a:solidFill>
                    <a:schemeClr val="bg1"/>
                  </a:solidFill>
                </a:rPr>
                <a:t>크롤링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27343" y="2318988"/>
            <a:ext cx="2486578" cy="2802157"/>
            <a:chOff x="6272493" y="2448589"/>
            <a:chExt cx="2486578" cy="2802157"/>
          </a:xfrm>
        </p:grpSpPr>
        <p:grpSp>
          <p:nvGrpSpPr>
            <p:cNvPr id="14" name="그룹 13"/>
            <p:cNvGrpSpPr/>
            <p:nvPr/>
          </p:nvGrpSpPr>
          <p:grpSpPr>
            <a:xfrm>
              <a:off x="6412852" y="2448589"/>
              <a:ext cx="2205863" cy="2128588"/>
              <a:chOff x="6328877" y="2157274"/>
              <a:chExt cx="2205863" cy="212858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328877" y="2157274"/>
                <a:ext cx="2205863" cy="21285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664" y="2361340"/>
                <a:ext cx="1716138" cy="1716138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6272493" y="4789081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2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데이터 전처리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98397" y="1617109"/>
            <a:ext cx="2500556" cy="1969479"/>
            <a:chOff x="7766450" y="2463097"/>
            <a:chExt cx="3729225" cy="2937198"/>
          </a:xfrm>
        </p:grpSpPr>
        <p:sp>
          <p:nvSpPr>
            <p:cNvPr id="20" name="TextBox 19"/>
            <p:cNvSpPr txBox="1"/>
            <p:nvPr/>
          </p:nvSpPr>
          <p:spPr>
            <a:xfrm>
              <a:off x="7766450" y="4803588"/>
              <a:ext cx="3729225" cy="596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3-1. Word2Vec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학습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8528131" y="2463097"/>
              <a:ext cx="2205863" cy="2128588"/>
              <a:chOff x="8528131" y="2463097"/>
              <a:chExt cx="2205863" cy="212858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528131" y="2463097"/>
                <a:ext cx="2205863" cy="21285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8676" y="2629839"/>
                <a:ext cx="1812907" cy="1812907"/>
              </a:xfrm>
              <a:prstGeom prst="rect">
                <a:avLst/>
              </a:prstGeom>
            </p:spPr>
          </p:pic>
        </p:grpSp>
      </p:grpSp>
      <p:grpSp>
        <p:nvGrpSpPr>
          <p:cNvPr id="34" name="그룹 33"/>
          <p:cNvGrpSpPr/>
          <p:nvPr/>
        </p:nvGrpSpPr>
        <p:grpSpPr>
          <a:xfrm>
            <a:off x="6663708" y="3868634"/>
            <a:ext cx="2569934" cy="1931673"/>
            <a:chOff x="11323636" y="2434082"/>
            <a:chExt cx="3927301" cy="2951929"/>
          </a:xfrm>
        </p:grpSpPr>
        <p:sp>
          <p:nvSpPr>
            <p:cNvPr id="28" name="TextBox 27"/>
            <p:cNvSpPr txBox="1"/>
            <p:nvPr/>
          </p:nvSpPr>
          <p:spPr>
            <a:xfrm>
              <a:off x="11323636" y="4774574"/>
              <a:ext cx="3927301" cy="611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3-2. TFIDF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행렬 구축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2184357" y="2434082"/>
              <a:ext cx="2205863" cy="2128588"/>
              <a:chOff x="12184357" y="2434082"/>
              <a:chExt cx="2205863" cy="2128588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2184357" y="2434082"/>
                <a:ext cx="2205863" cy="21285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64009" y="2629839"/>
                <a:ext cx="1791755" cy="1791755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/>
          <p:cNvGrpSpPr/>
          <p:nvPr/>
        </p:nvGrpSpPr>
        <p:grpSpPr>
          <a:xfrm>
            <a:off x="9641603" y="2367058"/>
            <a:ext cx="2205863" cy="2802157"/>
            <a:chOff x="6412852" y="2448589"/>
            <a:chExt cx="2205863" cy="2802157"/>
          </a:xfrm>
        </p:grpSpPr>
        <p:grpSp>
          <p:nvGrpSpPr>
            <p:cNvPr id="36" name="그룹 35"/>
            <p:cNvGrpSpPr/>
            <p:nvPr/>
          </p:nvGrpSpPr>
          <p:grpSpPr>
            <a:xfrm>
              <a:off x="6412852" y="2448589"/>
              <a:ext cx="2205863" cy="2128588"/>
              <a:chOff x="6328877" y="2157274"/>
              <a:chExt cx="2205863" cy="212858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328877" y="2157274"/>
                <a:ext cx="2205863" cy="21285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664" y="2361340"/>
                <a:ext cx="1716138" cy="1716138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6738165" y="4789081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4. UI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구현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523" y="447869"/>
            <a:ext cx="43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</a:rPr>
              <a:t>주소 및 리뷰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크롤링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48" y="1230486"/>
            <a:ext cx="8277779" cy="5291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4012164" y="3199822"/>
            <a:ext cx="1903444" cy="13721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5915608" y="3470988"/>
            <a:ext cx="718457" cy="4149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736530" y="2856776"/>
            <a:ext cx="4786776" cy="838145"/>
            <a:chOff x="6736530" y="2856776"/>
            <a:chExt cx="4786776" cy="838145"/>
          </a:xfrm>
        </p:grpSpPr>
        <p:sp>
          <p:nvSpPr>
            <p:cNvPr id="10" name="직사각형 9"/>
            <p:cNvSpPr/>
            <p:nvPr/>
          </p:nvSpPr>
          <p:spPr>
            <a:xfrm>
              <a:off x="6736530" y="2856776"/>
              <a:ext cx="4786776" cy="83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1687" y="2952682"/>
              <a:ext cx="463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https://kr.trip.com/travel-guide/destination</a:t>
              </a:r>
            </a:p>
            <a:p>
              <a:r>
                <a:rPr lang="en-US" altLang="ko-KR" dirty="0" smtClean="0"/>
                <a:t>/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vancouver-354</a:t>
              </a:r>
              <a:r>
                <a:rPr lang="en-US" altLang="ko-KR" dirty="0" smtClean="0"/>
                <a:t>/?locale=ko-KR&amp;curr=KRW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0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523" y="447869"/>
            <a:ext cx="43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</a:rPr>
              <a:t>주소 및 리뷰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크롤링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7656" y="1466515"/>
            <a:ext cx="7912531" cy="838146"/>
            <a:chOff x="1016864" y="1634466"/>
            <a:chExt cx="7912531" cy="838146"/>
          </a:xfrm>
        </p:grpSpPr>
        <p:sp>
          <p:nvSpPr>
            <p:cNvPr id="10" name="직사각형 9"/>
            <p:cNvSpPr/>
            <p:nvPr/>
          </p:nvSpPr>
          <p:spPr>
            <a:xfrm>
              <a:off x="1016864" y="1634466"/>
              <a:ext cx="7912531" cy="8381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84853" y="1730373"/>
              <a:ext cx="7776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ko-KR" dirty="0">
                  <a:ea typeface="JetBrains Mono"/>
                </a:rPr>
                <a:t>https://</a:t>
              </a:r>
              <a:r>
                <a:rPr lang="ko-KR" altLang="ko-KR" dirty="0" smtClean="0">
                  <a:ea typeface="JetBrains Mono"/>
                </a:rPr>
                <a:t>kr.trip.com/travel-guide/attraction/</a:t>
              </a:r>
              <a:r>
                <a:rPr lang="en-US" altLang="ko-KR" dirty="0" smtClean="0">
                  <a:solidFill>
                    <a:srgbClr val="FF0000"/>
                  </a:solidFill>
                  <a:ea typeface="JetBrains Mono"/>
                </a:rPr>
                <a:t>vancouver-354</a:t>
              </a:r>
            </a:p>
            <a:p>
              <a:pPr lvl="0"/>
              <a:r>
                <a:rPr lang="ko-KR" altLang="ko-KR" dirty="0" smtClean="0">
                  <a:ea typeface="JetBrains Mono"/>
                </a:rPr>
                <a:t>/</a:t>
              </a:r>
              <a:r>
                <a:rPr lang="ko-KR" altLang="ko-KR" dirty="0" err="1" smtClean="0">
                  <a:ea typeface="JetBrains Mono"/>
                </a:rPr>
                <a:t>tourist-attractions</a:t>
              </a:r>
              <a:r>
                <a:rPr lang="ko-KR" altLang="ko-KR" dirty="0" smtClean="0">
                  <a:ea typeface="JetBrains Mono"/>
                </a:rPr>
                <a:t>/</a:t>
              </a:r>
              <a:r>
                <a:rPr lang="ko-KR" altLang="ko-KR" dirty="0" smtClean="0">
                  <a:solidFill>
                    <a:srgbClr val="FF0000"/>
                  </a:solidFill>
                  <a:ea typeface="JetBrains Mono"/>
                </a:rPr>
                <a:t>comment-count-1011-100</a:t>
              </a:r>
              <a:r>
                <a:rPr lang="ko-KR" altLang="ko-KR" dirty="0">
                  <a:ea typeface="JetBrains Mono"/>
                </a:rPr>
                <a:t>/?</a:t>
              </a:r>
              <a:r>
                <a:rPr lang="ko-KR" altLang="ko-KR" dirty="0" smtClean="0">
                  <a:ea typeface="JetBrains Mono"/>
                </a:rPr>
                <a:t>locale=ko-KR&amp;curr=KRW</a:t>
              </a:r>
              <a:endPara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191069" y="2348711"/>
              <a:ext cx="26778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3" y="2465882"/>
            <a:ext cx="6158204" cy="4019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0" name="꺾인 연결선 19"/>
          <p:cNvCxnSpPr/>
          <p:nvPr/>
        </p:nvCxnSpPr>
        <p:spPr>
          <a:xfrm>
            <a:off x="4100804" y="2180760"/>
            <a:ext cx="2701212" cy="557772"/>
          </a:xfrm>
          <a:prstGeom prst="bentConnector3">
            <a:avLst>
              <a:gd name="adj1" fmla="val 230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8553" y="2538477"/>
            <a:ext cx="439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리뷰가 </a:t>
            </a:r>
            <a:r>
              <a:rPr lang="en-US" altLang="ko-KR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100</a:t>
            </a:r>
            <a:r>
              <a:rPr lang="ko-KR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개 이상 있는 명소만 검색</a:t>
            </a:r>
            <a:endParaRPr lang="en-US" altLang="ko-KR" sz="2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t="18578"/>
          <a:stretch/>
        </p:blipFill>
        <p:spPr>
          <a:xfrm>
            <a:off x="6878553" y="3371586"/>
            <a:ext cx="4861175" cy="2730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직사각형 28"/>
          <p:cNvSpPr/>
          <p:nvPr/>
        </p:nvSpPr>
        <p:spPr>
          <a:xfrm>
            <a:off x="933061" y="4050813"/>
            <a:ext cx="5234473" cy="13889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167534" y="4736903"/>
            <a:ext cx="923731" cy="837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523" y="447869"/>
            <a:ext cx="325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</a:rPr>
              <a:t>데이터 전처리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925" y="1848781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chemeClr val="bg1"/>
                </a:solidFill>
                <a:latin typeface="맑은 고딕" panose="020B0503020000020004" pitchFamily="50" charset="-127"/>
              </a:rPr>
              <a:t>볼 것이 너무 </a:t>
            </a:r>
            <a:r>
              <a:rPr lang="ko-KR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많습니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다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957" y="3502653"/>
            <a:ext cx="10857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[['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볼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', 'Noun'], ['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것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', 'Noun'], ['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이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', '</a:t>
            </a:r>
            <a:r>
              <a:rPr lang="en-US" altLang="ko-KR" sz="24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Josa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'], ['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너무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', 'Adverb'], ['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많다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', 'Adjective']]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88642" y="2621965"/>
            <a:ext cx="1" cy="5691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65710" y="26552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형태소 분리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588643" y="4380602"/>
            <a:ext cx="1" cy="5691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97649" y="53660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많다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859" y="4434354"/>
            <a:ext cx="620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불필요한 품사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불용어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한 글자 형태소 제거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5545" y="2667470"/>
            <a:ext cx="11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okt.pos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()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523" y="447869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3-1. Word2Vec </a:t>
            </a:r>
            <a:r>
              <a:rPr lang="ko-KR" altLang="en-US" sz="3200" dirty="0" smtClean="0">
                <a:solidFill>
                  <a:schemeClr val="bg1"/>
                </a:solidFill>
              </a:rPr>
              <a:t>학습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2393701"/>
            <a:ext cx="11510865" cy="36607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1828800" y="2722254"/>
            <a:ext cx="98496" cy="6397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12609" y="2722254"/>
            <a:ext cx="8293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256" y="3505861"/>
            <a:ext cx="579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[[‘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많다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’, ‘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당신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’, … , ‘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좋다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’], … , [‘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호바트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’, … , ‘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아름답다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’]]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256" y="3984747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각 리뷰 단어들을 모아놓은 리스트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153034" y="2722254"/>
            <a:ext cx="1470076" cy="103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016688" y="2108719"/>
            <a:ext cx="136346" cy="613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1010" y="1482777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번 이상 등장하는 단어만 취급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766" y="3738525"/>
            <a:ext cx="4641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나머지 인자 값은</a:t>
            </a:r>
            <a:endParaRPr lang="en-US" altLang="ko-KR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</a:rPr>
              <a:t>영화 추천 시스템 때와 동일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3157113" y="5447450"/>
            <a:ext cx="709127" cy="44786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169688" y="5194330"/>
            <a:ext cx="5250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사용자가 입력한 문장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단어를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유사한 단어들로 바꾸는 데 사용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14" y="1517268"/>
            <a:ext cx="10461009" cy="498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523" y="447869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3-2. TFIDF </a:t>
            </a:r>
            <a:r>
              <a:rPr lang="ko-KR" altLang="en-US" sz="3200" dirty="0" smtClean="0">
                <a:solidFill>
                  <a:schemeClr val="bg1"/>
                </a:solidFill>
              </a:rPr>
              <a:t>행렬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9064184" y="1934411"/>
            <a:ext cx="2048575" cy="144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198359" y="1934411"/>
            <a:ext cx="195943" cy="4262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14382" y="247147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전처리 된 리뷰 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Series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930114" y="1948836"/>
            <a:ext cx="2167649" cy="144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13938" y="1948836"/>
            <a:ext cx="482896" cy="15781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8448" y="3202829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단어 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(28206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개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219" y="4428675"/>
            <a:ext cx="1361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리뷰</a:t>
            </a:r>
            <a:endParaRPr lang="en-US" altLang="ko-KR" sz="24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(1201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개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06812"/>
              </p:ext>
            </p:extLst>
          </p:nvPr>
        </p:nvGraphicFramePr>
        <p:xfrm>
          <a:off x="1969937" y="3832523"/>
          <a:ext cx="5732768" cy="2190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3192">
                  <a:extLst>
                    <a:ext uri="{9D8B030D-6E8A-4147-A177-3AD203B41FA5}">
                      <a16:colId xmlns:a16="http://schemas.microsoft.com/office/drawing/2014/main" val="1405658359"/>
                    </a:ext>
                  </a:extLst>
                </a:gridCol>
                <a:gridCol w="1433192">
                  <a:extLst>
                    <a:ext uri="{9D8B030D-6E8A-4147-A177-3AD203B41FA5}">
                      <a16:colId xmlns:a16="http://schemas.microsoft.com/office/drawing/2014/main" val="993136872"/>
                    </a:ext>
                  </a:extLst>
                </a:gridCol>
                <a:gridCol w="1433192">
                  <a:extLst>
                    <a:ext uri="{9D8B030D-6E8A-4147-A177-3AD203B41FA5}">
                      <a16:colId xmlns:a16="http://schemas.microsoft.com/office/drawing/2014/main" val="1904279441"/>
                    </a:ext>
                  </a:extLst>
                </a:gridCol>
                <a:gridCol w="1433192">
                  <a:extLst>
                    <a:ext uri="{9D8B030D-6E8A-4147-A177-3AD203B41FA5}">
                      <a16:colId xmlns:a16="http://schemas.microsoft.com/office/drawing/2014/main" val="1051085173"/>
                    </a:ext>
                  </a:extLst>
                </a:gridCol>
              </a:tblGrid>
              <a:tr h="54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0.029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0.027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…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0.098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587716"/>
                  </a:ext>
                </a:extLst>
              </a:tr>
              <a:tr h="54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0.017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0.027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460993"/>
                  </a:ext>
                </a:extLst>
              </a:tr>
              <a:tr h="54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688828"/>
                  </a:ext>
                </a:extLst>
              </a:tr>
              <a:tr h="54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0.034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0.057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0.015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99036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969937" y="3832523"/>
            <a:ext cx="5732768" cy="219050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8152545" y="4725082"/>
            <a:ext cx="709127" cy="44786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193491" y="4471962"/>
            <a:ext cx="2401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cosine 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유사도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측정에 활용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523" y="447869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4. UI </a:t>
            </a:r>
            <a:r>
              <a:rPr lang="ko-KR" altLang="en-US" sz="3200" dirty="0" smtClean="0">
                <a:solidFill>
                  <a:schemeClr val="bg1"/>
                </a:solidFill>
              </a:rPr>
              <a:t>구현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26" y="1433861"/>
            <a:ext cx="7871070" cy="485497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508310" y="2895209"/>
            <a:ext cx="345233" cy="303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9567" y="2525877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나라 선택 후 검색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모든 나라에서 검색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8451199" y="2313992"/>
            <a:ext cx="804768" cy="951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29812" y="3280484"/>
            <a:ext cx="6064898" cy="25231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68845" y="435739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관련된 명소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에러 메시지 출력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22063" y="16105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9200" y="16105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4710" y="164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251</Words>
  <Application>Microsoft Office PowerPoint</Application>
  <PresentationFormat>와이드스크린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JetBrains Mono</vt:lpstr>
      <vt:lpstr>맑은 고딕</vt:lpstr>
      <vt:lpstr>Arial</vt:lpstr>
      <vt:lpstr>Office 테마</vt:lpstr>
      <vt:lpstr>          기반 여행지 추천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기반 여행지 추천 시스템</dc:title>
  <dc:creator>user</dc:creator>
  <cp:lastModifiedBy>user</cp:lastModifiedBy>
  <cp:revision>21</cp:revision>
  <dcterms:created xsi:type="dcterms:W3CDTF">2023-11-03T00:38:08Z</dcterms:created>
  <dcterms:modified xsi:type="dcterms:W3CDTF">2023-11-03T04:45:20Z</dcterms:modified>
</cp:coreProperties>
</file>