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316" r:id="rId4"/>
    <p:sldId id="317" r:id="rId5"/>
    <p:sldId id="318" r:id="rId6"/>
    <p:sldId id="320" r:id="rId7"/>
    <p:sldId id="321" r:id="rId8"/>
    <p:sldId id="323" r:id="rId10"/>
    <p:sldId id="324" r:id="rId11"/>
    <p:sldId id="330" r:id="rId12"/>
    <p:sldId id="332" r:id="rId13"/>
    <p:sldId id="334" r:id="rId14"/>
    <p:sldId id="335" r:id="rId15"/>
    <p:sldId id="336" r:id="rId16"/>
    <p:sldId id="337" r:id="rId17"/>
    <p:sldId id="325" r:id="rId18"/>
    <p:sldId id="326" r:id="rId19"/>
    <p:sldId id="327" r:id="rId20"/>
    <p:sldId id="339" r:id="rId21"/>
    <p:sldId id="340" r:id="rId22"/>
    <p:sldId id="341" r:id="rId23"/>
    <p:sldId id="342" r:id="rId24"/>
    <p:sldId id="344" r:id="rId25"/>
    <p:sldId id="345" r:id="rId26"/>
    <p:sldId id="328" r:id="rId27"/>
    <p:sldId id="343" r:id="rId28"/>
    <p:sldId id="351" r:id="rId29"/>
    <p:sldId id="315" r:id="rId3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94620" autoAdjust="0"/>
  </p:normalViewPr>
  <p:slideViewPr>
    <p:cSldViewPr snapToGrid="0">
      <p:cViewPr varScale="1">
        <p:scale>
          <a:sx n="63" d="100"/>
          <a:sy n="63" d="100"/>
        </p:scale>
        <p:origin x="-108" y="-180"/>
      </p:cViewPr>
      <p:guideLst>
        <p:guide orient="horz" pos="219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15CC64D-03BC-4C3B-9520-14206764F7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6577008" y="0"/>
            <a:ext cx="5614992" cy="3290168"/>
          </a:xfrm>
          <a:prstGeom prst="rect">
            <a:avLst/>
          </a:prstGeom>
        </p:spPr>
      </p:pic>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0" y="3681359"/>
            <a:ext cx="3669684" cy="3176642"/>
          </a:xfrm>
          <a:prstGeom prst="rect">
            <a:avLst/>
          </a:prstGeom>
        </p:spPr>
      </p:pic>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9" name="直接连接符 8"/>
          <p:cNvCxnSpPr/>
          <p:nvPr/>
        </p:nvCxnSpPr>
        <p:spPr>
          <a:xfrm>
            <a:off x="5968738" y="3778836"/>
            <a:ext cx="254524" cy="0"/>
          </a:xfrm>
          <a:prstGeom prst="line">
            <a:avLst/>
          </a:prstGeom>
          <a:ln w="2222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1524000" y="1384299"/>
            <a:ext cx="9144000" cy="1935163"/>
          </a:xfrm>
        </p:spPr>
        <p:txBody>
          <a:bodyPr anchor="b">
            <a:normAutofit/>
          </a:bodyPr>
          <a:lstStyle>
            <a:lvl1pPr algn="ctr">
              <a:defRPr sz="4400">
                <a:solidFill>
                  <a:schemeClr val="tx1"/>
                </a:solidFill>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357562"/>
            <a:ext cx="9144000" cy="421274"/>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p:nvGrpSpPr>
        <p:grpSpPr>
          <a:xfrm>
            <a:off x="3454448" y="941838"/>
            <a:ext cx="5283104" cy="4974324"/>
            <a:chOff x="2996684" y="510829"/>
            <a:chExt cx="6198632" cy="5836342"/>
          </a:xfrm>
          <a:solidFill>
            <a:schemeClr val="accent2">
              <a:lumMod val="90000"/>
            </a:schemeClr>
          </a:solidFill>
        </p:grpSpPr>
        <p:grpSp>
          <p:nvGrpSpPr>
            <p:cNvPr id="8" name="Group 262"/>
            <p:cNvGrpSpPr>
              <a:grpSpLocks noChangeAspect="1"/>
            </p:cNvGrpSpPr>
            <p:nvPr/>
          </p:nvGrpSpPr>
          <p:grpSpPr bwMode="auto">
            <a:xfrm>
              <a:off x="2996684" y="510829"/>
              <a:ext cx="6198632" cy="5836342"/>
              <a:chOff x="1872" y="352"/>
              <a:chExt cx="3901" cy="3673"/>
            </a:xfrm>
            <a:grpFill/>
          </p:grpSpPr>
          <p:sp>
            <p:nvSpPr>
              <p:cNvPr id="10" name="Freeform 263"/>
              <p:cNvSpPr/>
              <p:nvPr/>
            </p:nvSpPr>
            <p:spPr bwMode="auto">
              <a:xfrm>
                <a:off x="1872" y="737"/>
                <a:ext cx="3901" cy="3288"/>
              </a:xfrm>
              <a:custGeom>
                <a:avLst/>
                <a:gdLst>
                  <a:gd name="T0" fmla="*/ 3772 w 4364"/>
                  <a:gd name="T1" fmla="*/ 0 h 3678"/>
                  <a:gd name="T2" fmla="*/ 3760 w 4364"/>
                  <a:gd name="T3" fmla="*/ 15 h 3678"/>
                  <a:gd name="T4" fmla="*/ 4346 w 4364"/>
                  <a:gd name="T5" fmla="*/ 1496 h 3678"/>
                  <a:gd name="T6" fmla="*/ 3712 w 4364"/>
                  <a:gd name="T7" fmla="*/ 3026 h 3678"/>
                  <a:gd name="T8" fmla="*/ 2182 w 4364"/>
                  <a:gd name="T9" fmla="*/ 3659 h 3678"/>
                  <a:gd name="T10" fmla="*/ 652 w 4364"/>
                  <a:gd name="T11" fmla="*/ 3026 h 3678"/>
                  <a:gd name="T12" fmla="*/ 18 w 4364"/>
                  <a:gd name="T13" fmla="*/ 1496 h 3678"/>
                  <a:gd name="T14" fmla="*/ 602 w 4364"/>
                  <a:gd name="T15" fmla="*/ 17 h 3678"/>
                  <a:gd name="T16" fmla="*/ 587 w 4364"/>
                  <a:gd name="T17" fmla="*/ 6 h 3678"/>
                  <a:gd name="T18" fmla="*/ 0 w 4364"/>
                  <a:gd name="T19" fmla="*/ 1496 h 3678"/>
                  <a:gd name="T20" fmla="*/ 639 w 4364"/>
                  <a:gd name="T21" fmla="*/ 3039 h 3678"/>
                  <a:gd name="T22" fmla="*/ 2182 w 4364"/>
                  <a:gd name="T23" fmla="*/ 3678 h 3678"/>
                  <a:gd name="T24" fmla="*/ 3725 w 4364"/>
                  <a:gd name="T25" fmla="*/ 3039 h 3678"/>
                  <a:gd name="T26" fmla="*/ 4364 w 4364"/>
                  <a:gd name="T27" fmla="*/ 1496 h 3678"/>
                  <a:gd name="T28" fmla="*/ 3772 w 4364"/>
                  <a:gd name="T29" fmla="*/ 0 h 3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64" h="3678">
                    <a:moveTo>
                      <a:pt x="3772" y="0"/>
                    </a:moveTo>
                    <a:cubicBezTo>
                      <a:pt x="3768" y="6"/>
                      <a:pt x="3764" y="11"/>
                      <a:pt x="3760" y="15"/>
                    </a:cubicBezTo>
                    <a:cubicBezTo>
                      <a:pt x="4138" y="417"/>
                      <a:pt x="4346" y="940"/>
                      <a:pt x="4346" y="1496"/>
                    </a:cubicBezTo>
                    <a:cubicBezTo>
                      <a:pt x="4346" y="2074"/>
                      <a:pt x="4121" y="2617"/>
                      <a:pt x="3712" y="3026"/>
                    </a:cubicBezTo>
                    <a:cubicBezTo>
                      <a:pt x="3303" y="3435"/>
                      <a:pt x="2760" y="3659"/>
                      <a:pt x="2182" y="3659"/>
                    </a:cubicBezTo>
                    <a:cubicBezTo>
                      <a:pt x="1604" y="3659"/>
                      <a:pt x="1061" y="3435"/>
                      <a:pt x="652" y="3026"/>
                    </a:cubicBezTo>
                    <a:cubicBezTo>
                      <a:pt x="244" y="2617"/>
                      <a:pt x="18" y="2074"/>
                      <a:pt x="18" y="1496"/>
                    </a:cubicBezTo>
                    <a:cubicBezTo>
                      <a:pt x="18" y="941"/>
                      <a:pt x="225" y="419"/>
                      <a:pt x="602" y="17"/>
                    </a:cubicBezTo>
                    <a:cubicBezTo>
                      <a:pt x="596" y="14"/>
                      <a:pt x="591" y="11"/>
                      <a:pt x="587" y="6"/>
                    </a:cubicBezTo>
                    <a:cubicBezTo>
                      <a:pt x="208" y="412"/>
                      <a:pt x="0" y="938"/>
                      <a:pt x="0" y="1496"/>
                    </a:cubicBezTo>
                    <a:cubicBezTo>
                      <a:pt x="0" y="2079"/>
                      <a:pt x="227" y="2627"/>
                      <a:pt x="639" y="3039"/>
                    </a:cubicBezTo>
                    <a:cubicBezTo>
                      <a:pt x="1051" y="3451"/>
                      <a:pt x="1599" y="3678"/>
                      <a:pt x="2182" y="3678"/>
                    </a:cubicBezTo>
                    <a:cubicBezTo>
                      <a:pt x="2765" y="3678"/>
                      <a:pt x="3313" y="3451"/>
                      <a:pt x="3725" y="3039"/>
                    </a:cubicBezTo>
                    <a:cubicBezTo>
                      <a:pt x="4137" y="2627"/>
                      <a:pt x="4364" y="2079"/>
                      <a:pt x="4364" y="1496"/>
                    </a:cubicBezTo>
                    <a:cubicBezTo>
                      <a:pt x="4364" y="935"/>
                      <a:pt x="4155" y="406"/>
                      <a:pt x="37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4"/>
              <p:cNvSpPr/>
              <p:nvPr/>
            </p:nvSpPr>
            <p:spPr bwMode="auto">
              <a:xfrm>
                <a:off x="2153" y="406"/>
                <a:ext cx="3340" cy="3339"/>
              </a:xfrm>
              <a:custGeom>
                <a:avLst/>
                <a:gdLst>
                  <a:gd name="T0" fmla="*/ 1957 w 3737"/>
                  <a:gd name="T1" fmla="*/ 0 h 3736"/>
                  <a:gd name="T2" fmla="*/ 1959 w 3737"/>
                  <a:gd name="T3" fmla="*/ 16 h 3736"/>
                  <a:gd name="T4" fmla="*/ 1959 w 3737"/>
                  <a:gd name="T5" fmla="*/ 18 h 3736"/>
                  <a:gd name="T6" fmla="*/ 3177 w 3737"/>
                  <a:gd name="T7" fmla="*/ 558 h 3736"/>
                  <a:gd name="T8" fmla="*/ 3718 w 3737"/>
                  <a:gd name="T9" fmla="*/ 1867 h 3736"/>
                  <a:gd name="T10" fmla="*/ 3177 w 3737"/>
                  <a:gd name="T11" fmla="*/ 3175 h 3736"/>
                  <a:gd name="T12" fmla="*/ 1868 w 3737"/>
                  <a:gd name="T13" fmla="*/ 3717 h 3736"/>
                  <a:gd name="T14" fmla="*/ 560 w 3737"/>
                  <a:gd name="T15" fmla="*/ 3175 h 3736"/>
                  <a:gd name="T16" fmla="*/ 19 w 3737"/>
                  <a:gd name="T17" fmla="*/ 1942 h 3736"/>
                  <a:gd name="T18" fmla="*/ 16 w 3737"/>
                  <a:gd name="T19" fmla="*/ 1942 h 3736"/>
                  <a:gd name="T20" fmla="*/ 0 w 3737"/>
                  <a:gd name="T21" fmla="*/ 1940 h 3736"/>
                  <a:gd name="T22" fmla="*/ 546 w 3737"/>
                  <a:gd name="T23" fmla="*/ 3188 h 3736"/>
                  <a:gd name="T24" fmla="*/ 1868 w 3737"/>
                  <a:gd name="T25" fmla="*/ 3736 h 3736"/>
                  <a:gd name="T26" fmla="*/ 3190 w 3737"/>
                  <a:gd name="T27" fmla="*/ 3188 h 3736"/>
                  <a:gd name="T28" fmla="*/ 3737 w 3737"/>
                  <a:gd name="T29" fmla="*/ 1867 h 3736"/>
                  <a:gd name="T30" fmla="*/ 3190 w 3737"/>
                  <a:gd name="T31" fmla="*/ 545 h 3736"/>
                  <a:gd name="T32" fmla="*/ 1957 w 3737"/>
                  <a:gd name="T33" fmla="*/ 0 h 3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7" h="3736">
                    <a:moveTo>
                      <a:pt x="1957" y="0"/>
                    </a:moveTo>
                    <a:cubicBezTo>
                      <a:pt x="1959" y="5"/>
                      <a:pt x="1959" y="10"/>
                      <a:pt x="1959" y="16"/>
                    </a:cubicBezTo>
                    <a:cubicBezTo>
                      <a:pt x="1959" y="17"/>
                      <a:pt x="1959" y="18"/>
                      <a:pt x="1959" y="18"/>
                    </a:cubicBezTo>
                    <a:cubicBezTo>
                      <a:pt x="2419" y="41"/>
                      <a:pt x="2849" y="230"/>
                      <a:pt x="3177" y="558"/>
                    </a:cubicBezTo>
                    <a:cubicBezTo>
                      <a:pt x="3526" y="908"/>
                      <a:pt x="3718" y="1372"/>
                      <a:pt x="3718" y="1867"/>
                    </a:cubicBezTo>
                    <a:cubicBezTo>
                      <a:pt x="3718" y="2361"/>
                      <a:pt x="3526" y="2826"/>
                      <a:pt x="3177" y="3175"/>
                    </a:cubicBezTo>
                    <a:cubicBezTo>
                      <a:pt x="2827" y="3525"/>
                      <a:pt x="2363" y="3717"/>
                      <a:pt x="1868" y="3717"/>
                    </a:cubicBezTo>
                    <a:cubicBezTo>
                      <a:pt x="1374" y="3717"/>
                      <a:pt x="909" y="3525"/>
                      <a:pt x="560" y="3175"/>
                    </a:cubicBezTo>
                    <a:cubicBezTo>
                      <a:pt x="228" y="2844"/>
                      <a:pt x="38" y="2408"/>
                      <a:pt x="19" y="1942"/>
                    </a:cubicBezTo>
                    <a:cubicBezTo>
                      <a:pt x="18" y="1942"/>
                      <a:pt x="17" y="1942"/>
                      <a:pt x="16" y="1942"/>
                    </a:cubicBezTo>
                    <a:cubicBezTo>
                      <a:pt x="11" y="1942"/>
                      <a:pt x="5" y="1941"/>
                      <a:pt x="0" y="1940"/>
                    </a:cubicBezTo>
                    <a:cubicBezTo>
                      <a:pt x="18" y="2412"/>
                      <a:pt x="211" y="2853"/>
                      <a:pt x="546" y="3188"/>
                    </a:cubicBezTo>
                    <a:cubicBezTo>
                      <a:pt x="899" y="3541"/>
                      <a:pt x="1369" y="3736"/>
                      <a:pt x="1868" y="3736"/>
                    </a:cubicBezTo>
                    <a:cubicBezTo>
                      <a:pt x="2368" y="3736"/>
                      <a:pt x="2837" y="3541"/>
                      <a:pt x="3190" y="3188"/>
                    </a:cubicBezTo>
                    <a:cubicBezTo>
                      <a:pt x="3543" y="2835"/>
                      <a:pt x="3737" y="2366"/>
                      <a:pt x="3737" y="1867"/>
                    </a:cubicBezTo>
                    <a:cubicBezTo>
                      <a:pt x="3737" y="1367"/>
                      <a:pt x="3543" y="898"/>
                      <a:pt x="3190" y="545"/>
                    </a:cubicBezTo>
                    <a:cubicBezTo>
                      <a:pt x="2858" y="213"/>
                      <a:pt x="2424" y="21"/>
                      <a:pt x="195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5"/>
              <p:cNvSpPr/>
              <p:nvPr/>
            </p:nvSpPr>
            <p:spPr bwMode="auto">
              <a:xfrm>
                <a:off x="2446" y="698"/>
                <a:ext cx="2753" cy="2296"/>
              </a:xfrm>
              <a:custGeom>
                <a:avLst/>
                <a:gdLst>
                  <a:gd name="T0" fmla="*/ 1540 w 3080"/>
                  <a:gd name="T1" fmla="*/ 0 h 2568"/>
                  <a:gd name="T2" fmla="*/ 451 w 3080"/>
                  <a:gd name="T3" fmla="*/ 451 h 2568"/>
                  <a:gd name="T4" fmla="*/ 0 w 3080"/>
                  <a:gd name="T5" fmla="*/ 1540 h 2568"/>
                  <a:gd name="T6" fmla="*/ 393 w 3080"/>
                  <a:gd name="T7" fmla="*/ 2568 h 2568"/>
                  <a:gd name="T8" fmla="*/ 407 w 3080"/>
                  <a:gd name="T9" fmla="*/ 2555 h 2568"/>
                  <a:gd name="T10" fmla="*/ 18 w 3080"/>
                  <a:gd name="T11" fmla="*/ 1540 h 2568"/>
                  <a:gd name="T12" fmla="*/ 464 w 3080"/>
                  <a:gd name="T13" fmla="*/ 464 h 2568"/>
                  <a:gd name="T14" fmla="*/ 1540 w 3080"/>
                  <a:gd name="T15" fmla="*/ 18 h 2568"/>
                  <a:gd name="T16" fmla="*/ 2616 w 3080"/>
                  <a:gd name="T17" fmla="*/ 464 h 2568"/>
                  <a:gd name="T18" fmla="*/ 3062 w 3080"/>
                  <a:gd name="T19" fmla="*/ 1540 h 2568"/>
                  <a:gd name="T20" fmla="*/ 2680 w 3080"/>
                  <a:gd name="T21" fmla="*/ 2547 h 2568"/>
                  <a:gd name="T22" fmla="*/ 2694 w 3080"/>
                  <a:gd name="T23" fmla="*/ 2560 h 2568"/>
                  <a:gd name="T24" fmla="*/ 3080 w 3080"/>
                  <a:gd name="T25" fmla="*/ 1540 h 2568"/>
                  <a:gd name="T26" fmla="*/ 2629 w 3080"/>
                  <a:gd name="T27" fmla="*/ 451 h 2568"/>
                  <a:gd name="T28" fmla="*/ 1540 w 3080"/>
                  <a:gd name="T29" fmla="*/ 0 h 2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0" h="2568">
                    <a:moveTo>
                      <a:pt x="1540" y="0"/>
                    </a:moveTo>
                    <a:cubicBezTo>
                      <a:pt x="1128" y="0"/>
                      <a:pt x="742" y="160"/>
                      <a:pt x="451" y="451"/>
                    </a:cubicBezTo>
                    <a:cubicBezTo>
                      <a:pt x="160" y="742"/>
                      <a:pt x="0" y="1128"/>
                      <a:pt x="0" y="1540"/>
                    </a:cubicBezTo>
                    <a:cubicBezTo>
                      <a:pt x="0" y="1923"/>
                      <a:pt x="139" y="2285"/>
                      <a:pt x="393" y="2568"/>
                    </a:cubicBezTo>
                    <a:cubicBezTo>
                      <a:pt x="397" y="2563"/>
                      <a:pt x="402" y="2559"/>
                      <a:pt x="407" y="2555"/>
                    </a:cubicBezTo>
                    <a:cubicBezTo>
                      <a:pt x="156" y="2275"/>
                      <a:pt x="18" y="1918"/>
                      <a:pt x="18" y="1540"/>
                    </a:cubicBezTo>
                    <a:cubicBezTo>
                      <a:pt x="18" y="1133"/>
                      <a:pt x="177" y="751"/>
                      <a:pt x="464" y="464"/>
                    </a:cubicBezTo>
                    <a:cubicBezTo>
                      <a:pt x="751" y="176"/>
                      <a:pt x="1133" y="18"/>
                      <a:pt x="1540" y="18"/>
                    </a:cubicBezTo>
                    <a:cubicBezTo>
                      <a:pt x="1947" y="18"/>
                      <a:pt x="2329" y="176"/>
                      <a:pt x="2616" y="464"/>
                    </a:cubicBezTo>
                    <a:cubicBezTo>
                      <a:pt x="2903" y="751"/>
                      <a:pt x="3062" y="1133"/>
                      <a:pt x="3062" y="1540"/>
                    </a:cubicBezTo>
                    <a:cubicBezTo>
                      <a:pt x="3062" y="1915"/>
                      <a:pt x="2927" y="2269"/>
                      <a:pt x="2680" y="2547"/>
                    </a:cubicBezTo>
                    <a:cubicBezTo>
                      <a:pt x="2685" y="2551"/>
                      <a:pt x="2690" y="2555"/>
                      <a:pt x="2694" y="2560"/>
                    </a:cubicBezTo>
                    <a:cubicBezTo>
                      <a:pt x="2944" y="2278"/>
                      <a:pt x="3080" y="1919"/>
                      <a:pt x="3080" y="1540"/>
                    </a:cubicBezTo>
                    <a:cubicBezTo>
                      <a:pt x="3080" y="1128"/>
                      <a:pt x="2920" y="742"/>
                      <a:pt x="2629" y="451"/>
                    </a:cubicBezTo>
                    <a:cubicBezTo>
                      <a:pt x="2338" y="160"/>
                      <a:pt x="1951" y="0"/>
                      <a:pt x="154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6"/>
              <p:cNvSpPr/>
              <p:nvPr/>
            </p:nvSpPr>
            <p:spPr bwMode="auto">
              <a:xfrm>
                <a:off x="2696" y="1321"/>
                <a:ext cx="2254" cy="1880"/>
              </a:xfrm>
              <a:custGeom>
                <a:avLst/>
                <a:gdLst>
                  <a:gd name="T0" fmla="*/ 2198 w 2521"/>
                  <a:gd name="T1" fmla="*/ 0 h 2103"/>
                  <a:gd name="T2" fmla="*/ 2185 w 2521"/>
                  <a:gd name="T3" fmla="*/ 15 h 2103"/>
                  <a:gd name="T4" fmla="*/ 2502 w 2521"/>
                  <a:gd name="T5" fmla="*/ 843 h 2103"/>
                  <a:gd name="T6" fmla="*/ 2138 w 2521"/>
                  <a:gd name="T7" fmla="*/ 1721 h 2103"/>
                  <a:gd name="T8" fmla="*/ 1260 w 2521"/>
                  <a:gd name="T9" fmla="*/ 2084 h 2103"/>
                  <a:gd name="T10" fmla="*/ 382 w 2521"/>
                  <a:gd name="T11" fmla="*/ 1721 h 2103"/>
                  <a:gd name="T12" fmla="*/ 18 w 2521"/>
                  <a:gd name="T13" fmla="*/ 843 h 2103"/>
                  <a:gd name="T14" fmla="*/ 323 w 2521"/>
                  <a:gd name="T15" fmla="*/ 28 h 2103"/>
                  <a:gd name="T16" fmla="*/ 309 w 2521"/>
                  <a:gd name="T17" fmla="*/ 15 h 2103"/>
                  <a:gd name="T18" fmla="*/ 0 w 2521"/>
                  <a:gd name="T19" fmla="*/ 843 h 2103"/>
                  <a:gd name="T20" fmla="*/ 368 w 2521"/>
                  <a:gd name="T21" fmla="*/ 1734 h 2103"/>
                  <a:gd name="T22" fmla="*/ 1260 w 2521"/>
                  <a:gd name="T23" fmla="*/ 2103 h 2103"/>
                  <a:gd name="T24" fmla="*/ 2152 w 2521"/>
                  <a:gd name="T25" fmla="*/ 1734 h 2103"/>
                  <a:gd name="T26" fmla="*/ 2521 w 2521"/>
                  <a:gd name="T27" fmla="*/ 843 h 2103"/>
                  <a:gd name="T28" fmla="*/ 2198 w 2521"/>
                  <a:gd name="T29" fmla="*/ 0 h 2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1" h="2103">
                    <a:moveTo>
                      <a:pt x="2198" y="0"/>
                    </a:moveTo>
                    <a:cubicBezTo>
                      <a:pt x="2194" y="5"/>
                      <a:pt x="2190" y="10"/>
                      <a:pt x="2185" y="15"/>
                    </a:cubicBezTo>
                    <a:cubicBezTo>
                      <a:pt x="2390" y="243"/>
                      <a:pt x="2502" y="534"/>
                      <a:pt x="2502" y="843"/>
                    </a:cubicBezTo>
                    <a:cubicBezTo>
                      <a:pt x="2502" y="1174"/>
                      <a:pt x="2373" y="1486"/>
                      <a:pt x="2138" y="1721"/>
                    </a:cubicBezTo>
                    <a:cubicBezTo>
                      <a:pt x="1904" y="1955"/>
                      <a:pt x="1592" y="2084"/>
                      <a:pt x="1260" y="2084"/>
                    </a:cubicBezTo>
                    <a:cubicBezTo>
                      <a:pt x="929" y="2084"/>
                      <a:pt x="616" y="1955"/>
                      <a:pt x="382" y="1721"/>
                    </a:cubicBezTo>
                    <a:cubicBezTo>
                      <a:pt x="147" y="1486"/>
                      <a:pt x="18" y="1174"/>
                      <a:pt x="18" y="843"/>
                    </a:cubicBezTo>
                    <a:cubicBezTo>
                      <a:pt x="18" y="539"/>
                      <a:pt x="126" y="254"/>
                      <a:pt x="323" y="28"/>
                    </a:cubicBezTo>
                    <a:cubicBezTo>
                      <a:pt x="318" y="24"/>
                      <a:pt x="313" y="20"/>
                      <a:pt x="309" y="15"/>
                    </a:cubicBezTo>
                    <a:cubicBezTo>
                      <a:pt x="109" y="244"/>
                      <a:pt x="0" y="535"/>
                      <a:pt x="0" y="843"/>
                    </a:cubicBezTo>
                    <a:cubicBezTo>
                      <a:pt x="0" y="1179"/>
                      <a:pt x="131" y="1496"/>
                      <a:pt x="368" y="1734"/>
                    </a:cubicBezTo>
                    <a:cubicBezTo>
                      <a:pt x="607" y="1973"/>
                      <a:pt x="924" y="2103"/>
                      <a:pt x="1260" y="2103"/>
                    </a:cubicBezTo>
                    <a:cubicBezTo>
                      <a:pt x="1597" y="2103"/>
                      <a:pt x="1913" y="1973"/>
                      <a:pt x="2152" y="1734"/>
                    </a:cubicBezTo>
                    <a:cubicBezTo>
                      <a:pt x="2390" y="1496"/>
                      <a:pt x="2521" y="1179"/>
                      <a:pt x="2521" y="843"/>
                    </a:cubicBezTo>
                    <a:cubicBezTo>
                      <a:pt x="2521" y="528"/>
                      <a:pt x="2407" y="231"/>
                      <a:pt x="2198"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67"/>
              <p:cNvSpPr/>
              <p:nvPr/>
            </p:nvSpPr>
            <p:spPr bwMode="auto">
              <a:xfrm>
                <a:off x="2979" y="1231"/>
                <a:ext cx="1390" cy="1687"/>
              </a:xfrm>
              <a:custGeom>
                <a:avLst/>
                <a:gdLst>
                  <a:gd name="T0" fmla="*/ 943 w 1554"/>
                  <a:gd name="T1" fmla="*/ 0 h 1887"/>
                  <a:gd name="T2" fmla="*/ 276 w 1554"/>
                  <a:gd name="T3" fmla="*/ 277 h 1887"/>
                  <a:gd name="T4" fmla="*/ 0 w 1554"/>
                  <a:gd name="T5" fmla="*/ 944 h 1887"/>
                  <a:gd name="T6" fmla="*/ 276 w 1554"/>
                  <a:gd name="T7" fmla="*/ 1610 h 1887"/>
                  <a:gd name="T8" fmla="*/ 943 w 1554"/>
                  <a:gd name="T9" fmla="*/ 1887 h 1887"/>
                  <a:gd name="T10" fmla="*/ 1545 w 1554"/>
                  <a:gd name="T11" fmla="*/ 1670 h 1887"/>
                  <a:gd name="T12" fmla="*/ 1533 w 1554"/>
                  <a:gd name="T13" fmla="*/ 1656 h 1887"/>
                  <a:gd name="T14" fmla="*/ 943 w 1554"/>
                  <a:gd name="T15" fmla="*/ 1868 h 1887"/>
                  <a:gd name="T16" fmla="*/ 289 w 1554"/>
                  <a:gd name="T17" fmla="*/ 1597 h 1887"/>
                  <a:gd name="T18" fmla="*/ 19 w 1554"/>
                  <a:gd name="T19" fmla="*/ 944 h 1887"/>
                  <a:gd name="T20" fmla="*/ 289 w 1554"/>
                  <a:gd name="T21" fmla="*/ 290 h 1887"/>
                  <a:gd name="T22" fmla="*/ 943 w 1554"/>
                  <a:gd name="T23" fmla="*/ 19 h 1887"/>
                  <a:gd name="T24" fmla="*/ 1542 w 1554"/>
                  <a:gd name="T25" fmla="*/ 239 h 1887"/>
                  <a:gd name="T26" fmla="*/ 1554 w 1554"/>
                  <a:gd name="T27" fmla="*/ 224 h 1887"/>
                  <a:gd name="T28" fmla="*/ 943 w 1554"/>
                  <a:gd name="T29"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4" h="1887">
                    <a:moveTo>
                      <a:pt x="943" y="0"/>
                    </a:moveTo>
                    <a:cubicBezTo>
                      <a:pt x="691" y="0"/>
                      <a:pt x="455" y="98"/>
                      <a:pt x="276" y="277"/>
                    </a:cubicBezTo>
                    <a:cubicBezTo>
                      <a:pt x="98" y="455"/>
                      <a:pt x="0" y="692"/>
                      <a:pt x="0" y="944"/>
                    </a:cubicBezTo>
                    <a:cubicBezTo>
                      <a:pt x="0" y="1196"/>
                      <a:pt x="98" y="1432"/>
                      <a:pt x="276" y="1610"/>
                    </a:cubicBezTo>
                    <a:cubicBezTo>
                      <a:pt x="455" y="1789"/>
                      <a:pt x="691" y="1887"/>
                      <a:pt x="943" y="1887"/>
                    </a:cubicBezTo>
                    <a:cubicBezTo>
                      <a:pt x="1166" y="1887"/>
                      <a:pt x="1376" y="1810"/>
                      <a:pt x="1545" y="1670"/>
                    </a:cubicBezTo>
                    <a:cubicBezTo>
                      <a:pt x="1541" y="1665"/>
                      <a:pt x="1537" y="1661"/>
                      <a:pt x="1533" y="1656"/>
                    </a:cubicBezTo>
                    <a:cubicBezTo>
                      <a:pt x="1368" y="1794"/>
                      <a:pt x="1161" y="1868"/>
                      <a:pt x="943" y="1868"/>
                    </a:cubicBezTo>
                    <a:cubicBezTo>
                      <a:pt x="696" y="1868"/>
                      <a:pt x="464" y="1772"/>
                      <a:pt x="289" y="1597"/>
                    </a:cubicBezTo>
                    <a:cubicBezTo>
                      <a:pt x="115" y="1423"/>
                      <a:pt x="19" y="1191"/>
                      <a:pt x="19" y="944"/>
                    </a:cubicBezTo>
                    <a:cubicBezTo>
                      <a:pt x="19" y="697"/>
                      <a:pt x="115" y="465"/>
                      <a:pt x="289" y="290"/>
                    </a:cubicBezTo>
                    <a:cubicBezTo>
                      <a:pt x="464" y="115"/>
                      <a:pt x="696" y="19"/>
                      <a:pt x="943" y="19"/>
                    </a:cubicBezTo>
                    <a:cubicBezTo>
                      <a:pt x="1165" y="19"/>
                      <a:pt x="1375" y="97"/>
                      <a:pt x="1542" y="239"/>
                    </a:cubicBezTo>
                    <a:cubicBezTo>
                      <a:pt x="1545" y="234"/>
                      <a:pt x="1549" y="229"/>
                      <a:pt x="1554" y="224"/>
                    </a:cubicBezTo>
                    <a:cubicBezTo>
                      <a:pt x="1383" y="79"/>
                      <a:pt x="1169" y="0"/>
                      <a:pt x="94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68"/>
              <p:cNvSpPr/>
              <p:nvPr/>
            </p:nvSpPr>
            <p:spPr bwMode="auto">
              <a:xfrm>
                <a:off x="2376" y="627"/>
                <a:ext cx="134" cy="134"/>
              </a:xfrm>
              <a:custGeom>
                <a:avLst/>
                <a:gdLst>
                  <a:gd name="T0" fmla="*/ 75 w 150"/>
                  <a:gd name="T1" fmla="*/ 0 h 150"/>
                  <a:gd name="T2" fmla="*/ 0 w 150"/>
                  <a:gd name="T3" fmla="*/ 76 h 150"/>
                  <a:gd name="T4" fmla="*/ 23 w 150"/>
                  <a:gd name="T5" fmla="*/ 129 h 150"/>
                  <a:gd name="T6" fmla="*/ 38 w 150"/>
                  <a:gd name="T7" fmla="*/ 140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4" y="0"/>
                      <a:pt x="0" y="34"/>
                      <a:pt x="0" y="76"/>
                    </a:cubicBezTo>
                    <a:cubicBezTo>
                      <a:pt x="0" y="97"/>
                      <a:pt x="9" y="116"/>
                      <a:pt x="23" y="129"/>
                    </a:cubicBezTo>
                    <a:cubicBezTo>
                      <a:pt x="27" y="134"/>
                      <a:pt x="32" y="137"/>
                      <a:pt x="38" y="140"/>
                    </a:cubicBezTo>
                    <a:cubicBezTo>
                      <a:pt x="49" y="147"/>
                      <a:pt x="61"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9"/>
              <p:cNvSpPr/>
              <p:nvPr/>
            </p:nvSpPr>
            <p:spPr bwMode="auto">
              <a:xfrm>
                <a:off x="2101" y="2008"/>
                <a:ext cx="133" cy="134"/>
              </a:xfrm>
              <a:custGeom>
                <a:avLst/>
                <a:gdLst>
                  <a:gd name="T0" fmla="*/ 74 w 149"/>
                  <a:gd name="T1" fmla="*/ 0 h 150"/>
                  <a:gd name="T2" fmla="*/ 0 w 149"/>
                  <a:gd name="T3" fmla="*/ 75 h 150"/>
                  <a:gd name="T4" fmla="*/ 58 w 149"/>
                  <a:gd name="T5" fmla="*/ 148 h 150"/>
                  <a:gd name="T6" fmla="*/ 74 w 149"/>
                  <a:gd name="T7" fmla="*/ 150 h 150"/>
                  <a:gd name="T8" fmla="*/ 77 w 149"/>
                  <a:gd name="T9" fmla="*/ 150 h 150"/>
                  <a:gd name="T10" fmla="*/ 149 w 149"/>
                  <a:gd name="T11" fmla="*/ 75 h 150"/>
                  <a:gd name="T12" fmla="*/ 74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4" y="0"/>
                    </a:moveTo>
                    <a:cubicBezTo>
                      <a:pt x="33" y="0"/>
                      <a:pt x="0" y="33"/>
                      <a:pt x="0" y="75"/>
                    </a:cubicBezTo>
                    <a:cubicBezTo>
                      <a:pt x="0" y="110"/>
                      <a:pt x="25" y="140"/>
                      <a:pt x="58" y="148"/>
                    </a:cubicBezTo>
                    <a:cubicBezTo>
                      <a:pt x="63" y="149"/>
                      <a:pt x="69" y="150"/>
                      <a:pt x="74" y="150"/>
                    </a:cubicBezTo>
                    <a:cubicBezTo>
                      <a:pt x="75" y="150"/>
                      <a:pt x="76" y="150"/>
                      <a:pt x="77" y="150"/>
                    </a:cubicBezTo>
                    <a:cubicBezTo>
                      <a:pt x="117" y="148"/>
                      <a:pt x="149" y="115"/>
                      <a:pt x="149" y="75"/>
                    </a:cubicBezTo>
                    <a:cubicBezTo>
                      <a:pt x="149" y="33"/>
                      <a:pt x="116" y="0"/>
                      <a:pt x="7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70"/>
              <p:cNvSpPr/>
              <p:nvPr/>
            </p:nvSpPr>
            <p:spPr bwMode="auto">
              <a:xfrm>
                <a:off x="2783" y="2968"/>
                <a:ext cx="134" cy="134"/>
              </a:xfrm>
              <a:custGeom>
                <a:avLst/>
                <a:gdLst>
                  <a:gd name="T0" fmla="*/ 75 w 150"/>
                  <a:gd name="T1" fmla="*/ 0 h 150"/>
                  <a:gd name="T2" fmla="*/ 30 w 150"/>
                  <a:gd name="T3" fmla="*/ 16 h 150"/>
                  <a:gd name="T4" fmla="*/ 16 w 150"/>
                  <a:gd name="T5" fmla="*/ 29 h 150"/>
                  <a:gd name="T6" fmla="*/ 0 w 150"/>
                  <a:gd name="T7" fmla="*/ 76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58" y="0"/>
                      <a:pt x="42" y="6"/>
                      <a:pt x="30" y="16"/>
                    </a:cubicBezTo>
                    <a:cubicBezTo>
                      <a:pt x="25" y="20"/>
                      <a:pt x="20" y="24"/>
                      <a:pt x="16" y="29"/>
                    </a:cubicBezTo>
                    <a:cubicBezTo>
                      <a:pt x="6" y="42"/>
                      <a:pt x="0" y="58"/>
                      <a:pt x="0" y="76"/>
                    </a:cubicBezTo>
                    <a:cubicBezTo>
                      <a:pt x="0" y="117"/>
                      <a:pt x="34" y="150"/>
                      <a:pt x="75" y="150"/>
                    </a:cubicBezTo>
                    <a:cubicBezTo>
                      <a:pt x="116" y="150"/>
                      <a:pt x="150" y="117"/>
                      <a:pt x="150" y="76"/>
                    </a:cubicBezTo>
                    <a:cubicBezTo>
                      <a:pt x="150" y="34"/>
                      <a:pt x="116"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71"/>
              <p:cNvSpPr/>
              <p:nvPr/>
            </p:nvSpPr>
            <p:spPr bwMode="auto">
              <a:xfrm>
                <a:off x="4736" y="2962"/>
                <a:ext cx="134" cy="135"/>
              </a:xfrm>
              <a:custGeom>
                <a:avLst/>
                <a:gdLst>
                  <a:gd name="T0" fmla="*/ 75 w 150"/>
                  <a:gd name="T1" fmla="*/ 0 h 151"/>
                  <a:gd name="T2" fmla="*/ 0 w 150"/>
                  <a:gd name="T3" fmla="*/ 76 h 151"/>
                  <a:gd name="T4" fmla="*/ 75 w 150"/>
                  <a:gd name="T5" fmla="*/ 151 h 151"/>
                  <a:gd name="T6" fmla="*/ 150 w 150"/>
                  <a:gd name="T7" fmla="*/ 76 h 151"/>
                  <a:gd name="T8" fmla="*/ 132 w 150"/>
                  <a:gd name="T9" fmla="*/ 27 h 151"/>
                  <a:gd name="T10" fmla="*/ 118 w 150"/>
                  <a:gd name="T11" fmla="*/ 14 h 151"/>
                  <a:gd name="T12" fmla="*/ 75 w 150"/>
                  <a:gd name="T13" fmla="*/ 0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75" y="0"/>
                    </a:moveTo>
                    <a:cubicBezTo>
                      <a:pt x="33" y="0"/>
                      <a:pt x="0" y="35"/>
                      <a:pt x="0" y="76"/>
                    </a:cubicBezTo>
                    <a:cubicBezTo>
                      <a:pt x="0" y="117"/>
                      <a:pt x="33" y="151"/>
                      <a:pt x="75" y="151"/>
                    </a:cubicBezTo>
                    <a:cubicBezTo>
                      <a:pt x="116" y="151"/>
                      <a:pt x="150" y="117"/>
                      <a:pt x="150" y="76"/>
                    </a:cubicBezTo>
                    <a:cubicBezTo>
                      <a:pt x="150" y="57"/>
                      <a:pt x="143" y="40"/>
                      <a:pt x="132" y="27"/>
                    </a:cubicBezTo>
                    <a:cubicBezTo>
                      <a:pt x="128" y="22"/>
                      <a:pt x="123" y="18"/>
                      <a:pt x="118" y="14"/>
                    </a:cubicBezTo>
                    <a:cubicBezTo>
                      <a:pt x="106" y="6"/>
                      <a:pt x="91"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72"/>
              <p:cNvSpPr/>
              <p:nvPr/>
            </p:nvSpPr>
            <p:spPr bwMode="auto">
              <a:xfrm>
                <a:off x="4338" y="2606"/>
                <a:ext cx="134" cy="134"/>
              </a:xfrm>
              <a:custGeom>
                <a:avLst/>
                <a:gdLst>
                  <a:gd name="T0" fmla="*/ 75 w 150"/>
                  <a:gd name="T1" fmla="*/ 0 h 150"/>
                  <a:gd name="T2" fmla="*/ 0 w 150"/>
                  <a:gd name="T3" fmla="*/ 76 h 150"/>
                  <a:gd name="T4" fmla="*/ 13 w 150"/>
                  <a:gd name="T5" fmla="*/ 118 h 150"/>
                  <a:gd name="T6" fmla="*/ 25 w 150"/>
                  <a:gd name="T7" fmla="*/ 132 h 150"/>
                  <a:gd name="T8" fmla="*/ 75 w 150"/>
                  <a:gd name="T9" fmla="*/ 150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4"/>
                      <a:pt x="0" y="76"/>
                    </a:cubicBezTo>
                    <a:cubicBezTo>
                      <a:pt x="0" y="91"/>
                      <a:pt x="5" y="106"/>
                      <a:pt x="13" y="118"/>
                    </a:cubicBezTo>
                    <a:cubicBezTo>
                      <a:pt x="17" y="123"/>
                      <a:pt x="21" y="127"/>
                      <a:pt x="25" y="132"/>
                    </a:cubicBezTo>
                    <a:cubicBezTo>
                      <a:pt x="39" y="143"/>
                      <a:pt x="56" y="150"/>
                      <a:pt x="75" y="150"/>
                    </a:cubicBezTo>
                    <a:cubicBezTo>
                      <a:pt x="117" y="150"/>
                      <a:pt x="150" y="117"/>
                      <a:pt x="150" y="76"/>
                    </a:cubicBezTo>
                    <a:cubicBezTo>
                      <a:pt x="150" y="34"/>
                      <a:pt x="117"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73"/>
              <p:cNvSpPr/>
              <p:nvPr/>
            </p:nvSpPr>
            <p:spPr bwMode="auto">
              <a:xfrm>
                <a:off x="2958" y="1225"/>
                <a:ext cx="133" cy="134"/>
              </a:xfrm>
              <a:custGeom>
                <a:avLst/>
                <a:gdLst>
                  <a:gd name="T0" fmla="*/ 74 w 149"/>
                  <a:gd name="T1" fmla="*/ 0 h 149"/>
                  <a:gd name="T2" fmla="*/ 0 w 149"/>
                  <a:gd name="T3" fmla="*/ 74 h 149"/>
                  <a:gd name="T4" fmla="*/ 16 w 149"/>
                  <a:gd name="T5" fmla="*/ 122 h 149"/>
                  <a:gd name="T6" fmla="*/ 30 w 149"/>
                  <a:gd name="T7" fmla="*/ 135 h 149"/>
                  <a:gd name="T8" fmla="*/ 74 w 149"/>
                  <a:gd name="T9" fmla="*/ 149 h 149"/>
                  <a:gd name="T10" fmla="*/ 149 w 149"/>
                  <a:gd name="T11" fmla="*/ 74 h 149"/>
                  <a:gd name="T12" fmla="*/ 74 w 149"/>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49" h="149">
                    <a:moveTo>
                      <a:pt x="74" y="0"/>
                    </a:moveTo>
                    <a:cubicBezTo>
                      <a:pt x="33" y="0"/>
                      <a:pt x="0" y="34"/>
                      <a:pt x="0" y="74"/>
                    </a:cubicBezTo>
                    <a:cubicBezTo>
                      <a:pt x="0" y="92"/>
                      <a:pt x="6" y="109"/>
                      <a:pt x="16" y="122"/>
                    </a:cubicBezTo>
                    <a:cubicBezTo>
                      <a:pt x="20" y="127"/>
                      <a:pt x="25" y="131"/>
                      <a:pt x="30" y="135"/>
                    </a:cubicBezTo>
                    <a:cubicBezTo>
                      <a:pt x="42" y="144"/>
                      <a:pt x="58" y="149"/>
                      <a:pt x="74" y="149"/>
                    </a:cubicBezTo>
                    <a:cubicBezTo>
                      <a:pt x="116" y="149"/>
                      <a:pt x="149" y="116"/>
                      <a:pt x="149" y="74"/>
                    </a:cubicBezTo>
                    <a:cubicBezTo>
                      <a:pt x="149" y="34"/>
                      <a:pt x="116" y="0"/>
                      <a:pt x="7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p:nvPr/>
            </p:nvSpPr>
            <p:spPr bwMode="auto">
              <a:xfrm>
                <a:off x="3771" y="352"/>
                <a:ext cx="133" cy="134"/>
              </a:xfrm>
              <a:custGeom>
                <a:avLst/>
                <a:gdLst>
                  <a:gd name="T0" fmla="*/ 75 w 149"/>
                  <a:gd name="T1" fmla="*/ 0 h 150"/>
                  <a:gd name="T2" fmla="*/ 0 w 149"/>
                  <a:gd name="T3" fmla="*/ 76 h 150"/>
                  <a:gd name="T4" fmla="*/ 75 w 149"/>
                  <a:gd name="T5" fmla="*/ 150 h 150"/>
                  <a:gd name="T6" fmla="*/ 149 w 149"/>
                  <a:gd name="T7" fmla="*/ 78 h 150"/>
                  <a:gd name="T8" fmla="*/ 149 w 149"/>
                  <a:gd name="T9" fmla="*/ 76 h 150"/>
                  <a:gd name="T10" fmla="*/ 147 w 149"/>
                  <a:gd name="T11" fmla="*/ 60 h 150"/>
                  <a:gd name="T12" fmla="*/ 75 w 149"/>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49" h="150">
                    <a:moveTo>
                      <a:pt x="75" y="0"/>
                    </a:moveTo>
                    <a:cubicBezTo>
                      <a:pt x="33" y="0"/>
                      <a:pt x="0" y="34"/>
                      <a:pt x="0" y="76"/>
                    </a:cubicBezTo>
                    <a:cubicBezTo>
                      <a:pt x="0" y="117"/>
                      <a:pt x="33" y="150"/>
                      <a:pt x="75" y="150"/>
                    </a:cubicBezTo>
                    <a:cubicBezTo>
                      <a:pt x="115" y="150"/>
                      <a:pt x="148" y="118"/>
                      <a:pt x="149" y="78"/>
                    </a:cubicBezTo>
                    <a:cubicBezTo>
                      <a:pt x="149" y="78"/>
                      <a:pt x="149" y="77"/>
                      <a:pt x="149" y="76"/>
                    </a:cubicBezTo>
                    <a:cubicBezTo>
                      <a:pt x="149" y="70"/>
                      <a:pt x="149" y="65"/>
                      <a:pt x="147" y="60"/>
                    </a:cubicBezTo>
                    <a:cubicBezTo>
                      <a:pt x="140" y="26"/>
                      <a:pt x="110"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5120" y="636"/>
                <a:ext cx="134" cy="133"/>
              </a:xfrm>
              <a:custGeom>
                <a:avLst/>
                <a:gdLst>
                  <a:gd name="T0" fmla="*/ 75 w 150"/>
                  <a:gd name="T1" fmla="*/ 0 h 149"/>
                  <a:gd name="T2" fmla="*/ 0 w 150"/>
                  <a:gd name="T3" fmla="*/ 75 h 149"/>
                  <a:gd name="T4" fmla="*/ 75 w 150"/>
                  <a:gd name="T5" fmla="*/ 149 h 149"/>
                  <a:gd name="T6" fmla="*/ 127 w 150"/>
                  <a:gd name="T7" fmla="*/ 128 h 149"/>
                  <a:gd name="T8" fmla="*/ 139 w 150"/>
                  <a:gd name="T9" fmla="*/ 113 h 149"/>
                  <a:gd name="T10" fmla="*/ 150 w 150"/>
                  <a:gd name="T11" fmla="*/ 75 h 149"/>
                  <a:gd name="T12" fmla="*/ 75 w 150"/>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150" h="149">
                    <a:moveTo>
                      <a:pt x="75" y="0"/>
                    </a:moveTo>
                    <a:cubicBezTo>
                      <a:pt x="33" y="0"/>
                      <a:pt x="0" y="33"/>
                      <a:pt x="0" y="75"/>
                    </a:cubicBezTo>
                    <a:cubicBezTo>
                      <a:pt x="0" y="116"/>
                      <a:pt x="33" y="149"/>
                      <a:pt x="75" y="149"/>
                    </a:cubicBezTo>
                    <a:cubicBezTo>
                      <a:pt x="95" y="149"/>
                      <a:pt x="113" y="141"/>
                      <a:pt x="127" y="128"/>
                    </a:cubicBezTo>
                    <a:cubicBezTo>
                      <a:pt x="131" y="124"/>
                      <a:pt x="135" y="119"/>
                      <a:pt x="139" y="113"/>
                    </a:cubicBezTo>
                    <a:cubicBezTo>
                      <a:pt x="146" y="102"/>
                      <a:pt x="150" y="89"/>
                      <a:pt x="150" y="75"/>
                    </a:cubicBezTo>
                    <a:cubicBezTo>
                      <a:pt x="150" y="33"/>
                      <a:pt x="116"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4537" y="1218"/>
                <a:ext cx="134" cy="134"/>
              </a:xfrm>
              <a:custGeom>
                <a:avLst/>
                <a:gdLst>
                  <a:gd name="T0" fmla="*/ 75 w 150"/>
                  <a:gd name="T1" fmla="*/ 0 h 150"/>
                  <a:gd name="T2" fmla="*/ 0 w 150"/>
                  <a:gd name="T3" fmla="*/ 76 h 150"/>
                  <a:gd name="T4" fmla="*/ 75 w 150"/>
                  <a:gd name="T5" fmla="*/ 150 h 150"/>
                  <a:gd name="T6" fmla="*/ 126 w 150"/>
                  <a:gd name="T7" fmla="*/ 130 h 150"/>
                  <a:gd name="T8" fmla="*/ 139 w 150"/>
                  <a:gd name="T9" fmla="*/ 115 h 150"/>
                  <a:gd name="T10" fmla="*/ 150 w 150"/>
                  <a:gd name="T11" fmla="*/ 76 h 150"/>
                  <a:gd name="T12" fmla="*/ 75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5" y="0"/>
                    </a:moveTo>
                    <a:cubicBezTo>
                      <a:pt x="33" y="0"/>
                      <a:pt x="0" y="33"/>
                      <a:pt x="0" y="76"/>
                    </a:cubicBezTo>
                    <a:cubicBezTo>
                      <a:pt x="0" y="117"/>
                      <a:pt x="33" y="150"/>
                      <a:pt x="75" y="150"/>
                    </a:cubicBezTo>
                    <a:cubicBezTo>
                      <a:pt x="95" y="150"/>
                      <a:pt x="113" y="142"/>
                      <a:pt x="126" y="130"/>
                    </a:cubicBezTo>
                    <a:cubicBezTo>
                      <a:pt x="131" y="125"/>
                      <a:pt x="135" y="120"/>
                      <a:pt x="139" y="115"/>
                    </a:cubicBezTo>
                    <a:cubicBezTo>
                      <a:pt x="146" y="103"/>
                      <a:pt x="150" y="90"/>
                      <a:pt x="150" y="76"/>
                    </a:cubicBezTo>
                    <a:cubicBezTo>
                      <a:pt x="150" y="33"/>
                      <a:pt x="116" y="0"/>
                      <a:pt x="7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347" y="1413"/>
                <a:ext cx="134" cy="134"/>
              </a:xfrm>
              <a:custGeom>
                <a:avLst/>
                <a:gdLst>
                  <a:gd name="T0" fmla="*/ 76 w 150"/>
                  <a:gd name="T1" fmla="*/ 0 h 150"/>
                  <a:gd name="T2" fmla="*/ 24 w 150"/>
                  <a:gd name="T3" fmla="*/ 20 h 150"/>
                  <a:gd name="T4" fmla="*/ 12 w 150"/>
                  <a:gd name="T5" fmla="*/ 35 h 150"/>
                  <a:gd name="T6" fmla="*/ 0 w 150"/>
                  <a:gd name="T7" fmla="*/ 74 h 150"/>
                  <a:gd name="T8" fmla="*/ 76 w 150"/>
                  <a:gd name="T9" fmla="*/ 150 h 150"/>
                  <a:gd name="T10" fmla="*/ 150 w 150"/>
                  <a:gd name="T11" fmla="*/ 74 h 150"/>
                  <a:gd name="T12" fmla="*/ 76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76" y="0"/>
                    </a:moveTo>
                    <a:cubicBezTo>
                      <a:pt x="55" y="0"/>
                      <a:pt x="37" y="8"/>
                      <a:pt x="24" y="20"/>
                    </a:cubicBezTo>
                    <a:cubicBezTo>
                      <a:pt x="19" y="25"/>
                      <a:pt x="15" y="30"/>
                      <a:pt x="12" y="35"/>
                    </a:cubicBezTo>
                    <a:cubicBezTo>
                      <a:pt x="4" y="47"/>
                      <a:pt x="0" y="60"/>
                      <a:pt x="0" y="74"/>
                    </a:cubicBezTo>
                    <a:cubicBezTo>
                      <a:pt x="0" y="116"/>
                      <a:pt x="34" y="150"/>
                      <a:pt x="76" y="150"/>
                    </a:cubicBezTo>
                    <a:cubicBezTo>
                      <a:pt x="117" y="150"/>
                      <a:pt x="150" y="116"/>
                      <a:pt x="150" y="74"/>
                    </a:cubicBezTo>
                    <a:cubicBezTo>
                      <a:pt x="150" y="33"/>
                      <a:pt x="117" y="0"/>
                      <a:pt x="7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Rounded Rectangle 35"/>
            <p:cNvSpPr/>
            <p:nvPr/>
          </p:nvSpPr>
          <p:spPr>
            <a:xfrm flipH="1">
              <a:off x="3751870" y="1041930"/>
              <a:ext cx="4685656" cy="4423375"/>
            </a:xfrm>
            <a:prstGeom prst="ellipse">
              <a:avLst/>
            </a:prstGeom>
            <a:grp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333D86"/>
                </a:solidFill>
              </a:endParaRPr>
            </a:p>
          </p:txBody>
        </p:sp>
      </p:grpSp>
      <p:sp>
        <p:nvSpPr>
          <p:cNvPr id="2" name="标题 1"/>
          <p:cNvSpPr>
            <a:spLocks noGrp="1"/>
          </p:cNvSpPr>
          <p:nvPr>
            <p:ph type="title" hasCustomPrompt="1"/>
          </p:nvPr>
        </p:nvSpPr>
        <p:spPr>
          <a:xfrm>
            <a:off x="4098095" y="3063534"/>
            <a:ext cx="3993592" cy="1433651"/>
          </a:xfrm>
        </p:spPr>
        <p:txBody>
          <a:bodyPr anchor="t">
            <a:noAutofit/>
          </a:bodyPr>
          <a:lstStyle>
            <a:lvl1pPr algn="ctr">
              <a:defRPr sz="4400"/>
            </a:lvl1pPr>
          </a:lstStyle>
          <a:p>
            <a:r>
              <a:rPr lang="zh-CN" altLang="en-US" dirty="0"/>
              <a:t>编辑标题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5" name="TextBox 76"/>
          <p:cNvSpPr txBox="1"/>
          <p:nvPr/>
        </p:nvSpPr>
        <p:spPr>
          <a:xfrm>
            <a:off x="4688212" y="1626627"/>
            <a:ext cx="2826412" cy="1190151"/>
          </a:xfrm>
          <a:prstGeom prst="rect">
            <a:avLst/>
          </a:prstGeom>
          <a:noFill/>
        </p:spPr>
        <p:txBody>
          <a:bodyPr wrap="square" lIns="90000" tIns="46800" rIns="90000" bIns="46800" rtlCol="0" anchor="b">
            <a:normAutofit lnSpcReduction="10000"/>
          </a:bodyPr>
          <a:lstStyle/>
          <a:p>
            <a:pPr algn="ctr"/>
            <a:r>
              <a:rPr lang="en-US" altLang="zh-CN" sz="7200" dirty="0">
                <a:latin typeface="+mj-lt"/>
                <a:ea typeface="微软雅黑" panose="020B0503020204020204" charset="-122"/>
              </a:rPr>
              <a:t>ONE</a:t>
            </a:r>
            <a:endParaRPr lang="en-US" altLang="zh-CN" sz="7200" dirty="0">
              <a:latin typeface="+mj-lt"/>
              <a:ea typeface="微软雅黑" panose="020B050302020402020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6577008" y="0"/>
            <a:ext cx="5614992" cy="3290168"/>
          </a:xfrm>
          <a:prstGeom prst="rect">
            <a:avLst/>
          </a:prstGeom>
        </p:spPr>
      </p:pic>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0" y="3681359"/>
            <a:ext cx="3669684" cy="3176642"/>
          </a:xfrm>
          <a:prstGeom prst="rect">
            <a:avLst/>
          </a:prstGeom>
        </p:spPr>
      </p:pic>
      <p:sp>
        <p:nvSpPr>
          <p:cNvPr id="2" name="标题 1"/>
          <p:cNvSpPr>
            <a:spLocks noGrp="1"/>
          </p:cNvSpPr>
          <p:nvPr>
            <p:ph type="title"/>
          </p:nvPr>
        </p:nvSpPr>
        <p:spPr>
          <a:xfrm>
            <a:off x="838200" y="2258219"/>
            <a:ext cx="10515600" cy="1325563"/>
          </a:xfrm>
        </p:spPr>
        <p:txBody>
          <a:bodyPr anchor="b">
            <a:normAutofit/>
          </a:bodyPr>
          <a:lstStyle>
            <a:lvl1pPr algn="ctr">
              <a:defRPr sz="6600"/>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9" name="文本占位符 8"/>
          <p:cNvSpPr>
            <a:spLocks noGrp="1"/>
          </p:cNvSpPr>
          <p:nvPr>
            <p:ph type="body" sz="quarter" idx="13"/>
          </p:nvPr>
        </p:nvSpPr>
        <p:spPr>
          <a:xfrm>
            <a:off x="838200" y="3721100"/>
            <a:ext cx="10515600" cy="1193800"/>
          </a:xfrm>
        </p:spPr>
        <p:txBody>
          <a:bodyPr/>
          <a:lstStyle>
            <a:lvl1pPr marL="0" indent="0" algn="ctr">
              <a:buNone/>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lumMod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lumMod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git</a:t>
            </a:r>
            <a:r>
              <a:rPr lang="zh-CN" altLang="en-US" dirty="0" smtClean="0"/>
              <a:t>入门</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
          <p:cNvSpPr txBox="1">
            <a:spLocks noChangeArrowheads="1"/>
          </p:cNvSpPr>
          <p:nvPr/>
        </p:nvSpPr>
        <p:spPr bwMode="auto">
          <a:xfrm>
            <a:off x="904240" y="493395"/>
            <a:ext cx="10414000" cy="800100"/>
          </a:xfrm>
          <a:prstGeom prst="rect">
            <a:avLst/>
          </a:prstGeom>
          <a:noFill/>
          <a:ln w="9525">
            <a:noFill/>
            <a:miter lim="800000"/>
          </a:ln>
        </p:spPr>
        <p:txBody>
          <a:bodyPr lIns="0" tIns="0" rIns="0" bIns="0">
            <a:spAutoFit/>
          </a:bodyPr>
          <a:lstStyle/>
          <a:p>
            <a:pPr defTabSz="1216025">
              <a:lnSpc>
                <a:spcPct val="120000"/>
              </a:lnSpc>
              <a:spcBef>
                <a:spcPct val="20000"/>
              </a:spcBef>
            </a:pPr>
            <a:r>
              <a:rPr lang="zh-CN" altLang="en-US" sz="2000" dirty="0">
                <a:sym typeface="Arial" panose="020B0604020202020204" pitchFamily="34" charset="0"/>
              </a:rPr>
              <a:t>查看提交的版本</a:t>
            </a:r>
            <a:endParaRPr lang="zh-CN" altLang="en-US" sz="2000" dirty="0">
              <a:sym typeface="Arial" panose="020B0604020202020204" pitchFamily="34" charset="0"/>
            </a:endParaRPr>
          </a:p>
          <a:p>
            <a:pPr defTabSz="1216025">
              <a:lnSpc>
                <a:spcPct val="120000"/>
              </a:lnSpc>
              <a:spcBef>
                <a:spcPct val="20000"/>
              </a:spcBef>
            </a:pPr>
            <a:r>
              <a:rPr lang="en-US" altLang="zh-CN" sz="2000" dirty="0">
                <a:sym typeface="Arial" panose="020B0604020202020204" pitchFamily="34" charset="0"/>
              </a:rPr>
              <a:t>git log</a:t>
            </a:r>
            <a:endParaRPr lang="en-US" altLang="zh-CN" sz="2000" dirty="0">
              <a:sym typeface="Arial" panose="020B0604020202020204" pitchFamily="34" charset="0"/>
            </a:endParaRPr>
          </a:p>
        </p:txBody>
      </p:sp>
      <p:sp>
        <p:nvSpPr>
          <p:cNvPr id="3" name="文本框 2"/>
          <p:cNvSpPr txBox="1"/>
          <p:nvPr/>
        </p:nvSpPr>
        <p:spPr>
          <a:xfrm>
            <a:off x="904240" y="5321300"/>
            <a:ext cx="10091420" cy="645160"/>
          </a:xfrm>
          <a:prstGeom prst="rect">
            <a:avLst/>
          </a:prstGeom>
          <a:noFill/>
        </p:spPr>
        <p:txBody>
          <a:bodyPr wrap="square" rtlCol="0" anchor="t">
            <a:spAutoFit/>
          </a:bodyPr>
          <a:p>
            <a:r>
              <a:rPr lang="zh-CN" altLang="en-US"/>
              <a:t>git log命令显示从最近到最远的提交日志，我们可以看到3次提交，最近的一次是新增测试文件，上一次是</a:t>
            </a:r>
            <a:r>
              <a:rPr lang="en-US" altLang="zh-CN"/>
              <a:t>2</a:t>
            </a:r>
            <a:r>
              <a:rPr lang="zh-CN" altLang="en-US"/>
              <a:t>个</a:t>
            </a:r>
            <a:r>
              <a:rPr lang="en-US" altLang="zh-CN"/>
              <a:t>demo</a:t>
            </a:r>
            <a:r>
              <a:rPr lang="zh-CN" altLang="en-US"/>
              <a:t>文件，最早的一次是</a:t>
            </a:r>
            <a:r>
              <a:rPr lang="en-US" altLang="zh-CN"/>
              <a:t>test</a:t>
            </a:r>
            <a:r>
              <a:rPr lang="zh-CN" altLang="en-US"/>
              <a:t>文件</a:t>
            </a:r>
            <a:r>
              <a:rPr lang="zh-CN" altLang="en-US"/>
              <a:t>。</a:t>
            </a:r>
            <a:endParaRPr lang="zh-CN" altLang="en-US"/>
          </a:p>
        </p:txBody>
      </p:sp>
      <p:pic>
        <p:nvPicPr>
          <p:cNvPr id="7" name="图片 6"/>
          <p:cNvPicPr>
            <a:picLocks noChangeAspect="1"/>
          </p:cNvPicPr>
          <p:nvPr/>
        </p:nvPicPr>
        <p:blipFill>
          <a:blip r:embed="rId1"/>
          <a:stretch>
            <a:fillRect/>
          </a:stretch>
        </p:blipFill>
        <p:spPr>
          <a:xfrm>
            <a:off x="904240" y="1390650"/>
            <a:ext cx="9135745" cy="387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框 1"/>
          <p:cNvSpPr txBox="1">
            <a:spLocks noChangeArrowheads="1"/>
          </p:cNvSpPr>
          <p:nvPr/>
        </p:nvSpPr>
        <p:spPr bwMode="auto">
          <a:xfrm>
            <a:off x="1154430" y="773430"/>
            <a:ext cx="8458835" cy="368300"/>
          </a:xfrm>
          <a:prstGeom prst="rect">
            <a:avLst/>
          </a:prstGeom>
          <a:noFill/>
          <a:ln w="9525">
            <a:noFill/>
            <a:miter lim="800000"/>
          </a:ln>
        </p:spPr>
        <p:txBody>
          <a:bodyPr wrap="square">
            <a:spAutoFit/>
          </a:bodyPr>
          <a:lstStyle/>
          <a:p>
            <a:r>
              <a:rPr lang="zh-CN" altLang="en-US" dirty="0"/>
              <a:t>如果嫌信息太多，可以使用</a:t>
            </a:r>
            <a:r>
              <a:rPr lang="en-US" altLang="zh-CN" dirty="0"/>
              <a:t>git log --pretty=oneline</a:t>
            </a:r>
            <a:endParaRPr lang="en-US" altLang="zh-CN" dirty="0"/>
          </a:p>
        </p:txBody>
      </p:sp>
      <p:pic>
        <p:nvPicPr>
          <p:cNvPr id="2" name="图片 1"/>
          <p:cNvPicPr>
            <a:picLocks noChangeAspect="1"/>
          </p:cNvPicPr>
          <p:nvPr/>
        </p:nvPicPr>
        <p:blipFill>
          <a:blip r:embed="rId1"/>
          <a:stretch>
            <a:fillRect/>
          </a:stretch>
        </p:blipFill>
        <p:spPr>
          <a:xfrm>
            <a:off x="1154430" y="1290320"/>
            <a:ext cx="9183370" cy="1129030"/>
          </a:xfrm>
          <a:prstGeom prst="rect">
            <a:avLst/>
          </a:prstGeom>
        </p:spPr>
      </p:pic>
      <p:sp>
        <p:nvSpPr>
          <p:cNvPr id="3" name="文本框 2"/>
          <p:cNvSpPr txBox="1"/>
          <p:nvPr/>
        </p:nvSpPr>
        <p:spPr>
          <a:xfrm>
            <a:off x="1120140" y="3492500"/>
            <a:ext cx="9951085" cy="1476375"/>
          </a:xfrm>
          <a:prstGeom prst="rect">
            <a:avLst/>
          </a:prstGeom>
          <a:noFill/>
        </p:spPr>
        <p:txBody>
          <a:bodyPr wrap="square" rtlCol="0" anchor="t">
            <a:spAutoFit/>
          </a:bodyPr>
          <a:p>
            <a:r>
              <a:rPr lang="zh-CN" altLang="en-US"/>
              <a:t>需要友情提示的是，你看到的一大串类似1094adb...的是commit id（版本号），和SVN不一样，Git的commit id不是1，2，3……递增的数字，而是一个SHA1计算出来的一个非常大的数字，用十六进制表示，而且你看到的commit id和我的肯定不一样，以你自己的为准。为什么commit id需要用这么一大串数字表示呢？因为Git是分布式的版本控制系统，后面我们还要研究多人在同一个版本库里工作，如果大家都用1，2，3……作为版本号，那肯定就冲突了。</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1"/>
          <p:cNvSpPr txBox="1">
            <a:spLocks noChangeArrowheads="1"/>
          </p:cNvSpPr>
          <p:nvPr/>
        </p:nvSpPr>
        <p:spPr bwMode="auto">
          <a:xfrm>
            <a:off x="403860" y="312738"/>
            <a:ext cx="2705100" cy="460375"/>
          </a:xfrm>
          <a:prstGeom prst="rect">
            <a:avLst/>
          </a:prstGeom>
          <a:noFill/>
          <a:ln w="9525">
            <a:noFill/>
            <a:miter lim="800000"/>
          </a:ln>
        </p:spPr>
        <p:txBody>
          <a:bodyPr>
            <a:spAutoFit/>
          </a:bodyPr>
          <a:lstStyle/>
          <a:p>
            <a:r>
              <a:rPr lang="zh-CN" altLang="en-US" sz="2400" b="1" dirty="0"/>
              <a:t>版本回退</a:t>
            </a:r>
            <a:endParaRPr lang="zh-CN" altLang="en-US" sz="2400" b="1" dirty="0"/>
          </a:p>
        </p:txBody>
      </p:sp>
      <p:sp>
        <p:nvSpPr>
          <p:cNvPr id="2" name="文本框 1"/>
          <p:cNvSpPr txBox="1"/>
          <p:nvPr/>
        </p:nvSpPr>
        <p:spPr>
          <a:xfrm>
            <a:off x="869950" y="773430"/>
            <a:ext cx="10812145" cy="1476375"/>
          </a:xfrm>
          <a:prstGeom prst="rect">
            <a:avLst/>
          </a:prstGeom>
          <a:noFill/>
        </p:spPr>
        <p:txBody>
          <a:bodyPr wrap="square" rtlCol="0" anchor="t">
            <a:spAutoFit/>
          </a:bodyPr>
          <a:p>
            <a:r>
              <a:rPr lang="zh-CN" altLang="en-US"/>
              <a:t>首先，Git必须知道当前版本是哪个版本，在Git中，用HEAD表示当前版本，也就是最新的提交1094adb...（注意我的提交ID和你的肯定不一样），上一个版本就是HEAD^，上上一个版本就是HEAD^^，当然往上100个版本写100个^比较容易数不过来，所以写成HEAD~100。</a:t>
            </a:r>
            <a:endParaRPr lang="zh-CN" altLang="en-US"/>
          </a:p>
          <a:p>
            <a:endParaRPr lang="zh-CN" altLang="en-US"/>
          </a:p>
          <a:p>
            <a:r>
              <a:rPr lang="zh-CN" altLang="en-US"/>
              <a:t>现在，我们要把当前版本删除了</a:t>
            </a:r>
            <a:r>
              <a:rPr lang="en-US" altLang="zh-CN"/>
              <a:t>demo2</a:t>
            </a:r>
            <a:r>
              <a:rPr lang="zh-CN" altLang="en-US"/>
              <a:t>回退到上一个版本恢复了</a:t>
            </a:r>
            <a:r>
              <a:rPr lang="en-US" altLang="zh-CN"/>
              <a:t>demo</a:t>
            </a:r>
            <a:r>
              <a:rPr lang="zh-CN" altLang="en-US"/>
              <a:t>，就可以使用git reset命令：</a:t>
            </a:r>
            <a:endParaRPr lang="zh-CN" altLang="en-US"/>
          </a:p>
        </p:txBody>
      </p:sp>
      <p:pic>
        <p:nvPicPr>
          <p:cNvPr id="4" name="图片 3"/>
          <p:cNvPicPr>
            <a:picLocks noChangeAspect="1"/>
          </p:cNvPicPr>
          <p:nvPr/>
        </p:nvPicPr>
        <p:blipFill>
          <a:blip r:embed="rId1"/>
          <a:stretch>
            <a:fillRect/>
          </a:stretch>
        </p:blipFill>
        <p:spPr>
          <a:xfrm>
            <a:off x="977900" y="2387600"/>
            <a:ext cx="8966835" cy="1187450"/>
          </a:xfrm>
          <a:prstGeom prst="rect">
            <a:avLst/>
          </a:prstGeom>
        </p:spPr>
      </p:pic>
      <p:sp>
        <p:nvSpPr>
          <p:cNvPr id="5" name="文本框 4"/>
          <p:cNvSpPr txBox="1"/>
          <p:nvPr/>
        </p:nvSpPr>
        <p:spPr>
          <a:xfrm>
            <a:off x="869950" y="4143375"/>
            <a:ext cx="10812145" cy="1753235"/>
          </a:xfrm>
          <a:prstGeom prst="rect">
            <a:avLst/>
          </a:prstGeom>
          <a:noFill/>
        </p:spPr>
        <p:txBody>
          <a:bodyPr wrap="square" rtlCol="0" anchor="t">
            <a:spAutoFit/>
          </a:bodyPr>
          <a:p>
            <a:r>
              <a:rPr lang="zh-CN" altLang="en-US"/>
              <a:t>HEAD指向的版本就是当前版本，因此，Git允许我们在版本的历史之间穿梭，使用命令git reset --hard commit_id。</a:t>
            </a:r>
            <a:endParaRPr lang="zh-CN" altLang="en-US"/>
          </a:p>
          <a:p>
            <a:endParaRPr lang="zh-CN" altLang="en-US"/>
          </a:p>
          <a:p>
            <a:r>
              <a:rPr lang="zh-CN" altLang="en-US"/>
              <a:t>穿梭前，用git log可以查看提交历史，以便确定要回退到哪个版本。</a:t>
            </a:r>
            <a:endParaRPr lang="zh-CN" altLang="en-US"/>
          </a:p>
          <a:p>
            <a:endParaRPr lang="zh-CN" altLang="en-US"/>
          </a:p>
          <a:p>
            <a:r>
              <a:rPr lang="zh-CN" altLang="en-US"/>
              <a:t>要重返未来，用git reflog查看命令历史，以便确定要回到未来的哪个版本。</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
          <p:cNvSpPr txBox="1">
            <a:spLocks noChangeArrowheads="1"/>
          </p:cNvSpPr>
          <p:nvPr/>
        </p:nvSpPr>
        <p:spPr bwMode="auto">
          <a:xfrm>
            <a:off x="438785" y="312738"/>
            <a:ext cx="2705100" cy="460375"/>
          </a:xfrm>
          <a:prstGeom prst="rect">
            <a:avLst/>
          </a:prstGeom>
          <a:noFill/>
          <a:ln w="9525">
            <a:noFill/>
            <a:miter lim="800000"/>
          </a:ln>
        </p:spPr>
        <p:txBody>
          <a:bodyPr>
            <a:spAutoFit/>
          </a:bodyPr>
          <a:lstStyle/>
          <a:p>
            <a:r>
              <a:rPr lang="zh-CN" altLang="en-US" sz="2400" b="1" dirty="0"/>
              <a:t>工作区和暂存区</a:t>
            </a:r>
            <a:endParaRPr lang="zh-CN" altLang="en-US" sz="2400" b="1" dirty="0"/>
          </a:p>
        </p:txBody>
      </p:sp>
      <p:sp>
        <p:nvSpPr>
          <p:cNvPr id="16387" name="文本框 1"/>
          <p:cNvSpPr txBox="1">
            <a:spLocks noChangeArrowheads="1"/>
          </p:cNvSpPr>
          <p:nvPr/>
        </p:nvSpPr>
        <p:spPr bwMode="auto">
          <a:xfrm>
            <a:off x="1166813" y="773113"/>
            <a:ext cx="10134600" cy="922020"/>
          </a:xfrm>
          <a:prstGeom prst="rect">
            <a:avLst/>
          </a:prstGeom>
          <a:noFill/>
          <a:ln w="9525">
            <a:noFill/>
            <a:miter lim="800000"/>
          </a:ln>
        </p:spPr>
        <p:txBody>
          <a:bodyPr>
            <a:spAutoFit/>
          </a:bodyPr>
          <a:lstStyle/>
          <a:p>
            <a:r>
              <a:rPr lang="zh-CN" altLang="en-US" dirty="0"/>
              <a:t>工作区</a:t>
            </a:r>
            <a:endParaRPr lang="zh-CN" altLang="en-US" dirty="0"/>
          </a:p>
          <a:p>
            <a:endParaRPr lang="zh-CN" altLang="en-US" dirty="0"/>
          </a:p>
          <a:p>
            <a:r>
              <a:rPr lang="zh-CN" altLang="en-US" dirty="0"/>
              <a:t>就是你在电脑里能看到的目录，比如我的</a:t>
            </a:r>
            <a:r>
              <a:rPr lang="en-US" altLang="zh-CN" dirty="0"/>
              <a:t>demo</a:t>
            </a:r>
            <a:r>
              <a:rPr lang="zh-CN" altLang="en-US" dirty="0"/>
              <a:t>文件夹就是一个工作区：</a:t>
            </a:r>
            <a:endParaRPr lang="zh-CN" altLang="en-US" dirty="0"/>
          </a:p>
        </p:txBody>
      </p:sp>
      <p:sp>
        <p:nvSpPr>
          <p:cNvPr id="16388" name="文本框 2"/>
          <p:cNvSpPr txBox="1">
            <a:spLocks noChangeArrowheads="1"/>
          </p:cNvSpPr>
          <p:nvPr/>
        </p:nvSpPr>
        <p:spPr bwMode="auto">
          <a:xfrm>
            <a:off x="1167130" y="2270125"/>
            <a:ext cx="10278745" cy="1476375"/>
          </a:xfrm>
          <a:prstGeom prst="rect">
            <a:avLst/>
          </a:prstGeom>
          <a:noFill/>
          <a:ln w="9525">
            <a:noFill/>
            <a:miter lim="800000"/>
          </a:ln>
        </p:spPr>
        <p:txBody>
          <a:bodyPr wrap="square">
            <a:spAutoFit/>
          </a:bodyPr>
          <a:lstStyle/>
          <a:p>
            <a:r>
              <a:rPr lang="zh-CN" altLang="en-US" dirty="0"/>
              <a:t>版本库（Repository）</a:t>
            </a:r>
            <a:endParaRPr lang="zh-CN" altLang="en-US" dirty="0"/>
          </a:p>
          <a:p>
            <a:r>
              <a:rPr lang="zh-CN" altLang="en-US" dirty="0"/>
              <a:t>工作区有一个隐藏目录.git，这个不算工作区，而是Git的版本库。</a:t>
            </a:r>
            <a:endParaRPr lang="zh-CN" altLang="en-US" dirty="0"/>
          </a:p>
          <a:p>
            <a:endParaRPr lang="zh-CN" altLang="en-US" dirty="0"/>
          </a:p>
          <a:p>
            <a:r>
              <a:rPr lang="zh-CN" altLang="en-US" dirty="0"/>
              <a:t>Git的版本库里存了很多东西，其中最重要的就是称为stage（或者叫index）的暂存区，还有Git为我们自动创建的第一个分支master，以及指向master的一个指针叫HEAD。</a:t>
            </a:r>
            <a:endParaRPr lang="zh-CN" altLang="en-US" dirty="0"/>
          </a:p>
        </p:txBody>
      </p:sp>
      <p:pic>
        <p:nvPicPr>
          <p:cNvPr id="2" name="图片 1"/>
          <p:cNvPicPr>
            <a:picLocks noChangeAspect="1"/>
          </p:cNvPicPr>
          <p:nvPr/>
        </p:nvPicPr>
        <p:blipFill>
          <a:blip r:embed="rId1"/>
          <a:stretch>
            <a:fillRect/>
          </a:stretch>
        </p:blipFill>
        <p:spPr>
          <a:xfrm>
            <a:off x="1744980" y="3859530"/>
            <a:ext cx="5286375" cy="2700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1"/>
          <p:cNvSpPr txBox="1">
            <a:spLocks noChangeArrowheads="1"/>
          </p:cNvSpPr>
          <p:nvPr/>
        </p:nvSpPr>
        <p:spPr bwMode="auto">
          <a:xfrm>
            <a:off x="447675" y="312738"/>
            <a:ext cx="2705100" cy="460375"/>
          </a:xfrm>
          <a:prstGeom prst="rect">
            <a:avLst/>
          </a:prstGeom>
          <a:noFill/>
          <a:ln w="9525">
            <a:noFill/>
            <a:miter lim="800000"/>
          </a:ln>
        </p:spPr>
        <p:txBody>
          <a:bodyPr>
            <a:spAutoFit/>
          </a:bodyPr>
          <a:lstStyle/>
          <a:p>
            <a:r>
              <a:rPr lang="zh-CN" altLang="en-US" sz="2400" b="1" dirty="0"/>
              <a:t>撤销修改</a:t>
            </a:r>
            <a:endParaRPr lang="zh-CN" altLang="en-US" sz="2400" b="1" dirty="0"/>
          </a:p>
        </p:txBody>
      </p:sp>
      <p:sp>
        <p:nvSpPr>
          <p:cNvPr id="2" name="文本框 1"/>
          <p:cNvSpPr txBox="1"/>
          <p:nvPr/>
        </p:nvSpPr>
        <p:spPr>
          <a:xfrm>
            <a:off x="1130935" y="956945"/>
            <a:ext cx="9511665" cy="2861310"/>
          </a:xfrm>
          <a:prstGeom prst="rect">
            <a:avLst/>
          </a:prstGeom>
          <a:noFill/>
        </p:spPr>
        <p:txBody>
          <a:bodyPr wrap="square" rtlCol="0" anchor="t">
            <a:spAutoFit/>
          </a:bodyPr>
          <a:p>
            <a:r>
              <a:rPr lang="zh-CN" altLang="en-US"/>
              <a:t>命令git checkout -- readme.txt意思就是，把readme.txt文件在工作区的修改全部撤销，这里有两种情况：</a:t>
            </a:r>
            <a:endParaRPr lang="zh-CN" altLang="en-US"/>
          </a:p>
          <a:p>
            <a:endParaRPr lang="zh-CN" altLang="en-US"/>
          </a:p>
          <a:p>
            <a:r>
              <a:rPr lang="zh-CN" altLang="en-US"/>
              <a:t>一种是readme.txt自修改后还没有被放到暂存区，现在，撤销修改就回到和版本库一模一样的状态；</a:t>
            </a:r>
            <a:endParaRPr lang="zh-CN" altLang="en-US"/>
          </a:p>
          <a:p>
            <a:endParaRPr lang="zh-CN" altLang="en-US"/>
          </a:p>
          <a:p>
            <a:r>
              <a:rPr lang="zh-CN" altLang="en-US"/>
              <a:t>一种是readme.txt已经添加到暂存区后，又作了修改，现在，撤销修改就回到添加到暂存区后的状态。</a:t>
            </a:r>
            <a:endParaRPr lang="zh-CN" altLang="en-US"/>
          </a:p>
          <a:p>
            <a:endParaRPr lang="zh-CN" altLang="en-US"/>
          </a:p>
          <a:p>
            <a:r>
              <a:rPr lang="zh-CN" altLang="en-US"/>
              <a:t>总之，就是让这个文件回到最近一次git commit或git add时的状态。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7060" y="237490"/>
            <a:ext cx="10515600" cy="438785"/>
          </a:xfrm>
        </p:spPr>
        <p:txBody>
          <a:bodyPr>
            <a:normAutofit lnSpcReduction="10000"/>
          </a:bodyPr>
          <a:lstStyle/>
          <a:p>
            <a:pPr marL="0" indent="0">
              <a:buNone/>
            </a:pPr>
            <a:r>
              <a:rPr lang="zh-CN" altLang="en-US" dirty="0"/>
              <a:t>管理修改</a:t>
            </a:r>
            <a:endParaRPr lang="zh-CN" altLang="en-US" dirty="0"/>
          </a:p>
        </p:txBody>
      </p:sp>
      <p:sp>
        <p:nvSpPr>
          <p:cNvPr id="5" name="文本框 4"/>
          <p:cNvSpPr txBox="1"/>
          <p:nvPr/>
        </p:nvSpPr>
        <p:spPr>
          <a:xfrm>
            <a:off x="1158240" y="791845"/>
            <a:ext cx="10061575" cy="2584450"/>
          </a:xfrm>
          <a:prstGeom prst="rect">
            <a:avLst/>
          </a:prstGeom>
          <a:noFill/>
        </p:spPr>
        <p:txBody>
          <a:bodyPr wrap="square" rtlCol="0" anchor="t">
            <a:spAutoFit/>
          </a:bodyPr>
          <a:p>
            <a:r>
              <a:rPr lang="zh-CN" altLang="en-US"/>
              <a:t>现在，假定你已经完全掌握了暂存区的概念。下面，我们要讨论的就是，为什么Git比其他版本控制系统设计得优秀，因为Git跟踪并管理的是修改，而非文件。</a:t>
            </a:r>
            <a:endParaRPr lang="zh-CN" altLang="en-US"/>
          </a:p>
          <a:p>
            <a:endParaRPr lang="zh-CN" altLang="en-US"/>
          </a:p>
          <a:p>
            <a:r>
              <a:rPr lang="zh-CN" altLang="en-US"/>
              <a:t>你会问，什么是修改？比如你新增了一行，这就是一个修改，删除了一行，也是一个修改，更改了某些字符，也是一个修改，删了一些又加了一些，也是一个修改，甚至创建一个新文件，也算一个修改。</a:t>
            </a:r>
            <a:endParaRPr lang="zh-CN" altLang="en-US"/>
          </a:p>
          <a:p>
            <a:endParaRPr lang="zh-CN" altLang="en-US"/>
          </a:p>
          <a:p>
            <a:r>
              <a:rPr lang="zh-CN" altLang="en-US"/>
              <a:t>为什么说Git管理的是修改，而不是文件呢？我们还是做实验。第一步，对</a:t>
            </a:r>
            <a:r>
              <a:rPr lang="en-US" altLang="zh-CN"/>
              <a:t>demo</a:t>
            </a:r>
            <a:r>
              <a:rPr lang="zh-CN" altLang="en-US"/>
              <a:t>.txt做一个修改，比如加一行内容：</a:t>
            </a:r>
            <a:endParaRPr lang="zh-CN" altLang="en-US"/>
          </a:p>
        </p:txBody>
      </p:sp>
      <p:pic>
        <p:nvPicPr>
          <p:cNvPr id="6" name="图片 5"/>
          <p:cNvPicPr>
            <a:picLocks noChangeAspect="1"/>
          </p:cNvPicPr>
          <p:nvPr/>
        </p:nvPicPr>
        <p:blipFill>
          <a:blip r:embed="rId1"/>
          <a:stretch>
            <a:fillRect/>
          </a:stretch>
        </p:blipFill>
        <p:spPr>
          <a:xfrm>
            <a:off x="1158240" y="3736975"/>
            <a:ext cx="10064750" cy="14693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389890"/>
            <a:ext cx="10515600" cy="618490"/>
          </a:xfrm>
        </p:spPr>
        <p:txBody>
          <a:bodyPr/>
          <a:lstStyle/>
          <a:p>
            <a:pPr marL="0" indent="0">
              <a:buNone/>
            </a:pPr>
            <a:r>
              <a:rPr lang="zh-CN" altLang="en-US" dirty="0" smtClean="0"/>
              <a:t>删除文件</a:t>
            </a:r>
            <a:endParaRPr lang="zh-CN" altLang="en-US" dirty="0" smtClean="0"/>
          </a:p>
        </p:txBody>
      </p:sp>
      <p:sp>
        <p:nvSpPr>
          <p:cNvPr id="2" name="文本框 1"/>
          <p:cNvSpPr txBox="1"/>
          <p:nvPr/>
        </p:nvSpPr>
        <p:spPr>
          <a:xfrm>
            <a:off x="1043305" y="1008380"/>
            <a:ext cx="9801860" cy="368300"/>
          </a:xfrm>
          <a:prstGeom prst="rect">
            <a:avLst/>
          </a:prstGeom>
          <a:noFill/>
        </p:spPr>
        <p:txBody>
          <a:bodyPr wrap="square" rtlCol="0" anchor="t">
            <a:spAutoFit/>
          </a:bodyPr>
          <a:p>
            <a:r>
              <a:rPr lang="zh-CN" altLang="en-US"/>
              <a:t>在Git中，删除也是一个修改操作，我们实战一下，先添加一个新文件test.txt到Git并且提交：</a:t>
            </a:r>
            <a:endParaRPr lang="zh-CN" altLang="en-US"/>
          </a:p>
        </p:txBody>
      </p:sp>
      <p:pic>
        <p:nvPicPr>
          <p:cNvPr id="5" name="图片 4"/>
          <p:cNvPicPr>
            <a:picLocks noChangeAspect="1"/>
          </p:cNvPicPr>
          <p:nvPr/>
        </p:nvPicPr>
        <p:blipFill>
          <a:blip r:embed="rId1"/>
          <a:stretch>
            <a:fillRect/>
          </a:stretch>
        </p:blipFill>
        <p:spPr>
          <a:xfrm>
            <a:off x="1155065" y="1376680"/>
            <a:ext cx="8668385" cy="2061210"/>
          </a:xfrm>
          <a:prstGeom prst="rect">
            <a:avLst/>
          </a:prstGeom>
        </p:spPr>
      </p:pic>
      <p:sp>
        <p:nvSpPr>
          <p:cNvPr id="6" name="文本框 5"/>
          <p:cNvSpPr txBox="1"/>
          <p:nvPr/>
        </p:nvSpPr>
        <p:spPr>
          <a:xfrm>
            <a:off x="1043305" y="3642995"/>
            <a:ext cx="10061575" cy="645160"/>
          </a:xfrm>
          <a:prstGeom prst="rect">
            <a:avLst/>
          </a:prstGeom>
          <a:noFill/>
        </p:spPr>
        <p:txBody>
          <a:bodyPr wrap="square" rtlCol="0" anchor="t">
            <a:spAutoFit/>
          </a:bodyPr>
          <a:p>
            <a:r>
              <a:rPr lang="zh-CN" altLang="en-US"/>
              <a:t>这个时候，Git知道你删除了文件，因此，工作区和版本库就不一致了，git status命令会立刻告诉你哪些文件被删除了：</a:t>
            </a:r>
            <a:endParaRPr lang="zh-CN" altLang="en-US"/>
          </a:p>
        </p:txBody>
      </p:sp>
      <p:pic>
        <p:nvPicPr>
          <p:cNvPr id="7" name="图片 6"/>
          <p:cNvPicPr>
            <a:picLocks noChangeAspect="1"/>
          </p:cNvPicPr>
          <p:nvPr/>
        </p:nvPicPr>
        <p:blipFill>
          <a:blip r:embed="rId2"/>
          <a:stretch>
            <a:fillRect/>
          </a:stretch>
        </p:blipFill>
        <p:spPr>
          <a:xfrm>
            <a:off x="1155065" y="4288155"/>
            <a:ext cx="8667750" cy="2063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025" y="339090"/>
            <a:ext cx="10515600" cy="4418965"/>
          </a:xfrm>
        </p:spPr>
        <p:txBody>
          <a:bodyPr>
            <a:normAutofit lnSpcReduction="20000"/>
          </a:bodyPr>
          <a:lstStyle/>
          <a:p>
            <a:pPr marL="0" algn="l">
              <a:lnSpc>
                <a:spcPct val="100000"/>
              </a:lnSpc>
              <a:buClrTx/>
              <a:buSzTx/>
              <a:buFontTx/>
              <a:buNone/>
            </a:pPr>
            <a:r>
              <a:rPr lang="zh-CN" altLang="en-US" sz="2000"/>
              <a:t>现在你有两个选择，一是确实要从版本库中删除该文件，那就用命令git rm删掉，并且git commit：</a:t>
            </a:r>
            <a:endParaRPr lang="zh-CN" altLang="en-US" sz="2000"/>
          </a:p>
          <a:p>
            <a:pPr marL="0" algn="l">
              <a:lnSpc>
                <a:spcPct val="100000"/>
              </a:lnSpc>
              <a:buClrTx/>
              <a:buSzTx/>
              <a:buFontTx/>
              <a:buNone/>
            </a:pPr>
            <a:r>
              <a:rPr lang="en-US" altLang="zh-CN" sz="2000"/>
              <a:t>git add .</a:t>
            </a:r>
            <a:endParaRPr lang="en-US" altLang="zh-CN" sz="2000"/>
          </a:p>
          <a:p>
            <a:pPr marL="0" algn="l">
              <a:lnSpc>
                <a:spcPct val="100000"/>
              </a:lnSpc>
              <a:buClrTx/>
              <a:buSzTx/>
              <a:buFontTx/>
              <a:buNone/>
            </a:pPr>
            <a:r>
              <a:rPr lang="en-US" altLang="zh-CN" sz="2000"/>
              <a:t>git commit -m””</a:t>
            </a:r>
            <a:endParaRPr lang="en-US" altLang="zh-CN" sz="2000"/>
          </a:p>
        </p:txBody>
      </p:sp>
      <p:sp>
        <p:nvSpPr>
          <p:cNvPr id="5" name="文本框 4"/>
          <p:cNvSpPr txBox="1"/>
          <p:nvPr/>
        </p:nvSpPr>
        <p:spPr>
          <a:xfrm>
            <a:off x="714375" y="2040890"/>
            <a:ext cx="10509250" cy="706755"/>
          </a:xfrm>
          <a:prstGeom prst="rect">
            <a:avLst/>
          </a:prstGeom>
          <a:noFill/>
        </p:spPr>
        <p:txBody>
          <a:bodyPr wrap="square" rtlCol="0" anchor="t">
            <a:spAutoFit/>
          </a:bodyPr>
          <a:p>
            <a:r>
              <a:rPr lang="zh-CN" altLang="en-US" sz="2000"/>
              <a:t>另一种情况是删错了，因为版本库里还有呢，所以可以很轻松地把误删的文件恢复到最新版本：</a:t>
            </a:r>
            <a:endParaRPr lang="zh-CN" altLang="en-US" sz="2000"/>
          </a:p>
        </p:txBody>
      </p:sp>
      <p:pic>
        <p:nvPicPr>
          <p:cNvPr id="6" name="图片 5"/>
          <p:cNvPicPr>
            <a:picLocks noChangeAspect="1"/>
          </p:cNvPicPr>
          <p:nvPr/>
        </p:nvPicPr>
        <p:blipFill>
          <a:blip r:embed="rId1"/>
          <a:stretch>
            <a:fillRect/>
          </a:stretch>
        </p:blipFill>
        <p:spPr>
          <a:xfrm>
            <a:off x="802005" y="3593465"/>
            <a:ext cx="9609455" cy="18434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2630" y="252095"/>
            <a:ext cx="10515600" cy="1019175"/>
          </a:xfrm>
        </p:spPr>
        <p:txBody>
          <a:bodyPr/>
          <a:lstStyle/>
          <a:p>
            <a:r>
              <a:rPr lang="zh-CN" altLang="en-US" dirty="0"/>
              <a:t>添加远程库</a:t>
            </a:r>
            <a:endParaRPr lang="zh-CN" altLang="en-US" dirty="0"/>
          </a:p>
        </p:txBody>
      </p:sp>
      <p:sp>
        <p:nvSpPr>
          <p:cNvPr id="8" name="文本框 7"/>
          <p:cNvSpPr txBox="1"/>
          <p:nvPr/>
        </p:nvSpPr>
        <p:spPr>
          <a:xfrm>
            <a:off x="1158875" y="762635"/>
            <a:ext cx="10079355" cy="1476375"/>
          </a:xfrm>
          <a:prstGeom prst="rect">
            <a:avLst/>
          </a:prstGeom>
          <a:noFill/>
        </p:spPr>
        <p:txBody>
          <a:bodyPr wrap="square" rtlCol="0" anchor="t">
            <a:spAutoFit/>
          </a:bodyPr>
          <a:p>
            <a:r>
              <a:rPr lang="zh-CN" altLang="en-US"/>
              <a:t>现在的情景是，你已经在本地创建了一个Git仓库后，又想在GitHub创建一个Git仓库，并且让这两个仓库进行远程同步，这样，GitHub上的仓库既可以作为备份，又可以让其他人通过该仓库来协作，真是一举多得。</a:t>
            </a:r>
            <a:endParaRPr lang="zh-CN" altLang="en-US"/>
          </a:p>
          <a:p>
            <a:endParaRPr lang="zh-CN" altLang="en-US"/>
          </a:p>
          <a:p>
            <a:r>
              <a:rPr lang="zh-CN" altLang="en-US"/>
              <a:t>首先，登陆GitHub，然后，在右上角找到“Create a new repo”按钮，创建一个新的仓库：</a:t>
            </a:r>
            <a:endParaRPr lang="zh-CN" altLang="en-US"/>
          </a:p>
        </p:txBody>
      </p:sp>
      <p:pic>
        <p:nvPicPr>
          <p:cNvPr id="10" name="图片 9"/>
          <p:cNvPicPr>
            <a:picLocks noChangeAspect="1"/>
          </p:cNvPicPr>
          <p:nvPr/>
        </p:nvPicPr>
        <p:blipFill>
          <a:blip r:embed="rId1"/>
          <a:stretch>
            <a:fillRect/>
          </a:stretch>
        </p:blipFill>
        <p:spPr>
          <a:xfrm>
            <a:off x="1158875" y="2239010"/>
            <a:ext cx="5324475" cy="4305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14730" y="508635"/>
            <a:ext cx="10278745" cy="1753235"/>
          </a:xfrm>
          <a:prstGeom prst="rect">
            <a:avLst/>
          </a:prstGeom>
          <a:noFill/>
        </p:spPr>
        <p:txBody>
          <a:bodyPr wrap="square" rtlCol="0" anchor="t">
            <a:spAutoFit/>
          </a:bodyPr>
          <a:p>
            <a:r>
              <a:rPr lang="zh-CN" altLang="en-US"/>
              <a:t>目前，在GitHub上的这个</a:t>
            </a:r>
            <a:r>
              <a:rPr lang="en-US" altLang="zh-CN"/>
              <a:t>hxyh5</a:t>
            </a:r>
            <a:r>
              <a:rPr lang="zh-CN" altLang="en-US"/>
              <a:t>仓库还是空的，GitHub告诉我们，可以从这个仓库克隆出新的仓库，也可以把一个已有的本地仓库与之关联，然后，把本地仓库的内容推送到GitHub仓库。</a:t>
            </a:r>
            <a:endParaRPr lang="zh-CN" altLang="en-US"/>
          </a:p>
          <a:p>
            <a:endParaRPr lang="zh-CN" altLang="en-US"/>
          </a:p>
          <a:p>
            <a:r>
              <a:rPr lang="zh-CN" altLang="en-US"/>
              <a:t>现在，我们根据GitHub的提示，在本地的</a:t>
            </a:r>
            <a:r>
              <a:rPr lang="en-US" altLang="zh-CN"/>
              <a:t>hxyh5</a:t>
            </a:r>
            <a:r>
              <a:rPr lang="zh-CN" altLang="en-US"/>
              <a:t>仓库下运行命令：</a:t>
            </a:r>
            <a:endParaRPr lang="zh-CN" altLang="en-US"/>
          </a:p>
          <a:p>
            <a:endParaRPr lang="zh-CN" altLang="en-US"/>
          </a:p>
          <a:p>
            <a:r>
              <a:rPr lang="en-US" altLang="zh-CN"/>
              <a:t>git remote add origin git@github.com:yunhe888/hxyh5.git</a:t>
            </a:r>
            <a:endParaRPr lang="en-US" altLang="zh-CN"/>
          </a:p>
        </p:txBody>
      </p:sp>
      <p:sp>
        <p:nvSpPr>
          <p:cNvPr id="8" name="文本框 7"/>
          <p:cNvSpPr txBox="1"/>
          <p:nvPr/>
        </p:nvSpPr>
        <p:spPr>
          <a:xfrm>
            <a:off x="1014730" y="2388870"/>
            <a:ext cx="10278745" cy="2030095"/>
          </a:xfrm>
          <a:prstGeom prst="rect">
            <a:avLst/>
          </a:prstGeom>
          <a:noFill/>
        </p:spPr>
        <p:txBody>
          <a:bodyPr wrap="square" rtlCol="0" anchor="t">
            <a:spAutoFit/>
          </a:bodyPr>
          <a:p>
            <a:r>
              <a:rPr lang="zh-CN" altLang="en-US"/>
              <a:t>请千万注意，把上面的</a:t>
            </a:r>
            <a:r>
              <a:rPr lang="en-US" altLang="zh-CN">
                <a:sym typeface="+mn-ea"/>
              </a:rPr>
              <a:t>yunhe888</a:t>
            </a:r>
            <a:r>
              <a:rPr lang="zh-CN" altLang="en-US"/>
              <a:t>替换成你自己的GitHub账户名，否则，你在本地关联的就是我的远程库，关联没有问题，但是你以后推送是推不上去的，因为你的SSH Key公钥不在我的账户列表中。</a:t>
            </a:r>
            <a:endParaRPr lang="zh-CN" altLang="en-US"/>
          </a:p>
          <a:p>
            <a:endParaRPr lang="zh-CN" altLang="en-US"/>
          </a:p>
          <a:p>
            <a:r>
              <a:rPr lang="zh-CN" altLang="en-US"/>
              <a:t>添加后，远程库的名字就是origin，这是Git默认的叫法，也可以改成别的，但是origin这个名字一看就知道是远程库。</a:t>
            </a:r>
            <a:endParaRPr lang="zh-CN" altLang="en-US"/>
          </a:p>
          <a:p>
            <a:endParaRPr lang="zh-CN" altLang="en-US"/>
          </a:p>
          <a:p>
            <a:r>
              <a:rPr lang="zh-CN" altLang="en-US"/>
              <a:t>下一步，就可以把本地库的所有内容推送到远程库上：</a:t>
            </a:r>
            <a:endParaRPr lang="zh-CN" altLang="en-US"/>
          </a:p>
        </p:txBody>
      </p:sp>
      <p:pic>
        <p:nvPicPr>
          <p:cNvPr id="9" name="图片 8"/>
          <p:cNvPicPr>
            <a:picLocks noChangeAspect="1"/>
          </p:cNvPicPr>
          <p:nvPr/>
        </p:nvPicPr>
        <p:blipFill>
          <a:blip r:embed="rId1"/>
          <a:stretch>
            <a:fillRect/>
          </a:stretch>
        </p:blipFill>
        <p:spPr>
          <a:xfrm>
            <a:off x="1133475" y="4418965"/>
            <a:ext cx="6603365" cy="2320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git</a:t>
            </a:r>
            <a:r>
              <a:rPr lang="zh-CN" altLang="en-US" dirty="0"/>
              <a:t>安装</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windows</a:t>
            </a:r>
            <a:r>
              <a:rPr lang="zh-CN" altLang="en-US" dirty="0"/>
              <a:t>上安装</a:t>
            </a:r>
            <a:r>
              <a:rPr lang="en-US" altLang="zh-CN" dirty="0"/>
              <a:t>git</a:t>
            </a:r>
            <a:r>
              <a:rPr lang="zh-CN" altLang="en-US" dirty="0"/>
              <a:t>，直接在官网下载镜像点击默认安装</a:t>
            </a:r>
            <a:endParaRPr lang="zh-CN" altLang="en-US" dirty="0"/>
          </a:p>
          <a:p>
            <a:r>
              <a:rPr lang="zh-CN" altLang="en-US" dirty="0"/>
              <a:t>安装完成后，电脑桌面右击找到</a:t>
            </a:r>
            <a:r>
              <a:rPr lang="en-US" altLang="zh-CN" dirty="0"/>
              <a:t>Git Bash</a:t>
            </a:r>
            <a:r>
              <a:rPr lang="zh-CN" altLang="en-US" dirty="0"/>
              <a:t>，出现一个类似命令行的东西，就说明</a:t>
            </a:r>
            <a:r>
              <a:rPr lang="en-US" altLang="zh-CN" dirty="0"/>
              <a:t>Git</a:t>
            </a:r>
            <a:r>
              <a:rPr lang="zh-CN" altLang="en-US" dirty="0"/>
              <a:t>安装成功了</a:t>
            </a:r>
            <a:endParaRPr lang="zh-CN" altLang="en-US" dirty="0"/>
          </a:p>
        </p:txBody>
      </p:sp>
      <p:pic>
        <p:nvPicPr>
          <p:cNvPr id="4" name="图片 3"/>
          <p:cNvPicPr>
            <a:picLocks noChangeAspect="1"/>
          </p:cNvPicPr>
          <p:nvPr/>
        </p:nvPicPr>
        <p:blipFill>
          <a:blip r:embed="rId1"/>
          <a:stretch>
            <a:fillRect/>
          </a:stretch>
        </p:blipFill>
        <p:spPr>
          <a:xfrm>
            <a:off x="1938655" y="3019425"/>
            <a:ext cx="5743575" cy="36480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34720" y="173990"/>
            <a:ext cx="10321925" cy="368300"/>
          </a:xfrm>
          <a:prstGeom prst="rect">
            <a:avLst/>
          </a:prstGeom>
          <a:noFill/>
        </p:spPr>
        <p:txBody>
          <a:bodyPr wrap="square" rtlCol="0" anchor="t">
            <a:spAutoFit/>
          </a:bodyPr>
          <a:p>
            <a:r>
              <a:rPr lang="zh-CN" altLang="en-US"/>
              <a:t>当你第一次使用Git的clone或者push命令连接GitHub时，会得到一个警告：</a:t>
            </a:r>
            <a:endParaRPr lang="zh-CN" altLang="en-US"/>
          </a:p>
        </p:txBody>
      </p:sp>
      <p:pic>
        <p:nvPicPr>
          <p:cNvPr id="8" name="图片 7"/>
          <p:cNvPicPr>
            <a:picLocks noChangeAspect="1"/>
          </p:cNvPicPr>
          <p:nvPr/>
        </p:nvPicPr>
        <p:blipFill>
          <a:blip r:embed="rId1"/>
          <a:stretch>
            <a:fillRect/>
          </a:stretch>
        </p:blipFill>
        <p:spPr>
          <a:xfrm>
            <a:off x="1042035" y="542290"/>
            <a:ext cx="8836660" cy="2710815"/>
          </a:xfrm>
          <a:prstGeom prst="rect">
            <a:avLst/>
          </a:prstGeom>
        </p:spPr>
      </p:pic>
      <p:sp>
        <p:nvSpPr>
          <p:cNvPr id="9" name="文本框 8"/>
          <p:cNvSpPr txBox="1"/>
          <p:nvPr/>
        </p:nvSpPr>
        <p:spPr>
          <a:xfrm>
            <a:off x="1042035" y="3253105"/>
            <a:ext cx="10321925" cy="368300"/>
          </a:xfrm>
          <a:prstGeom prst="rect">
            <a:avLst/>
          </a:prstGeom>
          <a:noFill/>
        </p:spPr>
        <p:txBody>
          <a:bodyPr wrap="square" rtlCol="0" anchor="t">
            <a:spAutoFit/>
          </a:bodyPr>
          <a:p>
            <a:r>
              <a:rPr lang="zh-CN" altLang="en-US"/>
              <a:t>秘钥生成并配置</a:t>
            </a:r>
            <a:endParaRPr lang="zh-CN" altLang="en-US"/>
          </a:p>
        </p:txBody>
      </p:sp>
      <p:pic>
        <p:nvPicPr>
          <p:cNvPr id="10" name="图片 9"/>
          <p:cNvPicPr>
            <a:picLocks noChangeAspect="1"/>
          </p:cNvPicPr>
          <p:nvPr/>
        </p:nvPicPr>
        <p:blipFill>
          <a:blip r:embed="rId2"/>
          <a:stretch>
            <a:fillRect/>
          </a:stretch>
        </p:blipFill>
        <p:spPr>
          <a:xfrm>
            <a:off x="1042035" y="3621405"/>
            <a:ext cx="6132195" cy="3256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44270" y="1306195"/>
            <a:ext cx="8863330" cy="2030095"/>
          </a:xfrm>
          <a:prstGeom prst="rect">
            <a:avLst/>
          </a:prstGeom>
          <a:noFill/>
        </p:spPr>
        <p:txBody>
          <a:bodyPr wrap="square" rtlCol="0" anchor="t">
            <a:spAutoFit/>
          </a:bodyPr>
          <a:p>
            <a:r>
              <a:rPr lang="zh-CN" altLang="en-US"/>
              <a:t>要关联一个远程库，使用命令git remote add origin git@server-name:path/repo-name.git；</a:t>
            </a:r>
            <a:endParaRPr lang="zh-CN" altLang="en-US"/>
          </a:p>
          <a:p>
            <a:endParaRPr lang="zh-CN" altLang="en-US"/>
          </a:p>
          <a:p>
            <a:r>
              <a:rPr lang="zh-CN" altLang="en-US"/>
              <a:t>关联后，使用命令git push -u origin master第一次推送master分支的所有内容；</a:t>
            </a:r>
            <a:endParaRPr lang="zh-CN" altLang="en-US"/>
          </a:p>
          <a:p>
            <a:endParaRPr lang="zh-CN" altLang="en-US"/>
          </a:p>
          <a:p>
            <a:r>
              <a:rPr lang="zh-CN" altLang="en-US"/>
              <a:t>此后，每次本地提交后，只要有必要，就可以使用命令git push origin master推送最新修改；</a:t>
            </a:r>
            <a:endParaRPr lang="zh-CN" altLang="en-US"/>
          </a:p>
        </p:txBody>
      </p:sp>
      <p:sp>
        <p:nvSpPr>
          <p:cNvPr id="8" name="文本框 7"/>
          <p:cNvSpPr txBox="1"/>
          <p:nvPr/>
        </p:nvSpPr>
        <p:spPr>
          <a:xfrm>
            <a:off x="1144270" y="4106545"/>
            <a:ext cx="9758680" cy="922020"/>
          </a:xfrm>
          <a:prstGeom prst="rect">
            <a:avLst/>
          </a:prstGeom>
          <a:noFill/>
        </p:spPr>
        <p:txBody>
          <a:bodyPr wrap="square" rtlCol="0" anchor="t">
            <a:spAutoFit/>
          </a:bodyPr>
          <a:p>
            <a:r>
              <a:rPr lang="zh-CN" altLang="en-US"/>
              <a:t>分布式版本系统的最大好处之一是在本地工作完全不需要考虑远程库的存在，也就是有没有联网都可以正常工作，而SVN在没有联网的时候是拒绝干活的！当有网络的时候，再把本地提交推送一下就完成了同步，真是太方便了！</a:t>
            </a:r>
            <a:endParaRPr lang="zh-CN" altLang="en-US"/>
          </a:p>
        </p:txBody>
      </p:sp>
      <p:sp>
        <p:nvSpPr>
          <p:cNvPr id="9" name="内容占位符 8"/>
          <p:cNvSpPr>
            <a:spLocks noGrp="1"/>
          </p:cNvSpPr>
          <p:nvPr>
            <p:ph idx="1"/>
          </p:nvPr>
        </p:nvSpPr>
        <p:spPr>
          <a:xfrm>
            <a:off x="722630" y="252095"/>
            <a:ext cx="10515600" cy="1019175"/>
          </a:xfrm>
        </p:spPr>
        <p:txBody>
          <a:bodyPr/>
          <a:p>
            <a:r>
              <a:rPr lang="zh-CN" altLang="en-US" dirty="0"/>
              <a:t>小结</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p:nvPr>
            <p:ph idx="1"/>
          </p:nvPr>
        </p:nvSpPr>
        <p:spPr>
          <a:xfrm>
            <a:off x="838200" y="511810"/>
            <a:ext cx="10515600" cy="669925"/>
          </a:xfrm>
        </p:spPr>
        <p:txBody>
          <a:bodyPr/>
          <a:p>
            <a:r>
              <a:rPr lang="zh-CN" altLang="en-US"/>
              <a:t>从远程库克隆</a:t>
            </a:r>
            <a:endParaRPr lang="zh-CN" altLang="en-US"/>
          </a:p>
        </p:txBody>
      </p:sp>
      <p:pic>
        <p:nvPicPr>
          <p:cNvPr id="7" name="图片 6"/>
          <p:cNvPicPr>
            <a:picLocks noChangeAspect="1"/>
          </p:cNvPicPr>
          <p:nvPr/>
        </p:nvPicPr>
        <p:blipFill>
          <a:blip r:embed="rId1"/>
          <a:stretch>
            <a:fillRect/>
          </a:stretch>
        </p:blipFill>
        <p:spPr>
          <a:xfrm>
            <a:off x="1010285" y="1181735"/>
            <a:ext cx="9363075" cy="3076575"/>
          </a:xfrm>
          <a:prstGeom prst="rect">
            <a:avLst/>
          </a:prstGeom>
        </p:spPr>
      </p:pic>
      <p:pic>
        <p:nvPicPr>
          <p:cNvPr id="8" name="图片 7"/>
          <p:cNvPicPr>
            <a:picLocks noChangeAspect="1"/>
          </p:cNvPicPr>
          <p:nvPr/>
        </p:nvPicPr>
        <p:blipFill>
          <a:blip r:embed="rId2"/>
          <a:stretch>
            <a:fillRect/>
          </a:stretch>
        </p:blipFill>
        <p:spPr>
          <a:xfrm>
            <a:off x="1010285" y="4537710"/>
            <a:ext cx="5629275" cy="409575"/>
          </a:xfrm>
          <a:prstGeom prst="rect">
            <a:avLst/>
          </a:prstGeom>
        </p:spPr>
      </p:pic>
      <p:pic>
        <p:nvPicPr>
          <p:cNvPr id="9" name="图片 8"/>
          <p:cNvPicPr>
            <a:picLocks noChangeAspect="1"/>
          </p:cNvPicPr>
          <p:nvPr/>
        </p:nvPicPr>
        <p:blipFill>
          <a:blip r:embed="rId3"/>
          <a:stretch>
            <a:fillRect/>
          </a:stretch>
        </p:blipFill>
        <p:spPr>
          <a:xfrm>
            <a:off x="1010285" y="5060950"/>
            <a:ext cx="3629025" cy="1760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8"/>
          <p:cNvSpPr>
            <a:spLocks noGrp="1"/>
          </p:cNvSpPr>
          <p:nvPr>
            <p:ph idx="1"/>
          </p:nvPr>
        </p:nvSpPr>
        <p:spPr>
          <a:xfrm>
            <a:off x="722630" y="252095"/>
            <a:ext cx="10515600" cy="485775"/>
          </a:xfrm>
        </p:spPr>
        <p:txBody>
          <a:bodyPr/>
          <a:p>
            <a:r>
              <a:rPr lang="zh-CN" altLang="en-US" dirty="0"/>
              <a:t>创建于合并分支</a:t>
            </a:r>
            <a:endParaRPr lang="zh-CN" altLang="en-US" dirty="0"/>
          </a:p>
        </p:txBody>
      </p:sp>
      <p:sp>
        <p:nvSpPr>
          <p:cNvPr id="6" name="文本框 5"/>
          <p:cNvSpPr txBox="1"/>
          <p:nvPr/>
        </p:nvSpPr>
        <p:spPr>
          <a:xfrm>
            <a:off x="1375410" y="737870"/>
            <a:ext cx="8676005" cy="368300"/>
          </a:xfrm>
          <a:prstGeom prst="rect">
            <a:avLst/>
          </a:prstGeom>
          <a:noFill/>
        </p:spPr>
        <p:txBody>
          <a:bodyPr wrap="square" rtlCol="0" anchor="t">
            <a:spAutoFit/>
          </a:bodyPr>
          <a:p>
            <a:r>
              <a:rPr lang="zh-CN" altLang="en-US"/>
              <a:t>首先，我们创建</a:t>
            </a:r>
            <a:r>
              <a:rPr lang="en-US" altLang="zh-CN"/>
              <a:t>hxyh01</a:t>
            </a:r>
            <a:r>
              <a:rPr lang="zh-CN" altLang="en-US"/>
              <a:t>分支，然后切换到</a:t>
            </a:r>
            <a:r>
              <a:rPr lang="en-US" altLang="zh-CN"/>
              <a:t>hxyh01</a:t>
            </a:r>
            <a:r>
              <a:rPr lang="zh-CN" altLang="en-US"/>
              <a:t>分支：</a:t>
            </a:r>
            <a:endParaRPr lang="zh-CN" altLang="en-US"/>
          </a:p>
        </p:txBody>
      </p:sp>
      <p:pic>
        <p:nvPicPr>
          <p:cNvPr id="7" name="图片 6"/>
          <p:cNvPicPr>
            <a:picLocks noChangeAspect="1"/>
          </p:cNvPicPr>
          <p:nvPr/>
        </p:nvPicPr>
        <p:blipFill>
          <a:blip r:embed="rId1"/>
          <a:stretch>
            <a:fillRect/>
          </a:stretch>
        </p:blipFill>
        <p:spPr>
          <a:xfrm>
            <a:off x="1375410" y="1242060"/>
            <a:ext cx="8425180" cy="995045"/>
          </a:xfrm>
          <a:prstGeom prst="rect">
            <a:avLst/>
          </a:prstGeom>
        </p:spPr>
      </p:pic>
      <p:sp>
        <p:nvSpPr>
          <p:cNvPr id="8" name="文本框 7"/>
          <p:cNvSpPr txBox="1"/>
          <p:nvPr/>
        </p:nvSpPr>
        <p:spPr>
          <a:xfrm>
            <a:off x="1375410" y="2404745"/>
            <a:ext cx="9065895" cy="922020"/>
          </a:xfrm>
          <a:prstGeom prst="rect">
            <a:avLst/>
          </a:prstGeom>
          <a:noFill/>
        </p:spPr>
        <p:txBody>
          <a:bodyPr wrap="square" rtlCol="0" anchor="t">
            <a:spAutoFit/>
          </a:bodyPr>
          <a:p>
            <a:r>
              <a:rPr lang="zh-CN" altLang="en-US"/>
              <a:t>git checkout命令加上-b参数表示创建并切换，相当于以下两条命令：</a:t>
            </a:r>
            <a:endParaRPr lang="zh-CN" altLang="en-US"/>
          </a:p>
          <a:p>
            <a:r>
              <a:rPr lang="en-US" altLang="zh-CN"/>
              <a:t>git branch hxyh01</a:t>
            </a:r>
            <a:endParaRPr lang="en-US" altLang="zh-CN"/>
          </a:p>
          <a:p>
            <a:r>
              <a:rPr lang="en-US" altLang="zh-CN"/>
              <a:t>git checkout hxyh01</a:t>
            </a:r>
            <a:endParaRPr lang="en-US" altLang="zh-CN"/>
          </a:p>
        </p:txBody>
      </p:sp>
      <p:sp>
        <p:nvSpPr>
          <p:cNvPr id="10" name="文本框 9"/>
          <p:cNvSpPr txBox="1"/>
          <p:nvPr/>
        </p:nvSpPr>
        <p:spPr>
          <a:xfrm>
            <a:off x="1375410" y="3496310"/>
            <a:ext cx="6900545" cy="368300"/>
          </a:xfrm>
          <a:prstGeom prst="rect">
            <a:avLst/>
          </a:prstGeom>
          <a:noFill/>
        </p:spPr>
        <p:txBody>
          <a:bodyPr wrap="square" rtlCol="0" anchor="t">
            <a:spAutoFit/>
          </a:bodyPr>
          <a:p>
            <a:r>
              <a:rPr lang="zh-CN" altLang="en-US"/>
              <a:t>然后，用git branch命令查看当前分支：</a:t>
            </a:r>
            <a:endParaRPr lang="zh-CN" altLang="en-US"/>
          </a:p>
        </p:txBody>
      </p:sp>
      <p:pic>
        <p:nvPicPr>
          <p:cNvPr id="11" name="图片 10"/>
          <p:cNvPicPr>
            <a:picLocks noChangeAspect="1"/>
          </p:cNvPicPr>
          <p:nvPr/>
        </p:nvPicPr>
        <p:blipFill>
          <a:blip r:embed="rId2"/>
          <a:stretch>
            <a:fillRect/>
          </a:stretch>
        </p:blipFill>
        <p:spPr>
          <a:xfrm>
            <a:off x="1375410" y="3971925"/>
            <a:ext cx="7254240" cy="23920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01090" y="672465"/>
            <a:ext cx="8502650" cy="922020"/>
          </a:xfrm>
          <a:prstGeom prst="rect">
            <a:avLst/>
          </a:prstGeom>
          <a:noFill/>
        </p:spPr>
        <p:txBody>
          <a:bodyPr wrap="square" rtlCol="0" anchor="t">
            <a:spAutoFit/>
          </a:bodyPr>
          <a:p>
            <a:r>
              <a:rPr lang="zh-CN" altLang="en-US"/>
              <a:t>现在，</a:t>
            </a:r>
            <a:r>
              <a:rPr lang="en-US" altLang="zh-CN"/>
              <a:t>hxyh01</a:t>
            </a:r>
            <a:r>
              <a:rPr lang="zh-CN" altLang="en-US"/>
              <a:t>分支的工作完成，我们就可以切换回master分支：</a:t>
            </a:r>
            <a:endParaRPr lang="zh-CN" altLang="en-US"/>
          </a:p>
          <a:p>
            <a:r>
              <a:rPr lang="zh-CN" altLang="en-US"/>
              <a:t>git checkout master</a:t>
            </a:r>
            <a:endParaRPr lang="zh-CN" altLang="en-US"/>
          </a:p>
          <a:p>
            <a:r>
              <a:rPr lang="zh-CN" altLang="en-US"/>
              <a:t>Switched to branch 'master'</a:t>
            </a:r>
            <a:endParaRPr lang="zh-CN" altLang="en-US"/>
          </a:p>
        </p:txBody>
      </p:sp>
      <p:sp>
        <p:nvSpPr>
          <p:cNvPr id="7" name="文本框 6"/>
          <p:cNvSpPr txBox="1"/>
          <p:nvPr/>
        </p:nvSpPr>
        <p:spPr>
          <a:xfrm>
            <a:off x="1101090" y="1740535"/>
            <a:ext cx="7218045" cy="645160"/>
          </a:xfrm>
          <a:prstGeom prst="rect">
            <a:avLst/>
          </a:prstGeom>
          <a:noFill/>
        </p:spPr>
        <p:txBody>
          <a:bodyPr wrap="square" rtlCol="0" anchor="t">
            <a:spAutoFit/>
          </a:bodyPr>
          <a:p>
            <a:r>
              <a:rPr lang="zh-CN" altLang="en-US"/>
              <a:t>现在，我们把dev分支的工作成果合并到master分支上：</a:t>
            </a:r>
            <a:endParaRPr lang="zh-CN" altLang="en-US"/>
          </a:p>
          <a:p>
            <a:r>
              <a:rPr lang="en-US" altLang="zh-CN"/>
              <a:t>git merge hxyh01</a:t>
            </a:r>
            <a:endParaRPr lang="en-US" altLang="zh-CN"/>
          </a:p>
        </p:txBody>
      </p:sp>
      <p:pic>
        <p:nvPicPr>
          <p:cNvPr id="8" name="图片 7"/>
          <p:cNvPicPr>
            <a:picLocks noChangeAspect="1"/>
          </p:cNvPicPr>
          <p:nvPr/>
        </p:nvPicPr>
        <p:blipFill>
          <a:blip r:embed="rId1"/>
          <a:stretch>
            <a:fillRect/>
          </a:stretch>
        </p:blipFill>
        <p:spPr>
          <a:xfrm>
            <a:off x="1101090" y="2545080"/>
            <a:ext cx="9960610" cy="2272665"/>
          </a:xfrm>
          <a:prstGeom prst="rect">
            <a:avLst/>
          </a:prstGeom>
        </p:spPr>
      </p:pic>
      <p:sp>
        <p:nvSpPr>
          <p:cNvPr id="9" name="文本框 8"/>
          <p:cNvSpPr txBox="1"/>
          <p:nvPr/>
        </p:nvSpPr>
        <p:spPr>
          <a:xfrm>
            <a:off x="1101090" y="4928870"/>
            <a:ext cx="8502650" cy="645160"/>
          </a:xfrm>
          <a:prstGeom prst="rect">
            <a:avLst/>
          </a:prstGeom>
          <a:noFill/>
        </p:spPr>
        <p:txBody>
          <a:bodyPr wrap="square" rtlCol="0" anchor="t">
            <a:spAutoFit/>
          </a:bodyPr>
          <a:p>
            <a:r>
              <a:rPr lang="zh-CN" altLang="en-US"/>
              <a:t>删除分支</a:t>
            </a:r>
            <a:endParaRPr lang="zh-CN" altLang="en-US"/>
          </a:p>
          <a:p>
            <a:endParaRPr lang="zh-CN" altLang="en-US"/>
          </a:p>
        </p:txBody>
      </p:sp>
      <p:pic>
        <p:nvPicPr>
          <p:cNvPr id="10" name="图片 9"/>
          <p:cNvPicPr>
            <a:picLocks noChangeAspect="1"/>
          </p:cNvPicPr>
          <p:nvPr/>
        </p:nvPicPr>
        <p:blipFill>
          <a:blip r:embed="rId2"/>
          <a:stretch>
            <a:fillRect/>
          </a:stretch>
        </p:blipFill>
        <p:spPr>
          <a:xfrm>
            <a:off x="1101090" y="5392420"/>
            <a:ext cx="6727825" cy="12204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7450" y="552450"/>
            <a:ext cx="9556750" cy="2306955"/>
          </a:xfrm>
          <a:prstGeom prst="rect">
            <a:avLst/>
          </a:prstGeom>
          <a:noFill/>
        </p:spPr>
        <p:txBody>
          <a:bodyPr wrap="square" rtlCol="0" anchor="t">
            <a:spAutoFit/>
          </a:bodyPr>
          <a:p>
            <a:r>
              <a:rPr lang="zh-CN" altLang="en-US"/>
              <a:t>switch</a:t>
            </a:r>
            <a:endParaRPr lang="zh-CN" altLang="en-US"/>
          </a:p>
          <a:p>
            <a:r>
              <a:rPr lang="zh-CN" altLang="en-US"/>
              <a:t>我们注意到切换分支使用git checkout &lt;branch&gt;，而前面讲过的撤销修改则是git checkout -- &lt;file&gt;，同一个命令，有两种作用，确实有点令人迷惑。</a:t>
            </a:r>
            <a:endParaRPr lang="zh-CN" altLang="en-US"/>
          </a:p>
          <a:p>
            <a:endParaRPr lang="zh-CN" altLang="en-US"/>
          </a:p>
          <a:p>
            <a:r>
              <a:rPr lang="zh-CN" altLang="en-US"/>
              <a:t>实际上，切换分支这个动作，用switch更科学。因此，最新版本的Git提供了新的git switch命令来切换分支：</a:t>
            </a:r>
            <a:endParaRPr lang="zh-CN" altLang="en-US"/>
          </a:p>
          <a:p>
            <a:endParaRPr lang="zh-CN" altLang="en-US"/>
          </a:p>
          <a:p>
            <a:r>
              <a:rPr lang="zh-CN" altLang="en-US"/>
              <a:t>创建并切换到新的</a:t>
            </a:r>
            <a:r>
              <a:rPr lang="en-US" altLang="zh-CN"/>
              <a:t>hxyh02</a:t>
            </a:r>
            <a:r>
              <a:rPr lang="zh-CN" altLang="en-US"/>
              <a:t>分支，可以使用：</a:t>
            </a:r>
            <a:endParaRPr lang="zh-CN" altLang="en-US"/>
          </a:p>
        </p:txBody>
      </p:sp>
      <p:pic>
        <p:nvPicPr>
          <p:cNvPr id="7" name="图片 6"/>
          <p:cNvPicPr>
            <a:picLocks noChangeAspect="1"/>
          </p:cNvPicPr>
          <p:nvPr/>
        </p:nvPicPr>
        <p:blipFill>
          <a:blip r:embed="rId1"/>
          <a:stretch>
            <a:fillRect/>
          </a:stretch>
        </p:blipFill>
        <p:spPr>
          <a:xfrm>
            <a:off x="1301115" y="2859405"/>
            <a:ext cx="6543040" cy="1369695"/>
          </a:xfrm>
          <a:prstGeom prst="rect">
            <a:avLst/>
          </a:prstGeom>
        </p:spPr>
      </p:pic>
      <p:pic>
        <p:nvPicPr>
          <p:cNvPr id="8" name="图片 7"/>
          <p:cNvPicPr>
            <a:picLocks noChangeAspect="1"/>
          </p:cNvPicPr>
          <p:nvPr/>
        </p:nvPicPr>
        <p:blipFill>
          <a:blip r:embed="rId2"/>
          <a:stretch>
            <a:fillRect/>
          </a:stretch>
        </p:blipFill>
        <p:spPr>
          <a:xfrm>
            <a:off x="1301115" y="4448175"/>
            <a:ext cx="7227570" cy="11379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01090" y="643255"/>
            <a:ext cx="8502650" cy="521970"/>
          </a:xfrm>
          <a:prstGeom prst="rect">
            <a:avLst/>
          </a:prstGeom>
          <a:noFill/>
        </p:spPr>
        <p:txBody>
          <a:bodyPr wrap="square" rtlCol="0" anchor="t">
            <a:spAutoFit/>
          </a:bodyPr>
          <a:p>
            <a:r>
              <a:rPr lang="zh-CN" altLang="en-US" sz="2800"/>
              <a:t>小结</a:t>
            </a:r>
            <a:endParaRPr lang="zh-CN" altLang="en-US" sz="2800"/>
          </a:p>
        </p:txBody>
      </p:sp>
      <p:sp>
        <p:nvSpPr>
          <p:cNvPr id="2" name="文本框 1"/>
          <p:cNvSpPr txBox="1"/>
          <p:nvPr/>
        </p:nvSpPr>
        <p:spPr>
          <a:xfrm>
            <a:off x="1101090" y="1444625"/>
            <a:ext cx="6033135" cy="3969385"/>
          </a:xfrm>
          <a:prstGeom prst="rect">
            <a:avLst/>
          </a:prstGeom>
          <a:noFill/>
        </p:spPr>
        <p:txBody>
          <a:bodyPr wrap="square" rtlCol="0" anchor="t">
            <a:spAutoFit/>
          </a:bodyPr>
          <a:p>
            <a:r>
              <a:rPr lang="zh-CN" altLang="en-US"/>
              <a:t>Git鼓励大量使用分支：</a:t>
            </a:r>
            <a:endParaRPr lang="zh-CN" altLang="en-US"/>
          </a:p>
          <a:p>
            <a:endParaRPr lang="zh-CN" altLang="en-US"/>
          </a:p>
          <a:p>
            <a:r>
              <a:rPr lang="zh-CN" altLang="en-US"/>
              <a:t>查看分支：git branch</a:t>
            </a:r>
            <a:endParaRPr lang="zh-CN" altLang="en-US"/>
          </a:p>
          <a:p>
            <a:endParaRPr lang="zh-CN" altLang="en-US"/>
          </a:p>
          <a:p>
            <a:r>
              <a:rPr lang="zh-CN" altLang="en-US"/>
              <a:t>创建分支：git branch &lt;name&gt;</a:t>
            </a:r>
            <a:endParaRPr lang="zh-CN" altLang="en-US"/>
          </a:p>
          <a:p>
            <a:endParaRPr lang="zh-CN" altLang="en-US"/>
          </a:p>
          <a:p>
            <a:r>
              <a:rPr lang="zh-CN" altLang="en-US"/>
              <a:t>切换分支：git checkout &lt;name&gt;或者git switch &lt;name&gt;</a:t>
            </a:r>
            <a:endParaRPr lang="zh-CN" altLang="en-US"/>
          </a:p>
          <a:p>
            <a:endParaRPr lang="zh-CN" altLang="en-US"/>
          </a:p>
          <a:p>
            <a:r>
              <a:rPr lang="zh-CN" altLang="en-US"/>
              <a:t>创建+切换分支：git checkout -b &lt;name&gt;或者git switch -c &lt;name&gt;</a:t>
            </a:r>
            <a:endParaRPr lang="zh-CN" altLang="en-US"/>
          </a:p>
          <a:p>
            <a:endParaRPr lang="zh-CN" altLang="en-US"/>
          </a:p>
          <a:p>
            <a:r>
              <a:rPr lang="zh-CN" altLang="en-US"/>
              <a:t>合并某分支到当前分支：git merge &lt;name&gt;</a:t>
            </a:r>
            <a:endParaRPr lang="zh-CN" altLang="en-US"/>
          </a:p>
          <a:p>
            <a:endParaRPr lang="zh-CN" altLang="en-US"/>
          </a:p>
          <a:p>
            <a:r>
              <a:rPr lang="zh-CN" altLang="en-US"/>
              <a:t>删除分支：git branch -d &lt;name&gt;</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p>
            <a:r>
              <a:rPr lang="zh-CN" altLang="en-US"/>
              <a:t>感谢观看</a:t>
            </a:r>
            <a:endParaRPr lang="zh-CN" altLang="en-US"/>
          </a:p>
        </p:txBody>
      </p:sp>
      <p:sp>
        <p:nvSpPr>
          <p:cNvPr id="3" name="文本占位符 2"/>
          <p:cNvSpPr>
            <a:spLocks noGrp="1"/>
          </p:cNvSpPr>
          <p:nvPr>
            <p:ph type="body" sz="quarter" idx="13"/>
            <p:custDataLst>
              <p:tags r:id="rId2"/>
            </p:custDataLst>
          </p:nvPr>
        </p:nvSpPr>
        <p:spPr/>
        <p:txBody>
          <a:bodyPr/>
          <a:lstStyle/>
          <a:p>
            <a:r>
              <a:rPr lang="zh-CN" altLang="en-US" dirty="0"/>
              <a:t>Lorem ipsum dolor sit amet, consectetur adipisicing elit.</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a:t>
            </a:r>
            <a:endParaRPr lang="zh-CN" altLang="en-US" dirty="0"/>
          </a:p>
        </p:txBody>
      </p:sp>
      <p:sp>
        <p:nvSpPr>
          <p:cNvPr id="3" name="内容占位符 2"/>
          <p:cNvSpPr>
            <a:spLocks noGrp="1"/>
          </p:cNvSpPr>
          <p:nvPr>
            <p:ph idx="1"/>
          </p:nvPr>
        </p:nvSpPr>
        <p:spPr>
          <a:xfrm>
            <a:off x="838200" y="1825625"/>
            <a:ext cx="10515600" cy="1954805"/>
          </a:xfrm>
        </p:spPr>
        <p:txBody>
          <a:bodyPr/>
          <a:lstStyle/>
          <a:p>
            <a:r>
              <a:rPr dirty="0" smtClean="0"/>
              <a:t>安装完成后，还需要最后一步设置，在命令行输入：</a:t>
            </a:r>
            <a:endParaRPr lang="en-US" altLang="zh-CN" dirty="0" smtClean="0"/>
          </a:p>
          <a:p>
            <a:r>
              <a:rPr lang="zh-CN" altLang="en-US" dirty="0"/>
              <a:t>git config --global user.name "</a:t>
            </a:r>
            <a:r>
              <a:rPr lang="en-US" altLang="zh-CN" dirty="0"/>
              <a:t>hxyh</a:t>
            </a:r>
            <a:r>
              <a:rPr lang="zh-CN" altLang="en-US" dirty="0"/>
              <a:t>"</a:t>
            </a:r>
            <a:endParaRPr lang="zh-CN" altLang="en-US" dirty="0"/>
          </a:p>
          <a:p>
            <a:r>
              <a:rPr lang="zh-CN" altLang="en-US" dirty="0"/>
              <a:t>git config --global user.email "</a:t>
            </a:r>
            <a:r>
              <a:rPr lang="en-US" altLang="zh-CN" dirty="0"/>
              <a:t>hxyhsoft@163.com</a:t>
            </a:r>
            <a:r>
              <a:rPr lang="zh-CN" altLang="en-US" dirty="0"/>
              <a:t>"</a:t>
            </a:r>
            <a:endParaRPr lang="zh-CN" altLang="en-US" dirty="0"/>
          </a:p>
        </p:txBody>
      </p:sp>
      <p:sp>
        <p:nvSpPr>
          <p:cNvPr id="5" name="文本框 4"/>
          <p:cNvSpPr txBox="1"/>
          <p:nvPr/>
        </p:nvSpPr>
        <p:spPr>
          <a:xfrm>
            <a:off x="838200" y="3780155"/>
            <a:ext cx="10742930" cy="1753235"/>
          </a:xfrm>
          <a:prstGeom prst="rect">
            <a:avLst/>
          </a:prstGeom>
          <a:noFill/>
        </p:spPr>
        <p:txBody>
          <a:bodyPr wrap="square" rtlCol="0" anchor="t">
            <a:spAutoFit/>
          </a:bodyPr>
          <a:p>
            <a:r>
              <a:rPr lang="zh-CN" altLang="en-US"/>
              <a:t>因为Git是分布式版本控制系统，所以，每个机器都必须自报家门：你的名字和Email地址。你也许会担心，如果有人故意冒充别人怎么办？这个不必担心，首先我们相信大家都是善良无知的群众，其次，真的有冒充的也是有办法可查的。</a:t>
            </a:r>
            <a:endParaRPr lang="zh-CN" altLang="en-US"/>
          </a:p>
          <a:p>
            <a:endParaRPr lang="zh-CN" altLang="en-US"/>
          </a:p>
          <a:p>
            <a:r>
              <a:rPr lang="zh-CN" altLang="en-US"/>
              <a:t>注意git config命令的--global参数，用了这个参数，表示你这台机器上所有的Git仓库都会使用这个配置，当然也可以对某个仓库指定不同的用户名和Email地址。</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创建版本库</a:t>
            </a:r>
            <a:endParaRPr lang="zh-CN" altLang="en-US" dirty="0"/>
          </a:p>
        </p:txBody>
      </p:sp>
      <p:sp>
        <p:nvSpPr>
          <p:cNvPr id="4" name="文本框 3"/>
          <p:cNvSpPr txBox="1"/>
          <p:nvPr/>
        </p:nvSpPr>
        <p:spPr>
          <a:xfrm>
            <a:off x="838200" y="1455420"/>
            <a:ext cx="10515600" cy="1938020"/>
          </a:xfrm>
          <a:prstGeom prst="rect">
            <a:avLst/>
          </a:prstGeom>
          <a:noFill/>
        </p:spPr>
        <p:txBody>
          <a:bodyPr wrap="square" rtlCol="0" anchor="t">
            <a:spAutoFit/>
          </a:bodyPr>
          <a:p>
            <a:r>
              <a:rPr lang="zh-CN" altLang="en-US" sz="2000"/>
              <a:t>什么是版本库呢？版本库又名仓库，英文名repository，你可以简单理解成一个目录，这个目录里面的所有文件都可以被Git管理起来，每个文件的修改、删除，Git都能跟踪，以便任何时刻都可以追踪历史，或者在将来某个时刻可以“还原”。</a:t>
            </a:r>
            <a:endParaRPr lang="zh-CN" altLang="en-US" sz="2000"/>
          </a:p>
          <a:p>
            <a:endParaRPr lang="zh-CN" altLang="en-US" sz="2000"/>
          </a:p>
          <a:p>
            <a:r>
              <a:rPr lang="zh-CN" altLang="en-US" sz="2000"/>
              <a:t>所以，创建一个版本库非常简单，首先，选择一个合适的地方，创建一个空目录：</a:t>
            </a:r>
            <a:endParaRPr lang="zh-CN" altLang="en-US" sz="2000"/>
          </a:p>
          <a:p>
            <a:r>
              <a:rPr lang="zh-CN" altLang="en-US" sz="2000"/>
              <a:t>通过</a:t>
            </a:r>
            <a:r>
              <a:rPr lang="en-US" altLang="zh-CN" sz="2000"/>
              <a:t>git init</a:t>
            </a:r>
            <a:r>
              <a:rPr lang="zh-CN" altLang="en-US" sz="2000"/>
              <a:t>命令把这个目录变成一个</a:t>
            </a:r>
            <a:r>
              <a:rPr lang="en-US" altLang="zh-CN" sz="2000"/>
              <a:t>git</a:t>
            </a:r>
            <a:r>
              <a:rPr lang="zh-CN" altLang="en-US" sz="2000"/>
              <a:t>可以管理的仓库</a:t>
            </a:r>
            <a:endParaRPr lang="zh-CN" altLang="en-US" sz="2000"/>
          </a:p>
        </p:txBody>
      </p:sp>
      <p:pic>
        <p:nvPicPr>
          <p:cNvPr id="5" name="图片 4"/>
          <p:cNvPicPr>
            <a:picLocks noChangeAspect="1"/>
          </p:cNvPicPr>
          <p:nvPr/>
        </p:nvPicPr>
        <p:blipFill>
          <a:blip r:embed="rId1"/>
          <a:stretch>
            <a:fillRect/>
          </a:stretch>
        </p:blipFill>
        <p:spPr>
          <a:xfrm>
            <a:off x="838200" y="3566795"/>
            <a:ext cx="7346950" cy="1092200"/>
          </a:xfrm>
          <a:prstGeom prst="rect">
            <a:avLst/>
          </a:prstGeom>
        </p:spPr>
      </p:pic>
      <p:sp>
        <p:nvSpPr>
          <p:cNvPr id="6" name="文本框 5"/>
          <p:cNvSpPr txBox="1"/>
          <p:nvPr/>
        </p:nvSpPr>
        <p:spPr>
          <a:xfrm>
            <a:off x="838200" y="4999355"/>
            <a:ext cx="10515600" cy="1014730"/>
          </a:xfrm>
          <a:prstGeom prst="rect">
            <a:avLst/>
          </a:prstGeom>
          <a:noFill/>
        </p:spPr>
        <p:txBody>
          <a:bodyPr wrap="square" rtlCol="0" anchor="t">
            <a:spAutoFit/>
          </a:bodyPr>
          <a:p>
            <a:r>
              <a:rPr lang="zh-CN" altLang="en-US" sz="2000"/>
              <a:t>瞬间Git就把仓库建好了，而且告诉你是一个空的仓库（empty Git repository），细心的读者可以发现当前目录下多了一个.git的目录，这个目录是Git来跟踪管理版本库的，没事千万不要手动修改这个目录里面的文件，不然改乱了，就把Git仓库给破坏了。</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把文件添加到版本库</a:t>
            </a:r>
            <a:endParaRPr lang="zh-CN" altLang="en-US" dirty="0"/>
          </a:p>
        </p:txBody>
      </p:sp>
      <p:sp>
        <p:nvSpPr>
          <p:cNvPr id="6" name="文本框 5"/>
          <p:cNvSpPr txBox="1"/>
          <p:nvPr/>
        </p:nvSpPr>
        <p:spPr>
          <a:xfrm>
            <a:off x="883285" y="1565910"/>
            <a:ext cx="10426065" cy="4399915"/>
          </a:xfrm>
          <a:prstGeom prst="rect">
            <a:avLst/>
          </a:prstGeom>
          <a:noFill/>
        </p:spPr>
        <p:txBody>
          <a:bodyPr wrap="square" rtlCol="0" anchor="t">
            <a:spAutoFit/>
          </a:bodyPr>
          <a:p>
            <a:r>
              <a:rPr lang="zh-CN" altLang="en-US" sz="2000"/>
              <a:t>首先这里再明确一下，所有的版本控制系统，其实只能跟踪文本文件的改动，比如TXT文件，网页，所有的程序代码等等，Git也不例外。版本控制系统可以告诉你每次的改动，比如在第5行加了一个单词“Linux”，在第8行删了一个单词“Windows”。而图片、视频这些二进制文件，虽然也能由版本控制系统管理，但没法跟踪文件的变化，只能把二进制文件每次改动串起来，也就是只知道图片从100KB改成了120KB，但到底改了啥，版本控制系统不知道，也没法知道。</a:t>
            </a:r>
            <a:endParaRPr lang="zh-CN" altLang="en-US" sz="2000"/>
          </a:p>
          <a:p>
            <a:endParaRPr lang="zh-CN" altLang="en-US" sz="2000"/>
          </a:p>
          <a:p>
            <a:r>
              <a:rPr lang="zh-CN" altLang="en-US" sz="2000"/>
              <a:t>不幸的是，Microsoft的Word格式是二进制格式，因此，版本控制系统是没法跟踪Word文件的改动的，前面我们举的例子只是为了演示，如果要真正使用版本控制系统，就要以纯文本方式编写文件。</a:t>
            </a:r>
            <a:endParaRPr lang="zh-CN" altLang="en-US" sz="2000"/>
          </a:p>
          <a:p>
            <a:endParaRPr lang="zh-CN" altLang="en-US" sz="2000"/>
          </a:p>
          <a:p>
            <a:r>
              <a:rPr lang="zh-CN" altLang="en-US" sz="2000"/>
              <a:t>因为文本是有编码的，比如中文有常用的GBK编码，日文有Shift_JIS编码，如果没有历史遗留问题，强烈建议使用标准的UTF-8编码，所有语言使用同一种编码，既没有冲突，又被所有平台所支持。</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133" y="69272"/>
            <a:ext cx="10515600" cy="1135939"/>
          </a:xfrm>
        </p:spPr>
        <p:txBody>
          <a:bodyPr/>
          <a:lstStyle/>
          <a:p>
            <a:r>
              <a:rPr lang="zh-CN" altLang="en-US" dirty="0"/>
              <a:t>上传文件</a:t>
            </a:r>
            <a:endParaRPr lang="zh-CN" altLang="en-US" dirty="0"/>
          </a:p>
        </p:txBody>
      </p:sp>
      <p:sp>
        <p:nvSpPr>
          <p:cNvPr id="2" name="文本框 1"/>
          <p:cNvSpPr txBox="1"/>
          <p:nvPr/>
        </p:nvSpPr>
        <p:spPr>
          <a:xfrm>
            <a:off x="713105" y="499110"/>
            <a:ext cx="9844405" cy="3138170"/>
          </a:xfrm>
          <a:prstGeom prst="rect">
            <a:avLst/>
          </a:prstGeom>
          <a:noFill/>
        </p:spPr>
        <p:txBody>
          <a:bodyPr wrap="square" rtlCol="0" anchor="t">
            <a:spAutoFit/>
          </a:bodyPr>
          <a:p>
            <a:r>
              <a:rPr lang="zh-CN" altLang="en-US"/>
              <a:t>一定要放到</a:t>
            </a:r>
            <a:r>
              <a:rPr lang="en-US" altLang="zh-CN"/>
              <a:t>demo</a:t>
            </a:r>
            <a:r>
              <a:rPr lang="zh-CN" altLang="en-US"/>
              <a:t>目录下（子目录也行），因为这是一个Git仓库，放到其他地方Git再厉害也找不到这个文件。</a:t>
            </a:r>
            <a:endParaRPr lang="zh-CN" altLang="en-US"/>
          </a:p>
          <a:p>
            <a:r>
              <a:rPr lang="zh-CN" altLang="en-US"/>
              <a:t>和把大象放到冰箱需要3步相比，把一个文件放到Git仓库只需要两步。</a:t>
            </a:r>
            <a:endParaRPr lang="zh-CN" altLang="en-US"/>
          </a:p>
          <a:p>
            <a:r>
              <a:rPr lang="zh-CN" altLang="en-US"/>
              <a:t>第一步，用命令git add告诉Git，把文件添加到仓库：</a:t>
            </a:r>
            <a:endParaRPr lang="zh-CN" altLang="en-US"/>
          </a:p>
          <a:p>
            <a:r>
              <a:rPr lang="en-US" altLang="zh-CN"/>
              <a:t>git add test.txt</a:t>
            </a:r>
            <a:endParaRPr lang="en-US" altLang="zh-CN"/>
          </a:p>
          <a:p>
            <a:endParaRPr lang="en-US" altLang="zh-CN"/>
          </a:p>
          <a:p>
            <a:endParaRPr lang="en-US" altLang="zh-CN"/>
          </a:p>
          <a:p>
            <a:endParaRPr lang="en-US" altLang="zh-CN"/>
          </a:p>
          <a:p>
            <a:endParaRPr lang="en-US" altLang="zh-CN"/>
          </a:p>
          <a:p>
            <a:r>
              <a:rPr lang="en-US" altLang="zh-CN"/>
              <a:t>第二步，用命令git commit告诉Git，把文件提交到仓库：</a:t>
            </a:r>
            <a:endParaRPr lang="en-US" altLang="zh-CN"/>
          </a:p>
          <a:p>
            <a:endParaRPr lang="en-US" altLang="zh-CN"/>
          </a:p>
        </p:txBody>
      </p:sp>
      <p:pic>
        <p:nvPicPr>
          <p:cNvPr id="4" name="图片 3"/>
          <p:cNvPicPr>
            <a:picLocks noChangeAspect="1"/>
          </p:cNvPicPr>
          <p:nvPr/>
        </p:nvPicPr>
        <p:blipFill>
          <a:blip r:embed="rId1"/>
          <a:stretch>
            <a:fillRect/>
          </a:stretch>
        </p:blipFill>
        <p:spPr>
          <a:xfrm>
            <a:off x="841375" y="1939925"/>
            <a:ext cx="6231255" cy="1083310"/>
          </a:xfrm>
          <a:prstGeom prst="rect">
            <a:avLst/>
          </a:prstGeom>
        </p:spPr>
      </p:pic>
      <p:pic>
        <p:nvPicPr>
          <p:cNvPr id="9" name="图片 8"/>
          <p:cNvPicPr>
            <a:picLocks noChangeAspect="1"/>
          </p:cNvPicPr>
          <p:nvPr/>
        </p:nvPicPr>
        <p:blipFill>
          <a:blip r:embed="rId2"/>
          <a:stretch>
            <a:fillRect/>
          </a:stretch>
        </p:blipFill>
        <p:spPr>
          <a:xfrm>
            <a:off x="841375" y="3379470"/>
            <a:ext cx="8347075" cy="1325245"/>
          </a:xfrm>
          <a:prstGeom prst="rect">
            <a:avLst/>
          </a:prstGeom>
        </p:spPr>
      </p:pic>
      <p:sp>
        <p:nvSpPr>
          <p:cNvPr id="10" name="文本框 9"/>
          <p:cNvSpPr txBox="1"/>
          <p:nvPr/>
        </p:nvSpPr>
        <p:spPr>
          <a:xfrm>
            <a:off x="713105" y="4839335"/>
            <a:ext cx="10841990" cy="645160"/>
          </a:xfrm>
          <a:prstGeom prst="rect">
            <a:avLst/>
          </a:prstGeom>
          <a:noFill/>
        </p:spPr>
        <p:txBody>
          <a:bodyPr wrap="square" rtlCol="0" anchor="t">
            <a:spAutoFit/>
          </a:bodyPr>
          <a:p>
            <a:r>
              <a:rPr lang="zh-CN" altLang="en-US"/>
              <a:t>简单解释一下git commit命令，-m后面输入的是本次提交的说明，可以输入任意内容，当然最好是有意义的，这样你就能从历史记录里方便地找到改动记录。</a:t>
            </a:r>
            <a:endParaRPr lang="zh-CN" altLang="en-US"/>
          </a:p>
        </p:txBody>
      </p:sp>
      <p:sp>
        <p:nvSpPr>
          <p:cNvPr id="11" name="文本框 10"/>
          <p:cNvSpPr txBox="1"/>
          <p:nvPr/>
        </p:nvSpPr>
        <p:spPr>
          <a:xfrm>
            <a:off x="751205" y="5628640"/>
            <a:ext cx="10803890" cy="645160"/>
          </a:xfrm>
          <a:prstGeom prst="rect">
            <a:avLst/>
          </a:prstGeom>
          <a:noFill/>
        </p:spPr>
        <p:txBody>
          <a:bodyPr wrap="square" rtlCol="0" anchor="t">
            <a:spAutoFit/>
          </a:bodyPr>
          <a:p>
            <a:r>
              <a:rPr lang="zh-CN" altLang="en-US"/>
              <a:t>git commit命令执行成功后会告诉你，1 file changed：1个文件被改动（我们新添加的readme.txt文件）；2 insertions：插入了两行内容（readme.txt有两行内容）。</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4990"/>
            <a:ext cx="10515600" cy="4351338"/>
          </a:xfrm>
        </p:spPr>
        <p:txBody>
          <a:bodyPr/>
          <a:lstStyle/>
          <a:p>
            <a:r>
              <a:rPr dirty="0" smtClean="0"/>
              <a:t>为什么Git添加文件需要add，commit一共两步呢？因为commit可以一次提交很多文件，所以你可以多次add不同的文件，比如：</a:t>
            </a:r>
            <a:endParaRPr dirty="0" smtClean="0"/>
          </a:p>
        </p:txBody>
      </p:sp>
      <p:pic>
        <p:nvPicPr>
          <p:cNvPr id="8" name="图片 7"/>
          <p:cNvPicPr>
            <a:picLocks noChangeAspect="1"/>
          </p:cNvPicPr>
          <p:nvPr/>
        </p:nvPicPr>
        <p:blipFill>
          <a:blip r:embed="rId1"/>
          <a:stretch>
            <a:fillRect/>
          </a:stretch>
        </p:blipFill>
        <p:spPr>
          <a:xfrm>
            <a:off x="1022350" y="1452880"/>
            <a:ext cx="8096250" cy="2908935"/>
          </a:xfrm>
          <a:prstGeom prst="rect">
            <a:avLst/>
          </a:prstGeom>
        </p:spPr>
      </p:pic>
      <p:sp>
        <p:nvSpPr>
          <p:cNvPr id="9" name="文本框 8"/>
          <p:cNvSpPr txBox="1"/>
          <p:nvPr/>
        </p:nvSpPr>
        <p:spPr>
          <a:xfrm>
            <a:off x="1022350" y="4660900"/>
            <a:ext cx="9874250" cy="1753235"/>
          </a:xfrm>
          <a:prstGeom prst="rect">
            <a:avLst/>
          </a:prstGeom>
          <a:noFill/>
        </p:spPr>
        <p:txBody>
          <a:bodyPr wrap="square" rtlCol="0" anchor="t">
            <a:spAutoFit/>
          </a:bodyPr>
          <a:p>
            <a:r>
              <a:rPr lang="zh-CN" altLang="en-US"/>
              <a:t>初始化一个Git仓库，使用git init命令。</a:t>
            </a:r>
            <a:endParaRPr lang="zh-CN" altLang="en-US"/>
          </a:p>
          <a:p>
            <a:endParaRPr lang="zh-CN" altLang="en-US"/>
          </a:p>
          <a:p>
            <a:r>
              <a:rPr lang="zh-CN" altLang="en-US"/>
              <a:t>添加文件到Git仓库，分两步：</a:t>
            </a:r>
            <a:endParaRPr lang="zh-CN" altLang="en-US"/>
          </a:p>
          <a:p>
            <a:endParaRPr lang="zh-CN" altLang="en-US"/>
          </a:p>
          <a:p>
            <a:r>
              <a:rPr lang="zh-CN" altLang="en-US"/>
              <a:t>使用命令git add &lt;file&gt;，注意，可反复多次使用，添加多个文件；</a:t>
            </a:r>
            <a:endParaRPr lang="zh-CN" altLang="en-US"/>
          </a:p>
          <a:p>
            <a:r>
              <a:rPr lang="zh-CN" altLang="en-US"/>
              <a:t>使用命令git commit -m &lt;message&gt;，完成。</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框 1"/>
          <p:cNvSpPr txBox="1">
            <a:spLocks noChangeArrowheads="1"/>
          </p:cNvSpPr>
          <p:nvPr/>
        </p:nvSpPr>
        <p:spPr bwMode="auto">
          <a:xfrm>
            <a:off x="396875" y="287338"/>
            <a:ext cx="2705100" cy="521970"/>
          </a:xfrm>
          <a:prstGeom prst="rect">
            <a:avLst/>
          </a:prstGeom>
          <a:noFill/>
          <a:ln w="9525">
            <a:noFill/>
            <a:miter lim="800000"/>
          </a:ln>
        </p:spPr>
        <p:txBody>
          <a:bodyPr>
            <a:spAutoFit/>
          </a:bodyPr>
          <a:lstStyle/>
          <a:p>
            <a:r>
              <a:rPr lang="zh-CN" altLang="en-US" sz="2800" b="1" dirty="0"/>
              <a:t>修改文件</a:t>
            </a:r>
            <a:endParaRPr lang="zh-CN" altLang="en-US" sz="2800" b="1" dirty="0"/>
          </a:p>
        </p:txBody>
      </p:sp>
      <p:sp>
        <p:nvSpPr>
          <p:cNvPr id="8195" name="文本框 47"/>
          <p:cNvSpPr txBox="1">
            <a:spLocks noChangeArrowheads="1"/>
          </p:cNvSpPr>
          <p:nvPr/>
        </p:nvSpPr>
        <p:spPr bwMode="auto">
          <a:xfrm>
            <a:off x="988695" y="809625"/>
            <a:ext cx="6741795" cy="398780"/>
          </a:xfrm>
          <a:prstGeom prst="rect">
            <a:avLst/>
          </a:prstGeom>
          <a:noFill/>
          <a:ln w="9525">
            <a:noFill/>
            <a:miter lim="800000"/>
          </a:ln>
        </p:spPr>
        <p:txBody>
          <a:bodyPr wrap="square">
            <a:spAutoFit/>
          </a:bodyPr>
          <a:lstStyle/>
          <a:p>
            <a:r>
              <a:rPr sz="2000" dirty="0"/>
              <a:t>现在，运行git status命令看看结果：</a:t>
            </a:r>
            <a:endParaRPr sz="2000" dirty="0"/>
          </a:p>
        </p:txBody>
      </p:sp>
      <p:pic>
        <p:nvPicPr>
          <p:cNvPr id="2" name="图片 1"/>
          <p:cNvPicPr>
            <a:picLocks noChangeAspect="1"/>
          </p:cNvPicPr>
          <p:nvPr/>
        </p:nvPicPr>
        <p:blipFill>
          <a:blip r:embed="rId1"/>
          <a:stretch>
            <a:fillRect/>
          </a:stretch>
        </p:blipFill>
        <p:spPr>
          <a:xfrm>
            <a:off x="1082040" y="1332230"/>
            <a:ext cx="7370445" cy="1854835"/>
          </a:xfrm>
          <a:prstGeom prst="rect">
            <a:avLst/>
          </a:prstGeom>
        </p:spPr>
      </p:pic>
      <p:sp>
        <p:nvSpPr>
          <p:cNvPr id="3" name="文本框 2"/>
          <p:cNvSpPr txBox="1"/>
          <p:nvPr/>
        </p:nvSpPr>
        <p:spPr>
          <a:xfrm>
            <a:off x="1082040" y="3187065"/>
            <a:ext cx="10527665" cy="1476375"/>
          </a:xfrm>
          <a:prstGeom prst="rect">
            <a:avLst/>
          </a:prstGeom>
          <a:noFill/>
        </p:spPr>
        <p:txBody>
          <a:bodyPr wrap="square" rtlCol="0" anchor="t">
            <a:spAutoFit/>
          </a:bodyPr>
          <a:p>
            <a:r>
              <a:rPr lang="zh-CN" altLang="en-US"/>
              <a:t>git status命令可以让我们时刻掌握仓库当前的状态，上面的命令输出告诉我们，readme.txt被修改过了，但还没有准备提交的修改。</a:t>
            </a:r>
            <a:endParaRPr lang="zh-CN" altLang="en-US"/>
          </a:p>
          <a:p>
            <a:r>
              <a:rPr lang="zh-CN" altLang="en-US"/>
              <a:t>虽然Git告诉我们readme.txt被修改了，但如果能看看具体修改了什么内容，自然是很好的。比如你休假两周从国外回来，第一天上班时，已经记不清上次怎么修改的readme.txt，所以，需要用git diff这个命令看看：</a:t>
            </a:r>
            <a:endParaRPr lang="zh-CN" altLang="en-US"/>
          </a:p>
        </p:txBody>
      </p:sp>
      <p:pic>
        <p:nvPicPr>
          <p:cNvPr id="4" name="图片 3"/>
          <p:cNvPicPr>
            <a:picLocks noChangeAspect="1"/>
          </p:cNvPicPr>
          <p:nvPr/>
        </p:nvPicPr>
        <p:blipFill>
          <a:blip r:embed="rId2"/>
          <a:stretch>
            <a:fillRect/>
          </a:stretch>
        </p:blipFill>
        <p:spPr>
          <a:xfrm>
            <a:off x="1169035" y="4663440"/>
            <a:ext cx="7666990" cy="20389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58875" y="650240"/>
            <a:ext cx="9570720" cy="1630045"/>
          </a:xfrm>
          <a:prstGeom prst="rect">
            <a:avLst/>
          </a:prstGeom>
          <a:noFill/>
        </p:spPr>
        <p:txBody>
          <a:bodyPr wrap="square" rtlCol="0" anchor="t">
            <a:spAutoFit/>
          </a:bodyPr>
          <a:p>
            <a:r>
              <a:rPr lang="zh-CN" altLang="en-US" sz="2000"/>
              <a:t>git diff顾名思义就是查看difference，显示的格式正是Unix通用的diff格式，可以从上面的命令输出看到，我们在第一行添加了一个distributed单词。</a:t>
            </a:r>
            <a:endParaRPr lang="zh-CN" altLang="en-US" sz="2000"/>
          </a:p>
          <a:p>
            <a:endParaRPr lang="zh-CN" altLang="en-US" sz="2000"/>
          </a:p>
          <a:p>
            <a:r>
              <a:rPr lang="zh-CN" altLang="en-US" sz="2000"/>
              <a:t>知道了对readme.txt作了什么修改后，再把它提交到仓库就放心多了，提交修改和提交新文件是一样的两步，第一步是git add：</a:t>
            </a:r>
            <a:endParaRPr lang="zh-CN" altLang="en-US" sz="2000"/>
          </a:p>
        </p:txBody>
      </p:sp>
      <p:pic>
        <p:nvPicPr>
          <p:cNvPr id="7" name="图片 6"/>
          <p:cNvPicPr>
            <a:picLocks noChangeAspect="1"/>
          </p:cNvPicPr>
          <p:nvPr/>
        </p:nvPicPr>
        <p:blipFill>
          <a:blip r:embed="rId1"/>
          <a:stretch>
            <a:fillRect/>
          </a:stretch>
        </p:blipFill>
        <p:spPr>
          <a:xfrm>
            <a:off x="1158875" y="2280285"/>
            <a:ext cx="8053070" cy="1704975"/>
          </a:xfrm>
          <a:prstGeom prst="rect">
            <a:avLst/>
          </a:prstGeom>
        </p:spPr>
      </p:pic>
      <p:pic>
        <p:nvPicPr>
          <p:cNvPr id="8" name="图片 7"/>
          <p:cNvPicPr>
            <a:picLocks noChangeAspect="1"/>
          </p:cNvPicPr>
          <p:nvPr/>
        </p:nvPicPr>
        <p:blipFill>
          <a:blip r:embed="rId2"/>
          <a:stretch>
            <a:fillRect/>
          </a:stretch>
        </p:blipFill>
        <p:spPr>
          <a:xfrm>
            <a:off x="1118870" y="4679315"/>
            <a:ext cx="8133080" cy="1311275"/>
          </a:xfrm>
          <a:prstGeom prst="rect">
            <a:avLst/>
          </a:prstGeom>
        </p:spPr>
      </p:pic>
      <p:sp>
        <p:nvSpPr>
          <p:cNvPr id="9" name="文本框 8"/>
          <p:cNvSpPr txBox="1"/>
          <p:nvPr/>
        </p:nvSpPr>
        <p:spPr>
          <a:xfrm>
            <a:off x="1158875" y="4220210"/>
            <a:ext cx="8228330" cy="368300"/>
          </a:xfrm>
          <a:prstGeom prst="rect">
            <a:avLst/>
          </a:prstGeom>
          <a:noFill/>
        </p:spPr>
        <p:txBody>
          <a:bodyPr wrap="square" rtlCol="0" anchor="t">
            <a:spAutoFit/>
          </a:bodyPr>
          <a:p>
            <a:r>
              <a:rPr lang="zh-CN" altLang="en-US"/>
              <a:t>提交后，我们再用git status命令看看仓库的当前状态：</a:t>
            </a:r>
            <a:endParaRPr lang="zh-CN" altLang="en-US"/>
          </a:p>
        </p:txBody>
      </p:sp>
      <p:sp>
        <p:nvSpPr>
          <p:cNvPr id="10" name="文本框 9"/>
          <p:cNvSpPr txBox="1"/>
          <p:nvPr/>
        </p:nvSpPr>
        <p:spPr>
          <a:xfrm>
            <a:off x="1158875" y="6141085"/>
            <a:ext cx="8618220" cy="645160"/>
          </a:xfrm>
          <a:prstGeom prst="rect">
            <a:avLst/>
          </a:prstGeom>
          <a:noFill/>
        </p:spPr>
        <p:txBody>
          <a:bodyPr wrap="square" rtlCol="0" anchor="t">
            <a:spAutoFit/>
          </a:bodyPr>
          <a:p>
            <a:r>
              <a:rPr lang="zh-CN" altLang="en-US"/>
              <a:t>Git告诉我们当前没有需要提交的修改，而且，工作目录是干净（working tree clean）的。</a:t>
            </a:r>
            <a:endParaRPr lang="zh-CN" altLang="en-US"/>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77411"/>
</p:tagLst>
</file>

<file path=ppt/tags/tag2.xml><?xml version="1.0" encoding="utf-8"?>
<p:tagLst xmlns:p="http://schemas.openxmlformats.org/presentationml/2006/main">
  <p:tag name="KSO_WM_TAG_VERSION" val="1.0"/>
  <p:tag name="KSO_WM_TEMPLATE_CATEGORY" val="custom"/>
  <p:tag name="KSO_WM_TEMPLATE_INDEX" val="20177411"/>
</p:tagLst>
</file>

<file path=ppt/tags/tag3.xml><?xml version="1.0" encoding="utf-8"?>
<p:tagLst xmlns:p="http://schemas.openxmlformats.org/presentationml/2006/main">
  <p:tag name="KSO_WM_TAG_VERSION" val="1.0"/>
  <p:tag name="KSO_WM_BEAUTIFY_FLAG" val="#wm#"/>
  <p:tag name="KSO_WM_COMBINE_RELATE_SLIDE_ID" val="background20176915_1"/>
  <p:tag name="KSO_WM_TEMPLATE_CATEGORY" val="custom"/>
  <p:tag name="KSO_WM_TEMPLATE_INDEX" val="20177411"/>
  <p:tag name="KSO_WM_TEMPLATE_SUBCATEGORY" val="combine"/>
  <p:tag name="KSO_WM_TEMPLATE_THUMBS_INDEX" val="1、4、5、6、12、13、18、24、28、29"/>
</p:tagLst>
</file>

<file path=ppt/tags/tag4.xml><?xml version="1.0" encoding="utf-8"?>
<p:tagLst xmlns:p="http://schemas.openxmlformats.org/presentationml/2006/main">
  <p:tag name="KSO_WM_TEMPLATE_CATEGORY" val="custom"/>
  <p:tag name="KSO_WM_TEMPLATE_INDEX" val="20177411"/>
</p:tagLst>
</file>

<file path=ppt/tags/tag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UNIT_PRESET_TEXT" val="感谢观看"/>
  <p:tag name="KSO_WM_TEMPLATE_CATEGORY" val="custom"/>
  <p:tag name="KSO_WM_TEMPLATE_INDEX" val="20177411"/>
  <p:tag name="KSO_WM_UNIT_ID" val="custom20177411_29*a*1"/>
</p:tagLst>
</file>

<file path=ppt/tags/tag6.xml><?xml version="1.0" encoding="utf-8"?>
<p:tagLst xmlns:p="http://schemas.openxmlformats.org/presentationml/2006/main">
  <p:tag name="KSO_WM_TAG_VERSION" val="1.0"/>
  <p:tag name="KSO_WM_BEAUTIFY_FLAG" val="#wm#"/>
  <p:tag name="KSO_WM_UNIT_TYPE" val="f"/>
  <p:tag name="KSO_WM_UNIT_INDEX" val="1"/>
  <p:tag name="KSO_WM_UNIT_LAYERLEVEL" val="1"/>
  <p:tag name="KSO_WM_UNIT_VALUE" val="99"/>
  <p:tag name="KSO_WM_UNIT_HIGHLIGHT" val="0"/>
  <p:tag name="KSO_WM_UNIT_COMPATIBLE" val="0"/>
  <p:tag name="KSO_WM_UNIT_CLEAR" val="0"/>
  <p:tag name="KSO_WM_UNIT_PRESET_TEXT_INDEX" val="4"/>
  <p:tag name="KSO_WM_UNIT_PRESET_TEXT_LEN" val="57"/>
  <p:tag name="KSO_WM_TEMPLATE_CATEGORY" val="custom"/>
  <p:tag name="KSO_WM_TEMPLATE_INDEX" val="20177411"/>
  <p:tag name="KSO_WM_UNIT_ID" val="custom20177411_29*f*1"/>
</p:tagLst>
</file>

<file path=ppt/tags/tag7.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COMBINE_RELATE_SLIDE_ID" val="background20176915_11"/>
  <p:tag name="KSO_WM_TEMPLATE_CATEGORY" val="custom"/>
  <p:tag name="KSO_WM_TEMPLATE_INDEX" val="20177411"/>
  <p:tag name="KSO_WM_SLIDE_ID" val="custom20177411_29"/>
  <p:tag name="KSO_WM_SLIDE_INDEX" val="29"/>
  <p:tag name="KSO_WM_TEMPLATE_SUBCATEGORY" val="combine"/>
  <p:tag name="KSO_WM_DIAGRAM_GROUP_CODE" val="-1"/>
</p:tagLst>
</file>

<file path=ppt/theme/theme1.xml><?xml version="1.0" encoding="utf-8"?>
<a:theme xmlns:a="http://schemas.openxmlformats.org/drawingml/2006/main" name="Office 主题​​">
  <a:themeElements>
    <a:clrScheme name="81004">
      <a:dk1>
        <a:srgbClr val="333333"/>
      </a:dk1>
      <a:lt1>
        <a:sysClr val="window" lastClr="FFFFFF"/>
      </a:lt1>
      <a:dk2>
        <a:srgbClr val="D5D2CF"/>
      </a:dk2>
      <a:lt2>
        <a:srgbClr val="F2F2F1"/>
      </a:lt2>
      <a:accent1>
        <a:srgbClr val="040000"/>
      </a:accent1>
      <a:accent2>
        <a:srgbClr val="E9E7E6"/>
      </a:accent2>
      <a:accent3>
        <a:srgbClr val="333333"/>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5174</Words>
  <Application>WPS 演示</Application>
  <PresentationFormat>自定义</PresentationFormat>
  <Paragraphs>218</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微软雅黑</vt:lpstr>
      <vt:lpstr>黑体</vt:lpstr>
      <vt:lpstr>Arial Unicode MS</vt:lpstr>
      <vt:lpstr>Calibri</vt:lpstr>
      <vt:lpstr>Office 主题​​</vt:lpstr>
      <vt:lpstr>Python入门</vt:lpstr>
      <vt:lpstr>Python 中文编码</vt:lpstr>
      <vt:lpstr>解决办法</vt:lpstr>
      <vt:lpstr>Python3.x字符集问题</vt:lpstr>
      <vt:lpstr>Python 基础语法</vt:lpstr>
      <vt:lpstr>PowerPoint 演示文稿</vt:lpstr>
      <vt:lpstr>注释的引入</vt:lpstr>
      <vt:lpstr>PowerPoint 演示文稿</vt:lpstr>
      <vt:lpstr>变量的定义</vt:lpstr>
      <vt:lpstr>PowerPoint 演示文稿</vt:lpstr>
      <vt:lpstr>PowerPoint 演示文稿</vt:lpstr>
      <vt:lpstr>PowerPoint 演示文稿</vt:lpstr>
      <vt:lpstr>PowerPoint 演示文稿</vt:lpstr>
      <vt:lpstr>PowerPoint 演示文稿</vt:lpstr>
      <vt:lpstr>Python 标识符</vt:lpstr>
      <vt:lpstr>PowerPoint 演示文稿</vt:lpstr>
      <vt:lpstr>Python 保留字符</vt:lpstr>
      <vt:lpstr>Python的输入输出</vt:lpstr>
      <vt:lpstr>Python的输入输出</vt:lpstr>
      <vt:lpstr>python中变量的输出</vt:lpstr>
      <vt:lpstr>Python 的输入</vt:lpstr>
      <vt:lpstr>input()和raw_input()的区别</vt:lpstr>
      <vt:lpstr>input()和raw_input()的区别</vt:lpstr>
      <vt:lpstr>行和缩进</vt:lpstr>
      <vt:lpstr>作业</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312</cp:revision>
  <dcterms:created xsi:type="dcterms:W3CDTF">2017-08-01T08:36:00Z</dcterms:created>
  <dcterms:modified xsi:type="dcterms:W3CDTF">2020-01-06T07:54:31Z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2052-11.1.0.8838</vt:lpwstr>
  </property>
</Properties>
</file>