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91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AA11-49EA-45D8-82FF-FE184F76E7D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85A3F-A29A-4E25-8CAA-A00872D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darwood/epirecipes#full_format_recipes.json" TargetMode="External"/><Relationship Id="rId7" Type="http://schemas.openxmlformats.org/officeDocument/2006/relationships/hyperlink" Target="https://towardsdatascience.com/https-towardsdatascience-com-end-to-end-recipe-cuisine-classification-e97f4ac2210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people.orie.cornell.edu/mru8/doc/udell15_pca_dataframe.pdf" TargetMode="External"/><Relationship Id="rId4" Type="http://schemas.openxmlformats.org/officeDocument/2006/relationships/hyperlink" Target="https://www.kaggle.com/kaggle/recipe-ingredients-dataset#test.j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dirty="0" smtClean="0">
                <a:solidFill>
                  <a:schemeClr val="tx1"/>
                </a:solidFill>
                <a:hlinkClick r:id="rId3"/>
              </a:rPr>
              <a:t>https://www.kaggle.com/hugodarwood/epirecipes#full_format_recipes.json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dirty="0" smtClean="0">
                <a:hlinkClick r:id="rId4"/>
              </a:rPr>
              <a:t>https://www.kaggle.com/kaggle/recipe-ingredients-dataset#test.json</a:t>
            </a:r>
            <a:r>
              <a:rPr lang="en-US" sz="1200" dirty="0" smtClean="0"/>
              <a:t>)</a:t>
            </a:r>
            <a:endParaRPr lang="en-US" sz="1200" dirty="0" smtClean="0">
              <a:solidFill>
                <a:schemeClr val="tx1"/>
              </a:solidFill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PCA on a Data Frame: </a:t>
            </a:r>
            <a:r>
              <a:rPr lang="en-US" dirty="0" smtClean="0">
                <a:hlinkClick r:id="rId5"/>
              </a:rPr>
              <a:t>https://people.orie.cornell.edu/mru8/doc/udell15_pca_dataframe.pdf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PCA on binary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(e.g. one-hot encoded data) that does not mean it is a good thing, or it will work very well.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 is designed for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variables. It tries to minimize variance (=squared deviations). The concept of squared deviations breaks down when you have binary variables.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sz="1200" dirty="0" smtClean="0">
                <a:solidFill>
                  <a:schemeClr val="tx1"/>
                </a:solidFill>
              </a:rPr>
              <a:t>https://mahdi-roozbahani.github.io/cse4240-summer2019.github.io/other/evaluating.pdf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dirty="0" smtClean="0">
                <a:hlinkClick r:id="rId6"/>
              </a:rPr>
              <a:t>https://seaborn.pydata.org/</a:t>
            </a: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useful resources:</a:t>
            </a:r>
          </a:p>
          <a:p>
            <a:r>
              <a:rPr lang="en-US" sz="1200" dirty="0" smtClean="0">
                <a:hlinkClick r:id="rId7"/>
              </a:rPr>
              <a:t>https://towardsdatascience.com/https-towardsdatascience-com-end-to-end-recipe-cuisine-classification-e97f4ac22104</a:t>
            </a:r>
            <a:endParaRPr lang="en-US" sz="1200" b="1" dirty="0" smtClean="0"/>
          </a:p>
          <a:p>
            <a:r>
              <a:rPr lang="en-US" sz="1200" b="1" dirty="0" smtClean="0"/>
              <a:t>https://github.com/kulsoom-abdullah/kulsoom-abdullah.github.io/tree/master/AWS-lambda-implementation/model_implementation</a:t>
            </a:r>
          </a:p>
          <a:p>
            <a:endParaRPr lang="en-US" sz="20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85A3F-A29A-4E25-8CAA-A00872D08C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4B15-818D-4B5D-9D72-88A4CE2997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55DB-5086-428D-AB12-DE1643B6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7950"/>
            <a:ext cx="11871960" cy="6204065"/>
          </a:xfrm>
        </p:spPr>
        <p:txBody>
          <a:bodyPr>
            <a:normAutofit/>
          </a:bodyPr>
          <a:lstStyle/>
          <a:p>
            <a:r>
              <a:rPr lang="en-US" sz="1500" b="1" dirty="0">
                <a:latin typeface="Georgia" panose="02040502050405020303" pitchFamily="18" charset="0"/>
              </a:rPr>
              <a:t>Main Project Question: Can </a:t>
            </a:r>
            <a:r>
              <a:rPr lang="en-US" sz="1500" b="1" dirty="0" smtClean="0">
                <a:latin typeface="Georgia" panose="02040502050405020303" pitchFamily="18" charset="0"/>
              </a:rPr>
              <a:t>we predict the recipe as ‘where </a:t>
            </a:r>
            <a:r>
              <a:rPr lang="en-US" sz="1500" b="1" dirty="0">
                <a:latin typeface="Georgia" panose="02040502050405020303" pitchFamily="18" charset="0"/>
              </a:rPr>
              <a:t>they are come from’ using </a:t>
            </a:r>
            <a:r>
              <a:rPr lang="en-US" sz="1500" b="1" dirty="0" smtClean="0">
                <a:latin typeface="Georgia" panose="02040502050405020303" pitchFamily="18" charset="0"/>
              </a:rPr>
              <a:t>their </a:t>
            </a:r>
            <a:r>
              <a:rPr lang="en-US" sz="1500" b="1" dirty="0">
                <a:latin typeface="Georgia" panose="02040502050405020303" pitchFamily="18" charset="0"/>
              </a:rPr>
              <a:t>ingredients</a:t>
            </a:r>
            <a:r>
              <a:rPr lang="en-US" sz="1500" b="1" dirty="0" smtClean="0">
                <a:latin typeface="Georgia" panose="02040502050405020303" pitchFamily="18" charset="0"/>
              </a:rPr>
              <a:t>?</a:t>
            </a:r>
          </a:p>
          <a:p>
            <a:endParaRPr lang="en-US" sz="1500" b="1" dirty="0">
              <a:latin typeface="Georgia" panose="02040502050405020303" pitchFamily="18" charset="0"/>
            </a:endParaRPr>
          </a:p>
          <a:p>
            <a:endParaRPr lang="en-US" sz="1500" b="1" dirty="0">
              <a:latin typeface="Georgia" panose="02040502050405020303" pitchFamily="18" charset="0"/>
            </a:endParaRPr>
          </a:p>
          <a:p>
            <a:endParaRPr lang="en-US" sz="15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72185"/>
          </a:xfrm>
        </p:spPr>
        <p:txBody>
          <a:bodyPr>
            <a:noAutofit/>
          </a:bodyPr>
          <a:lstStyle/>
          <a:p>
            <a:r>
              <a:rPr lang="en-US" sz="1500" dirty="0" smtClean="0">
                <a:latin typeface="Georgia" panose="02040502050405020303" pitchFamily="18" charset="0"/>
              </a:rPr>
              <a:t>CXC 4240 Project </a:t>
            </a:r>
            <a:r>
              <a:rPr lang="en-US" sz="1500" dirty="0" smtClean="0">
                <a:latin typeface="Georgia" panose="02040502050405020303" pitchFamily="18" charset="0"/>
              </a:rPr>
              <a:t>Superstructure: Recipe Classification based on the ingredients</a:t>
            </a:r>
            <a:endParaRPr lang="en-US" sz="15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37990" y="735824"/>
                <a:ext cx="7009395" cy="11528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Writing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Json</a:t>
                </a:r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file into a python (Get data directly from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kaggle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</a:p>
              <a:p>
                <a:pPr algn="just"/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We can also incorporate data like calories, fat, protein, sodium</a:t>
                </a:r>
                <a:r>
                  <a:rPr lang="en-US" sz="1400" baseline="30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or we can just choose ingredients</a:t>
                </a:r>
                <a:r>
                  <a:rPr lang="en-US" sz="1400" baseline="30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Questions to be answered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We should consider advanced or combination of methods for considering continuous + binary variables simultaneously. In my opinion, it is enough to consider just the ingredients with binary variables </a:t>
                </a:r>
                <a:endParaRPr lang="en-US" sz="1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90" y="735824"/>
                <a:ext cx="7009395" cy="1152816"/>
              </a:xfrm>
              <a:prstGeom prst="rect">
                <a:avLst/>
              </a:prstGeom>
              <a:blipFill>
                <a:blip r:embed="rId3"/>
                <a:stretch>
                  <a:fillRect l="-174" t="-1047" r="-261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837991" y="5193096"/>
            <a:ext cx="7009394" cy="97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Compare each evaluation methods and determine whether the conclusion is consistent or not. </a:t>
            </a:r>
            <a:r>
              <a:rPr lang="en-US" sz="1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Confusion Matrices, ROC Curves, paired t test, Sign test</a:t>
            </a:r>
            <a:r>
              <a:rPr lang="en-US" sz="1400" baseline="30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837991" y="2035101"/>
                <a:ext cx="7009394" cy="1811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We can use different criteria</a:t>
                </a:r>
                <a:r>
                  <a:rPr lang="en-US" sz="1400" baseline="30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3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and compare them based on their performance</a:t>
                </a:r>
                <a:endParaRPr lang="en-US" sz="1400" baseline="30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just"/>
                <a:r>
                  <a:rPr 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.g.,) Choose top 50 most frequent words and regard those as variables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Problems: ingredients ‘chickpea’ may not be in the top 50 words set, but this can be the principal component that classify the recipe as ‘Indian’ </a:t>
                </a:r>
              </a:p>
              <a:p>
                <a:pPr algn="just"/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Many ingredients can be highly correlated.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Try PCA (Not recommended for binary variables</a:t>
                </a:r>
                <a:r>
                  <a:rPr lang="en-US" sz="1400" baseline="30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4</a:t>
                </a:r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), Multiple Correspondence Analysis (MCA); different version of PCA for binary variables, Multiple Factor Analysis (MFA)</a:t>
                </a:r>
                <a:r>
                  <a:rPr 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Compare the result and performance based on the final outcome </a:t>
                </a:r>
              </a:p>
              <a:p>
                <a:pPr algn="just"/>
                <a:endParaRPr lang="en-US" sz="1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endParaRPr lang="en-US" sz="1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91" y="2035101"/>
                <a:ext cx="7009394" cy="1811637"/>
              </a:xfrm>
              <a:prstGeom prst="rect">
                <a:avLst/>
              </a:prstGeom>
              <a:blipFill>
                <a:blip r:embed="rId4"/>
                <a:stretch>
                  <a:fillRect l="-174" t="-669" r="-261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3896" y="1130216"/>
            <a:ext cx="2444583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 smtClean="0">
                <a:latin typeface="Georgia" panose="02040502050405020303" pitchFamily="18" charset="0"/>
              </a:rPr>
              <a:t>1. Data </a:t>
            </a:r>
            <a:r>
              <a:rPr lang="en-US" sz="1400" b="1" dirty="0">
                <a:latin typeface="Georgia" panose="02040502050405020303" pitchFamily="18" charset="0"/>
              </a:rPr>
              <a:t>Preprocessing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0628" y="2722965"/>
            <a:ext cx="2311121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 smtClean="0">
                <a:latin typeface="Georgia" panose="02040502050405020303" pitchFamily="18" charset="0"/>
              </a:rPr>
              <a:t>2. Reducing </a:t>
            </a:r>
            <a:r>
              <a:rPr lang="en-US" sz="1400" b="1" dirty="0">
                <a:latin typeface="Georgia" panose="02040502050405020303" pitchFamily="18" charset="0"/>
              </a:rPr>
              <a:t>Data Set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7724" y="735824"/>
            <a:ext cx="2134510" cy="1152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Python dataset according to ingredients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67" y="4260615"/>
            <a:ext cx="2343382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 smtClean="0">
                <a:latin typeface="Georgia" panose="02040502050405020303" pitchFamily="18" charset="0"/>
              </a:rPr>
              <a:t>3. Training the data to classify the data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7724" y="2035101"/>
            <a:ext cx="2134509" cy="1811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Top 50 datasets based on different data reduction techniques 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7992" y="3991392"/>
            <a:ext cx="7009394" cy="1057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Use different methods to classify the data using training set (We can use the cross-validation): Use Cross-validation plot, </a:t>
            </a:r>
            <a:r>
              <a:rPr lang="en-US" sz="1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Compare the result and performance based on the final outcome 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367" y="5439837"/>
            <a:ext cx="2343382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 smtClean="0">
                <a:latin typeface="Georgia" panose="02040502050405020303" pitchFamily="18" charset="0"/>
              </a:rPr>
              <a:t>4. Evaluating Machine Learning Methods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860761" y="450029"/>
            <a:ext cx="2101336" cy="317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Expected Outcome</a:t>
            </a:r>
            <a:endParaRPr lang="en-US" sz="14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80273" y="6426695"/>
            <a:ext cx="3018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Georgia" panose="02040502050405020303" pitchFamily="18" charset="0"/>
              </a:rPr>
              <a:t>5. Visualization of Data</a:t>
            </a:r>
            <a:r>
              <a:rPr lang="en-US" sz="1400" baseline="30000" dirty="0" smtClean="0">
                <a:latin typeface="Georgia" panose="02040502050405020303" pitchFamily="18" charset="0"/>
              </a:rPr>
              <a:t>6</a:t>
            </a:r>
            <a:endParaRPr lang="en-US" sz="1400" baseline="30000" dirty="0">
              <a:latin typeface="Georgia" panose="02040502050405020303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17724" y="3991392"/>
            <a:ext cx="2134510" cy="1057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Different Models with cross-validation score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17724" y="5193094"/>
            <a:ext cx="2134510" cy="975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Evaluation score based on different evaluating methods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783934" y="6564755"/>
            <a:ext cx="3332705" cy="272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>
                <a:latin typeface="Georgia" panose="02040502050405020303" pitchFamily="18" charset="0"/>
              </a:rPr>
              <a:t>Jinhyeun Kim, </a:t>
            </a:r>
            <a:r>
              <a:rPr lang="en-US" sz="1000" b="1" dirty="0" err="1">
                <a:latin typeface="Georgia" panose="02040502050405020303" pitchFamily="18" charset="0"/>
              </a:rPr>
              <a:t>Youngjo</a:t>
            </a:r>
            <a:r>
              <a:rPr lang="en-US" sz="1000" b="1" dirty="0">
                <a:latin typeface="Georgia" panose="02040502050405020303" pitchFamily="18" charset="0"/>
              </a:rPr>
              <a:t> Kim, and </a:t>
            </a:r>
            <a:r>
              <a:rPr lang="en-US" sz="1000" b="1" dirty="0" err="1">
                <a:latin typeface="Georgia" panose="02040502050405020303" pitchFamily="18" charset="0"/>
              </a:rPr>
              <a:t>Jianyuan</a:t>
            </a:r>
            <a:r>
              <a:rPr lang="en-US" sz="1000" b="1" dirty="0">
                <a:latin typeface="Georgia" panose="02040502050405020303" pitchFamily="18" charset="0"/>
              </a:rPr>
              <a:t> </a:t>
            </a:r>
            <a:r>
              <a:rPr lang="en-US" sz="1000" b="1" dirty="0" err="1">
                <a:latin typeface="Georgia" panose="02040502050405020303" pitchFamily="18" charset="0"/>
              </a:rPr>
              <a:t>Zhai</a:t>
            </a:r>
            <a:endParaRPr lang="en-US" sz="1000" dirty="0">
              <a:latin typeface="Georgia" panose="02040502050405020303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0696039" y="6381909"/>
            <a:ext cx="1495961" cy="272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 smtClean="0">
                <a:latin typeface="Georgia" panose="02040502050405020303" pitchFamily="18" charset="0"/>
              </a:rPr>
              <a:t>07012019 Updated</a:t>
            </a:r>
            <a:endParaRPr lang="en-US" sz="1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2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Georgia</vt:lpstr>
      <vt:lpstr>Office Theme</vt:lpstr>
      <vt:lpstr>CXC 4240 Project Superstructure: Recipe Classification based on the ingredients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Jinhyeun</dc:creator>
  <cp:lastModifiedBy>Kim, Jinhyeun</cp:lastModifiedBy>
  <cp:revision>15</cp:revision>
  <dcterms:created xsi:type="dcterms:W3CDTF">2019-07-01T15:05:40Z</dcterms:created>
  <dcterms:modified xsi:type="dcterms:W3CDTF">2019-07-01T16:39:36Z</dcterms:modified>
</cp:coreProperties>
</file>