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72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  <p:sldId id="271" r:id="rId17"/>
    <p:sldId id="25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80" y="-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3964D-D876-4D6A-A06A-14EC1660CCF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18E29-BDBA-47B3-B185-3778C884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4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5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2"/>
            <a:ext cx="9906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96059" y="1585733"/>
            <a:ext cx="9338967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72480" y="289707"/>
            <a:ext cx="9362546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00250" y="6611001"/>
            <a:ext cx="23114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57364" y="990788"/>
            <a:ext cx="9285307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7400250" y="6611001"/>
            <a:ext cx="23114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97390" y="927906"/>
            <a:ext cx="89154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321831" y="924764"/>
            <a:ext cx="9421159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558" y="180975"/>
            <a:ext cx="9718087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9057552" y="0"/>
            <a:ext cx="6474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68976" y="310039"/>
            <a:ext cx="7950431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1" y="6557200"/>
            <a:ext cx="964738" cy="3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2"/>
            <a:ext cx="9906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96059" y="1585733"/>
            <a:ext cx="9338967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72480" y="289707"/>
            <a:ext cx="9362546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00250" y="6611001"/>
            <a:ext cx="23114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57364" y="990788"/>
            <a:ext cx="9285307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7400250" y="6611001"/>
            <a:ext cx="23114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97390" y="927906"/>
            <a:ext cx="89154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321831" y="924764"/>
            <a:ext cx="9421159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558" y="180975"/>
            <a:ext cx="9718087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9057552" y="0"/>
            <a:ext cx="6474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68976" y="310039"/>
            <a:ext cx="7950431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1" y="6557200"/>
            <a:ext cx="964738" cy="3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82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2"/>
            <a:ext cx="9906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96059" y="1585733"/>
            <a:ext cx="9338967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72480" y="289707"/>
            <a:ext cx="9362546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00250" y="6611001"/>
            <a:ext cx="23114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57364" y="990788"/>
            <a:ext cx="9285307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7400250" y="6611001"/>
            <a:ext cx="23114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97390" y="927906"/>
            <a:ext cx="89154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321831" y="924764"/>
            <a:ext cx="9421159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558" y="180975"/>
            <a:ext cx="9718087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9057552" y="0"/>
            <a:ext cx="6474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68976" y="310039"/>
            <a:ext cx="7950431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1" y="6557200"/>
            <a:ext cx="964738" cy="3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8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2"/>
            <a:ext cx="9906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96059" y="1585733"/>
            <a:ext cx="9338967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72480" y="289707"/>
            <a:ext cx="9362546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00250" y="6611001"/>
            <a:ext cx="23114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57364" y="990788"/>
            <a:ext cx="9285307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7400250" y="6611001"/>
            <a:ext cx="23114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97390" y="927906"/>
            <a:ext cx="89154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321831" y="924764"/>
            <a:ext cx="9421159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558" y="180975"/>
            <a:ext cx="9718087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9057552" y="0"/>
            <a:ext cx="6474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68976" y="310039"/>
            <a:ext cx="7950431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1" y="6557200"/>
            <a:ext cx="964738" cy="3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2"/>
            <a:ext cx="9906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96059" y="1585733"/>
            <a:ext cx="9338967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72480" y="289707"/>
            <a:ext cx="9362546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00250" y="6611001"/>
            <a:ext cx="23114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57364" y="990788"/>
            <a:ext cx="9285307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7400250" y="6611001"/>
            <a:ext cx="23114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97390" y="927906"/>
            <a:ext cx="89154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321831" y="924764"/>
            <a:ext cx="9421159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558" y="180975"/>
            <a:ext cx="9718087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9057552" y="0"/>
            <a:ext cx="6474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68976" y="310039"/>
            <a:ext cx="7950431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1" y="6557200"/>
            <a:ext cx="964738" cy="3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2"/>
            <a:ext cx="9906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96059" y="1585733"/>
            <a:ext cx="9338967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72480" y="289707"/>
            <a:ext cx="9362546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00250" y="6611001"/>
            <a:ext cx="23114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57364" y="990788"/>
            <a:ext cx="9285307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7400250" y="6611001"/>
            <a:ext cx="23114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97390" y="927906"/>
            <a:ext cx="89154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321831" y="924764"/>
            <a:ext cx="9421159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558" y="180975"/>
            <a:ext cx="9718087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9057552" y="0"/>
            <a:ext cx="6474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68976" y="310039"/>
            <a:ext cx="7950431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1" y="6557200"/>
            <a:ext cx="964738" cy="3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8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7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5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0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8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1BCD-BB38-4BA2-A686-8870C28B25F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F69E-6F23-419C-8BD1-4B2AB6B20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ko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2560" y="1772816"/>
            <a:ext cx="84201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6700" dirty="0" smtClean="0"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ko-KR" altLang="en-US" sz="6700" dirty="0" smtClean="0">
                <a:latin typeface="나눔바른고딕" pitchFamily="50" charset="-127"/>
                <a:ea typeface="나눔바른고딕" pitchFamily="50" charset="-127"/>
              </a:rPr>
              <a:t>언어 설치와 예제</a:t>
            </a:r>
            <a:endParaRPr lang="ko-KR" altLang="en-US" sz="67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64881"/>
            <a:ext cx="2880320" cy="30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892"/>
            <a:ext cx="9906000" cy="51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153"/>
            <a:ext cx="9906000" cy="51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32"/>
            <a:ext cx="9906000" cy="51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573"/>
            <a:ext cx="9906000" cy="51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153"/>
            <a:ext cx="9906000" cy="51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892"/>
            <a:ext cx="9906000" cy="51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285" y="799837"/>
            <a:ext cx="770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latin typeface="나눔바른고딕" pitchFamily="50" charset="-127"/>
                <a:ea typeface="나눔바른고딕" pitchFamily="50" charset="-127"/>
              </a:rPr>
              <a:t>비주얼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 스튜디오 다운로드 와 예제 문제①</a:t>
            </a:r>
            <a:endParaRPr lang="en-US" altLang="ko-KR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00572" y="1844824"/>
            <a:ext cx="74545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비주얼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스튜디오 홈페이지 접속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://visualstudio.microsoft.com/ko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상단바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메뉴에서 다운로드 클릭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커뮤니티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(Community)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에서 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다운로드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 선택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시작 화면 실행 후 새 프로젝트 화면이 뜨면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새 프로젝트 만들기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클릭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빈 프로젝트 클릭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(C++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C#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은 다르니까 주의해서 본다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6.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이름은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first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위치는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C:\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studyC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지정한다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파일이 없으면 만든다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0720" y="620688"/>
            <a:ext cx="7813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latin typeface="나눔바른고딕" pitchFamily="50" charset="-127"/>
                <a:ea typeface="나눔바른고딕" pitchFamily="50" charset="-127"/>
              </a:rPr>
              <a:t>비주얼</a:t>
            </a:r>
            <a:r>
              <a:rPr lang="ko-KR" altLang="en-US" sz="3600" dirty="0">
                <a:latin typeface="나눔바른고딕" pitchFamily="50" charset="-127"/>
                <a:ea typeface="나눔바른고딕" pitchFamily="50" charset="-127"/>
              </a:rPr>
              <a:t> 스튜디오 다운로드 와 예제 문제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②</a:t>
            </a:r>
            <a:endParaRPr lang="en-US" altLang="ko-KR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70720" y="1916832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8.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솔루션 탐색기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소스 파일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클릭 후 오른쪽 마우스 클릭하여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]- [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새 항목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만든다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9.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새 항목 추가 창이 뜨면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first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 지정한지 확인 후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Visual C++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-&gt;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C++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파일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cpp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-&gt;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파일 이름을 </a:t>
            </a:r>
            <a:r>
              <a:rPr lang="en-US" altLang="ko-KR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main.c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로 입력 후 추가한다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10.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상단 메뉴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도구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를 클릭한 후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옵션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을 선택한다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11.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및 솔루션 클릭 후 글꼴 및 색에서 크기로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글꼴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을 키웁니다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 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개인 기호에 맞는 크기로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2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488" y="476672"/>
            <a:ext cx="7813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latin typeface="나눔바른고딕" pitchFamily="50" charset="-127"/>
                <a:ea typeface="나눔바른고딕" pitchFamily="50" charset="-127"/>
              </a:rPr>
              <a:t>비주얼</a:t>
            </a:r>
            <a:r>
              <a:rPr lang="ko-KR" altLang="en-US" sz="3600" dirty="0">
                <a:latin typeface="나눔바른고딕" pitchFamily="50" charset="-127"/>
                <a:ea typeface="나눔바른고딕" pitchFamily="50" charset="-127"/>
              </a:rPr>
              <a:t> 스튜디오 다운로드 와 예제 문제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③</a:t>
            </a:r>
            <a:endParaRPr lang="en-US" altLang="ko-KR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0038" y="5301208"/>
            <a:ext cx="71633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텍스트 편집기 화면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에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위의 소스를 입력합니다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줄번호는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입력하지마세요</a:t>
            </a: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!)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707" y="25669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1417803"/>
            <a:ext cx="9072029" cy="3046988"/>
            <a:chOff x="13955" y="1412776"/>
            <a:chExt cx="9072029" cy="3046988"/>
          </a:xfrm>
        </p:grpSpPr>
        <p:sp>
          <p:nvSpPr>
            <p:cNvPr id="4" name="TextBox 3"/>
            <p:cNvSpPr txBox="1"/>
            <p:nvPr/>
          </p:nvSpPr>
          <p:spPr>
            <a:xfrm>
              <a:off x="632520" y="1412776"/>
              <a:ext cx="845346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#include &lt;</a:t>
              </a:r>
              <a:r>
                <a:rPr lang="en-US" altLang="ko-KR" sz="2400" dirty="0" err="1" smtClean="0">
                  <a:latin typeface="나눔바른고딕" pitchFamily="50" charset="-127"/>
                  <a:ea typeface="나눔바른고딕" pitchFamily="50" charset="-127"/>
                </a:rPr>
                <a:t>stdio.h</a:t>
              </a:r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&gt;</a:t>
              </a:r>
            </a:p>
            <a:p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  <a:p>
              <a:r>
                <a:rPr lang="en-US" altLang="ko-KR" sz="2400" dirty="0" err="1">
                  <a:latin typeface="나눔바른고딕" pitchFamily="50" charset="-127"/>
                  <a:ea typeface="나눔바른고딕" pitchFamily="50" charset="-127"/>
                </a:rPr>
                <a:t>i</a:t>
              </a:r>
              <a:r>
                <a:rPr lang="en-US" altLang="ko-KR" sz="2400" dirty="0" err="1" smtClean="0">
                  <a:latin typeface="나눔바른고딕" pitchFamily="50" charset="-127"/>
                  <a:ea typeface="나눔바른고딕" pitchFamily="50" charset="-127"/>
                </a:rPr>
                <a:t>nt</a:t>
              </a:r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 main(void)</a:t>
              </a:r>
            </a:p>
            <a:p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{</a:t>
              </a:r>
            </a:p>
            <a:p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	</a:t>
              </a:r>
              <a:r>
                <a:rPr lang="en-US" altLang="ko-KR" sz="2400" dirty="0" err="1" smtClean="0">
                  <a:latin typeface="나눔바른고딕" pitchFamily="50" charset="-127"/>
                  <a:ea typeface="나눔바른고딕" pitchFamily="50" charset="-127"/>
                </a:rPr>
                <a:t>printf</a:t>
              </a:r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(“BE HAPPY!”);</a:t>
              </a:r>
            </a:p>
            <a:p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	</a:t>
              </a:r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return 0;</a:t>
              </a:r>
            </a:p>
            <a:p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}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955" y="141277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1.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55" y="183553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2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55" y="220486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3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955" y="293627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5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55" y="330373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6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55" y="368016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7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955" y="404949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8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" y="548680"/>
            <a:ext cx="9906000" cy="5256881"/>
          </a:xfrm>
          <a:prstGeom prst="rect">
            <a:avLst/>
          </a:prstGeom>
        </p:spPr>
      </p:pic>
      <p:sp>
        <p:nvSpPr>
          <p:cNvPr id="3" name="도넛 2"/>
          <p:cNvSpPr/>
          <p:nvPr/>
        </p:nvSpPr>
        <p:spPr>
          <a:xfrm>
            <a:off x="2648744" y="908720"/>
            <a:ext cx="648072" cy="576064"/>
          </a:xfrm>
          <a:prstGeom prst="donut">
            <a:avLst>
              <a:gd name="adj" fmla="val 139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0552" y="620688"/>
            <a:ext cx="7813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latin typeface="나눔바른고딕" pitchFamily="50" charset="-127"/>
                <a:ea typeface="나눔바른고딕" pitchFamily="50" charset="-127"/>
              </a:rPr>
              <a:t>비주얼</a:t>
            </a:r>
            <a:r>
              <a:rPr lang="ko-KR" altLang="en-US" sz="3600" dirty="0">
                <a:latin typeface="나눔바른고딕" pitchFamily="50" charset="-127"/>
                <a:ea typeface="나눔바른고딕" pitchFamily="50" charset="-127"/>
              </a:rPr>
              <a:t> 스튜디오 다운로드 와 예제 문제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④</a:t>
            </a:r>
            <a:endParaRPr lang="en-US" altLang="ko-KR" sz="3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540" y="2060848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12.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소스를 입력한 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상단 메뉴에서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빌드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솔루션 </a:t>
            </a:r>
            <a:r>
              <a:rPr lang="ko-KR" altLang="en-US" dirty="0" err="1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빌드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선택하여 클릭합니다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13.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빌드를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하고 난 뒤 밑의 화면에서 컴파일을 확인합니다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14.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컴파일 화면에 성공이 뜨면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Ctrl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F5</a:t>
            </a:r>
            <a:r>
              <a:rPr lang="ko-KR" altLang="en-US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눌러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15.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출력 결과를 확인합니다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0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77" descr="6"/>
          <p:cNvSpPr>
            <a:spLocks noChangeArrowheads="1"/>
          </p:cNvSpPr>
          <p:nvPr/>
        </p:nvSpPr>
        <p:spPr bwMode="auto">
          <a:xfrm>
            <a:off x="483930" y="984150"/>
            <a:ext cx="8956011" cy="5512343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2F53C7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구현 과정 </a:t>
            </a:r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8" name="Group 148"/>
          <p:cNvGrpSpPr>
            <a:grpSpLocks/>
          </p:cNvGrpSpPr>
          <p:nvPr/>
        </p:nvGrpSpPr>
        <p:grpSpPr bwMode="auto">
          <a:xfrm>
            <a:off x="3156098" y="880412"/>
            <a:ext cx="3471633" cy="301625"/>
            <a:chOff x="1439" y="3891"/>
            <a:chExt cx="1540" cy="136"/>
          </a:xfrm>
          <a:solidFill>
            <a:srgbClr val="0066CC"/>
          </a:solidFill>
        </p:grpSpPr>
        <p:sp>
          <p:nvSpPr>
            <p:cNvPr id="9" name="AutoShape 149"/>
            <p:cNvSpPr>
              <a:spLocks noChangeArrowheads="1"/>
            </p:cNvSpPr>
            <p:nvPr/>
          </p:nvSpPr>
          <p:spPr bwMode="auto">
            <a:xfrm rot="10800000">
              <a:off x="1439" y="3891"/>
              <a:ext cx="1540" cy="47"/>
            </a:xfrm>
            <a:custGeom>
              <a:avLst/>
              <a:gdLst>
                <a:gd name="T0" fmla="*/ 109 w 21600"/>
                <a:gd name="T1" fmla="*/ 0 h 21600"/>
                <a:gd name="T2" fmla="*/ 55 w 21600"/>
                <a:gd name="T3" fmla="*/ 0 h 21600"/>
                <a:gd name="T4" fmla="*/ 1 w 21600"/>
                <a:gd name="T5" fmla="*/ 0 h 21600"/>
                <a:gd name="T6" fmla="*/ 5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06 w 21600"/>
                <a:gd name="T13" fmla="*/ 1838 h 21600"/>
                <a:gd name="T14" fmla="*/ 19594 w 21600"/>
                <a:gd name="T15" fmla="*/ 1976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16" y="21600"/>
                  </a:lnTo>
                  <a:lnTo>
                    <a:pt x="21184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0" rIns="0" bIns="0" anchor="ctr"/>
            <a:lstStyle/>
            <a:p>
              <a:pPr algn="ctr"/>
              <a:endParaRPr lang="ko-KR" altLang="ko-KR" sz="1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AutoShape 150"/>
            <p:cNvSpPr>
              <a:spLocks noChangeArrowheads="1"/>
            </p:cNvSpPr>
            <p:nvPr/>
          </p:nvSpPr>
          <p:spPr bwMode="auto">
            <a:xfrm>
              <a:off x="1466" y="3891"/>
              <a:ext cx="1477" cy="136"/>
            </a:xfrm>
            <a:custGeom>
              <a:avLst/>
              <a:gdLst>
                <a:gd name="T0" fmla="*/ 98 w 21600"/>
                <a:gd name="T1" fmla="*/ 0 h 21600"/>
                <a:gd name="T2" fmla="*/ 51 w 21600"/>
                <a:gd name="T3" fmla="*/ 1 h 21600"/>
                <a:gd name="T4" fmla="*/ 3 w 21600"/>
                <a:gd name="T5" fmla="*/ 0 h 21600"/>
                <a:gd name="T6" fmla="*/ 5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413 w 21600"/>
                <a:gd name="T13" fmla="*/ 2382 h 21600"/>
                <a:gd name="T14" fmla="*/ 19187 w 21600"/>
                <a:gd name="T15" fmla="*/ 192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214" y="21600"/>
                  </a:lnTo>
                  <a:lnTo>
                    <a:pt x="20386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프로그램 구현 과정</a:t>
              </a:r>
              <a:endParaRPr lang="ko-KR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91188" y="1714682"/>
            <a:ext cx="8429012" cy="846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88900" indent="-88900" fontAlgn="ctr" latinLnBrk="0">
              <a:spcBef>
                <a:spcPct val="30000"/>
              </a:spcBef>
              <a:spcAft>
                <a:spcPct val="20000"/>
              </a:spcAft>
              <a:buClr>
                <a:srgbClr val="EEECE1"/>
              </a:buClr>
              <a:buSzPct val="50000"/>
              <a:buBlip>
                <a:blip r:embed="rId3"/>
              </a:buBlip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프로그램을 구현하기 위해서는 프로그램구상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소스편집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컴파일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링크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실행의 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단계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pPr marL="88900" indent="-88900" fontAlgn="ctr" latinLnBrk="0">
              <a:spcBef>
                <a:spcPct val="30000"/>
              </a:spcBef>
              <a:spcAft>
                <a:spcPct val="20000"/>
              </a:spcAft>
              <a:buClr>
                <a:srgbClr val="EEECE1"/>
              </a:buClr>
              <a:buSzPct val="50000"/>
              <a:buBlip>
                <a:blip r:embed="rId3"/>
              </a:buBlip>
            </a:pP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간단한 프로그램은 하나의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소스파일로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구성</a:t>
            </a: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프로그램이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커진다면 여러 개의 소스파일로 구성하는 것이 </a:t>
            </a:r>
            <a:r>
              <a:rPr lang="ko-KR" altLang="en-US" sz="1400" dirty="0">
                <a:solidFill>
                  <a:prstClr val="black"/>
                </a:solidFill>
                <a:latin typeface="+mn-ea"/>
              </a:rPr>
              <a:t>효율적</a:t>
            </a:r>
            <a:endParaRPr lang="ko-KR" altLang="en-US" sz="14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273473" y="126631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62412" y="1087512"/>
            <a:ext cx="4156477" cy="797160"/>
            <a:chOff x="5169020" y="1700804"/>
            <a:chExt cx="1863681" cy="921598"/>
          </a:xfrm>
        </p:grpSpPr>
        <p:pic>
          <p:nvPicPr>
            <p:cNvPr id="18" name="Picture 5" descr="H:\____★입찰제안서★___\ _★신규입찰제안서\★세종스마트스쿨 3차\2_디자인작업소스\_표지 디자인\발표자료\_내용디자인\이미지\이미지들\t_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020" y="1700804"/>
              <a:ext cx="1863681" cy="92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566669" y="1976942"/>
              <a:ext cx="1247366" cy="24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프로그래밍 </a:t>
              </a:r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언어는 </a:t>
              </a:r>
              <a:r>
                <a:rPr kumimoji="0" lang="en-US" altLang="ko-KR" sz="1400" dirty="0">
                  <a:solidFill>
                    <a:schemeClr val="bg1"/>
                  </a:solidFill>
                  <a:latin typeface="+mj-ea"/>
                  <a:ea typeface="+mj-ea"/>
                </a:rPr>
                <a:t>C</a:t>
              </a:r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로</a:t>
              </a:r>
              <a:r>
                <a:rPr kumimoji="0" lang="en-US" altLang="ko-KR" sz="14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선정 가정</a:t>
              </a:r>
              <a:endParaRPr kumimoji="0"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32" y="2444276"/>
            <a:ext cx="6192004" cy="43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구현 과정 </a:t>
            </a:r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 smtClean="0"/>
              <a:t>(2)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99"/>
          <p:cNvSpPr>
            <a:spLocks noChangeArrowheads="1"/>
          </p:cNvSpPr>
          <p:nvPr/>
        </p:nvSpPr>
        <p:spPr bwMode="auto">
          <a:xfrm>
            <a:off x="735823" y="1623113"/>
            <a:ext cx="3385905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맑은 고딕"/>
              </a:rPr>
              <a:t>소스코드는 </a:t>
            </a:r>
            <a:r>
              <a:rPr lang="ko-KR" altLang="en-US" sz="1400" b="1" dirty="0">
                <a:ea typeface="맑은 고딕"/>
              </a:rPr>
              <a:t>선정된 프로그래밍 언어인 </a:t>
            </a:r>
            <a:r>
              <a:rPr lang="en-US" altLang="ko-KR" sz="1400" b="1" dirty="0">
                <a:ea typeface="맑은 고딕"/>
              </a:rPr>
              <a:t>C </a:t>
            </a:r>
            <a:r>
              <a:rPr lang="ko-KR" altLang="en-US" sz="1400" b="1" dirty="0">
                <a:ea typeface="맑은 고딕"/>
              </a:rPr>
              <a:t>프로그램 </a:t>
            </a:r>
            <a:r>
              <a:rPr lang="ko-KR" altLang="en-US" sz="1400" b="1" dirty="0">
                <a:ea typeface="맑은 고딕"/>
              </a:rPr>
              <a:t>자체로 </a:t>
            </a:r>
            <a:r>
              <a:rPr lang="ko-KR" altLang="en-US" sz="1400" b="1" dirty="0">
                <a:ea typeface="맑은 고딕"/>
              </a:rPr>
              <a:t>만든 일련의 명령문을 </a:t>
            </a:r>
            <a:r>
              <a:rPr lang="ko-KR" altLang="en-US" sz="1400" b="1" dirty="0">
                <a:ea typeface="맑은 고딕"/>
              </a:rPr>
              <a:t>의미</a:t>
            </a:r>
            <a:endParaRPr lang="en-US" altLang="ko-KR" sz="1400" b="1" dirty="0">
              <a:ea typeface="맑은 고딕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맑은 고딕"/>
              </a:rPr>
              <a:t>소스파일</a:t>
            </a:r>
            <a:r>
              <a:rPr lang="en-US" altLang="ko-KR" sz="1400" b="1" dirty="0">
                <a:ea typeface="맑은 고딕"/>
              </a:rPr>
              <a:t>(source file</a:t>
            </a:r>
            <a:r>
              <a:rPr lang="en-US" altLang="ko-KR" sz="1400" b="1" dirty="0">
                <a:ea typeface="맑은 고딕"/>
              </a:rPr>
              <a:t>)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030A0"/>
                </a:solidFill>
                <a:ea typeface="맑은 고딕"/>
              </a:rPr>
              <a:t>C</a:t>
            </a:r>
            <a:r>
              <a:rPr lang="ko-KR" altLang="en-US" sz="1400" b="1" dirty="0">
                <a:solidFill>
                  <a:srgbClr val="7030A0"/>
                </a:solidFill>
                <a:ea typeface="맑은 고딕"/>
              </a:rPr>
              <a:t>와 같은 프로그래밍 언어로 </a:t>
            </a:r>
            <a:r>
              <a:rPr lang="ko-KR" altLang="en-US" sz="1400" b="1" dirty="0">
                <a:solidFill>
                  <a:srgbClr val="7030A0"/>
                </a:solidFill>
                <a:ea typeface="맑은 고딕"/>
              </a:rPr>
              <a:t>원하는 일련의 </a:t>
            </a:r>
            <a:r>
              <a:rPr lang="ko-KR" altLang="en-US" sz="1400" b="1" dirty="0">
                <a:solidFill>
                  <a:srgbClr val="7030A0"/>
                </a:solidFill>
                <a:ea typeface="맑은 고딕"/>
              </a:rPr>
              <a:t>명령어가 저장된 </a:t>
            </a:r>
            <a:r>
              <a:rPr lang="ko-KR" altLang="en-US" sz="1400" b="1" dirty="0">
                <a:solidFill>
                  <a:srgbClr val="7030A0"/>
                </a:solidFill>
                <a:ea typeface="맑은 고딕"/>
              </a:rPr>
              <a:t>파일</a:t>
            </a:r>
            <a:r>
              <a:rPr lang="en-US" altLang="ko-KR" sz="1400" b="1" dirty="0">
                <a:solidFill>
                  <a:srgbClr val="7030A0"/>
                </a:solidFill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7030A0"/>
                </a:solidFill>
                <a:ea typeface="맑은 고딕"/>
              </a:rPr>
              <a:t>텍스트파일로 </a:t>
            </a:r>
            <a:r>
              <a:rPr lang="ko-KR" altLang="en-US" sz="1400" b="1" dirty="0">
                <a:solidFill>
                  <a:srgbClr val="7030A0"/>
                </a:solidFill>
                <a:ea typeface="맑은 고딕"/>
              </a:rPr>
              <a:t>저장</a:t>
            </a:r>
            <a:endParaRPr lang="en-US" altLang="ko-KR" sz="1400" b="1" dirty="0">
              <a:solidFill>
                <a:srgbClr val="7030A0"/>
              </a:solidFill>
              <a:ea typeface="맑은 고딕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91676" y="1102204"/>
            <a:ext cx="2925256" cy="797160"/>
            <a:chOff x="5169024" y="1700808"/>
            <a:chExt cx="1863682" cy="921600"/>
          </a:xfrm>
        </p:grpSpPr>
        <p:pic>
          <p:nvPicPr>
            <p:cNvPr id="11" name="Picture 5" descr="H:\____★입찰제안서★___\ _★신규입찰제안서\★세종스마트스쿨 3차\2_디자인작업소스\_표지 디자인\발표자료\_내용디자인\이미지\이미지들\t_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024" y="1700808"/>
              <a:ext cx="1863682" cy="9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385380" y="1972605"/>
              <a:ext cx="1337869" cy="24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프로그램 구상과 소스편집</a:t>
              </a:r>
              <a:endParaRPr kumimoji="0"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37856" y="3885421"/>
            <a:ext cx="1754824" cy="797160"/>
            <a:chOff x="256856" y="2176532"/>
            <a:chExt cx="1754824" cy="797160"/>
          </a:xfrm>
        </p:grpSpPr>
        <p:pic>
          <p:nvPicPr>
            <p:cNvPr id="13" name="Picture 5" descr="H:\____★입찰제안서★___\ _★신규입찰제안서\★세종스마트스쿨 3차\2_디자인작업소스\_표지 디자인\발표자료\_내용디자인\이미지\이미지들\t_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6" y="2176532"/>
              <a:ext cx="1754824" cy="79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656082" y="2423821"/>
              <a:ext cx="71814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컴파일러</a:t>
              </a:r>
              <a:endParaRPr kumimoji="0"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직사각형 99"/>
          <p:cNvSpPr>
            <a:spLocks noChangeArrowheads="1"/>
          </p:cNvSpPr>
          <p:nvPr/>
        </p:nvSpPr>
        <p:spPr bwMode="auto">
          <a:xfrm>
            <a:off x="775907" y="4469368"/>
            <a:ext cx="3345821" cy="16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맑은 고딕"/>
              </a:rPr>
              <a:t>소스파일에서 </a:t>
            </a:r>
            <a:r>
              <a:rPr lang="ko-KR" altLang="en-US" sz="1400" b="1" dirty="0">
                <a:ea typeface="맑은 고딕"/>
              </a:rPr>
              <a:t>기계어로 작성된 </a:t>
            </a:r>
            <a:r>
              <a:rPr lang="ko-KR" altLang="en-US" sz="1400" b="1" dirty="0">
                <a:ea typeface="맑은 고딕"/>
              </a:rPr>
              <a:t>목적파일</a:t>
            </a:r>
            <a:r>
              <a:rPr lang="en-US" altLang="ko-KR" sz="1400" b="1" dirty="0">
                <a:ea typeface="맑은 고딕"/>
              </a:rPr>
              <a:t>(object file)</a:t>
            </a:r>
            <a:r>
              <a:rPr lang="ko-KR" altLang="en-US" sz="1400" b="1" dirty="0">
                <a:ea typeface="맑은 고딕"/>
              </a:rPr>
              <a:t>을 만들어내는 </a:t>
            </a:r>
            <a:r>
              <a:rPr lang="ko-KR" altLang="en-US" sz="1400" b="1" dirty="0">
                <a:ea typeface="맑은 고딕"/>
              </a:rPr>
              <a:t>프로그램</a:t>
            </a:r>
            <a:endParaRPr lang="en-US" altLang="ko-KR" sz="1400" b="1" dirty="0">
              <a:ea typeface="맑은 고딕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맑은 고딕"/>
              </a:rPr>
              <a:t>컴파일러에 의해 처리되기 전의 프로그램을 소스코드</a:t>
            </a:r>
            <a:r>
              <a:rPr lang="en-US" altLang="ko-KR" sz="1400" b="1" dirty="0">
                <a:ea typeface="맑은 고딕"/>
              </a:rPr>
              <a:t>(source code)</a:t>
            </a:r>
            <a:r>
              <a:rPr lang="ko-KR" altLang="en-US" sz="1400" b="1" dirty="0">
                <a:ea typeface="맑은 고딕"/>
              </a:rPr>
              <a:t>라면 컴파일러에 의해 </a:t>
            </a:r>
            <a:r>
              <a:rPr lang="ko-KR" altLang="en-US" sz="1400" b="1" dirty="0">
                <a:ea typeface="맑은 고딕"/>
              </a:rPr>
              <a:t>기계어로 </a:t>
            </a:r>
            <a:r>
              <a:rPr lang="ko-KR" altLang="en-US" sz="1400" b="1" dirty="0">
                <a:ea typeface="맑은 고딕"/>
              </a:rPr>
              <a:t>번역된 프로그램은 목적코드</a:t>
            </a:r>
            <a:r>
              <a:rPr lang="en-US" altLang="ko-KR" sz="1400" b="1" dirty="0">
                <a:ea typeface="맑은 고딕"/>
              </a:rPr>
              <a:t>(object code</a:t>
            </a:r>
            <a:r>
              <a:rPr lang="en-US" altLang="ko-KR" sz="1400" b="1" dirty="0">
                <a:ea typeface="맑은 고딕"/>
              </a:rPr>
              <a:t>)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13" y="3610711"/>
            <a:ext cx="5214753" cy="30465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36" y="1028718"/>
            <a:ext cx="5043877" cy="24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구현 과정 </a:t>
            </a:r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 smtClean="0"/>
              <a:t>(3)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" name="Picture 5" descr="H:\____★입찰제안서★___\ _★신규입찰제안서\★세종스마트스쿨 3차\2_디자인작업소스\_표지 디자인\발표자료\_내용디자인\이미지\이미지들\t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59" y="791051"/>
            <a:ext cx="1754824" cy="7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57690" y="1026148"/>
            <a:ext cx="9601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링크와 실행</a:t>
            </a:r>
            <a:endParaRPr kumimoji="0"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직사각형 99"/>
          <p:cNvSpPr>
            <a:spLocks noChangeArrowheads="1"/>
          </p:cNvSpPr>
          <p:nvPr/>
        </p:nvSpPr>
        <p:spPr bwMode="auto">
          <a:xfrm>
            <a:off x="869760" y="1476690"/>
            <a:ext cx="340898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ea typeface="맑은 고딕"/>
              </a:rPr>
              <a:t>링커</a:t>
            </a:r>
            <a:r>
              <a:rPr lang="en-US" altLang="ko-KR" sz="1600" b="1" dirty="0">
                <a:ea typeface="맑은 고딕"/>
              </a:rPr>
              <a:t>(linker</a:t>
            </a:r>
            <a:r>
              <a:rPr lang="en-US" altLang="ko-KR" sz="1600" b="1" dirty="0">
                <a:ea typeface="맑은 고딕"/>
              </a:rPr>
              <a:t>)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하나 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이상의 목적파일을 하나의 실행파일</a:t>
            </a:r>
            <a:r>
              <a:rPr lang="en-US" altLang="ko-KR" sz="1600" b="1" dirty="0">
                <a:solidFill>
                  <a:srgbClr val="7030A0"/>
                </a:solidFill>
                <a:ea typeface="맑은 고딕"/>
              </a:rPr>
              <a:t>(execute file)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로 만들어 주는 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프로그램</a:t>
            </a:r>
            <a:endParaRPr lang="en-US" altLang="ko-KR" sz="1600" b="1" dirty="0">
              <a:solidFill>
                <a:srgbClr val="7030A0"/>
              </a:solidFill>
              <a:ea typeface="맑은 고딕"/>
            </a:endParaRP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여러 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개의 목적파일을 연결하고 참조하는 라이브러리를 포함시켜 하나의 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실행파일을 생성</a:t>
            </a:r>
            <a:endParaRPr lang="en-US" altLang="ko-KR" sz="1600" b="1" dirty="0">
              <a:solidFill>
                <a:srgbClr val="7030A0"/>
              </a:solidFill>
              <a:ea typeface="맑은 고딕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ea typeface="맑은 고딕"/>
              </a:rPr>
              <a:t>라이브러리</a:t>
            </a:r>
            <a:r>
              <a:rPr lang="en-US" altLang="ko-KR" sz="1600" b="1" dirty="0">
                <a:ea typeface="맑은 고딕"/>
              </a:rPr>
              <a:t>(library</a:t>
            </a:r>
            <a:r>
              <a:rPr lang="en-US" altLang="ko-KR" sz="1600" b="1" dirty="0">
                <a:ea typeface="맑은 고딕"/>
              </a:rPr>
              <a:t>)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자주 사용하는 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프로그램들은 프로그램을 작성할 때</a:t>
            </a:r>
            <a:r>
              <a:rPr lang="en-US" altLang="ko-KR" sz="1600" b="1" dirty="0">
                <a:solidFill>
                  <a:srgbClr val="7030A0"/>
                </a:solidFill>
                <a:ea typeface="맑은 고딕"/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프로그래머마다 새로 작성할 필요 없이 개발환경에서 미리 만들어 </a:t>
            </a:r>
            <a:r>
              <a:rPr lang="ko-KR" altLang="en-US" sz="1600" b="1" dirty="0" err="1">
                <a:solidFill>
                  <a:srgbClr val="7030A0"/>
                </a:solidFill>
                <a:ea typeface="맑은 고딕"/>
              </a:rPr>
              <a:t>컴파일해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 저장해 놓는데</a:t>
            </a:r>
            <a:r>
              <a:rPr lang="en-US" altLang="ko-KR" sz="1600" b="1" dirty="0">
                <a:solidFill>
                  <a:srgbClr val="7030A0"/>
                </a:solidFill>
                <a:ea typeface="맑은 고딕"/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이 모듈을 라이브러리</a:t>
            </a:r>
            <a:r>
              <a:rPr lang="en-US" altLang="ko-KR" sz="1600" b="1" dirty="0">
                <a:solidFill>
                  <a:srgbClr val="7030A0"/>
                </a:solidFill>
                <a:ea typeface="맑은 고딕"/>
              </a:rPr>
              <a:t>(library</a:t>
            </a:r>
            <a:r>
              <a:rPr lang="en-US" altLang="ko-KR" sz="1600" b="1" dirty="0">
                <a:solidFill>
                  <a:srgbClr val="7030A0"/>
                </a:solidFill>
                <a:ea typeface="맑은 고딕"/>
              </a:rPr>
              <a:t>)</a:t>
            </a:r>
            <a:r>
              <a:rPr lang="ko-KR" altLang="en-US" sz="1600" b="1" dirty="0">
                <a:solidFill>
                  <a:srgbClr val="7030A0"/>
                </a:solidFill>
                <a:ea typeface="맑은 고딕"/>
              </a:rPr>
              <a:t>라 칭함</a:t>
            </a:r>
            <a:endParaRPr lang="en-US" altLang="ko-KR" sz="1600" b="1" dirty="0">
              <a:solidFill>
                <a:srgbClr val="7030A0"/>
              </a:solidFill>
              <a:ea typeface="맑은 고딕"/>
            </a:endParaRPr>
          </a:p>
        </p:txBody>
      </p:sp>
      <p:pic>
        <p:nvPicPr>
          <p:cNvPr id="17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58" y="840115"/>
            <a:ext cx="4397629" cy="5940588"/>
          </a:xfrm>
        </p:spPr>
      </p:pic>
    </p:spTree>
    <p:extLst>
      <p:ext uri="{BB962C8B-B14F-4D97-AF65-F5344CB8AC3E}">
        <p14:creationId xmlns:p14="http://schemas.microsoft.com/office/powerpoint/2010/main" val="36600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17" y="954212"/>
            <a:ext cx="4187553" cy="597012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오류 또는 에러</a:t>
            </a:r>
            <a:r>
              <a:rPr lang="en-US" altLang="ko-KR" dirty="0"/>
              <a:t>(error)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개발 과정에서 </a:t>
            </a:r>
            <a:r>
              <a:rPr lang="ko-KR" altLang="en-US" dirty="0" smtClean="0"/>
              <a:t>나타나는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발생시점에 따른 분류</a:t>
            </a:r>
            <a:endParaRPr lang="en-US" altLang="ko-KR" dirty="0" smtClean="0"/>
          </a:p>
          <a:p>
            <a:pPr lvl="2"/>
            <a:r>
              <a:rPr lang="ko-KR" altLang="en-US" dirty="0"/>
              <a:t>컴파일 오류</a:t>
            </a:r>
            <a:endParaRPr lang="en-US" altLang="ko-KR" dirty="0"/>
          </a:p>
          <a:p>
            <a:pPr lvl="3"/>
            <a:r>
              <a:rPr lang="ko-KR" altLang="en-US" dirty="0" smtClean="0"/>
              <a:t>오류 </a:t>
            </a:r>
            <a:r>
              <a:rPr lang="ko-KR" altLang="en-US" dirty="0"/>
              <a:t>수정하기가 비교적 쉬움</a:t>
            </a:r>
            <a:endParaRPr lang="en-US" altLang="ko-KR" dirty="0"/>
          </a:p>
          <a:p>
            <a:pPr lvl="2"/>
            <a:r>
              <a:rPr lang="ko-KR" altLang="en-US" dirty="0"/>
              <a:t>링크 오류</a:t>
            </a:r>
            <a:endParaRPr lang="en-US" altLang="ko-KR" dirty="0"/>
          </a:p>
          <a:p>
            <a:pPr lvl="3"/>
            <a:r>
              <a:rPr lang="ko-KR" altLang="en-US" dirty="0"/>
              <a:t>컴파일 오류보다 상대적으로 적음</a:t>
            </a:r>
            <a:endParaRPr lang="en-US" altLang="ko-KR" dirty="0"/>
          </a:p>
          <a:p>
            <a:pPr lvl="3"/>
            <a:r>
              <a:rPr lang="en-US" altLang="ko-KR" dirty="0"/>
              <a:t>main() </a:t>
            </a:r>
            <a:r>
              <a:rPr lang="ko-KR" altLang="en-US" dirty="0"/>
              <a:t>함수 이름이나 라이브러리 함수 이름을 잘못 기술하여 발생</a:t>
            </a:r>
            <a:endParaRPr lang="en-US" altLang="ko-KR" dirty="0"/>
          </a:p>
          <a:p>
            <a:pPr lvl="2"/>
            <a:r>
              <a:rPr lang="ko-KR" altLang="en-US" dirty="0"/>
              <a:t>실행 오류</a:t>
            </a:r>
            <a:endParaRPr lang="en-US" altLang="ko-KR" dirty="0"/>
          </a:p>
          <a:p>
            <a:pPr lvl="3"/>
            <a:r>
              <a:rPr lang="ko-KR" altLang="en-US" dirty="0"/>
              <a:t>실행하면서 오류가 발생해 실행이 중지되는 경우</a:t>
            </a:r>
            <a:endParaRPr lang="en-US" altLang="ko-KR" dirty="0"/>
          </a:p>
          <a:p>
            <a:pPr lvl="3"/>
            <a:r>
              <a:rPr lang="ko-KR" altLang="en-US" dirty="0"/>
              <a:t>문법적인 문제가 실행 오류까지 영향을 미치기도 함</a:t>
            </a:r>
            <a:endParaRPr lang="en-US" altLang="ko-KR" dirty="0"/>
          </a:p>
          <a:p>
            <a:pPr lvl="1"/>
            <a:r>
              <a:rPr lang="ko-KR" altLang="en-US" dirty="0" smtClean="0"/>
              <a:t>오류의 </a:t>
            </a:r>
            <a:r>
              <a:rPr lang="ko-KR" altLang="en-US" dirty="0"/>
              <a:t>원인과 성격에 </a:t>
            </a:r>
            <a:r>
              <a:rPr lang="ko-KR" altLang="en-US" dirty="0" smtClean="0"/>
              <a:t>따른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문법 </a:t>
            </a:r>
            <a:r>
              <a:rPr lang="ko-KR" altLang="en-US" dirty="0"/>
              <a:t>오류</a:t>
            </a:r>
            <a:r>
              <a:rPr lang="en-US" altLang="ko-KR" dirty="0"/>
              <a:t>(syntax error)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문법을 </a:t>
            </a:r>
            <a:r>
              <a:rPr lang="ko-KR" altLang="en-US" dirty="0"/>
              <a:t>잘못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2"/>
            <a:r>
              <a:rPr lang="ko-KR" altLang="en-US" dirty="0"/>
              <a:t>논리 오류</a:t>
            </a:r>
            <a:r>
              <a:rPr lang="en-US" altLang="ko-KR" dirty="0"/>
              <a:t>(logic error)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내부 </a:t>
            </a:r>
            <a:r>
              <a:rPr lang="ko-KR" altLang="en-US" dirty="0"/>
              <a:t>알고리즘이 잘못되거나 원하는 결과가 나오지 않은 등의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오류와 디버깅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33407" y="911725"/>
            <a:ext cx="4839901" cy="227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 dirty="0" smtClean="0">
                <a:solidFill>
                  <a:srgbClr val="1750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디버깅</a:t>
            </a:r>
            <a:r>
              <a:rPr lang="en-US" altLang="ko-KR" dirty="0"/>
              <a:t>(debugging) </a:t>
            </a:r>
            <a:endParaRPr lang="en-US" altLang="ko-KR" dirty="0"/>
          </a:p>
          <a:p>
            <a:pPr lvl="1"/>
            <a:r>
              <a:rPr lang="ko-KR" altLang="en-US" dirty="0"/>
              <a:t>프로그램 </a:t>
            </a:r>
            <a:r>
              <a:rPr lang="ko-KR" altLang="en-US" dirty="0"/>
              <a:t>개발 과정에서 발생하는 </a:t>
            </a:r>
            <a:r>
              <a:rPr lang="ko-KR" altLang="en-US" dirty="0"/>
              <a:t>오류를 </a:t>
            </a:r>
            <a:r>
              <a:rPr lang="ko-KR" altLang="en-US" dirty="0"/>
              <a:t>찾아 소스를 수정하여 다시 컴파일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실행하는 </a:t>
            </a:r>
            <a:r>
              <a:rPr lang="ko-KR" altLang="en-US" dirty="0"/>
              <a:t>과정</a:t>
            </a:r>
            <a:endParaRPr lang="en-US" altLang="ko-KR" dirty="0"/>
          </a:p>
          <a:p>
            <a:r>
              <a:rPr lang="ko-KR" altLang="en-US" dirty="0" err="1"/>
              <a:t>디버거</a:t>
            </a:r>
            <a:r>
              <a:rPr lang="en-US" altLang="ko-KR" dirty="0"/>
              <a:t>(debugger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디버깅을 도와주는 프로그램</a:t>
            </a:r>
            <a:endParaRPr lang="en-US" altLang="ko-KR" dirty="0"/>
          </a:p>
          <a:p>
            <a:pPr lvl="1"/>
            <a:r>
              <a:rPr lang="ko-KR" altLang="en-US" dirty="0"/>
              <a:t>벌레라는 </a:t>
            </a:r>
            <a:r>
              <a:rPr lang="ko-KR" altLang="en-US" dirty="0"/>
              <a:t>단어의 버그</a:t>
            </a:r>
            <a:r>
              <a:rPr lang="en-US" altLang="ko-KR" dirty="0"/>
              <a:t>(bug)</a:t>
            </a:r>
            <a:r>
              <a:rPr lang="ko-KR" altLang="en-US" dirty="0"/>
              <a:t>란 바로 오류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20" y="3328053"/>
            <a:ext cx="4645989" cy="32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875" y="990788"/>
            <a:ext cx="2742510" cy="5458162"/>
          </a:xfrm>
        </p:spPr>
        <p:txBody>
          <a:bodyPr/>
          <a:lstStyle/>
          <a:p>
            <a:r>
              <a:rPr lang="ko-KR" altLang="en-US" dirty="0" smtClean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실행 시 오류가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</a:t>
            </a:r>
            <a:r>
              <a:rPr lang="ko-KR" altLang="en-US" dirty="0"/>
              <a:t>소스 코드를 수정해서 다시 컴파일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구현 과정 순서도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66" y="990788"/>
            <a:ext cx="4966254" cy="56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8504" y="694512"/>
            <a:ext cx="9285307" cy="310382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패기지 </a:t>
            </a:r>
            <a:r>
              <a:rPr lang="ko-KR" altLang="en-US" dirty="0" smtClean="0"/>
              <a:t>해외여행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해외여행에 </a:t>
            </a:r>
            <a:r>
              <a:rPr lang="ko-KR" altLang="en-US" dirty="0"/>
              <a:t>필요한 각종 예약 및 정보를 일일이 알아볼 </a:t>
            </a:r>
            <a:r>
              <a:rPr lang="ko-KR" altLang="en-US" dirty="0" smtClean="0"/>
              <a:t>필요가 없이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</a:t>
            </a:r>
            <a:r>
              <a:rPr lang="ko-KR" altLang="en-US" dirty="0"/>
              <a:t>여행만 따라다니면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, IDE(Integrated Development Environment)</a:t>
            </a:r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개발에 필요한 편집기</a:t>
            </a:r>
            <a:r>
              <a:rPr lang="en-US" altLang="ko-KR" dirty="0"/>
              <a:t>(editor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컴파일러</a:t>
            </a:r>
            <a:r>
              <a:rPr lang="en-US" altLang="ko-KR" dirty="0"/>
              <a:t>(compiler), </a:t>
            </a:r>
            <a:r>
              <a:rPr lang="ko-KR" altLang="en-US" dirty="0" err="1"/>
              <a:t>링커</a:t>
            </a:r>
            <a:r>
              <a:rPr lang="en-US" altLang="ko-KR" dirty="0"/>
              <a:t>(linker), </a:t>
            </a:r>
            <a:r>
              <a:rPr lang="ko-KR" altLang="en-US" dirty="0" err="1"/>
              <a:t>디버거</a:t>
            </a:r>
            <a:r>
              <a:rPr lang="en-US" altLang="ko-KR" dirty="0"/>
              <a:t>(debugger) </a:t>
            </a:r>
            <a:r>
              <a:rPr lang="ko-KR" altLang="en-US" dirty="0"/>
              <a:t>등을 통합하여 편리하고 </a:t>
            </a:r>
            <a:r>
              <a:rPr lang="ko-KR" altLang="en-US" dirty="0" smtClean="0"/>
              <a:t>효율적으로 제공하는 개발환경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개발도구와 통합개발환경 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798338"/>
            <a:ext cx="5864352" cy="3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452"/>
            <a:ext cx="9906000" cy="49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5" y="1052736"/>
            <a:ext cx="8773750" cy="54681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3133" y="368611"/>
            <a:ext cx="4803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비주얼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스튜디오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시작 실행 화면</a:t>
            </a:r>
          </a:p>
        </p:txBody>
      </p:sp>
    </p:spTree>
    <p:extLst>
      <p:ext uri="{BB962C8B-B14F-4D97-AF65-F5344CB8AC3E}">
        <p14:creationId xmlns:p14="http://schemas.microsoft.com/office/powerpoint/2010/main" val="6233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2" y="-27384"/>
            <a:ext cx="9708722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" y="33995"/>
            <a:ext cx="9777308" cy="67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6" y="45426"/>
            <a:ext cx="9769687" cy="67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2"/>
            <a:ext cx="9906000" cy="53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892"/>
            <a:ext cx="9906000" cy="51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663</Words>
  <Application>Microsoft Office PowerPoint</Application>
  <PresentationFormat>A4 용지(210x297mm)</PresentationFormat>
  <Paragraphs>121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나눔고딕</vt:lpstr>
      <vt:lpstr>나눔고딕 ExtraBold</vt:lpstr>
      <vt:lpstr>나눔바른고딕</vt:lpstr>
      <vt:lpstr>맑은 고딕</vt:lpstr>
      <vt:lpstr>Arial</vt:lpstr>
      <vt:lpstr>Tahoma</vt:lpstr>
      <vt:lpstr>Office 테마</vt:lpstr>
      <vt:lpstr> C언어 설치와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입문기</dc:title>
  <dc:creator>testpc</dc:creator>
  <cp:lastModifiedBy>jun</cp:lastModifiedBy>
  <cp:revision>22</cp:revision>
  <dcterms:created xsi:type="dcterms:W3CDTF">2019-11-27T00:24:58Z</dcterms:created>
  <dcterms:modified xsi:type="dcterms:W3CDTF">2019-11-27T12:57:52Z</dcterms:modified>
</cp:coreProperties>
</file>