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1" r:id="rId2"/>
    <p:sldId id="311" r:id="rId3"/>
    <p:sldId id="388" r:id="rId4"/>
    <p:sldId id="312" r:id="rId5"/>
    <p:sldId id="313" r:id="rId6"/>
    <p:sldId id="347" r:id="rId7"/>
    <p:sldId id="349" r:id="rId8"/>
    <p:sldId id="348" r:id="rId9"/>
    <p:sldId id="314" r:id="rId10"/>
    <p:sldId id="350" r:id="rId11"/>
    <p:sldId id="351" r:id="rId12"/>
    <p:sldId id="352" r:id="rId13"/>
    <p:sldId id="355" r:id="rId14"/>
    <p:sldId id="357" r:id="rId15"/>
    <p:sldId id="359" r:id="rId16"/>
    <p:sldId id="358" r:id="rId17"/>
    <p:sldId id="360" r:id="rId18"/>
    <p:sldId id="361" r:id="rId19"/>
    <p:sldId id="363" r:id="rId20"/>
    <p:sldId id="365" r:id="rId21"/>
    <p:sldId id="367" r:id="rId22"/>
    <p:sldId id="390" r:id="rId23"/>
    <p:sldId id="368" r:id="rId24"/>
    <p:sldId id="370" r:id="rId25"/>
    <p:sldId id="369" r:id="rId26"/>
    <p:sldId id="371" r:id="rId27"/>
    <p:sldId id="373" r:id="rId28"/>
    <p:sldId id="372" r:id="rId29"/>
    <p:sldId id="374" r:id="rId30"/>
    <p:sldId id="375" r:id="rId31"/>
    <p:sldId id="376" r:id="rId32"/>
    <p:sldId id="377" r:id="rId33"/>
    <p:sldId id="379" r:id="rId34"/>
    <p:sldId id="380" r:id="rId35"/>
    <p:sldId id="378" r:id="rId36"/>
    <p:sldId id="381" r:id="rId37"/>
    <p:sldId id="382" r:id="rId38"/>
    <p:sldId id="383" r:id="rId39"/>
    <p:sldId id="384" r:id="rId40"/>
    <p:sldId id="385" r:id="rId41"/>
    <p:sldId id="389" r:id="rId42"/>
    <p:sldId id="393" r:id="rId43"/>
    <p:sldId id="394" r:id="rId44"/>
    <p:sldId id="396" r:id="rId45"/>
    <p:sldId id="395" r:id="rId46"/>
    <p:sldId id="398" r:id="rId47"/>
    <p:sldId id="397" r:id="rId48"/>
    <p:sldId id="399" r:id="rId49"/>
    <p:sldId id="400" r:id="rId50"/>
    <p:sldId id="346" r:id="rId5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75"/>
    <a:srgbClr val="0000FF"/>
    <a:srgbClr val="354F6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668" autoAdjust="0"/>
  </p:normalViewPr>
  <p:slideViewPr>
    <p:cSldViewPr>
      <p:cViewPr varScale="1">
        <p:scale>
          <a:sx n="94" d="100"/>
          <a:sy n="94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8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0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97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9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78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1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41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9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2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43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05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61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6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2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9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53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92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88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1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5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6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28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53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76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74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63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5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5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67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9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6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9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7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2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3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언어의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기본 구조와 표준 입출력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(7/15)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6281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084943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100" y="2227819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68176" y="2227819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7270" y="2227819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8662" y="1883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00100" y="2786058"/>
            <a:ext cx="7358114" cy="3807920"/>
            <a:chOff x="1090048" y="978402"/>
            <a:chExt cx="6625224" cy="5165242"/>
          </a:xfrm>
        </p:grpSpPr>
        <p:pic>
          <p:nvPicPr>
            <p:cNvPr id="15" name="그림 14" descr="K-27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048" y="978402"/>
              <a:ext cx="6625224" cy="516524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771404" y="1985726"/>
              <a:ext cx="5214974" cy="285752"/>
            </a:xfrm>
            <a:prstGeom prst="rect">
              <a:avLst/>
            </a:prstGeom>
            <a:ln w="254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29190" y="4929198"/>
              <a:ext cx="857256" cy="214314"/>
            </a:xfrm>
            <a:prstGeom prst="rect">
              <a:avLst/>
            </a:prstGeom>
            <a:ln w="254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88538" y="3427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758" y="5572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>
            <a:stCxn id="8" idx="0"/>
            <a:endCxn id="13" idx="0"/>
          </p:cNvCxnSpPr>
          <p:nvPr/>
        </p:nvCxnSpPr>
        <p:spPr>
          <a:xfrm rot="16200000" flipH="1">
            <a:off x="3603739" y="635197"/>
            <a:ext cx="1199925" cy="4385169"/>
          </a:xfrm>
          <a:prstGeom prst="bentConnector3">
            <a:avLst>
              <a:gd name="adj1" fmla="val -19051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9" idx="2"/>
            <a:endCxn id="14" idx="3"/>
          </p:cNvCxnSpPr>
          <p:nvPr/>
        </p:nvCxnSpPr>
        <p:spPr>
          <a:xfrm rot="16200000" flipH="1">
            <a:off x="3490828" y="2682377"/>
            <a:ext cx="3171797" cy="2977059"/>
          </a:xfrm>
          <a:prstGeom prst="bentConnector4">
            <a:avLst>
              <a:gd name="adj1" fmla="val 90333"/>
              <a:gd name="adj2" fmla="val 107679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(8/15)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6281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8663" y="2272721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00101" y="2415597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68177" y="2415597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47271" y="2415597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8663" y="206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9049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2043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0101" y="3157365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①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주어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전처리기 </a:t>
            </a:r>
            <a:r>
              <a:rPr lang="en-US" altLang="ko-KR" sz="2400" dirty="0" smtClean="0"/>
              <a:t>#</a:t>
            </a:r>
            <a:r>
              <a:rPr lang="ko-KR" altLang="en-US" sz="2400" dirty="0" smtClean="0"/>
              <a:t>은 </a:t>
            </a:r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동사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포함한다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③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목적어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sz="2400" dirty="0" smtClean="0"/>
              <a:t> stdio.h</a:t>
            </a:r>
            <a:r>
              <a:rPr lang="ko-KR" altLang="en-US" sz="2400" dirty="0" smtClean="0"/>
              <a:t>를 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0101" y="4741143"/>
            <a:ext cx="814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해석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ko-KR" altLang="en-US" sz="2400" dirty="0" smtClean="0"/>
              <a:t>야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포함</a:t>
            </a:r>
            <a:r>
              <a:rPr lang="ko-KR" altLang="en-US" sz="2400" dirty="0" smtClean="0"/>
              <a:t>하는 작업을 먼저 해다오</a:t>
            </a:r>
            <a:r>
              <a:rPr lang="en-US" altLang="ko-KR" sz="2400" dirty="0" smtClean="0"/>
              <a:t>!!</a:t>
            </a:r>
            <a:endParaRPr lang="ko-KR" altLang="en-US" sz="2400" dirty="0"/>
          </a:p>
        </p:txBody>
      </p:sp>
      <p:cxnSp>
        <p:nvCxnSpPr>
          <p:cNvPr id="44" name="꺾인 연결선 43"/>
          <p:cNvCxnSpPr>
            <a:stCxn id="27" idx="1"/>
            <a:endCxn id="42" idx="1"/>
          </p:cNvCxnSpPr>
          <p:nvPr/>
        </p:nvCxnSpPr>
        <p:spPr>
          <a:xfrm rot="10800000" flipH="1" flipV="1">
            <a:off x="928663" y="2565108"/>
            <a:ext cx="71438" cy="2406867"/>
          </a:xfrm>
          <a:prstGeom prst="bentConnector3">
            <a:avLst>
              <a:gd name="adj1" fmla="val -319998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(9/15)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3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1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2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 3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4039284"/>
            <a:ext cx="5429288" cy="1214446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67838" y="177378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31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(10/15)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en-US" altLang="ko-KR" b="1" dirty="0" smtClean="0"/>
              <a:t> main() </a:t>
            </a:r>
            <a:r>
              <a:rPr lang="ko-KR" altLang="en-US" b="1" dirty="0" smtClean="0"/>
              <a:t>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호출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종료</a:t>
            </a:r>
            <a:r>
              <a:rPr lang="ko-KR" altLang="en-US" b="1" dirty="0" smtClean="0"/>
              <a:t>는 누가 결정 하는가</a:t>
            </a:r>
            <a:r>
              <a:rPr lang="en-US" altLang="ko-KR" b="1" dirty="0" smtClean="0"/>
              <a:t>? </a:t>
            </a:r>
          </a:p>
          <a:p>
            <a:pPr lvl="2"/>
            <a:r>
              <a:rPr lang="ko-KR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운영체제</a:t>
            </a:r>
            <a:r>
              <a:rPr lang="ko-KR" altLang="en-US" b="1" dirty="0" smtClean="0"/>
              <a:t>에 의해서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맨 처음 호출 </a:t>
            </a:r>
            <a:r>
              <a:rPr lang="ko-KR" altLang="en-US" b="1" dirty="0" smtClean="0"/>
              <a:t>되고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맨 나중에 종료 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6" name="그림 25" descr="08 main함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2" y="3357793"/>
            <a:ext cx="3411594" cy="25000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rot="5400000">
            <a:off x="1107257" y="3118415"/>
            <a:ext cx="500066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(11/15)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9950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6" name="그림 25" descr="08 main함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4" y="2532964"/>
            <a:ext cx="3411594" cy="2500099"/>
          </a:xfrm>
          <a:prstGeom prst="rect">
            <a:avLst/>
          </a:prstGeom>
        </p:spPr>
      </p:pic>
      <p:pic>
        <p:nvPicPr>
          <p:cNvPr id="9" name="그림 8" descr="Ch02_0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2424104"/>
            <a:ext cx="3647277" cy="242889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994374" y="3643314"/>
            <a:ext cx="621218" cy="4131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494176" y="3929066"/>
            <a:ext cx="3500462" cy="7143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(12/15)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9950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8" name="그림 7" descr="Ch02_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2386940"/>
            <a:ext cx="5072098" cy="3167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12" y="5500702"/>
            <a:ext cx="2194512" cy="64633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integer(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빈 공간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(13/15)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라이브러리 함수와 헤더파일은 프로그래밍을 편하게 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 descr="Ch02_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3071810"/>
            <a:ext cx="5000660" cy="2748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(14/15)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세미콜론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; 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은 문장의 끝을 의미하는 마침표와 같은 존재이다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084" y="3143248"/>
            <a:ext cx="540476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858016" y="4643446"/>
            <a:ext cx="285752" cy="4286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24962" y="5072074"/>
            <a:ext cx="21431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550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세미콜론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hape 11"/>
          <p:cNvCxnSpPr>
            <a:stCxn id="8" idx="2"/>
            <a:endCxn id="10" idx="3"/>
          </p:cNvCxnSpPr>
          <p:nvPr/>
        </p:nvCxnSpPr>
        <p:spPr>
          <a:xfrm rot="5400000">
            <a:off x="6319549" y="5004025"/>
            <a:ext cx="613294" cy="74939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9" idx="2"/>
            <a:endCxn id="10" idx="1"/>
          </p:cNvCxnSpPr>
          <p:nvPr/>
        </p:nvCxnSpPr>
        <p:spPr>
          <a:xfrm rot="16200000" flipH="1">
            <a:off x="4409759" y="4951623"/>
            <a:ext cx="256104" cy="121138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(15/15)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41388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④ return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은 반환과 종료의 의미를 갖는다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 descr="Ch02_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000372"/>
            <a:ext cx="8286808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Hello C world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066922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C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언어의 기본 구조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995616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Hello C world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962407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모니터에 데이터 출력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-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printf()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962539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2.4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키보드로 데이터 입력 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scanf()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 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Hello C world (1/2) -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소스코드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2522078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5366" y="3582762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36252" y="4357694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1714488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Hello C world (2/2) - </a:t>
            </a:r>
            <a:r>
              <a:rPr lang="ko-KR" altLang="en-US" dirty="0" smtClean="0">
                <a:solidFill>
                  <a:srgbClr val="00B050"/>
                </a:solidFill>
              </a:rPr>
              <a:t>주석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2522078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5366" y="3582762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36252" y="4357694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1714488"/>
            <a:ext cx="6000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전처리하는 부분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        </a:t>
            </a:r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운영체제가 호출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모니터에 출력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운영체제에게 값 반환 후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main()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종료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모니터에 데이터 출력하기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– printf()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7009" y="429112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교재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 35</a:t>
            </a:r>
            <a:r>
              <a:rPr kumimoji="1" lang="ko-KR" alt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페이지 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-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2-1.c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2-2.c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ko-KR" altLang="en-US" b="1" dirty="0" smtClean="0">
                <a:solidFill>
                  <a:srgbClr val="00B050"/>
                </a:solidFill>
              </a:rPr>
              <a:t>실행 결과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000240"/>
            <a:ext cx="3929090" cy="30469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2000240"/>
            <a:ext cx="4286280" cy="30469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2-2.c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 </a:t>
            </a:r>
            <a:r>
              <a:rPr lang="en-US" altLang="ko-KR" sz="2400" b="1" u="sng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\n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86644" y="2928934"/>
            <a:ext cx="1428760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8143900" y="3439092"/>
            <a:ext cx="28575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429264"/>
            <a:ext cx="4071966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429264"/>
            <a:ext cx="442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아래쪽 화살표 17"/>
          <p:cNvSpPr/>
          <p:nvPr/>
        </p:nvSpPr>
        <p:spPr>
          <a:xfrm>
            <a:off x="1939680" y="5050302"/>
            <a:ext cx="484632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6648250" y="5061188"/>
            <a:ext cx="484632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(2/18)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특수한 역할을 하는 문자</a:t>
            </a:r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285984" y="2071678"/>
          <a:ext cx="5000660" cy="4445000"/>
        </p:xfrm>
        <a:graphic>
          <a:graphicData uri="http://schemas.openxmlformats.org/drawingml/2006/table">
            <a:tbl>
              <a:tblPr firstRow="1" firstCol="1" lastCol="1" bandRow="1" bandCol="1">
                <a:tableStyleId>{16D9F66E-5EB9-4882-86FB-DCBF35E3C3E4}</a:tableStyleId>
              </a:tblPr>
              <a:tblGrid>
                <a:gridCol w="1185724"/>
                <a:gridCol w="38149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특수 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smtClean="0"/>
                        <a:t>\a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 smtClean="0"/>
                        <a:t>   경고음 소리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\b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백스페이스</a:t>
                      </a:r>
                      <a:r>
                        <a:rPr lang="en-US" sz="1800" kern="0" dirty="0"/>
                        <a:t>(Backspace)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\f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폼 </a:t>
                      </a:r>
                      <a:r>
                        <a:rPr lang="ko-KR" sz="1800" kern="0" dirty="0"/>
                        <a:t>피드</a:t>
                      </a:r>
                      <a:r>
                        <a:rPr lang="en-US" sz="1800" kern="0" dirty="0"/>
                        <a:t>(Form Feed)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solidFill>
                            <a:srgbClr val="00B050"/>
                          </a:solidFill>
                        </a:rPr>
                        <a:t>\n</a:t>
                      </a:r>
                      <a:endParaRPr lang="ko-KR" sz="1800" kern="100" dirty="0">
                        <a:solidFill>
                          <a:srgbClr val="00B05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>
                          <a:solidFill>
                            <a:srgbClr val="00B050"/>
                          </a:solidFill>
                        </a:rPr>
                        <a:t>개행</a:t>
                      </a:r>
                      <a:r>
                        <a:rPr lang="en-US" sz="1800" kern="0" dirty="0">
                          <a:solidFill>
                            <a:srgbClr val="00B050"/>
                          </a:solidFill>
                        </a:rPr>
                        <a:t>(New Line)</a:t>
                      </a:r>
                      <a:endParaRPr lang="ko-KR" sz="1800" kern="100" dirty="0">
                        <a:solidFill>
                          <a:srgbClr val="00B05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\r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캐리지 </a:t>
                      </a:r>
                      <a:r>
                        <a:rPr lang="ko-KR" sz="1800" kern="0" dirty="0"/>
                        <a:t>리턴</a:t>
                      </a:r>
                      <a:r>
                        <a:rPr lang="en-US" sz="1800" kern="0" dirty="0"/>
                        <a:t>(Carriage Return)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\t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수평 </a:t>
                      </a:r>
                      <a:r>
                        <a:rPr lang="ko-KR" sz="1800" kern="0" dirty="0"/>
                        <a:t>탭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\v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수직 </a:t>
                      </a:r>
                      <a:r>
                        <a:rPr lang="ko-KR" sz="1800" kern="0" dirty="0"/>
                        <a:t>탭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\\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역슬래시</a:t>
                      </a:r>
                      <a:r>
                        <a:rPr lang="en-US" sz="1800" kern="0" dirty="0"/>
                        <a:t>(\)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\'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작은따옴표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\"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큰따옴표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(3/18)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2-3.c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00034" y="2357430"/>
            <a:ext cx="5143536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printf("\t Hello C! \n Hello World!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: \" \"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작은따옴표</a:t>
            </a:r>
            <a:r>
              <a:rPr lang="en-US" altLang="ko-KR" sz="2000" dirty="0" smtClean="0"/>
              <a:t>: \' \'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역슬레시</a:t>
            </a:r>
            <a:r>
              <a:rPr lang="en-US" altLang="ko-KR" sz="2000" dirty="0" smtClean="0"/>
              <a:t>: \\ \n");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675" y="3000372"/>
            <a:ext cx="33623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(4/18)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예제 </a:t>
            </a:r>
            <a:r>
              <a:rPr lang="ko-KR" altLang="en-US" b="1" dirty="0" smtClean="0">
                <a:solidFill>
                  <a:srgbClr val="00B050"/>
                </a:solidFill>
              </a:rPr>
              <a:t>분석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2-3.c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429000"/>
            <a:ext cx="300039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428596" y="2217036"/>
            <a:ext cx="5857916" cy="3712294"/>
            <a:chOff x="500034" y="1928802"/>
            <a:chExt cx="6854952" cy="4140922"/>
          </a:xfrm>
        </p:grpSpPr>
        <p:pic>
          <p:nvPicPr>
            <p:cNvPr id="5" name="그림 4" descr="Ch02_1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034" y="1928802"/>
              <a:ext cx="6854952" cy="758952"/>
            </a:xfrm>
            <a:prstGeom prst="rect">
              <a:avLst/>
            </a:prstGeom>
          </p:spPr>
        </p:pic>
        <p:pic>
          <p:nvPicPr>
            <p:cNvPr id="6" name="그림 5" descr="Ch02_13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034" y="3016388"/>
              <a:ext cx="5572164" cy="1984248"/>
            </a:xfrm>
            <a:prstGeom prst="rect">
              <a:avLst/>
            </a:prstGeom>
          </p:spPr>
        </p:pic>
        <p:pic>
          <p:nvPicPr>
            <p:cNvPr id="8" name="그림 7" descr="Ch02_14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034" y="5286388"/>
              <a:ext cx="4096512" cy="7833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(5/18)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36999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</a:t>
            </a:r>
            <a:r>
              <a:rPr lang="en-US" altLang="ko-KR" dirty="0" smtClean="0"/>
              <a:t>: Print</a:t>
            </a:r>
            <a:r>
              <a:rPr lang="ko-KR" altLang="en-US" dirty="0" smtClean="0"/>
              <a:t>에 </a:t>
            </a:r>
            <a:r>
              <a:rPr lang="en-US" altLang="ko-KR" b="1" dirty="0" smtClean="0">
                <a:solidFill>
                  <a:srgbClr val="00B050"/>
                </a:solidFill>
              </a:rPr>
              <a:t>F</a:t>
            </a:r>
            <a:r>
              <a:rPr lang="en-US" altLang="ko-KR" dirty="0" smtClean="0"/>
              <a:t>ormatted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B050"/>
                </a:solidFill>
              </a:rPr>
              <a:t>print</a:t>
            </a:r>
            <a:r>
              <a:rPr lang="ko-KR" altLang="en-US" dirty="0" smtClean="0"/>
              <a:t>에 </a:t>
            </a:r>
            <a:r>
              <a:rPr lang="en-US" altLang="ko-KR" b="1" dirty="0" smtClean="0">
                <a:solidFill>
                  <a:srgbClr val="00B050"/>
                </a:solidFill>
              </a:rPr>
              <a:t>f</a:t>
            </a:r>
            <a:r>
              <a:rPr lang="ko-KR" altLang="en-US" dirty="0" smtClean="0"/>
              <a:t>를 추가하여 만든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Formatted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의미 </a:t>
            </a:r>
            <a:r>
              <a:rPr lang="en-US" altLang="ko-KR" dirty="0" smtClean="0"/>
              <a:t>: ‘</a:t>
            </a:r>
            <a:r>
              <a:rPr lang="ko-KR" altLang="en-US" b="1" dirty="0" smtClean="0">
                <a:solidFill>
                  <a:srgbClr val="00B050"/>
                </a:solidFill>
              </a:rPr>
              <a:t>서식화된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의미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출력 서식 문자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4135" y="4214818"/>
            <a:ext cx="3836691" cy="584775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printf(“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%d </a:t>
            </a:r>
            <a:r>
              <a:rPr lang="en-US" altLang="ko-KR" sz="3200" dirty="0" smtClean="0"/>
              <a:t>”, 3+5 );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4043229" y="4297142"/>
            <a:ext cx="857256" cy="428628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3245" y="4286256"/>
            <a:ext cx="857256" cy="428628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16" idx="2"/>
          </p:cNvCxnSpPr>
          <p:nvPr/>
        </p:nvCxnSpPr>
        <p:spPr>
          <a:xfrm rot="5400000">
            <a:off x="5046422" y="4140319"/>
            <a:ext cx="10886" cy="1160016"/>
          </a:xfrm>
          <a:prstGeom prst="bentConnector3">
            <a:avLst>
              <a:gd name="adj1" fmla="val 4099891"/>
            </a:avLst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0364" y="520280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3+5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결과를 </a:t>
            </a:r>
            <a:r>
              <a:rPr lang="ko-KR" altLang="en-US" b="1" dirty="0" smtClean="0">
                <a:solidFill>
                  <a:srgbClr val="00B050"/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로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(6/18)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7143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출력 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5786" y="1928802"/>
          <a:ext cx="7572428" cy="489712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363038"/>
                <a:gridCol w="62093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출력 형태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%d, %i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%x, %o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, 8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%f, %lf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%c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개의 문자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%s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%u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실수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%g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G 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%%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%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기호 출력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(7/18)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① 숫자 출력하기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%d, %i, %x, %o, %f, %lf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71472" y="2826078"/>
          <a:ext cx="8001056" cy="210312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440191"/>
                <a:gridCol w="6560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b="1" kern="0" dirty="0">
                          <a:latin typeface="+mj-lt"/>
                          <a:ea typeface="맑은 고딕"/>
                          <a:cs typeface="Times New Roman"/>
                        </a:rPr>
                        <a:t>%d, %i</a:t>
                      </a:r>
                      <a:endParaRPr lang="ko-KR" sz="2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%x, %o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, 8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%f, %lf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C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언어의 기본 구조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(8/18)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 및 분석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2-4.c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0034" y="2000240"/>
            <a:ext cx="6572296" cy="4001095"/>
            <a:chOff x="500034" y="2000240"/>
            <a:chExt cx="6572296" cy="4001095"/>
          </a:xfrm>
        </p:grpSpPr>
        <p:sp>
          <p:nvSpPr>
            <p:cNvPr id="6" name="직사각형 5"/>
            <p:cNvSpPr/>
            <p:nvPr/>
          </p:nvSpPr>
          <p:spPr>
            <a:xfrm>
              <a:off x="500034" y="2000240"/>
              <a:ext cx="6572296" cy="4001095"/>
            </a:xfrm>
            <a:prstGeom prst="rect">
              <a:avLst/>
            </a:prstGeom>
            <a:solidFill>
              <a:schemeClr val="accent6">
                <a:lumMod val="75000"/>
                <a:alpha val="9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000" dirty="0" smtClean="0"/>
                <a:t>#include &lt;stdio.h&gt;</a:t>
              </a:r>
            </a:p>
            <a:p>
              <a:r>
                <a:rPr lang="en-US" altLang="ko-KR" sz="2000" dirty="0" smtClean="0"/>
                <a:t>int main()</a:t>
              </a:r>
            </a:p>
            <a:p>
              <a:r>
                <a:rPr lang="en-US" altLang="ko-KR" sz="2000" dirty="0" smtClean="0"/>
                <a:t>{</a:t>
              </a:r>
            </a:p>
            <a:p>
              <a:r>
                <a:rPr lang="en-US" altLang="ko-KR" sz="2000" dirty="0" smtClean="0"/>
                <a:t>   printf("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 </a:t>
              </a:r>
              <a:r>
                <a:rPr lang="ko-KR" altLang="en-US" sz="2000" dirty="0" smtClean="0"/>
                <a:t>더하기 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는 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3+5);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printf("%i </a:t>
              </a:r>
              <a:r>
                <a:rPr lang="ko-KR" altLang="en-US" sz="2000" dirty="0" smtClean="0"/>
                <a:t>더하기 </a:t>
              </a:r>
              <a:r>
                <a:rPr lang="en-US" altLang="ko-KR" sz="2000" dirty="0" smtClean="0"/>
                <a:t>%i </a:t>
              </a:r>
              <a:r>
                <a:rPr lang="ko-KR" altLang="en-US" sz="2000" dirty="0" smtClean="0"/>
                <a:t>는 </a:t>
              </a:r>
              <a:r>
                <a:rPr lang="en-US" altLang="ko-KR" sz="2000" dirty="0" smtClean="0"/>
                <a:t>%i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3+5);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printf("%d - %d = %d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3-5);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printf("%i - %i = %i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3-5);	</a:t>
              </a:r>
            </a:p>
            <a:p>
              <a:r>
                <a:rPr lang="en-US" altLang="ko-KR" sz="2000" dirty="0" smtClean="0"/>
                <a:t>   </a:t>
              </a:r>
            </a:p>
            <a:p>
              <a:r>
                <a:rPr lang="en-US" altLang="ko-KR" sz="2000" dirty="0" smtClean="0"/>
                <a:t>   return 0;</a:t>
              </a:r>
            </a:p>
            <a:p>
              <a:r>
                <a:rPr lang="en-US" altLang="ko-KR" sz="2000" dirty="0" smtClean="0"/>
                <a:t>} </a:t>
              </a:r>
              <a:endParaRPr lang="ko-KR" altLang="en-US" sz="2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6010" y="2928934"/>
              <a:ext cx="142876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851762" y="2928934"/>
              <a:ext cx="142876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37514" y="2928934"/>
              <a:ext cx="467408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929198"/>
            <a:ext cx="3357554" cy="155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꺾인 연결선 50"/>
          <p:cNvCxnSpPr>
            <a:stCxn id="25" idx="0"/>
          </p:cNvCxnSpPr>
          <p:nvPr/>
        </p:nvCxnSpPr>
        <p:spPr>
          <a:xfrm rot="16200000" flipV="1">
            <a:off x="3710153" y="1001638"/>
            <a:ext cx="1588" cy="3854591"/>
          </a:xfrm>
          <a:prstGeom prst="bentConnector3">
            <a:avLst>
              <a:gd name="adj1" fmla="val 14395466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6" idx="0"/>
          </p:cNvCxnSpPr>
          <p:nvPr/>
        </p:nvCxnSpPr>
        <p:spPr>
          <a:xfrm rot="16200000" flipV="1">
            <a:off x="4512300" y="1518033"/>
            <a:ext cx="1588" cy="2821801"/>
          </a:xfrm>
          <a:prstGeom prst="bentConnector3">
            <a:avLst>
              <a:gd name="adj1" fmla="val 27419908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7" idx="0"/>
          </p:cNvCxnSpPr>
          <p:nvPr/>
        </p:nvCxnSpPr>
        <p:spPr>
          <a:xfrm rot="16200000" flipV="1">
            <a:off x="5123775" y="1681490"/>
            <a:ext cx="1588" cy="2494887"/>
          </a:xfrm>
          <a:prstGeom prst="bentConnector3">
            <a:avLst>
              <a:gd name="adj1" fmla="val 45242898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(9/18)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2-5.c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2708434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50, 50, 50);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-50, -50, -50);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// 16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진수와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진수는 음수 표현 불가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1934" y="4786322"/>
            <a:ext cx="56507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(10/18)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분석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2-5.c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834215"/>
            <a:ext cx="8429684" cy="307777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dirty="0" smtClean="0"/>
              <a:t>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4570752"/>
            <a:ext cx="8429684" cy="307777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dirty="0" smtClean="0"/>
              <a:t>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68308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6146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29924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57422" y="4564630"/>
            <a:ext cx="34630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382" y="4564630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14274" y="4564630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36978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76492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11242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6" idx="0"/>
            <a:endCxn id="10" idx="0"/>
          </p:cNvCxnSpPr>
          <p:nvPr/>
        </p:nvCxnSpPr>
        <p:spPr>
          <a:xfrm rot="16200000" flipV="1">
            <a:off x="6864990" y="1433774"/>
            <a:ext cx="1588" cy="2745599"/>
          </a:xfrm>
          <a:prstGeom prst="bentConnector3">
            <a:avLst>
              <a:gd name="adj1" fmla="val 38387669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0"/>
            <a:endCxn id="9" idx="0"/>
          </p:cNvCxnSpPr>
          <p:nvPr/>
        </p:nvCxnSpPr>
        <p:spPr>
          <a:xfrm rot="16200000" flipV="1">
            <a:off x="5990726" y="994260"/>
            <a:ext cx="1588" cy="3624627"/>
          </a:xfrm>
          <a:prstGeom prst="bentConnector3">
            <a:avLst>
              <a:gd name="adj1" fmla="val 26734202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0"/>
            <a:endCxn id="8" idx="0"/>
          </p:cNvCxnSpPr>
          <p:nvPr/>
        </p:nvCxnSpPr>
        <p:spPr>
          <a:xfrm rot="16200000" flipV="1">
            <a:off x="4947050" y="390098"/>
            <a:ext cx="1588" cy="4832951"/>
          </a:xfrm>
          <a:prstGeom prst="bentConnector3">
            <a:avLst>
              <a:gd name="adj1" fmla="val 16451894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215206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49288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97662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0" idx="0"/>
            <a:endCxn id="11" idx="0"/>
          </p:cNvCxnSpPr>
          <p:nvPr/>
        </p:nvCxnSpPr>
        <p:spPr>
          <a:xfrm rot="16200000" flipV="1">
            <a:off x="4970352" y="2124852"/>
            <a:ext cx="1588" cy="4879556"/>
          </a:xfrm>
          <a:prstGeom prst="bentConnector3">
            <a:avLst>
              <a:gd name="adj1" fmla="val 14395466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0"/>
            <a:endCxn id="12" idx="0"/>
          </p:cNvCxnSpPr>
          <p:nvPr/>
        </p:nvCxnSpPr>
        <p:spPr>
          <a:xfrm rot="16200000" flipV="1">
            <a:off x="6058930" y="2679348"/>
            <a:ext cx="1588" cy="3770564"/>
          </a:xfrm>
          <a:prstGeom prst="bentConnector3">
            <a:avLst>
              <a:gd name="adj1" fmla="val 28105424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2" idx="0"/>
            <a:endCxn id="13" idx="0"/>
          </p:cNvCxnSpPr>
          <p:nvPr/>
        </p:nvCxnSpPr>
        <p:spPr>
          <a:xfrm rot="16200000" flipV="1">
            <a:off x="6984563" y="3056607"/>
            <a:ext cx="1588" cy="3016046"/>
          </a:xfrm>
          <a:prstGeom prst="bentConnector3">
            <a:avLst>
              <a:gd name="adj1" fmla="val 41129925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55396" y="5059932"/>
            <a:ext cx="396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// 16</a:t>
            </a:r>
            <a:r>
              <a:rPr lang="ko-KR" altLang="en-US" b="1" dirty="0" smtClean="0">
                <a:solidFill>
                  <a:srgbClr val="00B050"/>
                </a:solidFill>
              </a:rPr>
              <a:t>진수와 </a:t>
            </a:r>
            <a:r>
              <a:rPr lang="en-US" altLang="ko-KR" b="1" dirty="0" smtClean="0">
                <a:solidFill>
                  <a:srgbClr val="00B050"/>
                </a:solidFill>
              </a:rPr>
              <a:t>8</a:t>
            </a:r>
            <a:r>
              <a:rPr lang="ko-KR" altLang="en-US" b="1" dirty="0" smtClean="0">
                <a:solidFill>
                  <a:srgbClr val="00B050"/>
                </a:solidFill>
              </a:rPr>
              <a:t>진수는 음수 표현 불가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(11/18)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2-6.c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693319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정수</a:t>
            </a:r>
            <a:r>
              <a:rPr lang="en-US" altLang="ko-KR" sz="2000" dirty="0" smtClean="0"/>
              <a:t>: %d  \n", 0.5);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실수</a:t>
            </a:r>
            <a:r>
              <a:rPr lang="en-US" altLang="ko-KR" sz="2000" dirty="0" smtClean="0"/>
              <a:t>: %f  \n", 0.5);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실수</a:t>
            </a:r>
            <a:r>
              <a:rPr lang="en-US" altLang="ko-KR" sz="2000" dirty="0" smtClean="0"/>
              <a:t>: %lf \n", 0.5);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소수점 이하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자리이상</a:t>
            </a:r>
            <a:r>
              <a:rPr lang="en-US" altLang="ko-KR" sz="2000" dirty="0" smtClean="0"/>
              <a:t>: %f  \n", 0.5655678);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소수점 이하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자리이상</a:t>
            </a:r>
            <a:r>
              <a:rPr lang="en-US" altLang="ko-KR" sz="2000" dirty="0" smtClean="0"/>
              <a:t>: %lf \n",  0.5667784);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929198"/>
            <a:ext cx="3324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(12/18)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② 문자와 문자열 출력하기</a:t>
            </a:r>
            <a:r>
              <a:rPr lang="en-US" altLang="ko-KR" b="1" dirty="0" smtClean="0">
                <a:solidFill>
                  <a:srgbClr val="00B050"/>
                </a:solidFill>
              </a:rPr>
              <a:t>- %c, %s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731776"/>
          <a:ext cx="7929618" cy="1651628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20577"/>
                <a:gridCol w="6209041"/>
              </a:tblGrid>
              <a:tr h="55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%c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개의 문자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%s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(13/18)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문자와 문자열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2-7.c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385542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printf("a</a:t>
            </a:r>
            <a:r>
              <a:rPr lang="ko-KR" altLang="en-US" sz="2000" dirty="0" smtClean="0"/>
              <a:t>를 대문자로 표현하면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'A');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%s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"a</a:t>
            </a:r>
            <a:r>
              <a:rPr lang="ko-KR" altLang="en-US" sz="2000" dirty="0" smtClean="0"/>
              <a:t>를 대문자로 표현하면</a:t>
            </a:r>
            <a:r>
              <a:rPr lang="en-US" altLang="ko-KR" sz="2000" dirty="0" smtClean="0"/>
              <a:t>", 'A');</a:t>
            </a:r>
          </a:p>
          <a:p>
            <a:endParaRPr lang="en-US" altLang="ko-KR" sz="2000" dirty="0" smtClean="0"/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%s</a:t>
            </a:r>
            <a:r>
              <a:rPr lang="pt-BR" altLang="ko-KR" sz="2000" dirty="0" smtClean="0"/>
              <a:t>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%s</a:t>
            </a:r>
            <a:r>
              <a:rPr lang="pt-BR" altLang="ko-KR" sz="2000" dirty="0" smtClean="0"/>
              <a:t> \n", "2</a:t>
            </a:r>
            <a:r>
              <a:rPr lang="ko-KR" altLang="en-US" sz="2000" dirty="0" smtClean="0"/>
              <a:t>곱하기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", 2*3, "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.");</a:t>
            </a:r>
          </a:p>
          <a:p>
            <a:r>
              <a:rPr lang="en-US" altLang="ko-KR" sz="2000" dirty="0" smtClean="0"/>
              <a:t>   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768" y="5143512"/>
            <a:ext cx="44982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(14/18)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③ </a:t>
            </a:r>
            <a:r>
              <a:rPr lang="en-US" altLang="ko-KR" b="1" dirty="0" smtClean="0">
                <a:solidFill>
                  <a:srgbClr val="00B050"/>
                </a:solidFill>
              </a:rPr>
              <a:t>10</a:t>
            </a:r>
            <a:r>
              <a:rPr lang="ko-KR" altLang="en-US" b="1" dirty="0" smtClean="0">
                <a:solidFill>
                  <a:srgbClr val="00B050"/>
                </a:solidFill>
              </a:rPr>
              <a:t>진수 정수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양수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출력하기</a:t>
            </a:r>
            <a:r>
              <a:rPr lang="en-US" altLang="ko-KR" b="1" dirty="0" smtClean="0">
                <a:solidFill>
                  <a:srgbClr val="00B050"/>
                </a:solidFill>
              </a:rPr>
              <a:t>- %u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643182"/>
          <a:ext cx="7858180" cy="1120144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79211"/>
                <a:gridCol w="6078969"/>
              </a:tblGrid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%u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(15/18)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%u 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관련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2-8.c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230647"/>
            <a:ext cx="8429684" cy="2769989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\n", 2147483647);    </a:t>
            </a:r>
            <a:r>
              <a:rPr lang="pt-BR" altLang="ko-KR" sz="1600" dirty="0" smtClean="0"/>
              <a:t>//  2147483647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\n", 2147483650);    </a:t>
            </a:r>
            <a:r>
              <a:rPr lang="pt-BR" altLang="ko-KR" sz="1600" dirty="0" smtClean="0"/>
              <a:t>//  -2147483646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%u</a:t>
            </a:r>
            <a:r>
              <a:rPr lang="pt-BR" altLang="ko-KR" sz="2000" dirty="0" smtClean="0"/>
              <a:t> \n", 4294967295);    </a:t>
            </a:r>
            <a:r>
              <a:rPr lang="pt-BR" altLang="ko-KR" sz="1600" dirty="0" smtClean="0"/>
              <a:t>//  2147483647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714884"/>
            <a:ext cx="4904605" cy="16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(16/18)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④ 기타 실수 표기법 </a:t>
            </a:r>
            <a:r>
              <a:rPr lang="en-US" altLang="ko-KR" b="1" dirty="0" smtClean="0">
                <a:solidFill>
                  <a:srgbClr val="00B050"/>
                </a:solidFill>
              </a:rPr>
              <a:t>- %e, %E, %g, %G, %%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747024"/>
          <a:ext cx="7929618" cy="2753662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427332"/>
                <a:gridCol w="6502286"/>
              </a:tblGrid>
              <a:tr h="46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출력 형태</a:t>
                      </a:r>
                      <a:endParaRPr lang="ko-KR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실수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%g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f, %e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G 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%%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%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기호 출력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(17/18)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기타 실수 표기법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2-9.c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396" y="1785926"/>
            <a:ext cx="8358246" cy="4154984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%f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%f</a:t>
            </a:r>
            <a:r>
              <a:rPr lang="en-US" altLang="ko-KR" dirty="0" smtClean="0"/>
              <a:t> \n", 0.0001236);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자리초과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%e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%E</a:t>
            </a:r>
            <a:r>
              <a:rPr lang="en-US" altLang="ko-KR" dirty="0" smtClean="0"/>
              <a:t> \n", 0.0001236);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초과 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%g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%G</a:t>
            </a:r>
            <a:r>
              <a:rPr lang="en-US" altLang="ko-KR" dirty="0" smtClean="0"/>
              <a:t> \n", 0.0000123456);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초과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올해 우리나라 경제 성장률은 </a:t>
            </a:r>
            <a:r>
              <a:rPr lang="en-US" altLang="ko-KR" dirty="0" smtClean="0"/>
              <a:t>5</a:t>
            </a:r>
            <a:r>
              <a:rPr lang="en-US" altLang="ko-KR" b="1" dirty="0" smtClean="0">
                <a:solidFill>
                  <a:srgbClr val="00B050"/>
                </a:solidFill>
              </a:rPr>
              <a:t>%%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\n");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929198"/>
            <a:ext cx="3352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17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Step1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Step2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Step3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2341780"/>
            <a:ext cx="5429288" cy="1158658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(18/18)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필드 폭 지정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교재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46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페이지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03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오른쪽 정렬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남은 자리는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으로 채움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-3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왼쪽 정렬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+3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오른쪽 정렬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양수는 </a:t>
            </a:r>
            <a:r>
              <a:rPr lang="en-US" altLang="ko-KR" b="1" dirty="0" smtClean="0"/>
              <a:t>+, </a:t>
            </a:r>
            <a:r>
              <a:rPr lang="ko-KR" altLang="en-US" b="1" dirty="0" smtClean="0"/>
              <a:t>음수는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</a:p>
          <a:p>
            <a:pPr lvl="1"/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264" y="2857496"/>
            <a:ext cx="8429684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 \n", 1, 20, 300);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 \n", 1, 20, 300);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 \n", 1, 20,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300</a:t>
            </a:r>
            <a:r>
              <a:rPr lang="pt-BR" altLang="ko-KR" sz="2000" dirty="0" smtClean="0"/>
              <a:t>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 \n", 1, 20,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-300</a:t>
            </a:r>
            <a:r>
              <a:rPr lang="pt-BR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54" y="5124471"/>
            <a:ext cx="307180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2.4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키보드로 데이터 입력받기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–  scanf()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51286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vs. 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printf()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ko-KR" altLang="en-US" sz="2000" b="1" dirty="0" smtClean="0">
                <a:solidFill>
                  <a:srgbClr val="00B050"/>
                </a:solidFill>
                <a:latin typeface="+mj-lt"/>
              </a:rPr>
              <a:t>모니터</a:t>
            </a:r>
            <a:r>
              <a:rPr lang="ko-KR" altLang="en-US" sz="2000" dirty="0" smtClean="0">
                <a:latin typeface="+mj-lt"/>
              </a:rPr>
              <a:t>에 데이터를 </a:t>
            </a:r>
            <a:r>
              <a:rPr lang="ko-KR" altLang="en-US" sz="2000" b="1" dirty="0" smtClean="0">
                <a:solidFill>
                  <a:srgbClr val="00B050"/>
                </a:solidFill>
                <a:latin typeface="+mj-lt"/>
              </a:rPr>
              <a:t>출력</a:t>
            </a:r>
            <a:r>
              <a:rPr lang="ko-KR" altLang="en-US" sz="2000" dirty="0" smtClean="0">
                <a:latin typeface="+mj-lt"/>
              </a:rPr>
              <a:t>하는 함수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  <a:latin typeface="+mj-lt"/>
              </a:rPr>
              <a:t>stdio.h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헤더 파일이 필요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dirty="0" smtClean="0"/>
              <a:t>Print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en-US" altLang="ko-KR" sz="2000" dirty="0" smtClean="0"/>
              <a:t>ormatted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print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ko-KR" altLang="en-US" sz="2000" dirty="0" smtClean="0"/>
              <a:t>를 추가하여 만든 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출력 서식 필요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</a:t>
            </a:r>
          </a:p>
          <a:p>
            <a:pPr lvl="2"/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scanf()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ko-KR" altLang="en-US" sz="2000" dirty="0" smtClean="0">
                <a:latin typeface="+mj-lt"/>
              </a:rPr>
              <a:t>키보드로 데이터를 입력하는 함수</a:t>
            </a:r>
            <a:endParaRPr lang="en-US" altLang="ko-KR" sz="2000" b="1" dirty="0" smtClean="0">
              <a:solidFill>
                <a:srgbClr val="00B050"/>
              </a:solidFill>
              <a:latin typeface="+mj-lt"/>
            </a:endParaRPr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  <a:latin typeface="+mj-lt"/>
              </a:rPr>
              <a:t>stdio.h </a:t>
            </a:r>
            <a:r>
              <a:rPr lang="ko-KR" altLang="en-US" sz="2000" dirty="0" smtClean="0">
                <a:latin typeface="+mj-lt"/>
              </a:rPr>
              <a:t>헤더 파일이 필요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dirty="0" smtClean="0"/>
              <a:t>Scan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en-US" altLang="ko-KR" sz="2000" dirty="0" smtClean="0"/>
              <a:t>ormatted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scan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ko-KR" altLang="en-US" sz="2000" dirty="0" smtClean="0"/>
              <a:t>를 추가하여 만든 함수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(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입력 서식 필요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</a:t>
            </a:r>
            <a:endParaRPr lang="en-US" altLang="ko-KR" sz="2000" dirty="0" smtClean="0"/>
          </a:p>
          <a:p>
            <a:pPr lvl="2"/>
            <a:endParaRPr lang="en-US" altLang="ko-KR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(2/8)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51286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기본 구조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입력 서식 문자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 변수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데이터를 저장하는 임시 공간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97338" y="2857496"/>
            <a:ext cx="5646496" cy="1584907"/>
            <a:chOff x="2357422" y="3129977"/>
            <a:chExt cx="5646496" cy="1584907"/>
          </a:xfrm>
        </p:grpSpPr>
        <p:grpSp>
          <p:nvGrpSpPr>
            <p:cNvPr id="18" name="그룹 17"/>
            <p:cNvGrpSpPr/>
            <p:nvPr/>
          </p:nvGrpSpPr>
          <p:grpSpPr>
            <a:xfrm>
              <a:off x="2357422" y="4130109"/>
              <a:ext cx="3451971" cy="584775"/>
              <a:chOff x="2357422" y="3786190"/>
              <a:chExt cx="3451971" cy="58477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357422" y="3786190"/>
                <a:ext cx="3451971" cy="584775"/>
              </a:xfrm>
              <a:prstGeom prst="rect">
                <a:avLst/>
              </a:prstGeom>
              <a:solidFill>
                <a:schemeClr val="accent6">
                  <a:lumMod val="75000"/>
                  <a:alpha val="9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 scanf(“</a:t>
                </a:r>
                <a:r>
                  <a:rPr lang="en-US" altLang="ko-KR" sz="3200" b="1" dirty="0" smtClean="0">
                    <a:solidFill>
                      <a:srgbClr val="00B050"/>
                    </a:solidFill>
                  </a:rPr>
                  <a:t>%d</a:t>
                </a:r>
                <a:r>
                  <a:rPr lang="en-US" altLang="ko-KR" sz="3200" dirty="0" smtClean="0"/>
                  <a:t>”, </a:t>
                </a:r>
                <a:r>
                  <a:rPr lang="en-US" altLang="ko-KR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&amp;a</a:t>
                </a:r>
                <a:r>
                  <a:rPr lang="en-US" altLang="ko-KR" sz="3200" dirty="0" smtClean="0"/>
                  <a:t>);</a:t>
                </a:r>
                <a:endParaRPr lang="ko-KR" altLang="en-US" sz="3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725630" y="3868514"/>
                <a:ext cx="642941" cy="428628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747534" y="3857628"/>
                <a:ext cx="571504" cy="428628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572132" y="312997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00B050"/>
                  </a:solidFill>
                </a:rPr>
                <a:t>입력 서식 문자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hape 14"/>
            <p:cNvCxnSpPr>
              <a:endCxn id="8" idx="1"/>
            </p:cNvCxnSpPr>
            <p:nvPr/>
          </p:nvCxnSpPr>
          <p:spPr>
            <a:xfrm rot="5400000" flipH="1" flipV="1">
              <a:off x="4360721" y="3001023"/>
              <a:ext cx="897790" cy="1525031"/>
            </a:xfrm>
            <a:prstGeom prst="bentConnector2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8254" y="3630043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00B050"/>
                  </a:solidFill>
                </a:rPr>
                <a:t>입력을 저장하는 변수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hape 21"/>
            <p:cNvCxnSpPr>
              <a:endCxn id="16" idx="1"/>
            </p:cNvCxnSpPr>
            <p:nvPr/>
          </p:nvCxnSpPr>
          <p:spPr>
            <a:xfrm rot="5400000" flipH="1" flipV="1">
              <a:off x="5112351" y="3735644"/>
              <a:ext cx="386838" cy="544968"/>
            </a:xfrm>
            <a:prstGeom prst="bentConnector2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71773" y="5357826"/>
            <a:ext cx="7329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해석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&gt;  </a:t>
            </a:r>
          </a:p>
          <a:p>
            <a:r>
              <a:rPr lang="en-US" altLang="ko-KR" b="1" dirty="0" smtClean="0"/>
              <a:t>① </a:t>
            </a:r>
            <a:r>
              <a:rPr lang="ko-KR" altLang="en-US" b="1" dirty="0" smtClean="0"/>
              <a:t>키보드로부터 데이터를 </a:t>
            </a:r>
            <a:r>
              <a:rPr lang="ko-KR" altLang="en-US" b="1" dirty="0" smtClean="0">
                <a:solidFill>
                  <a:srgbClr val="00B050"/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00B050"/>
                </a:solidFill>
              </a:rPr>
              <a:t>%d </a:t>
            </a:r>
            <a:r>
              <a:rPr lang="ko-KR" altLang="en-US" b="1" dirty="0" smtClean="0"/>
              <a:t>형식으로 입력 받는다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② </a:t>
            </a:r>
            <a:r>
              <a:rPr lang="ko-KR" altLang="en-US" b="1" dirty="0" smtClean="0"/>
              <a:t>입력받은 데이터를 </a:t>
            </a:r>
            <a:r>
              <a:rPr lang="ko-KR" altLang="en-US" b="1" dirty="0" smtClean="0">
                <a:solidFill>
                  <a:srgbClr val="00B050"/>
                </a:solidFill>
              </a:rPr>
              <a:t>변수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ko-KR" altLang="en-US" b="1" dirty="0" smtClean="0"/>
              <a:t>에 저장한다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5" name="아래쪽 화살표 34"/>
          <p:cNvSpPr/>
          <p:nvPr/>
        </p:nvSpPr>
        <p:spPr>
          <a:xfrm>
            <a:off x="4143372" y="4714884"/>
            <a:ext cx="285752" cy="4783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(3/8)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2-11.c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age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printf("What is your age?: ");</a:t>
            </a:r>
          </a:p>
          <a:p>
            <a:r>
              <a:rPr lang="en-US" altLang="ko-KR" sz="2000" dirty="0" smtClean="0"/>
              <a:t>   scanf("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&amp;age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printf("Wow! Really? Are you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years old?\n",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age</a:t>
            </a:r>
            <a:r>
              <a:rPr lang="en-US" altLang="ko-KR" sz="2000" dirty="0" smtClean="0"/>
              <a:t>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0543" y="4857760"/>
            <a:ext cx="4293457" cy="15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(4/8)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7143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입력 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입력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5786" y="2064404"/>
          <a:ext cx="7572428" cy="407924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363038"/>
                <a:gridCol w="62093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입력 형태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d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x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%o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  8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정수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%f 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%lf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%c</a:t>
                      </a:r>
                      <a:endParaRPr lang="ko-KR" sz="1600" kern="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개의 문자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               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ko-KR" altLang="en-US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%s</a:t>
                      </a:r>
                      <a:endParaRPr lang="ko-KR" sz="1600" kern="10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문자열 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                      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ko-KR" altLang="en-US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%u</a:t>
                      </a:r>
                      <a:endParaRPr lang="ko-KR" sz="1600" kern="10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-        </a:t>
                      </a: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%e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e 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%le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(5/8)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① 정수 입력 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%d, %x, %o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871488"/>
          <a:ext cx="7572428" cy="2200586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14512"/>
                <a:gridCol w="5857916"/>
              </a:tblGrid>
              <a:tr h="55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입력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d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x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>
                          <a:latin typeface="+mj-lt"/>
                          <a:ea typeface="맑은 고딕"/>
                          <a:cs typeface="Times New Roman"/>
                        </a:rPr>
                        <a:t>%o</a:t>
                      </a:r>
                      <a:endParaRPr lang="ko-KR" sz="2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  8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정수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(6/8)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2-12.c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714488"/>
            <a:ext cx="8429684" cy="4985980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a, b, c;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scanf(“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a, a, a);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printf("16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%x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b, b, b);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printf("8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%o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&amp;c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c, c, c);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148141" cy="18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(7/8)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② 실수 입력 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%f, %lf, %e, %le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809264"/>
          <a:ext cx="7572428" cy="2762876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500198"/>
                <a:gridCol w="6072230"/>
              </a:tblGrid>
              <a:tr h="56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입력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%f 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>
                          <a:latin typeface="+mj-lt"/>
                          <a:ea typeface="맑은 고딕"/>
                          <a:cs typeface="Times New Roman"/>
                        </a:rPr>
                        <a:t>%lf</a:t>
                      </a:r>
                      <a:endParaRPr lang="ko-KR" sz="2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%e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e 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%le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(8/8)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2-13.c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714488"/>
            <a:ext cx="8429684" cy="4431983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float f1, f2;</a:t>
            </a:r>
          </a:p>
          <a:p>
            <a:r>
              <a:rPr lang="en-US" altLang="ko-KR" dirty="0" smtClean="0"/>
              <a:t>   double d1, d2;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실수 두 개 입력</a:t>
            </a:r>
            <a:r>
              <a:rPr lang="en-US" altLang="ko-KR" dirty="0" smtClean="0"/>
              <a:t>: ");</a:t>
            </a:r>
          </a:p>
          <a:p>
            <a:r>
              <a:rPr lang="it-IT" altLang="ko-KR" dirty="0" smtClean="0"/>
              <a:t>   scanf("</a:t>
            </a:r>
            <a:r>
              <a:rPr lang="it-IT" altLang="ko-KR" b="1" dirty="0" smtClean="0">
                <a:solidFill>
                  <a:srgbClr val="00B050"/>
                </a:solidFill>
              </a:rPr>
              <a:t>%f</a:t>
            </a:r>
            <a:r>
              <a:rPr lang="it-IT" altLang="ko-KR" dirty="0" smtClean="0"/>
              <a:t> </a:t>
            </a:r>
            <a:r>
              <a:rPr lang="it-IT" altLang="ko-KR" b="1" dirty="0" smtClean="0">
                <a:solidFill>
                  <a:srgbClr val="00B050"/>
                </a:solidFill>
              </a:rPr>
              <a:t>%e</a:t>
            </a:r>
            <a:r>
              <a:rPr lang="it-IT" altLang="ko-KR" dirty="0" smtClean="0"/>
              <a:t>", &amp;f1, &amp;f2);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실수 출력</a:t>
            </a:r>
            <a:r>
              <a:rPr lang="pt-BR" altLang="ko-KR" dirty="0" smtClean="0"/>
              <a:t>: f1=</a:t>
            </a:r>
            <a:r>
              <a:rPr lang="pt-BR" altLang="ko-KR" b="1" dirty="0" smtClean="0">
                <a:solidFill>
                  <a:srgbClr val="00B050"/>
                </a:solidFill>
              </a:rPr>
              <a:t>%f</a:t>
            </a:r>
            <a:r>
              <a:rPr lang="pt-BR" altLang="ko-KR" dirty="0" smtClean="0"/>
              <a:t>, f2=</a:t>
            </a:r>
            <a:r>
              <a:rPr lang="pt-BR" altLang="ko-KR" b="1" dirty="0" smtClean="0">
                <a:solidFill>
                  <a:srgbClr val="00B050"/>
                </a:solidFill>
              </a:rPr>
              <a:t>%e</a:t>
            </a:r>
            <a:r>
              <a:rPr lang="pt-BR" altLang="ko-KR" dirty="0" smtClean="0"/>
              <a:t> \n", f1, f2);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실수 두 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%lf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%le</a:t>
            </a:r>
            <a:r>
              <a:rPr lang="en-US" altLang="ko-KR" dirty="0" smtClean="0"/>
              <a:t>", &amp;d1, &amp;d2);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실수 출력</a:t>
            </a:r>
            <a:r>
              <a:rPr lang="en-US" altLang="ko-KR" dirty="0" smtClean="0"/>
              <a:t>: d1=</a:t>
            </a:r>
            <a:r>
              <a:rPr lang="en-US" altLang="ko-KR" b="1" dirty="0" smtClean="0">
                <a:solidFill>
                  <a:srgbClr val="00B050"/>
                </a:solidFill>
              </a:rPr>
              <a:t>%lf</a:t>
            </a:r>
            <a:r>
              <a:rPr lang="en-US" altLang="ko-KR" dirty="0" smtClean="0"/>
              <a:t>, d2=</a:t>
            </a:r>
            <a:r>
              <a:rPr lang="en-US" altLang="ko-KR" b="1" dirty="0" smtClean="0">
                <a:solidFill>
                  <a:srgbClr val="00B050"/>
                </a:solidFill>
              </a:rPr>
              <a:t>%le</a:t>
            </a:r>
            <a:r>
              <a:rPr lang="en-US" altLang="ko-KR" dirty="0" smtClean="0"/>
              <a:t> \n", d1, d2);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14488"/>
            <a:ext cx="46672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(2/15)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dirty="0" smtClean="0"/>
              <a:t>① 주석</a:t>
            </a:r>
            <a:r>
              <a:rPr lang="en-US" altLang="ko-KR" dirty="0" smtClean="0"/>
              <a:t>(Comment):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메모</a:t>
            </a:r>
            <a:r>
              <a:rPr lang="ko-KR" altLang="en-US" dirty="0" smtClean="0"/>
              <a:t>의 기능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② 컴파일러는 주석의 내용을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무시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③ 주석 처리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3429000"/>
            <a:ext cx="3877985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0562" y="3429000"/>
            <a:ext cx="4306613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</a:t>
            </a:r>
            <a:endParaRPr lang="en-US" altLang="ko-KR" sz="1600" dirty="0" smtClean="0"/>
          </a:p>
          <a:p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6404" y="51591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여러 줄</a:t>
            </a:r>
            <a:r>
              <a:rPr lang="ko-KR" altLang="en-US" dirty="0" smtClean="0">
                <a:solidFill>
                  <a:srgbClr val="0F0175"/>
                </a:solidFill>
              </a:rPr>
              <a:t> 주석 처리</a:t>
            </a:r>
            <a:endParaRPr lang="ko-KR" altLang="en-US" dirty="0">
              <a:solidFill>
                <a:srgbClr val="0F017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6038" y="515439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한 줄</a:t>
            </a:r>
            <a:r>
              <a:rPr lang="ko-KR" altLang="en-US" dirty="0" smtClean="0">
                <a:solidFill>
                  <a:srgbClr val="0F0175"/>
                </a:solidFill>
              </a:rPr>
              <a:t> 주석 처리</a:t>
            </a:r>
            <a:endParaRPr lang="ko-KR" altLang="en-US" dirty="0">
              <a:solidFill>
                <a:srgbClr val="0F0175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14" idx="2"/>
          </p:cNvCxnSpPr>
          <p:nvPr/>
        </p:nvCxnSpPr>
        <p:spPr>
          <a:xfrm rot="16200000" flipV="1">
            <a:off x="2195852" y="4985733"/>
            <a:ext cx="345167" cy="16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V="1">
            <a:off x="6415842" y="4968946"/>
            <a:ext cx="345167" cy="16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</a:t>
            </a:r>
            <a:r>
              <a:rPr lang="ko-KR" altLang="en-US" sz="2000" dirty="0" smtClean="0"/>
              <a:t>언어의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기본 구조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모니터</a:t>
            </a:r>
            <a:r>
              <a:rPr lang="ko-KR" altLang="en-US" sz="2000" dirty="0" smtClean="0"/>
              <a:t>에 데이터를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출력</a:t>
            </a:r>
            <a:r>
              <a:rPr lang="ko-KR" altLang="en-US" sz="2000" dirty="0" smtClean="0"/>
              <a:t>하기 위해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printf()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2000" dirty="0" smtClean="0"/>
              <a:t>에 사용되는 서식 문자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키보드로</a:t>
            </a:r>
            <a:r>
              <a:rPr lang="ko-KR" altLang="en-US" sz="2000" dirty="0" smtClean="0"/>
              <a:t> 데이터를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입력</a:t>
            </a:r>
            <a:r>
              <a:rPr lang="ko-KR" altLang="en-US" sz="2000" dirty="0" smtClean="0"/>
              <a:t>받기 위해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scanf()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2000" dirty="0" smtClean="0"/>
              <a:t>에 사용되는 서식 문자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scanf() </a:t>
            </a:r>
            <a:r>
              <a:rPr lang="ko-KR" altLang="en-US" sz="2000" dirty="0" smtClean="0"/>
              <a:t>함수로 입력받은 데이터를 저장하고 활용하는 방법</a:t>
            </a: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(3/15)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④ 주석 처리 시 주의 사항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/>
              <a:t>중복 사용 금지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⑤ 주석 중복 오류 해결 방법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사용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0F0175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2357430"/>
            <a:ext cx="4801314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  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  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>
            <a:endCxn id="14" idx="3"/>
          </p:cNvCxnSpPr>
          <p:nvPr/>
        </p:nvCxnSpPr>
        <p:spPr>
          <a:xfrm rot="10800000" flipV="1">
            <a:off x="5515662" y="3047028"/>
            <a:ext cx="576908" cy="2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48" y="4500570"/>
            <a:ext cx="4801314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 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" name="포인트가 16개인 별 16"/>
          <p:cNvSpPr/>
          <p:nvPr/>
        </p:nvSpPr>
        <p:spPr>
          <a:xfrm>
            <a:off x="6072198" y="2586038"/>
            <a:ext cx="2286016" cy="914400"/>
          </a:xfrm>
          <a:prstGeom prst="star16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오류 발생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5517703" y="5197942"/>
            <a:ext cx="576908" cy="2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32750" y="4747542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(4/15)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F0175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그림 19" descr="Ch02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643050"/>
            <a:ext cx="8143931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(5/15)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3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1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 2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3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3571876"/>
            <a:ext cx="5429288" cy="35719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57686" y="177378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(6/15)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(preprocessor)- #  </a:t>
            </a:r>
            <a:r>
              <a:rPr lang="en-US" altLang="ko-KR" b="1" dirty="0" smtClean="0"/>
              <a:t>:  </a:t>
            </a:r>
            <a:r>
              <a:rPr lang="ko-KR" altLang="en-US" b="1" dirty="0" smtClean="0"/>
              <a:t>컴파일을 수행하기 전에 먼저 처리하는 기호</a:t>
            </a: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r>
              <a:rPr lang="ko-KR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include </a:t>
            </a:r>
            <a:r>
              <a:rPr lang="en-US" altLang="ko-KR" sz="1900" b="1" dirty="0" smtClean="0"/>
              <a:t>: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900" b="1" dirty="0" smtClean="0"/>
              <a:t>‘</a:t>
            </a:r>
            <a:r>
              <a:rPr lang="ko-KR" altLang="en-US" sz="1900" b="1" dirty="0" smtClean="0"/>
              <a:t>포함하다</a:t>
            </a:r>
            <a:r>
              <a:rPr lang="en-US" altLang="ko-KR" sz="1900" b="1" dirty="0" smtClean="0"/>
              <a:t>’ </a:t>
            </a:r>
            <a:r>
              <a:rPr lang="ko-KR" altLang="en-US" sz="1900" b="1" dirty="0" smtClean="0"/>
              <a:t>라는 뜻을 가지며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전처리를 지시</a:t>
            </a:r>
            <a:endParaRPr lang="en-US" altLang="ko-KR" sz="1900" b="1" dirty="0" smtClean="0"/>
          </a:p>
          <a:p>
            <a:pPr lvl="2">
              <a:buNone/>
            </a:pPr>
            <a:endParaRPr lang="en-US" altLang="ko-KR" sz="1900" b="1" dirty="0" smtClean="0"/>
          </a:p>
          <a:p>
            <a:pPr lvl="2">
              <a:buNone/>
            </a:pPr>
            <a:r>
              <a:rPr lang="ko-KR" altLang="en-US" sz="1900" b="1" dirty="0" smtClean="0">
                <a:solidFill>
                  <a:schemeClr val="accent6">
                    <a:lumMod val="75000"/>
                  </a:schemeClr>
                </a:solidFill>
              </a:rPr>
              <a:t>③ 헤더파일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(Header File) </a:t>
            </a:r>
            <a:r>
              <a:rPr lang="en-US" altLang="ko-KR" sz="1900" b="1" dirty="0" smtClean="0"/>
              <a:t>: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900" b="1" dirty="0" smtClean="0"/>
              <a:t>확장자 </a:t>
            </a:r>
            <a:r>
              <a:rPr lang="en-US" altLang="ko-KR" sz="1900" b="1" dirty="0" smtClean="0"/>
              <a:t>.h</a:t>
            </a:r>
            <a:r>
              <a:rPr lang="ko-KR" altLang="en-US" sz="1900" b="1" dirty="0" smtClean="0"/>
              <a:t>를 가지는 파일</a:t>
            </a:r>
            <a:endParaRPr lang="en-US" altLang="ko-KR" sz="1900" b="1" dirty="0" smtClean="0"/>
          </a:p>
          <a:p>
            <a:pPr lvl="2">
              <a:buNone/>
            </a:pPr>
            <a:r>
              <a:rPr lang="en-US" altLang="ko-KR" sz="1900" b="1" dirty="0" smtClean="0"/>
              <a:t>	-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stdio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  의미 </a:t>
            </a:r>
            <a:r>
              <a:rPr lang="en-US" altLang="ko-KR" sz="1900" b="1" dirty="0" smtClean="0"/>
              <a:t>: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altLang="ko-KR" sz="1900" b="1" dirty="0" smtClean="0"/>
              <a:t>an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ko-KR" sz="1900" b="1" dirty="0" smtClean="0"/>
              <a:t>ard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1900" b="1" dirty="0" smtClean="0"/>
              <a:t>nput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sz="1900" b="1" dirty="0" smtClean="0"/>
              <a:t>utput (</a:t>
            </a:r>
            <a:r>
              <a:rPr lang="ko-KR" altLang="en-US" sz="1900" b="1" dirty="0" smtClean="0"/>
              <a:t>표준 입력 출력</a:t>
            </a:r>
            <a:r>
              <a:rPr lang="en-US" altLang="ko-KR" sz="1900" b="1" dirty="0" smtClean="0"/>
              <a:t>)</a:t>
            </a:r>
          </a:p>
          <a:p>
            <a:pPr lvl="2">
              <a:buNone/>
            </a:pPr>
            <a:r>
              <a:rPr lang="en-US" altLang="ko-KR" sz="1900" b="1" dirty="0" smtClean="0"/>
              <a:t>   -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r>
              <a:rPr lang="ko-KR" altLang="en-US" sz="1900" b="1" dirty="0" smtClean="0"/>
              <a:t> 의미 </a:t>
            </a:r>
            <a:r>
              <a:rPr lang="en-US" altLang="ko-KR" sz="1900" b="1" dirty="0" smtClean="0"/>
              <a:t>: </a:t>
            </a:r>
            <a:r>
              <a:rPr lang="ko-KR" altLang="en-US" sz="1900" b="1" dirty="0" smtClean="0">
                <a:solidFill>
                  <a:schemeClr val="accent6">
                    <a:lumMod val="75000"/>
                  </a:schemeClr>
                </a:solidFill>
              </a:rPr>
              <a:t>표준 입력 출력</a:t>
            </a:r>
            <a:r>
              <a:rPr lang="ko-KR" altLang="en-US" sz="1900" b="1" dirty="0" smtClean="0"/>
              <a:t> 함수들을 가지고 있는 헤더 파일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2272721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28794" y="2415597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96870" y="2415597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75964" y="2415597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57356" y="206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7742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0736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14365</TotalTime>
  <Words>2783</Words>
  <Application>Microsoft Office PowerPoint</Application>
  <PresentationFormat>화면 슬라이드 쇼(4:3)</PresentationFormat>
  <Paragraphs>662</Paragraphs>
  <Slides>50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굴림</vt:lpstr>
      <vt:lpstr>맑은 고딕</vt:lpstr>
      <vt:lpstr>휴먼둥근헤드라인</vt:lpstr>
      <vt:lpstr>Arial</vt:lpstr>
      <vt:lpstr>Times New Roman</vt:lpstr>
      <vt:lpstr>Wingdings</vt:lpstr>
      <vt:lpstr>Office 테마</vt:lpstr>
      <vt:lpstr>-Part1- 제2장 C 언어의 기본 구조와 표준 입출력 </vt:lpstr>
      <vt:lpstr>학습목차</vt:lpstr>
      <vt:lpstr>PowerPoint 프레젠테이션</vt:lpstr>
      <vt:lpstr>2.1 C언어의 기본 구조 – Step1~Step3 (1/15)</vt:lpstr>
      <vt:lpstr>2.1 C언어의 기본 구조 – Step1~Step3 (2/15) </vt:lpstr>
      <vt:lpstr>2.1 C언어의 기본 구조 – Step1~Step3 (3/15) </vt:lpstr>
      <vt:lpstr>2.1 C언어의 기본 구조 – Step1~Step3 (4/15) </vt:lpstr>
      <vt:lpstr>2.1 C언어의 기본 구조 – Step1~Step3 (5/15)</vt:lpstr>
      <vt:lpstr>2.1 C언어의 기본 구조 – Step1~Step3 (6/15) </vt:lpstr>
      <vt:lpstr>2.1 C언어의 기본 구조 – Step1~Step3 (7/15) </vt:lpstr>
      <vt:lpstr>2.1 C언어의 기본 구조 – Step1~Step3 (8/15) </vt:lpstr>
      <vt:lpstr>2.1 C언어의 기본 구조 – Step1~Step3 (9/15)</vt:lpstr>
      <vt:lpstr>2.1 C언어의 기본 구조 – Step1~Step3 (10/15) </vt:lpstr>
      <vt:lpstr>2.1 C언어의 기본 구조 – Step1~Step3 (11/15) </vt:lpstr>
      <vt:lpstr>2.1 C언어의 기본 구조 – Step1~Step3 (12/15) </vt:lpstr>
      <vt:lpstr>2.1 C언어의 기본 구조 – Step1~Step3 (13/15) </vt:lpstr>
      <vt:lpstr>2.1 C언어의 기본 구조 – Step1~Step3 (14/15) </vt:lpstr>
      <vt:lpstr>2.1 C언어의 기본 구조 – Step1~Step3 (15/15) </vt:lpstr>
      <vt:lpstr>PowerPoint 프레젠테이션</vt:lpstr>
      <vt:lpstr>2.2 Hello C world (1/2) - 소스코드</vt:lpstr>
      <vt:lpstr>2.2 Hello C world (2/2) - 주석</vt:lpstr>
      <vt:lpstr>PowerPoint 프레젠테이션</vt:lpstr>
      <vt:lpstr>2.3 모니터에 데이터 출력하기 – printf() 함수 (1/18) </vt:lpstr>
      <vt:lpstr>2.3 모니터에 데이터 출력하기 – printf() 함수 (2/18) </vt:lpstr>
      <vt:lpstr>2.3 모니터에 데이터 출력하기 – printf() 함수 (3/18) </vt:lpstr>
      <vt:lpstr>2.3 모니터에 데이터 출력하기 – printf() 함수 (4/18) </vt:lpstr>
      <vt:lpstr>2.3 모니터에 데이터 출력하기 – printf() 함수 (5/18) </vt:lpstr>
      <vt:lpstr>2.3 모니터에 데이터 출력하기 – printf() 함수 (6/18) </vt:lpstr>
      <vt:lpstr>2.3 모니터에 데이터 출력하기 – printf() 함수 (7/18) </vt:lpstr>
      <vt:lpstr>2.3 모니터에 데이터 출력하기 – printf() 함수 (8/18) </vt:lpstr>
      <vt:lpstr>2.3 모니터에 데이터 출력하기 – printf() 함수 (9/18) </vt:lpstr>
      <vt:lpstr>2.3 모니터에 데이터 출력하기 – printf() 함수 (10/18) </vt:lpstr>
      <vt:lpstr>2.3 모니터에 데이터 출력하기 – printf() 함수 (11/18) </vt:lpstr>
      <vt:lpstr>2.3 모니터에 데이터 출력하기 – printf() 함수 (12/18) </vt:lpstr>
      <vt:lpstr>2.3 모니터에 데이터 출력하기 – printf() 함수 (13/18) </vt:lpstr>
      <vt:lpstr>2.3 모니터에 데이터 출력하기 – printf() 함수 (14/18) </vt:lpstr>
      <vt:lpstr>2.3 모니터에 데이터 출력하기 – printf() 함수 (15/18) </vt:lpstr>
      <vt:lpstr>2.3 모니터에 데이터 출력하기 – printf() 함수 (16/18) </vt:lpstr>
      <vt:lpstr>2.3 모니터에 데이터 출력하기 – printf() 함수 (17/18) </vt:lpstr>
      <vt:lpstr>2.3 모니터에 데이터 출력하기 – printf() 함수 (18/18) </vt:lpstr>
      <vt:lpstr>PowerPoint 프레젠테이션</vt:lpstr>
      <vt:lpstr>2.4 키보드로부터 데이터 입력받기 – scanf() 함수 (1/8) </vt:lpstr>
      <vt:lpstr>2.4 키보드로부터 데이터 입력받기 – scanf() 함수 (2/8) </vt:lpstr>
      <vt:lpstr>2.4 키보드로부터 데이터 입력받기 – scanf() 함수 (3/8) </vt:lpstr>
      <vt:lpstr>2.4 키보드로부터 데이터 입력받기 – scanf() 함수 (4/8) </vt:lpstr>
      <vt:lpstr>2.4 키보드로부터 데이터 입력받기 – scanf() 함수 (5/8) </vt:lpstr>
      <vt:lpstr>2.4 키보드로부터 데이터 입력받기 – scanf() 함수 (6/8) </vt:lpstr>
      <vt:lpstr>2.4 키보드로부터 데이터 입력받기 – scanf() 함수 (7/8) </vt:lpstr>
      <vt:lpstr>2.4 키보드로부터 데이터 입력받기 – scanf() 함수 (8/8) </vt:lpstr>
      <vt:lpstr>공부한 내용 떠올리기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jun</cp:lastModifiedBy>
  <cp:revision>988</cp:revision>
  <dcterms:created xsi:type="dcterms:W3CDTF">2009-09-09T07:37:10Z</dcterms:created>
  <dcterms:modified xsi:type="dcterms:W3CDTF">2019-03-28T12:50:02Z</dcterms:modified>
</cp:coreProperties>
</file>