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661"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8255" autoAdjust="0"/>
    <p:restoredTop sz="94660"/>
  </p:normalViewPr>
  <p:slideViewPr>
    <p:cSldViewPr snapToGrid="0">
      <p:cViewPr varScale="1">
        <p:scale>
          <a:sx n="100" d="100"/>
          <a:sy n="100" d="100"/>
        </p:scale>
        <p:origin x="1060" y="64"/>
      </p:cViewPr>
      <p:guideLst>
        <p:guide orient="horz" pos="2158"/>
        <p:guide pos="3839"/>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presProps" Target="presProps.xml"  /><Relationship Id="rId26" Type="http://schemas.openxmlformats.org/officeDocument/2006/relationships/viewProps" Target="viewProps.xml"  /><Relationship Id="rId27" Type="http://schemas.openxmlformats.org/officeDocument/2006/relationships/theme" Target="theme/theme1.xml"  /><Relationship Id="rId28"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2DF45FEA-0807-4817-AA7D-04DB59297685}" type="datetime1">
              <a:rPr lang="ko-KR" altLang="en-US"/>
              <a:pPr lvl="0">
                <a:defRPr/>
              </a:pPr>
              <a:t>2023-01-05</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편집하려면 클릭</a:t>
            </a:r>
            <a:endParaRPr lang="ko-KR" altLang="en-US"/>
          </a:p>
          <a:p>
            <a:pPr lvl="1">
              <a:defRPr/>
            </a:pPr>
            <a:r>
              <a:rPr lang="ko-KR" altLang="en-US"/>
              <a:t>두 번째 수준</a:t>
            </a:r>
            <a:endParaRPr lang="ko-KR" altLang="en-US"/>
          </a:p>
          <a:p>
            <a:pPr lvl="2">
              <a:defRPr/>
            </a:pPr>
            <a:r>
              <a:rPr lang="ko-KR" altLang="en-US"/>
              <a:t>세 번째 수준</a:t>
            </a:r>
            <a:endParaRPr lang="ko-KR" altLang="en-US"/>
          </a:p>
          <a:p>
            <a:pPr lvl="3">
              <a:defRPr/>
            </a:pPr>
            <a:r>
              <a:rPr lang="ko-KR" altLang="en-US"/>
              <a:t>네 번째 수준</a:t>
            </a:r>
            <a:endParaRPr lang="ko-KR" altLang="en-US"/>
          </a:p>
          <a:p>
            <a:pPr lvl="4">
              <a:defRPr/>
            </a:pPr>
            <a:r>
              <a:rPr lang="ko-KR" altLang="en-US"/>
              <a:t>다섯 번째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8F742A99-2C21-41AD-A015-246C9186468F}"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8F742A99-2C21-41AD-A015-246C9186468F}" type="slidenum">
              <a:rPr lang="en-US" altLang="en-US"/>
              <a:pPr lvl="0">
                <a:defRPr/>
              </a:pPr>
              <a:t>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7C715C-C6D8-98AF-A0CE-2ECFAE31843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F880939-E464-111B-114B-ACA3E7F25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C568B14-3382-BC1B-6E49-C4125DC5E24E}"/>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5" name="바닥글 개체 틀 4">
            <a:extLst>
              <a:ext uri="{FF2B5EF4-FFF2-40B4-BE49-F238E27FC236}">
                <a16:creationId xmlns:a16="http://schemas.microsoft.com/office/drawing/2014/main" id="{2976A317-0391-EBD7-7C33-1AA38BEEF93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A878EEB-26F1-604B-E44B-3BF8710596A1}"/>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87505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435E4C-A303-747D-55D9-526C0637CD4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D4D7302-1FAF-291C-DCF4-BF60D81D66C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F247F72-CB02-F64B-0F39-D2B2B02030A4}"/>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5" name="바닥글 개체 틀 4">
            <a:extLst>
              <a:ext uri="{FF2B5EF4-FFF2-40B4-BE49-F238E27FC236}">
                <a16:creationId xmlns:a16="http://schemas.microsoft.com/office/drawing/2014/main" id="{1CAFE5AC-7291-9CD5-3B54-2A4871FED99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F1D667-8775-DE74-F583-DDAD928B723B}"/>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418761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2AD42D7-AB4D-AD09-D255-3909D88BBFE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8B98BC6-F9B8-DE90-3F06-5DD56EA1125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8C21F50-F074-86D2-1C0D-693797FD236B}"/>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5" name="바닥글 개체 틀 4">
            <a:extLst>
              <a:ext uri="{FF2B5EF4-FFF2-40B4-BE49-F238E27FC236}">
                <a16:creationId xmlns:a16="http://schemas.microsoft.com/office/drawing/2014/main" id="{AACB64F9-6C53-A689-7D64-9404E7592F3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91DB01F-43D1-C5A3-FAA7-AFC39AEF494D}"/>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248041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273FD4-6036-87A0-0A15-440A4644ED8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B643390-4335-E83C-DD0A-6B12A03937D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5AD7CC8-0AAB-CBE7-5A72-16B76BB76A0D}"/>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5" name="바닥글 개체 틀 4">
            <a:extLst>
              <a:ext uri="{FF2B5EF4-FFF2-40B4-BE49-F238E27FC236}">
                <a16:creationId xmlns:a16="http://schemas.microsoft.com/office/drawing/2014/main" id="{550BDF9A-42ED-7B62-C046-0223F83CA0A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2E56892-80CE-2EEA-1017-D87C4EF7171E}"/>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109657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3FC025-302F-07DE-B2BC-DE1A96F027C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C65C2D3-8E39-29CA-8212-D32295B6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DB37CA0-D62B-1475-99A5-26D74A417DB5}"/>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5" name="바닥글 개체 틀 4">
            <a:extLst>
              <a:ext uri="{FF2B5EF4-FFF2-40B4-BE49-F238E27FC236}">
                <a16:creationId xmlns:a16="http://schemas.microsoft.com/office/drawing/2014/main" id="{0E638757-4579-6622-02EC-DF7F2DBFA7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BCE4A57-D171-F73A-EC6C-8B0E6D0FEE46}"/>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282901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C70BB8-D02F-9027-429E-2A6D0C986A0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48B57EC-64E8-84EF-617D-6B63B8E4BBD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9BD139E-0472-965C-223F-8A4C4800D9E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6713340-F496-7E84-CEA2-18EBBC542A66}"/>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6" name="바닥글 개체 틀 5">
            <a:extLst>
              <a:ext uri="{FF2B5EF4-FFF2-40B4-BE49-F238E27FC236}">
                <a16:creationId xmlns:a16="http://schemas.microsoft.com/office/drawing/2014/main" id="{10AF35D4-A7DA-0B5B-773B-9E943EA3B84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2B621CD-ADE9-3CD2-CC81-B9DFF7B87BDD}"/>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424378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652C4A-E015-1597-6D9F-3D8BF4D3F4C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F07A839-FD6C-902F-8384-F458DE44BC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5546957-50C0-CA8C-3E72-67A36F12C87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5B88437-013D-8DF5-0015-F4159A0AF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700B6CA-27EF-1743-5F32-BB60AF8FE94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D44486C-0750-393B-229F-7C1CF8BF0224}"/>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8" name="바닥글 개체 틀 7">
            <a:extLst>
              <a:ext uri="{FF2B5EF4-FFF2-40B4-BE49-F238E27FC236}">
                <a16:creationId xmlns:a16="http://schemas.microsoft.com/office/drawing/2014/main" id="{2B5CEC30-4CF2-1D7F-2BCD-23059E65516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9CD13FC-E830-FA1C-F68D-F4F7C7AEC128}"/>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57825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DC456C-626C-ECEE-016E-AA6E2118F47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24FA64A-EEF0-5A4C-08E0-27BCDFC49742}"/>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4" name="바닥글 개체 틀 3">
            <a:extLst>
              <a:ext uri="{FF2B5EF4-FFF2-40B4-BE49-F238E27FC236}">
                <a16:creationId xmlns:a16="http://schemas.microsoft.com/office/drawing/2014/main" id="{F842FF4B-0503-B6E4-C4EB-F387DE07E73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CD7DD4E-ED9C-FDD1-C1E3-BA84B3B573EF}"/>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274646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067FB75-C264-F1ED-5E13-E41A9C8928BD}"/>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3" name="바닥글 개체 틀 2">
            <a:extLst>
              <a:ext uri="{FF2B5EF4-FFF2-40B4-BE49-F238E27FC236}">
                <a16:creationId xmlns:a16="http://schemas.microsoft.com/office/drawing/2014/main" id="{38182906-AADB-F6A1-0D4B-1C05E610D2B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E769A43-A63D-AD2A-98C6-D680896DBF0A}"/>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98736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AF6FF-2C58-AAEF-65C5-1473BF9115B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51861A1-42BB-F3AD-B2C9-FB420DC857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224C7D8-ECC3-B310-8391-6B9F95579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2219055-9F7C-F38B-3B1E-395640F65596}"/>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6" name="바닥글 개체 틀 5">
            <a:extLst>
              <a:ext uri="{FF2B5EF4-FFF2-40B4-BE49-F238E27FC236}">
                <a16:creationId xmlns:a16="http://schemas.microsoft.com/office/drawing/2014/main" id="{2059625D-7412-5EE5-BDC4-1F04E117D8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E5B6AA-5B8C-88AE-15E6-09B704AC69C0}"/>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128315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704EC9-AD25-FECA-B405-CFC11CD18F2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3F36F1E-13C8-078F-BD96-1F931D1E7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E77A96D-857F-17B5-2BD3-B1C616412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66E30E6-F2B3-9A63-2C35-3DEEF01103E9}"/>
              </a:ext>
            </a:extLst>
          </p:cNvPr>
          <p:cNvSpPr>
            <a:spLocks noGrp="1"/>
          </p:cNvSpPr>
          <p:nvPr>
            <p:ph type="dt" sz="half" idx="10"/>
          </p:nvPr>
        </p:nvSpPr>
        <p:spPr/>
        <p:txBody>
          <a:bodyPr/>
          <a:lstStyle/>
          <a:p>
            <a:fld id="{1C01659A-A23A-48A8-BB6A-69CA1A7E57AA}" type="datetimeFigureOut">
              <a:rPr lang="ko-KR" altLang="en-US" smtClean="0"/>
              <a:t>2022-12-30</a:t>
            </a:fld>
            <a:endParaRPr lang="ko-KR" altLang="en-US"/>
          </a:p>
        </p:txBody>
      </p:sp>
      <p:sp>
        <p:nvSpPr>
          <p:cNvPr id="6" name="바닥글 개체 틀 5">
            <a:extLst>
              <a:ext uri="{FF2B5EF4-FFF2-40B4-BE49-F238E27FC236}">
                <a16:creationId xmlns:a16="http://schemas.microsoft.com/office/drawing/2014/main" id="{49AD45B7-A1B4-A98A-D499-037B06584C5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A75483A-DFC2-0173-C4E8-E480D814A386}"/>
              </a:ext>
            </a:extLst>
          </p:cNvPr>
          <p:cNvSpPr>
            <a:spLocks noGrp="1"/>
          </p:cNvSpPr>
          <p:nvPr>
            <p:ph type="sldNum" sz="quarter" idx="12"/>
          </p:nvPr>
        </p:nvSpPr>
        <p:spPr/>
        <p:txBody>
          <a:body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2012473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23A1B5B-BC00-3EB5-66AB-05D48AAD7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3896A70-E583-3388-08CD-2E5E5DE4E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3798E9B-F987-57BA-97D3-E71717D63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1659A-A23A-48A8-BB6A-69CA1A7E57AA}" type="datetimeFigureOut">
              <a:rPr lang="ko-KR" altLang="en-US" smtClean="0"/>
              <a:t>2022-12-30</a:t>
            </a:fld>
            <a:endParaRPr lang="ko-KR" altLang="en-US"/>
          </a:p>
        </p:txBody>
      </p:sp>
      <p:sp>
        <p:nvSpPr>
          <p:cNvPr id="5" name="바닥글 개체 틀 4">
            <a:extLst>
              <a:ext uri="{FF2B5EF4-FFF2-40B4-BE49-F238E27FC236}">
                <a16:creationId xmlns:a16="http://schemas.microsoft.com/office/drawing/2014/main" id="{12C9E660-D331-1892-51E0-CC9BA8D41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6211896-5779-0BC2-94DD-D68881681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77A6A-A26E-470F-8EE2-608D61E065D3}" type="slidenum">
              <a:rPr lang="ko-KR" altLang="en-US" smtClean="0"/>
              <a:t>‹#›</a:t>
            </a:fld>
            <a:endParaRPr lang="ko-KR" altLang="en-US"/>
          </a:p>
        </p:txBody>
      </p:sp>
    </p:spTree>
    <p:extLst>
      <p:ext uri="{BB962C8B-B14F-4D97-AF65-F5344CB8AC3E}">
        <p14:creationId xmlns:p14="http://schemas.microsoft.com/office/powerpoint/2010/main" val="358669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0.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png"  /><Relationship Id="rId3" Type="http://schemas.openxmlformats.org/officeDocument/2006/relationships/image" Target="../media/image12.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png"  /><Relationship Id="rId3" Type="http://schemas.openxmlformats.org/officeDocument/2006/relationships/image" Target="../media/image13.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 Id="rId3" Type="http://schemas.openxmlformats.org/officeDocument/2006/relationships/image" Target="../media/image16.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7.png"  /><Relationship Id="rId3" Type="http://schemas.openxmlformats.org/officeDocument/2006/relationships/image" Target="../media/image2.png"  /><Relationship Id="rId4" Type="http://schemas.openxmlformats.org/officeDocument/2006/relationships/image" Target="../media/image18.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 Id="rId3" Type="http://schemas.openxmlformats.org/officeDocument/2006/relationships/image" Target="../media/image2.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5.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
            <a:extLst>
              <a:ext uri="{FF2B5EF4-FFF2-40B4-BE49-F238E27FC236}">
                <a16:creationId xmlns:a16="http://schemas.microsoft.com/office/drawing/2014/main" id="{FEAD7D76-18CB-930E-6457-8973AADC329B}"/>
              </a:ext>
            </a:extLst>
          </p:cNvPr>
          <p:cNvSpPr txBox="1">
            <a:spLocks noGrp="1"/>
          </p:cNvSpPr>
          <p:nvPr>
            <p:ph type="ctrTitle"/>
          </p:nvPr>
        </p:nvSpPr>
        <p:spPr>
          <a:xfrm>
            <a:off x="883920" y="802640"/>
            <a:ext cx="10901680" cy="271748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800"/>
              <a:buFont typeface="Arial"/>
              <a:buNone/>
            </a:pPr>
            <a:r>
              <a:rPr lang="en-US" dirty="0"/>
              <a:t>Technical Analysis of Vehicle   Network</a:t>
            </a:r>
            <a:endParaRPr dirty="0"/>
          </a:p>
        </p:txBody>
      </p:sp>
    </p:spTree>
    <p:extLst>
      <p:ext uri="{BB962C8B-B14F-4D97-AF65-F5344CB8AC3E}">
        <p14:creationId xmlns:p14="http://schemas.microsoft.com/office/powerpoint/2010/main" val="551193146"/>
      </p:ext>
    </p:extLst>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3. CAN FD(Controller Area Network with Flexible Data rate)</a:t>
            </a:r>
            <a:endParaRPr lang="en-US" altLang="ko-KR"/>
          </a:p>
        </p:txBody>
      </p:sp>
      <p:sp>
        <p:nvSpPr>
          <p:cNvPr id="6" name="Google Shape;192;p9"/>
          <p:cNvSpPr txBox="1"/>
          <p:nvPr/>
        </p:nvSpPr>
        <p:spPr>
          <a:xfrm>
            <a:off x="527382" y="1637776"/>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Font typeface="Arial"/>
              <a:buNone/>
              <a:defRPr/>
            </a:pPr>
            <a:r>
              <a:rPr lang="ko-KR" altLang="en-US" sz="3000"/>
              <a:t>	</a:t>
            </a:r>
            <a:r>
              <a:rPr lang="en-US" altLang="ko-KR" sz="3000"/>
              <a:t>(1)</a:t>
            </a:r>
            <a:r>
              <a:rPr lang="en-US" sz="3000"/>
              <a:t>Problems of CAN</a:t>
            </a:r>
            <a:endParaRPr lang="en-US" sz="3000"/>
          </a:p>
          <a:p>
            <a:pPr marL="0" indent="0">
              <a:spcBef>
                <a:spcPts val="0"/>
              </a:spcBef>
              <a:buClr>
                <a:schemeClr val="dk1"/>
              </a:buClr>
              <a:buSzPct val="25000"/>
              <a:defRPr/>
            </a:pPr>
            <a:r>
              <a:rPr lang="en-US" sz="3000"/>
              <a:t>	CAN doesn`t have an enough transmission rate(bit rate) 	and data length. So, to solve this problem, there was a 	need to use faster network which can send larger data.</a:t>
            </a:r>
            <a:endParaRPr lang="en-US" sz="3000"/>
          </a:p>
          <a:p>
            <a:pPr marL="914400" lvl="2" indent="0">
              <a:spcBef>
                <a:spcPts val="0"/>
              </a:spcBef>
              <a:buClr>
                <a:schemeClr val="dk1"/>
              </a:buClr>
              <a:buSzPct val="25000"/>
              <a:buNone/>
              <a:defRPr/>
            </a:pPr>
            <a:r>
              <a:rPr lang="en-US" sz="2200"/>
              <a:t>And BOSH invented CAN-FD by extending CAN on 2012. </a:t>
            </a:r>
            <a:endParaRPr lang="en-US" sz="2200"/>
          </a:p>
          <a:p>
            <a:pPr marL="0" indent="0">
              <a:spcBef>
                <a:spcPts val="0"/>
              </a:spcBef>
              <a:buClr>
                <a:schemeClr val="dk1"/>
              </a:buClr>
              <a:buSzPct val="25000"/>
              <a:defRPr/>
            </a:pPr>
            <a:endParaRPr lang="en-US" sz="3000"/>
          </a:p>
          <a:p>
            <a:pPr marL="0" indent="0">
              <a:spcBef>
                <a:spcPts val="0"/>
              </a:spcBef>
              <a:buClr>
                <a:schemeClr val="dk1"/>
              </a:buClr>
              <a:buSzPct val="25000"/>
              <a:defRPr/>
            </a:pPr>
            <a:endParaRPr 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Google Shape;192;p9"/>
          <p:cNvSpPr txBox="1"/>
          <p:nvPr/>
        </p:nvSpPr>
        <p:spPr>
          <a:xfrm>
            <a:off x="527382" y="1637776"/>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r>
              <a:rPr lang="en-US" sz="3000"/>
              <a:t>(2) Difference of CAN and CAN-FD</a:t>
            </a:r>
            <a:endParaRPr lang="en-US" sz="3000"/>
          </a:p>
          <a:p>
            <a:pPr marL="0" indent="0">
              <a:spcBef>
                <a:spcPts val="0"/>
              </a:spcBef>
              <a:buClr>
                <a:schemeClr val="dk1"/>
              </a:buClr>
              <a:buSzPct val="25000"/>
              <a:buNone/>
              <a:defRPr/>
            </a:pPr>
            <a:r>
              <a:rPr lang="en-US" sz="3000"/>
              <a:t>Increasement of </a:t>
            </a:r>
            <a:r>
              <a:rPr lang="en-US" sz="3000" b="1" i="1" u="sng"/>
              <a:t>Data length</a:t>
            </a:r>
            <a:r>
              <a:rPr lang="en-US" sz="3000"/>
              <a:t> : 8byte(CAN)-&gt;64byte(CAN FD)</a:t>
            </a:r>
            <a:endParaRPr lang="en-US" sz="3000"/>
          </a:p>
          <a:p>
            <a:pPr marL="0" indent="0">
              <a:spcBef>
                <a:spcPts val="0"/>
              </a:spcBef>
              <a:buClr>
                <a:schemeClr val="dk1"/>
              </a:buClr>
              <a:buSzPct val="25000"/>
              <a:buNone/>
              <a:defRPr/>
            </a:pPr>
            <a:r>
              <a:rPr lang="en-US" sz="3000"/>
              <a:t>Increasement of </a:t>
            </a:r>
            <a:r>
              <a:rPr lang="en-US" sz="3000" b="1" i="1" u="sng"/>
              <a:t>Data rate</a:t>
            </a:r>
            <a:r>
              <a:rPr lang="en-US" sz="3000"/>
              <a:t> : 100kbps~5Mbps</a:t>
            </a:r>
            <a:endParaRPr lang="en-US" sz="3000"/>
          </a:p>
          <a:p>
            <a:pPr marL="0" indent="0">
              <a:spcBef>
                <a:spcPts val="0"/>
              </a:spcBef>
              <a:buClr>
                <a:schemeClr val="dk1"/>
              </a:buClr>
              <a:buSzPct val="25000"/>
              <a:buNone/>
              <a:defRPr/>
            </a:pPr>
            <a:r>
              <a:rPr lang="en-US" sz="3000"/>
              <a:t>Increasement of </a:t>
            </a:r>
            <a:r>
              <a:rPr lang="en-US" sz="3000" b="1" i="1" u="sng"/>
              <a:t>Data security</a:t>
            </a:r>
            <a:r>
              <a:rPr lang="en-US" sz="3000"/>
              <a:t> : CRC(Cyclic Redundancy Check) Field increase </a:t>
            </a:r>
            <a:endParaRPr lang="en-US" sz="3000"/>
          </a:p>
          <a:p>
            <a:pPr marL="0" indent="0">
              <a:spcBef>
                <a:spcPts val="0"/>
              </a:spcBef>
              <a:buClr>
                <a:schemeClr val="dk1"/>
              </a:buClr>
              <a:buSzPct val="25000"/>
              <a:buNone/>
              <a:defRPr/>
            </a:pPr>
            <a:endParaRPr lang="en-US" sz="3000"/>
          </a:p>
          <a:p>
            <a:pPr marL="0" indent="0">
              <a:spcBef>
                <a:spcPts val="0"/>
              </a:spcBef>
              <a:buClr>
                <a:schemeClr val="dk1"/>
              </a:buClr>
              <a:buSzPct val="25000"/>
              <a:buNone/>
              <a:defRPr/>
            </a:pPr>
            <a:r>
              <a:rPr lang="en-US" sz="3000"/>
              <a:t> </a:t>
            </a:r>
            <a:endParaRPr lang="en-US" sz="3000"/>
          </a:p>
          <a:p>
            <a:pPr marL="0" indent="0">
              <a:spcBef>
                <a:spcPts val="0"/>
              </a:spcBef>
              <a:buClr>
                <a:schemeClr val="dk1"/>
              </a:buClr>
              <a:buSzPct val="25000"/>
              <a:defRPr/>
            </a:pPr>
            <a:endParaRPr lang="en-US"/>
          </a:p>
        </p:txBody>
      </p:sp>
      <p:sp>
        <p:nvSpPr>
          <p:cNvPr id="4"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3. CAN FD(Controller Area Network with Flexible Data rate)</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2;p9">
            <a:extLst>
              <a:ext uri="{FF2B5EF4-FFF2-40B4-BE49-F238E27FC236}">
                <a16:creationId xmlns:a16="http://schemas.microsoft.com/office/drawing/2014/main" id="{ED04AEF6-368C-5CCB-2997-7EDB5CCBA038}"/>
              </a:ext>
            </a:extLst>
          </p:cNvPr>
          <p:cNvSpPr txBox="1">
            <a:spLocks/>
          </p:cNvSpPr>
          <p:nvPr/>
        </p:nvSpPr>
        <p:spPr>
          <a:xfrm>
            <a:off x="527382" y="1637776"/>
            <a:ext cx="11137237" cy="446724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buNone/>
            </a:pPr>
            <a:r>
              <a:rPr lang="en-US" sz="3000" dirty="0"/>
              <a:t>(3) CAN-FD Protocol</a:t>
            </a:r>
          </a:p>
          <a:p>
            <a:pPr marL="0" indent="0">
              <a:spcBef>
                <a:spcPts val="0"/>
              </a:spcBef>
              <a:buClr>
                <a:schemeClr val="dk1"/>
              </a:buClr>
              <a:buSzPts val="2000"/>
              <a:buNone/>
            </a:pPr>
            <a:r>
              <a:rPr lang="en-US" dirty="0"/>
              <a:t>-Control Field : 6bit-&gt;9bit</a:t>
            </a:r>
          </a:p>
          <a:p>
            <a:pPr marL="0" indent="0">
              <a:spcBef>
                <a:spcPts val="0"/>
              </a:spcBef>
              <a:buClr>
                <a:schemeClr val="dk1"/>
              </a:buClr>
              <a:buSzPts val="2000"/>
              <a:buNone/>
            </a:pPr>
            <a:r>
              <a:rPr lang="en-US" dirty="0"/>
              <a:t>-Data Field : 8bit-&gt;64bit</a:t>
            </a:r>
          </a:p>
          <a:p>
            <a:pPr marL="0" indent="0">
              <a:spcBef>
                <a:spcPts val="0"/>
              </a:spcBef>
              <a:buClr>
                <a:schemeClr val="dk1"/>
              </a:buClr>
              <a:buSzPts val="2000"/>
              <a:buNone/>
            </a:pPr>
            <a:endParaRPr lang="en-US" dirty="0"/>
          </a:p>
        </p:txBody>
      </p:sp>
      <p:sp>
        <p:nvSpPr>
          <p:cNvPr id="4" name="Google Shape;195;p9">
            <a:extLst>
              <a:ext uri="{FF2B5EF4-FFF2-40B4-BE49-F238E27FC236}">
                <a16:creationId xmlns:a16="http://schemas.microsoft.com/office/drawing/2014/main" id="{62CEEA0B-0004-5BD5-4A62-649DBCD180C3}"/>
              </a:ext>
            </a:extLst>
          </p:cNvPr>
          <p:cNvSpPr txBox="1">
            <a:spLocks/>
          </p:cNvSpPr>
          <p:nvPr/>
        </p:nvSpPr>
        <p:spPr>
          <a:xfrm>
            <a:off x="527382" y="1193764"/>
            <a:ext cx="11137237" cy="162658"/>
          </a:xfrm>
          <a:prstGeom prst="rect">
            <a:avLst/>
          </a:prstGeom>
          <a:noFill/>
          <a:ln>
            <a:noFill/>
          </a:ln>
        </p:spPr>
        <p:txBody>
          <a:bodyPr spcFirstLastPara="1"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ts val="1200"/>
              <a:buFont typeface="Arial" panose="020B0604020202020204" pitchFamily="34" charset="0"/>
              <a:buNone/>
            </a:pPr>
            <a:r>
              <a:rPr lang="en-US" altLang="ko-KR" dirty="0"/>
              <a:t>3. CAN FD(Controller Area Network with Flexible Data rate)</a:t>
            </a:r>
          </a:p>
        </p:txBody>
      </p:sp>
      <p:pic>
        <p:nvPicPr>
          <p:cNvPr id="6" name="그림 5">
            <a:extLst>
              <a:ext uri="{FF2B5EF4-FFF2-40B4-BE49-F238E27FC236}">
                <a16:creationId xmlns:a16="http://schemas.microsoft.com/office/drawing/2014/main" id="{5C94B6C7-0981-5BBC-7DF1-5BBD507F896A}"/>
              </a:ext>
            </a:extLst>
          </p:cNvPr>
          <p:cNvPicPr>
            <a:picLocks noChangeAspect="1"/>
          </p:cNvPicPr>
          <p:nvPr/>
        </p:nvPicPr>
        <p:blipFill>
          <a:blip r:embed="rId2"/>
          <a:stretch>
            <a:fillRect/>
          </a:stretch>
        </p:blipFill>
        <p:spPr>
          <a:xfrm>
            <a:off x="5298122" y="1356422"/>
            <a:ext cx="6772275" cy="3929062"/>
          </a:xfrm>
          <a:prstGeom prst="rect">
            <a:avLst/>
          </a:prstGeom>
        </p:spPr>
      </p:pic>
      <p:pic>
        <p:nvPicPr>
          <p:cNvPr id="8" name="그림 7">
            <a:extLst>
              <a:ext uri="{FF2B5EF4-FFF2-40B4-BE49-F238E27FC236}">
                <a16:creationId xmlns:a16="http://schemas.microsoft.com/office/drawing/2014/main" id="{B20A9FFA-0307-3154-62E2-31E88C6790EA}"/>
              </a:ext>
            </a:extLst>
          </p:cNvPr>
          <p:cNvPicPr>
            <a:picLocks noChangeAspect="1"/>
          </p:cNvPicPr>
          <p:nvPr/>
        </p:nvPicPr>
        <p:blipFill>
          <a:blip r:embed="rId3"/>
          <a:stretch>
            <a:fillRect/>
          </a:stretch>
        </p:blipFill>
        <p:spPr>
          <a:xfrm>
            <a:off x="688975" y="3126270"/>
            <a:ext cx="4772025" cy="3313631"/>
          </a:xfrm>
          <a:prstGeom prst="rect">
            <a:avLst/>
          </a:prstGeom>
        </p:spPr>
      </p:pic>
    </p:spTree>
    <p:extLst>
      <p:ext uri="{BB962C8B-B14F-4D97-AF65-F5344CB8AC3E}">
        <p14:creationId xmlns:p14="http://schemas.microsoft.com/office/powerpoint/2010/main" val="582385191"/>
      </p:ext>
    </p:extLst>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4. LIN(Local Interconnect Network)</a:t>
            </a:r>
            <a:endParaRPr lang="en-US" altLang="ko-KR"/>
          </a:p>
        </p:txBody>
      </p:sp>
      <p:sp>
        <p:nvSpPr>
          <p:cNvPr id="4" name="Google Shape;192;p9"/>
          <p:cNvSpPr txBox="1"/>
          <p:nvPr/>
        </p:nvSpPr>
        <p:spPr>
          <a:xfrm>
            <a:off x="527382" y="1637776"/>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r>
              <a:rPr lang="en-US" altLang="ko-KR" sz="3000"/>
              <a:t>(1)</a:t>
            </a:r>
            <a:r>
              <a:rPr lang="en-US" sz="3000"/>
              <a:t>Appearance of LIN</a:t>
            </a:r>
            <a:endParaRPr lang="en-US" sz="3000"/>
          </a:p>
          <a:p>
            <a:pPr marL="0" indent="0">
              <a:spcBef>
                <a:spcPts val="0"/>
              </a:spcBef>
              <a:buClr>
                <a:schemeClr val="dk1"/>
              </a:buClr>
              <a:buSzPct val="25000"/>
              <a:buNone/>
              <a:defRPr/>
            </a:pPr>
            <a:r>
              <a:rPr lang="en-US" sz="3000"/>
              <a:t>CAN(Good for transferring data in a high speed and in a high bandwidth But </a:t>
            </a:r>
            <a:r>
              <a:rPr lang="en-US" sz="3000" b="1" i="1" u="sng"/>
              <a:t>lower cost effectiveness</a:t>
            </a:r>
            <a:r>
              <a:rPr lang="en-US" sz="3000"/>
              <a:t>) vs LIN(</a:t>
            </a:r>
            <a:r>
              <a:rPr lang="en-US" sz="3000" b="1" i="1" u="sng"/>
              <a:t>Higher cost-effectiveness</a:t>
            </a:r>
            <a:r>
              <a:rPr lang="en-US" sz="3000"/>
              <a:t>)</a:t>
            </a:r>
            <a:endParaRPr lang="en-US" sz="3000"/>
          </a:p>
          <a:p>
            <a:pPr marL="0" indent="0">
              <a:spcBef>
                <a:spcPts val="0"/>
              </a:spcBef>
              <a:buClr>
                <a:schemeClr val="dk1"/>
              </a:buClr>
              <a:buSzPct val="25000"/>
              <a:buNone/>
              <a:defRPr/>
            </a:pPr>
            <a:r>
              <a:rPr lang="en-US" sz="3000"/>
              <a:t>(2) Usage and Difference of LIN compared to CAN</a:t>
            </a:r>
            <a:endParaRPr lang="en-US" sz="3000"/>
          </a:p>
          <a:p>
            <a:pPr marL="0" indent="0">
              <a:spcBef>
                <a:spcPts val="0"/>
              </a:spcBef>
              <a:buClr>
                <a:schemeClr val="dk1"/>
              </a:buClr>
              <a:buSzPct val="25000"/>
              <a:buNone/>
              <a:defRPr/>
            </a:pPr>
            <a:r>
              <a:rPr lang="en-US" sz="3000"/>
              <a:t>LIN is used in vehicle ECU and active sensor/actuator. Unlike CAN, LIN is composed of only </a:t>
            </a:r>
            <a:r>
              <a:rPr lang="en-US" sz="3000" b="1" i="1" u="sng"/>
              <a:t>one master and lots of slaves</a:t>
            </a:r>
            <a:r>
              <a:rPr lang="en-US" sz="3000"/>
              <a:t>. But it is much simpler than CAN which leads to the cost-efficiency. In reality, LIN is used as an assistant</a:t>
            </a:r>
            <a:r>
              <a:rPr lang="ko-KR" altLang="en-US" sz="3000"/>
              <a:t> </a:t>
            </a:r>
            <a:r>
              <a:rPr lang="en-US" altLang="ko-KR" sz="3000"/>
              <a:t>of</a:t>
            </a:r>
            <a:r>
              <a:rPr lang="ko-KR" altLang="en-US" sz="3000"/>
              <a:t> </a:t>
            </a:r>
            <a:r>
              <a:rPr lang="en-US" altLang="ko-KR" sz="3000"/>
              <a:t>CAN</a:t>
            </a:r>
            <a:r>
              <a:rPr lang="ko-KR" altLang="en-US" sz="3000"/>
              <a:t> </a:t>
            </a:r>
            <a:r>
              <a:rPr lang="en-US" altLang="ko-KR" sz="3000"/>
              <a:t>like</a:t>
            </a:r>
            <a:r>
              <a:rPr lang="ko-KR" altLang="en-US" sz="3000"/>
              <a:t> </a:t>
            </a:r>
            <a:r>
              <a:rPr lang="en-US" altLang="ko-KR" sz="3000"/>
              <a:t>sunroof, mirror which doesn`t require high performance.</a:t>
            </a:r>
            <a:endParaRPr lang="en-US" altLang="ko-KR" sz="3000"/>
          </a:p>
          <a:p>
            <a:pPr marL="0" indent="0">
              <a:spcBef>
                <a:spcPts val="0"/>
              </a:spcBef>
              <a:buClr>
                <a:schemeClr val="dk1"/>
              </a:buClr>
              <a:buSzPct val="25000"/>
              <a:buNone/>
              <a:defRPr/>
            </a:pPr>
            <a:endParaRPr lang="en-US" sz="3000"/>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4. LIN(Local Interconnect Network)</a:t>
            </a:r>
            <a:endParaRPr lang="en-US" altLang="ko-KR"/>
          </a:p>
        </p:txBody>
      </p:sp>
      <p:sp>
        <p:nvSpPr>
          <p:cNvPr id="4" name="Google Shape;192;p9"/>
          <p:cNvSpPr txBox="1"/>
          <p:nvPr/>
        </p:nvSpPr>
        <p:spPr>
          <a:xfrm>
            <a:off x="527382" y="1637776"/>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r>
              <a:rPr lang="en-US" sz="3000"/>
              <a:t>ECU becomes the master and active sensor/actuator becomes the slave. </a:t>
            </a:r>
            <a:endParaRPr lang="en-US" sz="3000"/>
          </a:p>
          <a:p>
            <a:pPr marL="0" indent="0">
              <a:spcBef>
                <a:spcPts val="0"/>
              </a:spcBef>
              <a:buClr>
                <a:schemeClr val="dk1"/>
              </a:buClr>
              <a:buSzPct val="25000"/>
              <a:buNone/>
              <a:defRPr/>
            </a:pPr>
            <a:r>
              <a:rPr lang="en-US" sz="3000"/>
              <a:t>*Role of master and slave</a:t>
            </a:r>
            <a:endParaRPr lang="en-US" sz="3000"/>
          </a:p>
          <a:p>
            <a:pPr marL="0" indent="0">
              <a:spcBef>
                <a:spcPts val="0"/>
              </a:spcBef>
              <a:buClr>
                <a:schemeClr val="dk1"/>
              </a:buClr>
              <a:buSzPct val="25000"/>
              <a:buNone/>
              <a:defRPr/>
            </a:pPr>
            <a:r>
              <a:rPr lang="en-US" sz="3000"/>
              <a:t>	-master : </a:t>
            </a:r>
            <a:r>
              <a:rPr lang="en-US" sz="3000" b="1" i="1" u="sng"/>
              <a:t>Decide</a:t>
            </a:r>
            <a:r>
              <a:rPr lang="en-US" sz="3000"/>
              <a:t> which packet to transfer and when to 	transfer</a:t>
            </a:r>
            <a:endParaRPr lang="en-US" sz="3000"/>
          </a:p>
          <a:p>
            <a:pPr marL="0" indent="0">
              <a:spcBef>
                <a:spcPts val="0"/>
              </a:spcBef>
              <a:buClr>
                <a:schemeClr val="dk1"/>
              </a:buClr>
              <a:buSzPct val="25000"/>
              <a:buNone/>
              <a:defRPr/>
            </a:pPr>
            <a:r>
              <a:rPr lang="en-US" sz="3000"/>
              <a:t>	-Slave : </a:t>
            </a:r>
            <a:r>
              <a:rPr lang="en-US" sz="3000" b="1" i="1" u="sng"/>
              <a:t>Follow</a:t>
            </a:r>
            <a:r>
              <a:rPr lang="en-US" sz="3000"/>
              <a:t> master`s orders</a:t>
            </a:r>
            <a:endParaRPr lang="en-US" sz="3000"/>
          </a:p>
          <a:p>
            <a:pPr marL="0" indent="0">
              <a:spcBef>
                <a:spcPts val="0"/>
              </a:spcBef>
              <a:buClr>
                <a:schemeClr val="dk1"/>
              </a:buClr>
              <a:buSzPct val="25000"/>
              <a:buNone/>
              <a:defRPr/>
            </a:pPr>
            <a:endParaRPr lang="en-US" sz="3000"/>
          </a:p>
          <a:p>
            <a:pPr marL="0" indent="0">
              <a:spcBef>
                <a:spcPts val="0"/>
              </a:spcBef>
              <a:buClr>
                <a:schemeClr val="dk1"/>
              </a:buClr>
              <a:buSzPct val="25000"/>
              <a:buNone/>
              <a:defRPr/>
            </a:pPr>
            <a:r>
              <a:rPr lang="en-US" sz="3000"/>
              <a:t>For example, </a:t>
            </a:r>
            <a:endParaRPr lang="en-US" sz="3000"/>
          </a:p>
          <a:p>
            <a:pPr marL="0" indent="0">
              <a:spcBef>
                <a:spcPts val="0"/>
              </a:spcBef>
              <a:buClr>
                <a:schemeClr val="dk1"/>
              </a:buClr>
              <a:buSzPct val="25000"/>
              <a:buNone/>
              <a:defRPr/>
            </a:pPr>
            <a:endParaRPr lang="en-US" sz="3000"/>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p:txBody>
      </p:sp>
      <p:pic>
        <p:nvPicPr>
          <p:cNvPr id="6" name="그림 5"/>
          <p:cNvPicPr>
            <a:picLocks noChangeAspect="1"/>
          </p:cNvPicPr>
          <p:nvPr/>
        </p:nvPicPr>
        <p:blipFill rotWithShape="1">
          <a:blip r:embed="rId2"/>
          <a:stretch>
            <a:fillRect/>
          </a:stretch>
        </p:blipFill>
        <p:spPr>
          <a:xfrm>
            <a:off x="3116262" y="4358640"/>
            <a:ext cx="5324475" cy="208126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5;p9">
            <a:extLst>
              <a:ext uri="{FF2B5EF4-FFF2-40B4-BE49-F238E27FC236}">
                <a16:creationId xmlns:a16="http://schemas.microsoft.com/office/drawing/2014/main" id="{0D7C22EB-DBDC-A7B1-681B-25DFAE12364A}"/>
              </a:ext>
            </a:extLst>
          </p:cNvPr>
          <p:cNvSpPr txBox="1">
            <a:spLocks/>
          </p:cNvSpPr>
          <p:nvPr/>
        </p:nvSpPr>
        <p:spPr>
          <a:xfrm>
            <a:off x="527382" y="1140235"/>
            <a:ext cx="11137237" cy="162658"/>
          </a:xfrm>
          <a:prstGeom prst="rect">
            <a:avLst/>
          </a:prstGeom>
          <a:noFill/>
          <a:ln>
            <a:noFill/>
          </a:ln>
        </p:spPr>
        <p:txBody>
          <a:bodyPr spcFirstLastPara="1"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ts val="1200"/>
              <a:buFont typeface="Arial" panose="020B0604020202020204" pitchFamily="34" charset="0"/>
              <a:buNone/>
            </a:pPr>
            <a:r>
              <a:rPr lang="en-US" altLang="ko-KR" dirty="0"/>
              <a:t>4. LIN(Local Interconnect Network)</a:t>
            </a:r>
          </a:p>
        </p:txBody>
      </p:sp>
      <p:sp>
        <p:nvSpPr>
          <p:cNvPr id="4" name="Google Shape;192;p9">
            <a:extLst>
              <a:ext uri="{FF2B5EF4-FFF2-40B4-BE49-F238E27FC236}">
                <a16:creationId xmlns:a16="http://schemas.microsoft.com/office/drawing/2014/main" id="{AF6CB09A-AFEE-957F-F4BB-2D6587597862}"/>
              </a:ext>
            </a:extLst>
          </p:cNvPr>
          <p:cNvSpPr txBox="1">
            <a:spLocks/>
          </p:cNvSpPr>
          <p:nvPr/>
        </p:nvSpPr>
        <p:spPr>
          <a:xfrm>
            <a:off x="527382" y="1637776"/>
            <a:ext cx="11137237" cy="446724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buNone/>
            </a:pPr>
            <a:r>
              <a:rPr lang="en-US" sz="3000" dirty="0"/>
              <a:t>*Structure of LIN : only one master and many slaves all connected with BUS</a:t>
            </a:r>
          </a:p>
        </p:txBody>
      </p:sp>
      <p:pic>
        <p:nvPicPr>
          <p:cNvPr id="8" name="그림 7">
            <a:extLst>
              <a:ext uri="{FF2B5EF4-FFF2-40B4-BE49-F238E27FC236}">
                <a16:creationId xmlns:a16="http://schemas.microsoft.com/office/drawing/2014/main" id="{8388EE5B-EAE5-0951-8D96-7ECE37EBB774}"/>
              </a:ext>
            </a:extLst>
          </p:cNvPr>
          <p:cNvPicPr>
            <a:picLocks noChangeAspect="1"/>
          </p:cNvPicPr>
          <p:nvPr/>
        </p:nvPicPr>
        <p:blipFill>
          <a:blip r:embed="rId2"/>
          <a:stretch>
            <a:fillRect/>
          </a:stretch>
        </p:blipFill>
        <p:spPr>
          <a:xfrm>
            <a:off x="987093" y="2495678"/>
            <a:ext cx="10677525" cy="2037080"/>
          </a:xfrm>
          <a:prstGeom prst="rect">
            <a:avLst/>
          </a:prstGeom>
        </p:spPr>
      </p:pic>
    </p:spTree>
    <p:extLst>
      <p:ext uri="{BB962C8B-B14F-4D97-AF65-F5344CB8AC3E}">
        <p14:creationId xmlns:p14="http://schemas.microsoft.com/office/powerpoint/2010/main" val="406779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5;p9">
            <a:extLst>
              <a:ext uri="{FF2B5EF4-FFF2-40B4-BE49-F238E27FC236}">
                <a16:creationId xmlns:a16="http://schemas.microsoft.com/office/drawing/2014/main" id="{0D7C22EB-DBDC-A7B1-681B-25DFAE12364A}"/>
              </a:ext>
            </a:extLst>
          </p:cNvPr>
          <p:cNvSpPr txBox="1">
            <a:spLocks/>
          </p:cNvSpPr>
          <p:nvPr/>
        </p:nvSpPr>
        <p:spPr>
          <a:xfrm>
            <a:off x="527382" y="1140235"/>
            <a:ext cx="11137237" cy="162658"/>
          </a:xfrm>
          <a:prstGeom prst="rect">
            <a:avLst/>
          </a:prstGeom>
          <a:noFill/>
          <a:ln>
            <a:noFill/>
          </a:ln>
        </p:spPr>
        <p:txBody>
          <a:bodyPr spcFirstLastPara="1"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ts val="1200"/>
              <a:buFont typeface="Arial" panose="020B0604020202020204" pitchFamily="34" charset="0"/>
              <a:buNone/>
            </a:pPr>
            <a:r>
              <a:rPr lang="en-US" altLang="ko-KR" dirty="0"/>
              <a:t>4. LIN(Local Interconnect Network)</a:t>
            </a:r>
          </a:p>
        </p:txBody>
      </p:sp>
      <p:sp>
        <p:nvSpPr>
          <p:cNvPr id="4" name="Google Shape;192;p9">
            <a:extLst>
              <a:ext uri="{FF2B5EF4-FFF2-40B4-BE49-F238E27FC236}">
                <a16:creationId xmlns:a16="http://schemas.microsoft.com/office/drawing/2014/main" id="{AF6CB09A-AFEE-957F-F4BB-2D6587597862}"/>
              </a:ext>
            </a:extLst>
          </p:cNvPr>
          <p:cNvSpPr txBox="1">
            <a:spLocks/>
          </p:cNvSpPr>
          <p:nvPr/>
        </p:nvSpPr>
        <p:spPr>
          <a:xfrm>
            <a:off x="527382" y="1942576"/>
            <a:ext cx="11137237" cy="446724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buNone/>
            </a:pPr>
            <a:r>
              <a:rPr lang="en-US" sz="3000" dirty="0"/>
              <a:t>(3) Frame of LIN</a:t>
            </a:r>
          </a:p>
          <a:p>
            <a:pPr marL="0" indent="0">
              <a:spcBef>
                <a:spcPts val="0"/>
              </a:spcBef>
              <a:buClr>
                <a:schemeClr val="dk1"/>
              </a:buClr>
              <a:buSzPts val="2000"/>
              <a:buNone/>
            </a:pPr>
            <a:r>
              <a:rPr lang="en-US" sz="3000" dirty="0"/>
              <a:t>SYNCH BREAK : Informing beginning of message</a:t>
            </a:r>
          </a:p>
          <a:p>
            <a:pPr marL="0" indent="0">
              <a:spcBef>
                <a:spcPts val="0"/>
              </a:spcBef>
              <a:buClr>
                <a:schemeClr val="dk1"/>
              </a:buClr>
              <a:buSzPts val="2000"/>
              <a:buNone/>
            </a:pPr>
            <a:r>
              <a:rPr lang="en-US" sz="3000" dirty="0"/>
              <a:t>SYNCH FIELD : 5 falling edges to synchronize slave`s clock </a:t>
            </a:r>
          </a:p>
          <a:p>
            <a:pPr marL="0" indent="0">
              <a:spcBef>
                <a:spcPts val="0"/>
              </a:spcBef>
              <a:buClr>
                <a:schemeClr val="dk1"/>
              </a:buClr>
              <a:buSzPts val="2000"/>
              <a:buNone/>
            </a:pPr>
            <a:r>
              <a:rPr lang="en-US" sz="3000" dirty="0"/>
              <a:t>with master`s clock</a:t>
            </a:r>
          </a:p>
          <a:p>
            <a:pPr marL="0" indent="0">
              <a:spcBef>
                <a:spcPts val="0"/>
              </a:spcBef>
              <a:buClr>
                <a:schemeClr val="dk1"/>
              </a:buClr>
              <a:buSzPts val="2000"/>
              <a:buNone/>
            </a:pPr>
            <a:r>
              <a:rPr lang="en-US" sz="3000" dirty="0"/>
              <a:t>IDENT FIELD : 10 bits to identify what the packet is</a:t>
            </a:r>
          </a:p>
          <a:p>
            <a:pPr marL="0" indent="0">
              <a:spcBef>
                <a:spcPts val="0"/>
              </a:spcBef>
              <a:buClr>
                <a:schemeClr val="dk1"/>
              </a:buClr>
              <a:buSzPts val="2000"/>
              <a:buNone/>
            </a:pPr>
            <a:endParaRPr lang="en-US" dirty="0"/>
          </a:p>
          <a:p>
            <a:pPr marL="0" indent="0">
              <a:spcBef>
                <a:spcPts val="0"/>
              </a:spcBef>
              <a:buClr>
                <a:schemeClr val="dk1"/>
              </a:buClr>
              <a:buSzPts val="2000"/>
              <a:buNone/>
            </a:pPr>
            <a:endParaRPr lang="en-US" dirty="0"/>
          </a:p>
        </p:txBody>
      </p:sp>
      <p:pic>
        <p:nvPicPr>
          <p:cNvPr id="7" name="그림 6">
            <a:extLst>
              <a:ext uri="{FF2B5EF4-FFF2-40B4-BE49-F238E27FC236}">
                <a16:creationId xmlns:a16="http://schemas.microsoft.com/office/drawing/2014/main" id="{FEF5C053-600A-7C00-4EDF-E5F88CC1CA29}"/>
              </a:ext>
            </a:extLst>
          </p:cNvPr>
          <p:cNvPicPr>
            <a:picLocks noChangeAspect="1"/>
          </p:cNvPicPr>
          <p:nvPr/>
        </p:nvPicPr>
        <p:blipFill>
          <a:blip r:embed="rId2"/>
          <a:stretch>
            <a:fillRect/>
          </a:stretch>
        </p:blipFill>
        <p:spPr>
          <a:xfrm>
            <a:off x="4118375" y="389539"/>
            <a:ext cx="7658003" cy="1394333"/>
          </a:xfrm>
          <a:prstGeom prst="rect">
            <a:avLst/>
          </a:prstGeom>
        </p:spPr>
      </p:pic>
      <p:pic>
        <p:nvPicPr>
          <p:cNvPr id="11" name="그림 10">
            <a:extLst>
              <a:ext uri="{FF2B5EF4-FFF2-40B4-BE49-F238E27FC236}">
                <a16:creationId xmlns:a16="http://schemas.microsoft.com/office/drawing/2014/main" id="{DDC4306F-3D1C-381D-F966-2431F279632B}"/>
              </a:ext>
            </a:extLst>
          </p:cNvPr>
          <p:cNvPicPr>
            <a:picLocks noChangeAspect="1"/>
          </p:cNvPicPr>
          <p:nvPr/>
        </p:nvPicPr>
        <p:blipFill>
          <a:blip r:embed="rId3"/>
          <a:stretch>
            <a:fillRect/>
          </a:stretch>
        </p:blipFill>
        <p:spPr>
          <a:xfrm>
            <a:off x="619125" y="4338320"/>
            <a:ext cx="10953750" cy="2230202"/>
          </a:xfrm>
          <a:prstGeom prst="rect">
            <a:avLst/>
          </a:prstGeom>
        </p:spPr>
      </p:pic>
    </p:spTree>
    <p:extLst>
      <p:ext uri="{BB962C8B-B14F-4D97-AF65-F5344CB8AC3E}">
        <p14:creationId xmlns:p14="http://schemas.microsoft.com/office/powerpoint/2010/main" val="162758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5;p9">
            <a:extLst>
              <a:ext uri="{FF2B5EF4-FFF2-40B4-BE49-F238E27FC236}">
                <a16:creationId xmlns:a16="http://schemas.microsoft.com/office/drawing/2014/main" id="{0D7C22EB-DBDC-A7B1-681B-25DFAE12364A}"/>
              </a:ext>
            </a:extLst>
          </p:cNvPr>
          <p:cNvSpPr txBox="1">
            <a:spLocks/>
          </p:cNvSpPr>
          <p:nvPr/>
        </p:nvSpPr>
        <p:spPr>
          <a:xfrm>
            <a:off x="527382" y="1140235"/>
            <a:ext cx="11137237" cy="162658"/>
          </a:xfrm>
          <a:prstGeom prst="rect">
            <a:avLst/>
          </a:prstGeom>
          <a:noFill/>
          <a:ln>
            <a:noFill/>
          </a:ln>
        </p:spPr>
        <p:txBody>
          <a:bodyPr spcFirstLastPara="1"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ts val="1200"/>
              <a:buFont typeface="Arial" panose="020B0604020202020204" pitchFamily="34" charset="0"/>
              <a:buNone/>
            </a:pPr>
            <a:r>
              <a:rPr lang="en-US" altLang="ko-KR" dirty="0"/>
              <a:t>4. LIN(Local Interconnect Network)</a:t>
            </a:r>
          </a:p>
        </p:txBody>
      </p:sp>
      <p:sp>
        <p:nvSpPr>
          <p:cNvPr id="4" name="Google Shape;192;p9">
            <a:extLst>
              <a:ext uri="{FF2B5EF4-FFF2-40B4-BE49-F238E27FC236}">
                <a16:creationId xmlns:a16="http://schemas.microsoft.com/office/drawing/2014/main" id="{AF6CB09A-AFEE-957F-F4BB-2D6587597862}"/>
              </a:ext>
            </a:extLst>
          </p:cNvPr>
          <p:cNvSpPr txBox="1">
            <a:spLocks/>
          </p:cNvSpPr>
          <p:nvPr/>
        </p:nvSpPr>
        <p:spPr>
          <a:xfrm>
            <a:off x="527382" y="1637776"/>
            <a:ext cx="11137237" cy="446724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buNone/>
            </a:pPr>
            <a:r>
              <a:rPr lang="en-US" altLang="ko-KR" sz="3000" dirty="0"/>
              <a:t>Data Field : 8bits but only second-sixth bits are available. </a:t>
            </a:r>
          </a:p>
          <a:p>
            <a:pPr marL="0" indent="0">
              <a:spcBef>
                <a:spcPts val="0"/>
              </a:spcBef>
              <a:buClr>
                <a:schemeClr val="dk1"/>
              </a:buClr>
              <a:buSzPts val="2000"/>
              <a:buNone/>
            </a:pPr>
            <a:endParaRPr lang="en-US" altLang="ko-KR" sz="3000" dirty="0"/>
          </a:p>
          <a:p>
            <a:pPr marL="0" indent="0">
              <a:spcBef>
                <a:spcPts val="0"/>
              </a:spcBef>
              <a:buClr>
                <a:schemeClr val="dk1"/>
              </a:buClr>
              <a:buSzPts val="2000"/>
              <a:buNone/>
            </a:pPr>
            <a:endParaRPr lang="en-US" altLang="ko-KR" sz="3000" dirty="0"/>
          </a:p>
          <a:p>
            <a:pPr marL="0" indent="0">
              <a:spcBef>
                <a:spcPts val="0"/>
              </a:spcBef>
              <a:buClr>
                <a:schemeClr val="dk1"/>
              </a:buClr>
              <a:buSzPts val="2000"/>
              <a:buNone/>
            </a:pPr>
            <a:endParaRPr lang="en-US" altLang="ko-KR" sz="3000" dirty="0"/>
          </a:p>
          <a:p>
            <a:pPr marL="0" indent="0">
              <a:spcBef>
                <a:spcPts val="0"/>
              </a:spcBef>
              <a:buClr>
                <a:schemeClr val="dk1"/>
              </a:buClr>
              <a:buSzPts val="2000"/>
              <a:buNone/>
            </a:pPr>
            <a:endParaRPr lang="en-US" altLang="ko-KR" sz="3000" dirty="0"/>
          </a:p>
          <a:p>
            <a:pPr marL="0" indent="0">
              <a:spcBef>
                <a:spcPts val="0"/>
              </a:spcBef>
              <a:buClr>
                <a:schemeClr val="dk1"/>
              </a:buClr>
              <a:buSzPts val="2000"/>
              <a:buNone/>
            </a:pPr>
            <a:endParaRPr lang="en-US" altLang="ko-KR" sz="3000" dirty="0"/>
          </a:p>
          <a:p>
            <a:pPr marL="0" indent="0">
              <a:spcBef>
                <a:spcPts val="0"/>
              </a:spcBef>
              <a:buClr>
                <a:schemeClr val="dk1"/>
              </a:buClr>
              <a:buSzPts val="2000"/>
              <a:buNone/>
            </a:pPr>
            <a:endParaRPr lang="en-US" altLang="ko-KR" sz="3000" dirty="0"/>
          </a:p>
          <a:p>
            <a:pPr marL="0" indent="0">
              <a:spcBef>
                <a:spcPts val="0"/>
              </a:spcBef>
              <a:buClr>
                <a:schemeClr val="dk1"/>
              </a:buClr>
              <a:buSzPts val="2000"/>
              <a:buNone/>
            </a:pPr>
            <a:endParaRPr lang="en-US" altLang="ko-KR" sz="3000" dirty="0"/>
          </a:p>
          <a:p>
            <a:pPr marL="0" indent="0">
              <a:spcBef>
                <a:spcPts val="0"/>
              </a:spcBef>
              <a:buClr>
                <a:schemeClr val="dk1"/>
              </a:buClr>
              <a:buSzPts val="2000"/>
              <a:buNone/>
            </a:pPr>
            <a:r>
              <a:rPr lang="en-US" altLang="ko-KR" sz="3000" dirty="0"/>
              <a:t>Check-sum Field : 8 bits to check validity of messages</a:t>
            </a:r>
          </a:p>
          <a:p>
            <a:pPr marL="0" indent="0">
              <a:spcBef>
                <a:spcPts val="0"/>
              </a:spcBef>
              <a:buClr>
                <a:schemeClr val="dk1"/>
              </a:buClr>
              <a:buSzPts val="2000"/>
              <a:buNone/>
            </a:pPr>
            <a:endParaRPr lang="en-US" altLang="ko-KR" sz="3000" dirty="0"/>
          </a:p>
          <a:p>
            <a:pPr marL="0" indent="0">
              <a:spcBef>
                <a:spcPts val="0"/>
              </a:spcBef>
              <a:buClr>
                <a:schemeClr val="dk1"/>
              </a:buClr>
              <a:buSzPts val="2000"/>
              <a:buNone/>
            </a:pPr>
            <a:endParaRPr lang="en-US" altLang="ko-KR" sz="3000" dirty="0"/>
          </a:p>
        </p:txBody>
      </p:sp>
      <p:pic>
        <p:nvPicPr>
          <p:cNvPr id="5" name="그림 4">
            <a:extLst>
              <a:ext uri="{FF2B5EF4-FFF2-40B4-BE49-F238E27FC236}">
                <a16:creationId xmlns:a16="http://schemas.microsoft.com/office/drawing/2014/main" id="{64CD52A1-05B4-B47C-F5BA-36D6CC8ADA74}"/>
              </a:ext>
            </a:extLst>
          </p:cNvPr>
          <p:cNvPicPr>
            <a:picLocks noChangeAspect="1"/>
          </p:cNvPicPr>
          <p:nvPr/>
        </p:nvPicPr>
        <p:blipFill>
          <a:blip r:embed="rId2"/>
          <a:stretch>
            <a:fillRect/>
          </a:stretch>
        </p:blipFill>
        <p:spPr>
          <a:xfrm>
            <a:off x="4138695" y="76001"/>
            <a:ext cx="7658003" cy="1394333"/>
          </a:xfrm>
          <a:prstGeom prst="rect">
            <a:avLst/>
          </a:prstGeom>
        </p:spPr>
      </p:pic>
      <p:pic>
        <p:nvPicPr>
          <p:cNvPr id="7" name="그림 6">
            <a:extLst>
              <a:ext uri="{FF2B5EF4-FFF2-40B4-BE49-F238E27FC236}">
                <a16:creationId xmlns:a16="http://schemas.microsoft.com/office/drawing/2014/main" id="{12E3348A-4A33-D994-2EB9-7100FDED76B1}"/>
              </a:ext>
            </a:extLst>
          </p:cNvPr>
          <p:cNvPicPr>
            <a:picLocks noChangeAspect="1"/>
          </p:cNvPicPr>
          <p:nvPr/>
        </p:nvPicPr>
        <p:blipFill>
          <a:blip r:embed="rId3"/>
          <a:stretch>
            <a:fillRect/>
          </a:stretch>
        </p:blipFill>
        <p:spPr>
          <a:xfrm>
            <a:off x="1196022" y="2147315"/>
            <a:ext cx="9210675" cy="2524125"/>
          </a:xfrm>
          <a:prstGeom prst="rect">
            <a:avLst/>
          </a:prstGeom>
        </p:spPr>
      </p:pic>
    </p:spTree>
    <p:extLst>
      <p:ext uri="{BB962C8B-B14F-4D97-AF65-F5344CB8AC3E}">
        <p14:creationId xmlns:p14="http://schemas.microsoft.com/office/powerpoint/2010/main" val="3627463722"/>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5. FlexRay</a:t>
            </a:r>
            <a:endParaRPr lang="en-US" altLang="ko-KR"/>
          </a:p>
        </p:txBody>
      </p:sp>
      <p:sp>
        <p:nvSpPr>
          <p:cNvPr id="4" name="Google Shape;192;p9"/>
          <p:cNvSpPr txBox="1"/>
          <p:nvPr/>
        </p:nvSpPr>
        <p:spPr>
          <a:xfrm>
            <a:off x="527382" y="1637776"/>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r>
              <a:rPr lang="en-US" altLang="ko-KR" sz="3000"/>
              <a:t>(1)</a:t>
            </a:r>
            <a:r>
              <a:rPr lang="ko-KR" altLang="en-US" sz="3000"/>
              <a:t> </a:t>
            </a:r>
            <a:r>
              <a:rPr lang="en-US" altLang="ko-KR" sz="3000"/>
              <a:t>Appearance of FlexRay</a:t>
            </a:r>
            <a:endParaRPr lang="en-US" altLang="ko-KR" sz="3000"/>
          </a:p>
          <a:p>
            <a:pPr marL="0" indent="0">
              <a:spcBef>
                <a:spcPts val="0"/>
              </a:spcBef>
              <a:buClr>
                <a:schemeClr val="dk1"/>
              </a:buClr>
              <a:buSzPct val="25000"/>
              <a:buNone/>
              <a:defRPr/>
            </a:pPr>
            <a:r>
              <a:rPr lang="en-US" altLang="ko-KR" sz="3000"/>
              <a:t>Because of complexity of control systems and sensors in vehicle, CAN is not effective as </a:t>
            </a:r>
            <a:r>
              <a:rPr lang="en-US" altLang="ko-KR" sz="3000" b="1" i="1" u="sng"/>
              <a:t>data get more massive</a:t>
            </a:r>
            <a:r>
              <a:rPr lang="en-US" altLang="ko-KR" sz="3000"/>
              <a:t>. So, we need to use </a:t>
            </a:r>
            <a:r>
              <a:rPr lang="en-US" altLang="ko-KR" sz="3000" b="1" i="1" u="sng"/>
              <a:t>faster network</a:t>
            </a:r>
            <a:r>
              <a:rPr lang="en-US" altLang="ko-KR" sz="3000"/>
              <a:t> technology to handle with massive data. And here comes FlexRay.</a:t>
            </a:r>
            <a:endParaRPr lang="en-US" altLang="ko-KR" sz="3000"/>
          </a:p>
          <a:p>
            <a:pPr marL="0" indent="0">
              <a:spcBef>
                <a:spcPts val="0"/>
              </a:spcBef>
              <a:buClr>
                <a:schemeClr val="dk1"/>
              </a:buClr>
              <a:buSzPct val="25000"/>
              <a:buNone/>
              <a:defRPr/>
            </a:pPr>
            <a:r>
              <a:rPr lang="en-US" altLang="ko-KR" sz="3000"/>
              <a:t>(2) Characteristics of FlexRay</a:t>
            </a:r>
            <a:endParaRPr lang="en-US" altLang="ko-KR" sz="3000"/>
          </a:p>
          <a:p>
            <a:pPr marL="0" indent="0">
              <a:spcBef>
                <a:spcPts val="0"/>
              </a:spcBef>
              <a:buClr>
                <a:schemeClr val="dk1"/>
              </a:buClr>
              <a:buSzPct val="25000"/>
              <a:buNone/>
              <a:defRPr/>
            </a:pPr>
            <a:r>
              <a:rPr lang="en-US" altLang="ko-KR" sz="3000"/>
              <a:t>-Fast : maximum transfer rate is 10Mbps</a:t>
            </a:r>
            <a:endParaRPr lang="en-US" altLang="ko-KR" sz="3000"/>
          </a:p>
          <a:p>
            <a:pPr marL="0" indent="0">
              <a:spcBef>
                <a:spcPts val="0"/>
              </a:spcBef>
              <a:buClr>
                <a:schemeClr val="dk1"/>
              </a:buClr>
              <a:buSzPct val="25000"/>
              <a:buNone/>
              <a:defRPr/>
            </a:pPr>
            <a:r>
              <a:rPr lang="en-US" altLang="ko-KR" sz="3000"/>
              <a:t>-Use </a:t>
            </a:r>
            <a:r>
              <a:rPr lang="en-US" altLang="ko-KR" sz="3000" b="1" i="1" u="sng"/>
              <a:t>TTP</a:t>
            </a:r>
            <a:r>
              <a:rPr lang="en-US" altLang="ko-KR" sz="3000"/>
              <a:t>(Time Triggered Protocol) but it sometimes cause the waste of bandwidth. To lessen the waste of bandwidth, we use </a:t>
            </a:r>
            <a:r>
              <a:rPr lang="en-US" altLang="ko-KR" sz="3000" b="1" i="1" u="sng"/>
              <a:t>ETP</a:t>
            </a:r>
            <a:r>
              <a:rPr lang="en-US" altLang="ko-KR" sz="3000"/>
              <a:t>(Event Triggered Protocol) at the same time.</a:t>
            </a:r>
            <a:endParaRPr lang="en-US" altLang="ko-KR" sz="3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5. FlexRay</a:t>
            </a:r>
            <a:endParaRPr lang="en-US" altLang="ko-KR"/>
          </a:p>
        </p:txBody>
      </p:sp>
      <p:sp>
        <p:nvSpPr>
          <p:cNvPr id="4" name="Google Shape;192;p9"/>
          <p:cNvSpPr txBox="1"/>
          <p:nvPr/>
        </p:nvSpPr>
        <p:spPr>
          <a:xfrm>
            <a:off x="527382" y="1637776"/>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r>
              <a:rPr lang="en-US" altLang="ko-KR" sz="3000"/>
              <a:t>(3) Usage of FlexRay</a:t>
            </a:r>
            <a:endParaRPr lang="en-US" altLang="ko-KR" sz="3000"/>
          </a:p>
          <a:p>
            <a:pPr marL="0" indent="0">
              <a:spcBef>
                <a:spcPts val="0"/>
              </a:spcBef>
              <a:buClr>
                <a:schemeClr val="dk1"/>
              </a:buClr>
              <a:buSzPct val="25000"/>
              <a:buNone/>
              <a:defRPr/>
            </a:pPr>
            <a:r>
              <a:rPr lang="en-US" altLang="ko-KR" sz="3000"/>
              <a:t>It is used in Brake System, Cruise Control where requires </a:t>
            </a:r>
            <a:r>
              <a:rPr lang="en-US" altLang="ko-KR" sz="3000" b="1" i="1" u="sng"/>
              <a:t>data safety.</a:t>
            </a:r>
            <a:endParaRPr lang="en-US" altLang="ko-KR" sz="3000"/>
          </a:p>
          <a:p>
            <a:pPr marL="0" indent="0">
              <a:spcBef>
                <a:spcPts val="0"/>
              </a:spcBef>
              <a:buClr>
                <a:schemeClr val="dk1"/>
              </a:buClr>
              <a:buSzPct val="25000"/>
              <a:buNone/>
              <a:defRPr/>
            </a:pPr>
            <a:endParaRPr lang="en-US" altLang="ko-KR" sz="3000"/>
          </a:p>
        </p:txBody>
      </p:sp>
      <p:pic>
        <p:nvPicPr>
          <p:cNvPr id="6" name="그림 5"/>
          <p:cNvPicPr>
            <a:picLocks noChangeAspect="1"/>
          </p:cNvPicPr>
          <p:nvPr/>
        </p:nvPicPr>
        <p:blipFill rotWithShape="1">
          <a:blip r:embed="rId2"/>
          <a:stretch>
            <a:fillRect/>
          </a:stretch>
        </p:blipFill>
        <p:spPr>
          <a:xfrm>
            <a:off x="940435" y="3173412"/>
            <a:ext cx="7791450" cy="22383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0" name="Google Shape;203;p10"/>
          <p:cNvSpPr txBox="1"/>
          <p:nvPr/>
        </p:nvSpPr>
        <p:spPr>
          <a:xfrm>
            <a:off x="527381" y="514175"/>
            <a:ext cx="11137237" cy="333724"/>
          </a:xfrm>
          <a:prstGeom prst="rect">
            <a:avLst/>
          </a:prstGeom>
          <a:noFill/>
          <a:ln>
            <a:noFill/>
          </a:ln>
        </p:spPr>
        <p:txBody>
          <a:bodyPr vert="horz" wrap="square" lIns="0" tIns="45700" rIns="91424" bIns="45700" anchor="t" anchorCtr="0">
            <a:normAutofit fontScale="900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ct val="25000"/>
              <a:buFont typeface="Arial"/>
              <a:buNone/>
              <a:defRPr/>
            </a:pPr>
            <a:endParaRPr lang="en-US" sz="1979"/>
          </a:p>
        </p:txBody>
      </p:sp>
      <p:sp>
        <p:nvSpPr>
          <p:cNvPr id="11" name="Google Shape;204;p10"/>
          <p:cNvSpPr txBox="1"/>
          <p:nvPr/>
        </p:nvSpPr>
        <p:spPr>
          <a:xfrm>
            <a:off x="527381" y="888781"/>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None/>
              <a:defRPr/>
            </a:pPr>
            <a:endParaRPr lang="en-US" altLang="ko-KR"/>
          </a:p>
          <a:p>
            <a:pPr marL="0" indent="0">
              <a:lnSpc>
                <a:spcPct val="80000"/>
              </a:lnSpc>
              <a:spcBef>
                <a:spcPts val="0"/>
              </a:spcBef>
              <a:buClr>
                <a:srgbClr val="888888"/>
              </a:buClr>
              <a:buSzPct val="25000"/>
              <a:buFont typeface="Arial"/>
              <a:buNone/>
              <a:defRPr/>
            </a:pPr>
            <a:endParaRPr lang="en-US"/>
          </a:p>
        </p:txBody>
      </p:sp>
      <p:sp>
        <p:nvSpPr>
          <p:cNvPr id="12" name="Google Shape;200;p10"/>
          <p:cNvSpPr txBox="1"/>
          <p:nvPr/>
        </p:nvSpPr>
        <p:spPr>
          <a:xfrm>
            <a:off x="3356139" y="1776095"/>
            <a:ext cx="5479719"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Font typeface="Arial"/>
              <a:buNone/>
              <a:defRPr/>
            </a:pPr>
            <a:r>
              <a:rPr lang="en-US" altLang="ko-KR"/>
              <a:t>Contents</a:t>
            </a:r>
            <a:endParaRPr lang="en-US" altLang="ko-KR"/>
          </a:p>
          <a:p>
            <a:pPr marL="0" indent="0">
              <a:spcBef>
                <a:spcPts val="0"/>
              </a:spcBef>
              <a:buClr>
                <a:schemeClr val="dk1"/>
              </a:buClr>
              <a:buSzPct val="25000"/>
              <a:buFont typeface="Arial"/>
              <a:buNone/>
              <a:defRPr/>
            </a:pPr>
            <a:r>
              <a:rPr lang="en-US" altLang="ko-KR"/>
              <a:t>1.</a:t>
            </a:r>
            <a:r>
              <a:rPr lang="ko-KR" altLang="en-US"/>
              <a:t> </a:t>
            </a:r>
            <a:r>
              <a:rPr lang="en-US" altLang="ko-KR"/>
              <a:t>What is Vehicle Network?</a:t>
            </a:r>
            <a:endParaRPr lang="en-US" altLang="ko-KR"/>
          </a:p>
          <a:p>
            <a:pPr marL="0" indent="0">
              <a:spcBef>
                <a:spcPts val="0"/>
              </a:spcBef>
              <a:buClr>
                <a:schemeClr val="dk1"/>
              </a:buClr>
              <a:buSzPct val="25000"/>
              <a:buFont typeface="Arial"/>
              <a:buNone/>
              <a:defRPr/>
            </a:pPr>
            <a:r>
              <a:rPr lang="en-US" altLang="ko-KR"/>
              <a:t>2.</a:t>
            </a:r>
            <a:r>
              <a:rPr lang="ko-KR" altLang="en-US"/>
              <a:t> </a:t>
            </a:r>
            <a:r>
              <a:rPr lang="en-US" altLang="ko-KR"/>
              <a:t>CAN</a:t>
            </a:r>
            <a:endParaRPr lang="en-US" altLang="ko-KR"/>
          </a:p>
          <a:p>
            <a:pPr marL="0" indent="0">
              <a:spcBef>
                <a:spcPts val="0"/>
              </a:spcBef>
              <a:buClr>
                <a:schemeClr val="dk1"/>
              </a:buClr>
              <a:buSzPct val="25000"/>
              <a:buFont typeface="Arial"/>
              <a:buNone/>
              <a:defRPr/>
            </a:pPr>
            <a:r>
              <a:rPr lang="en-US" altLang="ko-KR"/>
              <a:t>3.</a:t>
            </a:r>
            <a:r>
              <a:rPr lang="ko-KR" altLang="en-US"/>
              <a:t> </a:t>
            </a:r>
            <a:r>
              <a:rPr lang="en-US" altLang="ko-KR"/>
              <a:t>CAN FD</a:t>
            </a:r>
            <a:endParaRPr lang="en-US" altLang="ko-KR"/>
          </a:p>
          <a:p>
            <a:pPr marL="0" indent="0">
              <a:spcBef>
                <a:spcPts val="0"/>
              </a:spcBef>
              <a:buClr>
                <a:schemeClr val="dk1"/>
              </a:buClr>
              <a:buSzPct val="25000"/>
              <a:buFont typeface="Arial"/>
              <a:buNone/>
              <a:defRPr/>
            </a:pPr>
            <a:r>
              <a:rPr lang="en-US" altLang="ko-KR"/>
              <a:t>4.</a:t>
            </a:r>
            <a:r>
              <a:rPr lang="ko-KR" altLang="en-US"/>
              <a:t> </a:t>
            </a:r>
            <a:r>
              <a:rPr lang="en-US" altLang="ko-KR"/>
              <a:t>LIN</a:t>
            </a:r>
            <a:endParaRPr lang="en-US" altLang="ko-KR"/>
          </a:p>
          <a:p>
            <a:pPr marL="0" indent="0">
              <a:spcBef>
                <a:spcPts val="0"/>
              </a:spcBef>
              <a:buClr>
                <a:schemeClr val="dk1"/>
              </a:buClr>
              <a:buSzPct val="25000"/>
              <a:buFont typeface="Arial"/>
              <a:buNone/>
              <a:defRPr/>
            </a:pPr>
            <a:r>
              <a:rPr lang="en-US" altLang="ko-KR"/>
              <a:t>5.</a:t>
            </a:r>
            <a:r>
              <a:rPr lang="ko-KR" altLang="en-US"/>
              <a:t> </a:t>
            </a:r>
            <a:r>
              <a:rPr lang="en-US" altLang="ko-KR"/>
              <a:t>FlexRay</a:t>
            </a:r>
            <a:endParaRPr lang="en-US" altLang="ko-KR"/>
          </a:p>
          <a:p>
            <a:pPr marL="0" indent="0">
              <a:spcBef>
                <a:spcPts val="0"/>
              </a:spcBef>
              <a:buClr>
                <a:schemeClr val="dk1"/>
              </a:buClr>
              <a:buSzPct val="25000"/>
              <a:buFont typeface="Arial"/>
              <a:buNone/>
              <a:defRPr/>
            </a:pPr>
            <a:r>
              <a:rPr lang="en-US" altLang="ko-KR"/>
              <a:t>6.</a:t>
            </a:r>
            <a:r>
              <a:rPr lang="ko-KR" altLang="en-US"/>
              <a:t> </a:t>
            </a:r>
            <a:r>
              <a:rPr lang="en-US" altLang="ko-KR"/>
              <a:t>Ethernet</a:t>
            </a:r>
            <a:endParaRPr lang="en-US" altLang="ko-KR"/>
          </a:p>
          <a:p>
            <a:pPr marL="0" indent="0">
              <a:spcBef>
                <a:spcPts val="0"/>
              </a:spcBef>
              <a:buClr>
                <a:schemeClr val="dk1"/>
              </a:buClr>
              <a:buSzPct val="25000"/>
              <a:buFont typeface="Arial"/>
              <a:buNone/>
              <a:defRPr/>
            </a:pPr>
            <a:r>
              <a:rPr lang="en-US" altLang="ko-KR"/>
              <a:t>7.</a:t>
            </a:r>
            <a:r>
              <a:rPr lang="ko-KR" altLang="en-US"/>
              <a:t> </a:t>
            </a:r>
            <a:r>
              <a:rPr lang="en-US" altLang="ko-KR"/>
              <a:t>Summary</a:t>
            </a:r>
            <a:endParaRPr lang="en-US" altLang="ko-KR"/>
          </a:p>
          <a:p>
            <a:pPr marL="514350" indent="-514350">
              <a:spcBef>
                <a:spcPts val="0"/>
              </a:spcBef>
              <a:buClr>
                <a:schemeClr val="dk1"/>
              </a:buClr>
              <a:buSzPct val="25000"/>
              <a:buFont typeface="Arial"/>
              <a:buAutoNum type="arabicPeriod"/>
              <a:defRPr/>
            </a:pPr>
            <a:endParaRPr lang="en-US" altLang="ko-KR"/>
          </a:p>
          <a:p>
            <a:pPr marL="514350" indent="-514350">
              <a:spcBef>
                <a:spcPts val="0"/>
              </a:spcBef>
              <a:buClr>
                <a:schemeClr val="dk1"/>
              </a:buClr>
              <a:buSzPct val="25000"/>
              <a:buFont typeface="Arial"/>
              <a:buAutoNum type="arabicPeriod"/>
              <a:defRPr/>
            </a:pPr>
            <a:endParaRPr 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Ethernet</a:t>
            </a:r>
            <a:endParaRPr lang="en-US" altLang="ko-KR"/>
          </a:p>
        </p:txBody>
      </p:sp>
      <p:sp>
        <p:nvSpPr>
          <p:cNvPr id="4" name="Google Shape;192;p9"/>
          <p:cNvSpPr txBox="1"/>
          <p:nvPr/>
        </p:nvSpPr>
        <p:spPr>
          <a:xfrm>
            <a:off x="527382" y="1637776"/>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r>
              <a:rPr lang="en-US" altLang="ko-KR" sz="3000"/>
              <a:t>(1)</a:t>
            </a:r>
            <a:r>
              <a:rPr lang="ko-KR" altLang="en-US" sz="3000"/>
              <a:t> </a:t>
            </a:r>
            <a:r>
              <a:rPr lang="en-US" altLang="ko-KR" sz="3000"/>
              <a:t>Appearance of Ethernet</a:t>
            </a:r>
            <a:endParaRPr lang="en-US" altLang="ko-KR" sz="3000"/>
          </a:p>
          <a:p>
            <a:pPr marL="0" indent="0">
              <a:spcBef>
                <a:spcPts val="0"/>
              </a:spcBef>
              <a:buClr>
                <a:schemeClr val="dk1"/>
              </a:buClr>
              <a:buSzPct val="25000"/>
              <a:buNone/>
              <a:defRPr/>
            </a:pPr>
            <a:r>
              <a:rPr lang="en-US" altLang="ko-KR" sz="3000"/>
              <a:t>FlexRay faced a new problem. As the transfer rate faster, the more wires are used which lead into the i</a:t>
            </a:r>
            <a:r>
              <a:rPr lang="en-US" altLang="ko-KR" sz="3000" b="1" i="1" u="sng"/>
              <a:t>ncreasement of weight of car.</a:t>
            </a:r>
            <a:r>
              <a:rPr lang="en-US" altLang="ko-KR" sz="3000"/>
              <a:t> Furthermore, smart car(i.e. Connected car) requires faster network than FlexRay. </a:t>
            </a:r>
            <a:endParaRPr lang="en-US" altLang="ko-KR" sz="3000"/>
          </a:p>
          <a:p>
            <a:pPr marL="0" indent="0">
              <a:spcBef>
                <a:spcPts val="0"/>
              </a:spcBef>
              <a:buClr>
                <a:schemeClr val="dk1"/>
              </a:buClr>
              <a:buSzPct val="25000"/>
              <a:buNone/>
              <a:defRPr/>
            </a:pPr>
            <a:r>
              <a:rPr lang="en-US" altLang="ko-KR" sz="3000"/>
              <a:t>(2) Characteristics of FlexRay</a:t>
            </a:r>
            <a:endParaRPr lang="en-US" altLang="ko-KR" sz="3000"/>
          </a:p>
          <a:p>
            <a:pPr marL="0" indent="0">
              <a:spcBef>
                <a:spcPts val="0"/>
              </a:spcBef>
              <a:buClr>
                <a:schemeClr val="dk1"/>
              </a:buClr>
              <a:buSzPct val="25000"/>
              <a:buNone/>
              <a:defRPr/>
            </a:pPr>
            <a:r>
              <a:rPr lang="en-US" altLang="ko-KR" sz="3000"/>
              <a:t>-Super fast : maximum transfer rate is 10times faster than FlexRay.</a:t>
            </a:r>
            <a:endParaRPr lang="en-US" altLang="ko-KR" sz="3000"/>
          </a:p>
          <a:p>
            <a:pPr marL="0" indent="0">
              <a:spcBef>
                <a:spcPts val="0"/>
              </a:spcBef>
              <a:buClr>
                <a:schemeClr val="dk1"/>
              </a:buClr>
              <a:buSzPct val="25000"/>
              <a:buNone/>
              <a:defRPr/>
            </a:pPr>
            <a:r>
              <a:rPr lang="en-US" altLang="ko-KR" sz="3000"/>
              <a:t>-Use switch and CSMA/CD</a:t>
            </a:r>
            <a:endParaRPr lang="en-US" altLang="ko-KR" sz="3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5;p9">
            <a:extLst>
              <a:ext uri="{FF2B5EF4-FFF2-40B4-BE49-F238E27FC236}">
                <a16:creationId xmlns:a16="http://schemas.microsoft.com/office/drawing/2014/main" id="{0D7C22EB-DBDC-A7B1-681B-25DFAE12364A}"/>
              </a:ext>
            </a:extLst>
          </p:cNvPr>
          <p:cNvSpPr txBox="1">
            <a:spLocks/>
          </p:cNvSpPr>
          <p:nvPr/>
        </p:nvSpPr>
        <p:spPr>
          <a:xfrm>
            <a:off x="527382" y="1140235"/>
            <a:ext cx="11137237" cy="162658"/>
          </a:xfrm>
          <a:prstGeom prst="rect">
            <a:avLst/>
          </a:prstGeom>
          <a:noFill/>
          <a:ln>
            <a:noFill/>
          </a:ln>
        </p:spPr>
        <p:txBody>
          <a:bodyPr spcFirstLastPara="1"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ts val="1200"/>
              <a:buFont typeface="Arial" panose="020B0604020202020204" pitchFamily="34" charset="0"/>
              <a:buNone/>
            </a:pPr>
            <a:r>
              <a:rPr lang="en-US" altLang="ko-KR" dirty="0"/>
              <a:t>6. Ethernet</a:t>
            </a:r>
          </a:p>
        </p:txBody>
      </p:sp>
      <p:sp>
        <p:nvSpPr>
          <p:cNvPr id="4" name="Google Shape;192;p9">
            <a:extLst>
              <a:ext uri="{FF2B5EF4-FFF2-40B4-BE49-F238E27FC236}">
                <a16:creationId xmlns:a16="http://schemas.microsoft.com/office/drawing/2014/main" id="{AF6CB09A-AFEE-957F-F4BB-2D6587597862}"/>
              </a:ext>
            </a:extLst>
          </p:cNvPr>
          <p:cNvSpPr txBox="1">
            <a:spLocks/>
          </p:cNvSpPr>
          <p:nvPr/>
        </p:nvSpPr>
        <p:spPr>
          <a:xfrm>
            <a:off x="527382" y="1637776"/>
            <a:ext cx="11137237" cy="446724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buNone/>
            </a:pPr>
            <a:r>
              <a:rPr lang="en-US" altLang="ko-KR" sz="3000" dirty="0"/>
              <a:t>(3) Usage of Ethernet</a:t>
            </a:r>
          </a:p>
          <a:p>
            <a:pPr marL="0" indent="0">
              <a:spcBef>
                <a:spcPts val="0"/>
              </a:spcBef>
              <a:buClr>
                <a:schemeClr val="dk1"/>
              </a:buClr>
              <a:buSzPts val="2000"/>
              <a:buNone/>
            </a:pPr>
            <a:r>
              <a:rPr lang="en-US" altLang="ko-KR" sz="3000" dirty="0" err="1"/>
              <a:t>Infortainment</a:t>
            </a:r>
            <a:r>
              <a:rPr lang="en-US" altLang="ko-KR" sz="3000" dirty="0"/>
              <a:t> system which connects users with vehicle using video and audio.</a:t>
            </a:r>
          </a:p>
        </p:txBody>
      </p:sp>
      <p:pic>
        <p:nvPicPr>
          <p:cNvPr id="7" name="그림 6">
            <a:extLst>
              <a:ext uri="{FF2B5EF4-FFF2-40B4-BE49-F238E27FC236}">
                <a16:creationId xmlns:a16="http://schemas.microsoft.com/office/drawing/2014/main" id="{FF94401F-8A33-7A2E-8DA1-C5343FB0FD4B}"/>
              </a:ext>
            </a:extLst>
          </p:cNvPr>
          <p:cNvPicPr>
            <a:picLocks noChangeAspect="1"/>
          </p:cNvPicPr>
          <p:nvPr/>
        </p:nvPicPr>
        <p:blipFill>
          <a:blip r:embed="rId2"/>
          <a:stretch>
            <a:fillRect/>
          </a:stretch>
        </p:blipFill>
        <p:spPr>
          <a:xfrm>
            <a:off x="780733" y="3241039"/>
            <a:ext cx="5162867" cy="3486785"/>
          </a:xfrm>
          <a:prstGeom prst="rect">
            <a:avLst/>
          </a:prstGeom>
        </p:spPr>
      </p:pic>
      <p:pic>
        <p:nvPicPr>
          <p:cNvPr id="9" name="그림 8">
            <a:extLst>
              <a:ext uri="{FF2B5EF4-FFF2-40B4-BE49-F238E27FC236}">
                <a16:creationId xmlns:a16="http://schemas.microsoft.com/office/drawing/2014/main" id="{45F16523-26F4-C9A5-46F1-DBBC0F4B6107}"/>
              </a:ext>
            </a:extLst>
          </p:cNvPr>
          <p:cNvPicPr>
            <a:picLocks noChangeAspect="1"/>
          </p:cNvPicPr>
          <p:nvPr/>
        </p:nvPicPr>
        <p:blipFill>
          <a:blip r:embed="rId3"/>
          <a:stretch>
            <a:fillRect/>
          </a:stretch>
        </p:blipFill>
        <p:spPr>
          <a:xfrm>
            <a:off x="6248403" y="3222624"/>
            <a:ext cx="5669568" cy="3505200"/>
          </a:xfrm>
          <a:prstGeom prst="rect">
            <a:avLst/>
          </a:prstGeom>
        </p:spPr>
      </p:pic>
    </p:spTree>
    <p:extLst>
      <p:ext uri="{BB962C8B-B14F-4D97-AF65-F5344CB8AC3E}">
        <p14:creationId xmlns:p14="http://schemas.microsoft.com/office/powerpoint/2010/main" val="3661767550"/>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Google Shape;195;p9"/>
          <p:cNvSpPr txBox="1"/>
          <p:nvPr/>
        </p:nvSpPr>
        <p:spPr>
          <a:xfrm>
            <a:off x="527381" y="1086706"/>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7. Conclusion</a:t>
            </a:r>
            <a:endParaRPr lang="en-US" altLang="ko-KR"/>
          </a:p>
        </p:txBody>
      </p:sp>
      <p:sp>
        <p:nvSpPr>
          <p:cNvPr id="4" name="Google Shape;192;p9"/>
          <p:cNvSpPr txBox="1"/>
          <p:nvPr/>
        </p:nvSpPr>
        <p:spPr>
          <a:xfrm>
            <a:off x="527382" y="1637776"/>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r>
              <a:rPr lang="en-US" sz="3000"/>
              <a:t>*Conclusion</a:t>
            </a:r>
            <a:endParaRPr lang="en-US" sz="3000"/>
          </a:p>
          <a:p>
            <a:pPr marL="0" indent="0">
              <a:spcBef>
                <a:spcPts val="0"/>
              </a:spcBef>
              <a:buClr>
                <a:schemeClr val="dk1"/>
              </a:buClr>
              <a:buSzPct val="25000"/>
              <a:buNone/>
              <a:defRPr/>
            </a:pPr>
            <a:r>
              <a:rPr lang="en-US" sz="3000"/>
              <a:t>There are </a:t>
            </a:r>
            <a:r>
              <a:rPr lang="en-US" sz="3000" b="1" i="1" u="sng"/>
              <a:t>various network used</a:t>
            </a:r>
            <a:r>
              <a:rPr lang="en-US" sz="3000"/>
              <a:t> in vehicle. </a:t>
            </a:r>
            <a:endParaRPr lang="en-US" sz="3000"/>
          </a:p>
          <a:p>
            <a:pPr marL="0" indent="0">
              <a:spcBef>
                <a:spcPts val="0"/>
              </a:spcBef>
              <a:buClr>
                <a:schemeClr val="dk1"/>
              </a:buClr>
              <a:buSzPct val="25000"/>
              <a:buNone/>
              <a:defRPr/>
            </a:pPr>
            <a:r>
              <a:rPr lang="en-US" sz="3000"/>
              <a:t>All of these networks are </a:t>
            </a:r>
            <a:r>
              <a:rPr lang="en-US" sz="3000" b="1" i="1" u="sng"/>
              <a:t>used differently in different parts</a:t>
            </a:r>
            <a:r>
              <a:rPr lang="en-US" sz="3000"/>
              <a:t> of vehicle for different purposes.</a:t>
            </a:r>
            <a:endParaRPr lang="en-US" sz="3000"/>
          </a:p>
          <a:p>
            <a:pPr marL="0" indent="0">
              <a:spcBef>
                <a:spcPts val="0"/>
              </a:spcBef>
              <a:buClr>
                <a:schemeClr val="dk1"/>
              </a:buClr>
              <a:buSzPct val="25000"/>
              <a:buNone/>
              <a:defRPr/>
            </a:pPr>
            <a:endParaRPr lang="en-US" sz="3000"/>
          </a:p>
          <a:p>
            <a:pPr marL="0" indent="0">
              <a:spcBef>
                <a:spcPts val="0"/>
              </a:spcBef>
              <a:buClr>
                <a:schemeClr val="dk1"/>
              </a:buClr>
              <a:buSzPct val="25000"/>
              <a:buNone/>
              <a:defRPr/>
            </a:pPr>
            <a:endParaRPr lang="en-US" sz="3000"/>
          </a:p>
        </p:txBody>
      </p:sp>
      <p:pic>
        <p:nvPicPr>
          <p:cNvPr id="5" name="그림 4"/>
          <p:cNvPicPr>
            <a:picLocks noChangeAspect="1"/>
          </p:cNvPicPr>
          <p:nvPr/>
        </p:nvPicPr>
        <p:blipFill rotWithShape="1">
          <a:blip r:embed="rId2"/>
          <a:stretch>
            <a:fillRect/>
          </a:stretch>
        </p:blipFill>
        <p:spPr>
          <a:xfrm>
            <a:off x="0" y="3429000"/>
            <a:ext cx="6289979" cy="3245056"/>
          </a:xfrm>
          <a:prstGeom prst="rect">
            <a:avLst/>
          </a:prstGeom>
        </p:spPr>
      </p:pic>
      <p:pic>
        <p:nvPicPr>
          <p:cNvPr id="6" name="Picture 2" descr="차량 통신 네트워크 기술 소개 : 네이버 블로그"/>
          <p:cNvPicPr>
            <a:picLocks noChangeAspect="1" noChangeArrowheads="1"/>
          </p:cNvPicPr>
          <p:nvPr/>
        </p:nvPicPr>
        <p:blipFill rotWithShape="1">
          <a:blip r:embed="rId3"/>
          <a:srcRect/>
          <a:stretch>
            <a:fillRect/>
          </a:stretch>
        </p:blipFill>
        <p:spPr>
          <a:xfrm>
            <a:off x="6289979" y="3543146"/>
            <a:ext cx="5734050" cy="3016763"/>
          </a:xfrm>
          <a:prstGeom prst="rect">
            <a:avLst/>
          </a:prstGeom>
          <a:noFill/>
        </p:spPr>
      </p:pic>
      <p:pic>
        <p:nvPicPr>
          <p:cNvPr id="9" name="그림 8"/>
          <p:cNvPicPr>
            <a:picLocks noChangeAspect="1"/>
          </p:cNvPicPr>
          <p:nvPr/>
        </p:nvPicPr>
        <p:blipFill rotWithShape="1">
          <a:blip r:embed="rId4"/>
          <a:stretch>
            <a:fillRect/>
          </a:stretch>
        </p:blipFill>
        <p:spPr>
          <a:xfrm>
            <a:off x="3357548" y="209344"/>
            <a:ext cx="8486775" cy="18573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1" name="Google Shape;204;p10"/>
          <p:cNvSpPr txBox="1"/>
          <p:nvPr/>
        </p:nvSpPr>
        <p:spPr>
          <a:xfrm>
            <a:off x="498806" y="888781"/>
            <a:ext cx="11137237" cy="162658"/>
          </a:xfrm>
          <a:prstGeom prst="rect">
            <a:avLst/>
          </a:prstGeom>
          <a:noFill/>
          <a:ln>
            <a:noFill/>
          </a:ln>
        </p:spPr>
        <p:txBody>
          <a:bodyPr wrap="square" lIns="0" tIns="0" rIns="0" bIns="0" anchor="t" anchorCtr="0">
            <a:normAutofit fontScale="62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None/>
              <a:defRPr/>
            </a:pPr>
            <a:r>
              <a:rPr lang="en-US" altLang="ko-KR"/>
              <a:t>1. What is Vehicle Network?</a:t>
            </a:r>
            <a:endParaRPr lang="en-US" altLang="ko-KR"/>
          </a:p>
          <a:p>
            <a:pPr marL="0" indent="0">
              <a:lnSpc>
                <a:spcPct val="80000"/>
              </a:lnSpc>
              <a:spcBef>
                <a:spcPts val="0"/>
              </a:spcBef>
              <a:buClr>
                <a:srgbClr val="888888"/>
              </a:buClr>
              <a:buSzPct val="25000"/>
              <a:buFont typeface="Arial"/>
              <a:buNone/>
              <a:defRPr/>
            </a:pPr>
            <a:endParaRPr lang="en-US"/>
          </a:p>
        </p:txBody>
      </p:sp>
      <p:sp>
        <p:nvSpPr>
          <p:cNvPr id="12" name="Google Shape;200;p10"/>
          <p:cNvSpPr txBox="1"/>
          <p:nvPr/>
        </p:nvSpPr>
        <p:spPr>
          <a:xfrm>
            <a:off x="3715081" y="180975"/>
            <a:ext cx="5479719"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r>
              <a:rPr lang="en-US" altLang="ko-KR"/>
              <a:t>Past : Every component part of vehicle is </a:t>
            </a:r>
            <a:r>
              <a:rPr lang="en-US" altLang="ko-KR" b="1" i="1" u="sng">
                <a:solidFill>
                  <a:srgbClr val="ff0000"/>
                </a:solidFill>
              </a:rPr>
              <a:t>independent</a:t>
            </a:r>
            <a:r>
              <a:rPr lang="en-US" altLang="ko-KR"/>
              <a:t> with each other which means there are no needs to transfer data </a:t>
            </a:r>
            <a:endParaRPr lang="en-US"/>
          </a:p>
        </p:txBody>
      </p:sp>
      <p:pic>
        <p:nvPicPr>
          <p:cNvPr id="13" name="그림 12"/>
          <p:cNvPicPr>
            <a:picLocks noChangeAspect="1"/>
          </p:cNvPicPr>
          <p:nvPr/>
        </p:nvPicPr>
        <p:blipFill rotWithShape="1">
          <a:blip r:embed="rId2"/>
          <a:stretch>
            <a:fillRect/>
          </a:stretch>
        </p:blipFill>
        <p:spPr>
          <a:xfrm>
            <a:off x="4115932" y="1387475"/>
            <a:ext cx="4105579" cy="301676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1" name="Google Shape;204;p10"/>
          <p:cNvSpPr txBox="1"/>
          <p:nvPr/>
        </p:nvSpPr>
        <p:spPr>
          <a:xfrm>
            <a:off x="527381" y="888781"/>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None/>
              <a:defRPr/>
            </a:pPr>
            <a:r>
              <a:rPr lang="en-US" altLang="ko-KR"/>
              <a:t>1. What is Vehicle Network?</a:t>
            </a:r>
            <a:endParaRPr lang="en-US" altLang="ko-KR"/>
          </a:p>
          <a:p>
            <a:pPr marL="0" indent="0">
              <a:lnSpc>
                <a:spcPct val="80000"/>
              </a:lnSpc>
              <a:spcBef>
                <a:spcPts val="0"/>
              </a:spcBef>
              <a:buClr>
                <a:srgbClr val="888888"/>
              </a:buClr>
              <a:buSzPct val="25000"/>
              <a:buFont typeface="Arial"/>
              <a:buNone/>
              <a:defRPr/>
            </a:pPr>
            <a:endParaRPr lang="en-US"/>
          </a:p>
        </p:txBody>
      </p:sp>
      <p:sp>
        <p:nvSpPr>
          <p:cNvPr id="4" name="Google Shape;201;p10"/>
          <p:cNvSpPr txBox="1"/>
          <p:nvPr/>
        </p:nvSpPr>
        <p:spPr>
          <a:xfrm>
            <a:off x="3486314" y="-479147"/>
            <a:ext cx="5219369" cy="776803"/>
          </a:xfrm>
          <a:prstGeom prst="rect">
            <a:avLst/>
          </a:prstGeom>
          <a:noFill/>
          <a:ln>
            <a:noFill/>
          </a:ln>
        </p:spPr>
        <p:txBody>
          <a:bodyPr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r>
              <a:rPr lang="en-US" altLang="ko-KR"/>
              <a:t>Present : Every component of vehicle is </a:t>
            </a:r>
            <a:r>
              <a:rPr lang="en-US" altLang="ko-KR" b="1" i="1" u="sng">
                <a:solidFill>
                  <a:srgbClr val="ff0000"/>
                </a:solidFill>
              </a:rPr>
              <a:t>now connected so firmly.</a:t>
            </a:r>
            <a:r>
              <a:rPr lang="en-US" altLang="ko-KR"/>
              <a:t> Therefore communicating data with each part is inevitable. So, we use Vehicle Network(i.e., CAN, CAN-FD, LIN, Ethernet etc) to communicate data </a:t>
            </a:r>
            <a:endParaRPr lang="en-US"/>
          </a:p>
        </p:txBody>
      </p:sp>
      <p:pic>
        <p:nvPicPr>
          <p:cNvPr id="5" name="Picture 2" descr="차량 통신 네트워크 기술 소개 : 네이버 블로그"/>
          <p:cNvPicPr>
            <a:picLocks noChangeAspect="1" noChangeArrowheads="1"/>
          </p:cNvPicPr>
          <p:nvPr/>
        </p:nvPicPr>
        <p:blipFill rotWithShape="1">
          <a:blip r:embed="rId3"/>
          <a:srcRect/>
          <a:stretch>
            <a:fillRect/>
          </a:stretch>
        </p:blipFill>
        <p:spPr>
          <a:xfrm>
            <a:off x="3695368" y="796207"/>
            <a:ext cx="5734050" cy="301676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1250950" y="2792412"/>
            <a:ext cx="9867900" cy="2543175"/>
          </a:xfrm>
          <a:prstGeom prst="rect">
            <a:avLst/>
          </a:prstGeom>
        </p:spPr>
      </p:pic>
      <p:sp>
        <p:nvSpPr>
          <p:cNvPr id="5" name="직사각형 4"/>
          <p:cNvSpPr/>
          <p:nvPr/>
        </p:nvSpPr>
        <p:spPr>
          <a:xfrm>
            <a:off x="3553460" y="2792412"/>
            <a:ext cx="3291842" cy="331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t>Average Transfer Rate</a:t>
            </a:r>
            <a:endParaRPr lang="ko-KR" altLang="en-US"/>
          </a:p>
        </p:txBody>
      </p:sp>
      <p:sp>
        <p:nvSpPr>
          <p:cNvPr id="6" name="직사각형 5"/>
          <p:cNvSpPr/>
          <p:nvPr/>
        </p:nvSpPr>
        <p:spPr>
          <a:xfrm>
            <a:off x="6967220" y="2792412"/>
            <a:ext cx="1615440" cy="331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t>Maximum Transfer Rate</a:t>
            </a:r>
            <a:endParaRPr lang="ko-KR" altLang="en-US"/>
          </a:p>
        </p:txBody>
      </p:sp>
      <p:sp>
        <p:nvSpPr>
          <p:cNvPr id="7" name="직사각형 6"/>
          <p:cNvSpPr/>
          <p:nvPr/>
        </p:nvSpPr>
        <p:spPr>
          <a:xfrm>
            <a:off x="8663940" y="2792412"/>
            <a:ext cx="2346960" cy="331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t>Maximum number of ECU connectivity</a:t>
            </a:r>
            <a:endParaRPr lang="ko-KR" altLang="en-US"/>
          </a:p>
        </p:txBody>
      </p:sp>
      <p:sp>
        <p:nvSpPr>
          <p:cNvPr id="8" name="Google Shape;204;p10"/>
          <p:cNvSpPr txBox="1"/>
          <p:nvPr/>
        </p:nvSpPr>
        <p:spPr>
          <a:xfrm>
            <a:off x="536906" y="1132304"/>
            <a:ext cx="11137237" cy="162658"/>
          </a:xfrm>
          <a:prstGeom prst="rect">
            <a:avLst/>
          </a:prstGeom>
          <a:noFill/>
          <a:ln>
            <a:noFill/>
          </a:ln>
        </p:spPr>
        <p:txBody>
          <a:bodyPr wrap="square" lIns="0" tIns="0" rIns="0" bIns="0" anchor="t" anchorCtr="0">
            <a:normAutofit fontScale="62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None/>
              <a:defRPr/>
            </a:pPr>
            <a:r>
              <a:rPr lang="en-US" altLang="ko-KR"/>
              <a:t>1. What is Vehicle Network?</a:t>
            </a:r>
            <a:endParaRPr lang="en-US" altLang="ko-KR"/>
          </a:p>
          <a:p>
            <a:pPr marL="0" indent="0">
              <a:lnSpc>
                <a:spcPct val="80000"/>
              </a:lnSpc>
              <a:spcBef>
                <a:spcPts val="0"/>
              </a:spcBef>
              <a:buClr>
                <a:srgbClr val="888888"/>
              </a:buClr>
              <a:buSzPct val="25000"/>
              <a:buFont typeface="Arial"/>
              <a:buNone/>
              <a:defRPr/>
            </a:pPr>
            <a:endParaRPr 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95;p9">
            <a:extLst>
              <a:ext uri="{FF2B5EF4-FFF2-40B4-BE49-F238E27FC236}">
                <a16:creationId xmlns:a16="http://schemas.microsoft.com/office/drawing/2014/main" id="{61D0DAC7-5938-B928-E1F0-B5607A83DDC0}"/>
              </a:ext>
            </a:extLst>
          </p:cNvPr>
          <p:cNvSpPr txBox="1">
            <a:spLocks/>
          </p:cNvSpPr>
          <p:nvPr/>
        </p:nvSpPr>
        <p:spPr>
          <a:xfrm>
            <a:off x="527382" y="1140235"/>
            <a:ext cx="11137237" cy="162658"/>
          </a:xfrm>
          <a:prstGeom prst="rect">
            <a:avLst/>
          </a:prstGeom>
          <a:noFill/>
          <a:ln>
            <a:noFill/>
          </a:ln>
        </p:spPr>
        <p:txBody>
          <a:bodyPr spcFirstLastPara="1"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ts val="1200"/>
              <a:buFont typeface="Arial" panose="020B0604020202020204" pitchFamily="34" charset="0"/>
              <a:buNone/>
            </a:pPr>
            <a:r>
              <a:rPr lang="en-US" altLang="ko-KR" dirty="0"/>
              <a:t>2. CAN(Controller Area Network)</a:t>
            </a:r>
          </a:p>
        </p:txBody>
      </p:sp>
      <p:sp>
        <p:nvSpPr>
          <p:cNvPr id="14" name="Google Shape;192;p9">
            <a:extLst>
              <a:ext uri="{FF2B5EF4-FFF2-40B4-BE49-F238E27FC236}">
                <a16:creationId xmlns:a16="http://schemas.microsoft.com/office/drawing/2014/main" id="{296A4B97-50AE-E270-D78F-26ECCA83823D}"/>
              </a:ext>
            </a:extLst>
          </p:cNvPr>
          <p:cNvSpPr txBox="1">
            <a:spLocks/>
          </p:cNvSpPr>
          <p:nvPr/>
        </p:nvSpPr>
        <p:spPr>
          <a:xfrm>
            <a:off x="682791" y="1382273"/>
            <a:ext cx="11137237" cy="446724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pPr>
            <a:r>
              <a:rPr lang="en-US"/>
              <a:t>(1) Definition</a:t>
            </a:r>
            <a:r>
              <a:rPr lang="en-US" altLang="ko-KR"/>
              <a:t> : CAN is used to connect each of ECU(Electronic Control Unit)</a:t>
            </a:r>
          </a:p>
          <a:p>
            <a:pPr indent="-457200">
              <a:spcBef>
                <a:spcPts val="0"/>
              </a:spcBef>
              <a:buClr>
                <a:schemeClr val="dk1"/>
              </a:buClr>
              <a:buSzPts val="2000"/>
              <a:buFont typeface="Arial" panose="020B0604020202020204" pitchFamily="34" charset="0"/>
              <a:buAutoNum type="arabicPeriod"/>
            </a:pPr>
            <a:endParaRPr lang="en-US" dirty="0"/>
          </a:p>
          <a:p>
            <a:pPr indent="-457200">
              <a:spcBef>
                <a:spcPts val="0"/>
              </a:spcBef>
              <a:buClr>
                <a:schemeClr val="dk1"/>
              </a:buClr>
              <a:buSzPts val="2000"/>
              <a:buFont typeface="Arial" panose="020B0604020202020204" pitchFamily="34" charset="0"/>
              <a:buAutoNum type="arabicPeriod"/>
            </a:pPr>
            <a:endParaRPr lang="en-US" dirty="0"/>
          </a:p>
          <a:p>
            <a:pPr indent="-457200">
              <a:spcBef>
                <a:spcPts val="0"/>
              </a:spcBef>
              <a:buClr>
                <a:schemeClr val="dk1"/>
              </a:buClr>
              <a:buSzPts val="2000"/>
              <a:buFont typeface="Arial" panose="020B0604020202020204" pitchFamily="34" charset="0"/>
              <a:buAutoNum type="arabicPeriod"/>
            </a:pPr>
            <a:endParaRPr lang="en-US" dirty="0"/>
          </a:p>
          <a:p>
            <a:pPr indent="-457200">
              <a:spcBef>
                <a:spcPts val="0"/>
              </a:spcBef>
              <a:buClr>
                <a:schemeClr val="dk1"/>
              </a:buClr>
              <a:buSzPts val="2000"/>
              <a:buFont typeface="Arial" panose="020B0604020202020204" pitchFamily="34" charset="0"/>
              <a:buAutoNum type="arabicPeriod"/>
            </a:pPr>
            <a:endParaRPr lang="en-US" dirty="0"/>
          </a:p>
        </p:txBody>
      </p:sp>
      <p:pic>
        <p:nvPicPr>
          <p:cNvPr id="15" name="그림 14">
            <a:extLst>
              <a:ext uri="{FF2B5EF4-FFF2-40B4-BE49-F238E27FC236}">
                <a16:creationId xmlns:a16="http://schemas.microsoft.com/office/drawing/2014/main" id="{207B91C2-84AC-3CCA-92FF-B7B37827161C}"/>
              </a:ext>
            </a:extLst>
          </p:cNvPr>
          <p:cNvPicPr>
            <a:picLocks noChangeAspect="1"/>
          </p:cNvPicPr>
          <p:nvPr/>
        </p:nvPicPr>
        <p:blipFill>
          <a:blip r:embed="rId2"/>
          <a:stretch>
            <a:fillRect/>
          </a:stretch>
        </p:blipFill>
        <p:spPr>
          <a:xfrm>
            <a:off x="632860" y="2824804"/>
            <a:ext cx="7090093" cy="2442520"/>
          </a:xfrm>
          <a:prstGeom prst="rect">
            <a:avLst/>
          </a:prstGeom>
        </p:spPr>
      </p:pic>
      <p:sp>
        <p:nvSpPr>
          <p:cNvPr id="16" name="직사각형 15">
            <a:extLst>
              <a:ext uri="{FF2B5EF4-FFF2-40B4-BE49-F238E27FC236}">
                <a16:creationId xmlns:a16="http://schemas.microsoft.com/office/drawing/2014/main" id="{60C2F0F2-AF6A-3C5A-B1B9-7050421ED06F}"/>
              </a:ext>
            </a:extLst>
          </p:cNvPr>
          <p:cNvSpPr/>
          <p:nvPr/>
        </p:nvSpPr>
        <p:spPr>
          <a:xfrm>
            <a:off x="833120" y="2320834"/>
            <a:ext cx="2885440"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Before CAN</a:t>
            </a:r>
          </a:p>
        </p:txBody>
      </p:sp>
      <p:sp>
        <p:nvSpPr>
          <p:cNvPr id="17" name="직사각형 16">
            <a:extLst>
              <a:ext uri="{FF2B5EF4-FFF2-40B4-BE49-F238E27FC236}">
                <a16:creationId xmlns:a16="http://schemas.microsoft.com/office/drawing/2014/main" id="{716D9D25-9FFC-EAA0-E19B-84EF56ACDDC0}"/>
              </a:ext>
            </a:extLst>
          </p:cNvPr>
          <p:cNvSpPr/>
          <p:nvPr/>
        </p:nvSpPr>
        <p:spPr>
          <a:xfrm>
            <a:off x="4147778" y="2255520"/>
            <a:ext cx="34722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After CAN</a:t>
            </a:r>
            <a:endParaRPr lang="ko-KR" altLang="en-US" dirty="0"/>
          </a:p>
        </p:txBody>
      </p:sp>
      <p:sp>
        <p:nvSpPr>
          <p:cNvPr id="18" name="직사각형 17">
            <a:extLst>
              <a:ext uri="{FF2B5EF4-FFF2-40B4-BE49-F238E27FC236}">
                <a16:creationId xmlns:a16="http://schemas.microsoft.com/office/drawing/2014/main" id="{E798E348-73AA-4A89-C654-67673EB2C14C}"/>
              </a:ext>
            </a:extLst>
          </p:cNvPr>
          <p:cNvSpPr/>
          <p:nvPr/>
        </p:nvSpPr>
        <p:spPr>
          <a:xfrm>
            <a:off x="632860" y="5346704"/>
            <a:ext cx="11031758" cy="823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Before CAN, ECUs are communicating with each other independently and each of them were connected with others only by one wire. Thus, it enhanced the complexity of the system. So, it was necessary to use only one wire to connect multiple ECUs in parallel. This wire is called BUS.</a:t>
            </a:r>
            <a:endParaRPr lang="ko-KR" altLang="en-US" dirty="0"/>
          </a:p>
        </p:txBody>
      </p:sp>
      <p:pic>
        <p:nvPicPr>
          <p:cNvPr id="19" name="그림 18">
            <a:extLst>
              <a:ext uri="{FF2B5EF4-FFF2-40B4-BE49-F238E27FC236}">
                <a16:creationId xmlns:a16="http://schemas.microsoft.com/office/drawing/2014/main" id="{16DE8414-4340-FD88-E793-3FB8761A2C22}"/>
              </a:ext>
            </a:extLst>
          </p:cNvPr>
          <p:cNvPicPr>
            <a:picLocks noChangeAspect="1"/>
          </p:cNvPicPr>
          <p:nvPr/>
        </p:nvPicPr>
        <p:blipFill>
          <a:blip r:embed="rId3"/>
          <a:stretch>
            <a:fillRect/>
          </a:stretch>
        </p:blipFill>
        <p:spPr>
          <a:xfrm>
            <a:off x="8767469" y="2351846"/>
            <a:ext cx="2741740" cy="2233688"/>
          </a:xfrm>
          <a:prstGeom prst="rect">
            <a:avLst/>
          </a:prstGeom>
        </p:spPr>
      </p:pic>
    </p:spTree>
    <p:extLst>
      <p:ext uri="{BB962C8B-B14F-4D97-AF65-F5344CB8AC3E}">
        <p14:creationId xmlns:p14="http://schemas.microsoft.com/office/powerpoint/2010/main" val="1291858757"/>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 name="Google Shape;192;p9"/>
          <p:cNvSpPr txBox="1"/>
          <p:nvPr/>
        </p:nvSpPr>
        <p:spPr>
          <a:xfrm>
            <a:off x="527381" y="0"/>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Font typeface="Arial"/>
              <a:buNone/>
              <a:defRPr/>
            </a:pPr>
            <a:r>
              <a:rPr lang="en-US"/>
              <a:t>(2) Advantages </a:t>
            </a:r>
            <a:endParaRPr lang="en-US"/>
          </a:p>
          <a:p>
            <a:pPr marL="0" indent="0">
              <a:spcBef>
                <a:spcPts val="0"/>
              </a:spcBef>
              <a:buClr>
                <a:schemeClr val="dk1"/>
              </a:buClr>
              <a:buSzPct val="25000"/>
              <a:buFont typeface="Arial"/>
              <a:buNone/>
              <a:defRPr/>
            </a:pPr>
            <a:r>
              <a:rPr lang="en-US"/>
              <a:t>	-Multi Master communication : CAN BUS is used by </a:t>
            </a:r>
            <a:r>
              <a:rPr lang="en-US" b="1" i="1"/>
              <a:t>multiple 	master</a:t>
            </a:r>
            <a:r>
              <a:rPr lang="en-US" i="1"/>
              <a:t> </a:t>
            </a:r>
            <a:r>
              <a:rPr lang="en-US"/>
              <a:t>so that masters can 	share it in real time.</a:t>
            </a:r>
            <a:endParaRPr lang="en-US"/>
          </a:p>
          <a:p>
            <a:pPr marL="0" indent="0">
              <a:spcBef>
                <a:spcPts val="0"/>
              </a:spcBef>
              <a:buClr>
                <a:schemeClr val="dk1"/>
              </a:buClr>
              <a:buSzPct val="25000"/>
              <a:buFont typeface="Arial"/>
              <a:buNone/>
              <a:defRPr/>
            </a:pPr>
            <a:r>
              <a:rPr lang="en-US"/>
              <a:t>	-Simple Structure : It uses only </a:t>
            </a:r>
            <a:r>
              <a:rPr lang="en-US" b="1" i="1"/>
              <a:t>two signals</a:t>
            </a:r>
            <a:r>
              <a:rPr lang="en-US"/>
              <a:t>(CAN_High, 		CAN_Low). So it is very simple to</a:t>
            </a:r>
            <a:r>
              <a:rPr lang="en-US" altLang="ko-KR"/>
              <a:t> add more modules if it`s 	necessary.</a:t>
            </a:r>
            <a:endParaRPr lang="en-US" altLang="ko-KR"/>
          </a:p>
          <a:p>
            <a:pPr marL="0" indent="0">
              <a:spcBef>
                <a:spcPts val="0"/>
              </a:spcBef>
              <a:buClr>
                <a:schemeClr val="dk1"/>
              </a:buClr>
              <a:buSzPct val="25000"/>
              <a:buFont typeface="Arial"/>
              <a:buNone/>
              <a:defRPr/>
            </a:pPr>
            <a:r>
              <a:rPr lang="en-US"/>
              <a:t>	-Strong enough against noises : It uses only two signals. 	So it is very </a:t>
            </a:r>
            <a:r>
              <a:rPr lang="en-US" b="1" i="1"/>
              <a:t>strong against electrical noises.</a:t>
            </a:r>
            <a:endParaRPr lang="en-US"/>
          </a:p>
          <a:p>
            <a:pPr marL="0" indent="0">
              <a:spcBef>
                <a:spcPts val="0"/>
              </a:spcBef>
              <a:buClr>
                <a:schemeClr val="dk1"/>
              </a:buClr>
              <a:buSzPct val="25000"/>
              <a:buFont typeface="Arial"/>
              <a:buNone/>
              <a:defRPr/>
            </a:pPr>
            <a:r>
              <a:rPr lang="en-US"/>
              <a:t>	-Priority Sorting using ID : Every ECU has its own ID. CAN 	</a:t>
            </a:r>
            <a:r>
              <a:rPr lang="en-US" b="1" i="1" u="sng"/>
              <a:t>uses ID as priorities</a:t>
            </a:r>
            <a:r>
              <a:rPr lang="en-US"/>
              <a:t>. It enhances the speed of system 		controlling and the safety of system. </a:t>
            </a:r>
            <a:endParaRPr lang="en-US"/>
          </a:p>
          <a:p>
            <a:pPr marL="0" indent="0">
              <a:spcBef>
                <a:spcPts val="0"/>
              </a:spcBef>
              <a:buClr>
                <a:schemeClr val="dk1"/>
              </a:buClr>
              <a:buSzPct val="25000"/>
              <a:buFont typeface="Arial"/>
              <a:buNone/>
              <a:defRPr/>
            </a:pPr>
            <a:r>
              <a:rPr lang="en-US"/>
              <a:t>	-</a:t>
            </a:r>
            <a:r>
              <a:rPr lang="en-US" b="1" i="1" u="sng"/>
              <a:t>High-speed and long-distance communication</a:t>
            </a:r>
            <a:r>
              <a:rPr lang="en-US"/>
              <a:t> : CAN offer	500k~1M bps of speed and 1000m as a maximum distance 	communication</a:t>
            </a:r>
            <a:endParaRPr lang="en-US"/>
          </a:p>
          <a:p>
            <a:pPr marL="0" indent="0">
              <a:spcBef>
                <a:spcPts val="0"/>
              </a:spcBef>
              <a:buClr>
                <a:schemeClr val="dk1"/>
              </a:buClr>
              <a:buSzPct val="25000"/>
              <a:buFont typeface="Arial"/>
              <a:buNone/>
              <a:defRPr/>
            </a:pPr>
            <a:r>
              <a:rPr lang="en-US"/>
              <a:t>	-PLUG&amp;PLAY : It offers </a:t>
            </a:r>
            <a:r>
              <a:rPr lang="en-US" b="1" i="1" u="sng"/>
              <a:t>PLUG &amp; PLAY function</a:t>
            </a:r>
            <a:r>
              <a:rPr lang="en-US"/>
              <a:t> which makes 	CAN controller be easier to 	connect with BUS and remove 	from BUS</a:t>
            </a:r>
            <a:endParaRPr lang="en-US"/>
          </a:p>
          <a:p>
            <a:pPr marL="0" indent="0">
              <a:spcBef>
                <a:spcPts val="0"/>
              </a:spcBef>
              <a:buClr>
                <a:schemeClr val="dk1"/>
              </a:buClr>
              <a:buSzPct val="25000"/>
              <a:buFont typeface="Arial"/>
              <a:buNone/>
              <a:defRPr/>
            </a:pPr>
            <a:endParaRPr 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4667885" y="43862"/>
            <a:ext cx="7387590" cy="1609724"/>
          </a:xfrm>
          <a:prstGeom prst="rect">
            <a:avLst/>
          </a:prstGeom>
        </p:spPr>
      </p:pic>
      <p:sp>
        <p:nvSpPr>
          <p:cNvPr id="7" name="Google Shape;192;p9"/>
          <p:cNvSpPr txBox="1"/>
          <p:nvPr/>
        </p:nvSpPr>
        <p:spPr>
          <a:xfrm>
            <a:off x="477050" y="1811715"/>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Font typeface="Arial"/>
              <a:buNone/>
              <a:defRPr/>
            </a:pPr>
            <a:r>
              <a:rPr lang="en-US"/>
              <a:t>(3) CAN Frame Structure</a:t>
            </a:r>
            <a:endParaRPr lang="en-US"/>
          </a:p>
          <a:p>
            <a:pPr marL="0" indent="0">
              <a:spcBef>
                <a:spcPts val="0"/>
              </a:spcBef>
              <a:buClr>
                <a:schemeClr val="dk1"/>
              </a:buClr>
              <a:buSzPct val="25000"/>
              <a:buFont typeface="Arial"/>
              <a:buNone/>
              <a:defRPr/>
            </a:pPr>
            <a:r>
              <a:rPr lang="en-US"/>
              <a:t>	-SOF(Start Of Frame) : Representing the start of message to 	synchronize nodes of BUS</a:t>
            </a:r>
            <a:endParaRPr lang="en-US"/>
          </a:p>
          <a:p>
            <a:pPr marL="0" indent="0">
              <a:spcBef>
                <a:spcPts val="0"/>
              </a:spcBef>
              <a:buClr>
                <a:schemeClr val="dk1"/>
              </a:buClr>
              <a:buSzPct val="25000"/>
              <a:buFont typeface="Arial"/>
              <a:buNone/>
              <a:defRPr/>
            </a:pPr>
            <a:r>
              <a:rPr lang="en-US"/>
              <a:t>	-Identifier(ID) : Used to identify messages and give priority 	number. Standard CAN uses 11 bits and Extended 	CAN uses </a:t>
            </a:r>
            <a:r>
              <a:rPr lang="ko-KR" altLang="en-US"/>
              <a:t>	</a:t>
            </a:r>
            <a:r>
              <a:rPr lang="en-US"/>
              <a:t>29 bits to represent ID</a:t>
            </a:r>
            <a:endParaRPr lang="en-US"/>
          </a:p>
          <a:p>
            <a:pPr marL="0" indent="0">
              <a:spcBef>
                <a:spcPts val="0"/>
              </a:spcBef>
              <a:buClr>
                <a:schemeClr val="dk1"/>
              </a:buClr>
              <a:buSzPct val="25000"/>
              <a:buFont typeface="Arial"/>
              <a:buNone/>
              <a:defRPr/>
            </a:pPr>
            <a:r>
              <a:rPr lang="en-US"/>
              <a:t>	-Control : Used to represent the length of data</a:t>
            </a:r>
            <a:endParaRPr lang="en-US"/>
          </a:p>
          <a:p>
            <a:pPr marL="0" indent="0">
              <a:spcBef>
                <a:spcPts val="0"/>
              </a:spcBef>
              <a:buClr>
                <a:schemeClr val="dk1"/>
              </a:buClr>
              <a:buSzPct val="25000"/>
              <a:buFont typeface="Arial"/>
              <a:buNone/>
              <a:defRPr/>
            </a:pPr>
            <a:r>
              <a:rPr lang="en-US"/>
              <a:t>	-Data : Data which is being transferred in this frame</a:t>
            </a:r>
            <a:endParaRPr lang="en-US"/>
          </a:p>
          <a:p>
            <a:pPr marL="0" indent="0">
              <a:spcBef>
                <a:spcPts val="0"/>
              </a:spcBef>
              <a:buClr>
                <a:schemeClr val="dk1"/>
              </a:buClr>
              <a:buSzPct val="25000"/>
              <a:buFont typeface="Arial"/>
              <a:buNone/>
              <a:defRPr/>
            </a:pPr>
            <a:r>
              <a:rPr lang="en-US"/>
              <a:t>	-CRC : Used to check errors of frame</a:t>
            </a:r>
            <a:endParaRPr lang="en-US"/>
          </a:p>
          <a:p>
            <a:pPr marL="0" indent="0">
              <a:spcBef>
                <a:spcPts val="0"/>
              </a:spcBef>
              <a:buClr>
                <a:schemeClr val="dk1"/>
              </a:buClr>
              <a:buSzPct val="25000"/>
              <a:buFont typeface="Arial"/>
              <a:buNone/>
              <a:defRPr/>
            </a:pPr>
            <a:r>
              <a:rPr lang="en-US"/>
              <a:t>	-ACK : Used to send the receive notification of message</a:t>
            </a:r>
            <a:endParaRPr lang="en-US"/>
          </a:p>
          <a:p>
            <a:pPr marL="0" indent="0">
              <a:spcBef>
                <a:spcPts val="0"/>
              </a:spcBef>
              <a:buClr>
                <a:schemeClr val="dk1"/>
              </a:buClr>
              <a:buSzPct val="25000"/>
              <a:buFont typeface="Arial"/>
              <a:buNone/>
              <a:defRPr/>
            </a:pPr>
            <a:r>
              <a:rPr lang="en-US"/>
              <a:t>	- EOF(End Of Frame) : Representing the end of frame</a:t>
            </a: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endParaRPr lang="en-US"/>
          </a:p>
          <a:p>
            <a:pPr marL="0" indent="0">
              <a:spcBef>
                <a:spcPts val="0"/>
              </a:spcBef>
              <a:buClr>
                <a:schemeClr val="dk1"/>
              </a:buClr>
              <a:buSzPct val="25000"/>
              <a:buFont typeface="Arial"/>
              <a:buNone/>
              <a:defRPr/>
            </a:pPr>
            <a:r>
              <a:rPr lang="en-US"/>
              <a:t>	</a:t>
            </a:r>
            <a:endParaRPr lang="en-US"/>
          </a:p>
        </p:txBody>
      </p:sp>
      <p:sp>
        <p:nvSpPr>
          <p:cNvPr id="8" name="Google Shape;195;p9"/>
          <p:cNvSpPr txBox="1"/>
          <p:nvPr/>
        </p:nvSpPr>
        <p:spPr>
          <a:xfrm>
            <a:off x="527381" y="1490928"/>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2. CAN(Controller Area Network)</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2;p9">
            <a:extLst>
              <a:ext uri="{FF2B5EF4-FFF2-40B4-BE49-F238E27FC236}">
                <a16:creationId xmlns:a16="http://schemas.microsoft.com/office/drawing/2014/main" id="{684AFACA-DC6D-2C99-274D-12D784B424E3}"/>
              </a:ext>
            </a:extLst>
          </p:cNvPr>
          <p:cNvSpPr txBox="1">
            <a:spLocks/>
          </p:cNvSpPr>
          <p:nvPr/>
        </p:nvSpPr>
        <p:spPr>
          <a:xfrm>
            <a:off x="643283" y="282734"/>
            <a:ext cx="11137237" cy="446724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000"/>
              <a:buFont typeface="Arial" panose="020B0604020202020204" pitchFamily="34" charset="0"/>
              <a:buNone/>
            </a:pPr>
            <a:r>
              <a:rPr lang="en-US" dirty="0"/>
              <a:t>(4) Principles Of Operations Of CAN</a:t>
            </a:r>
          </a:p>
          <a:p>
            <a:pPr marL="0" indent="0">
              <a:spcBef>
                <a:spcPts val="0"/>
              </a:spcBef>
              <a:buClr>
                <a:schemeClr val="dk1"/>
              </a:buClr>
              <a:buSzPts val="2000"/>
              <a:buFont typeface="Arial" panose="020B0604020202020204" pitchFamily="34" charset="0"/>
              <a:buNone/>
            </a:pPr>
            <a:r>
              <a:rPr lang="en-US" dirty="0"/>
              <a:t>	CAN BUS Cycle-&gt;Next CAN BUS Cycle-&gt;Next CAN BUS Cycle	-&gt;…</a:t>
            </a:r>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r>
              <a:rPr lang="en-US" dirty="0"/>
              <a:t>(5) CAN BUS Cycle</a:t>
            </a:r>
          </a:p>
          <a:p>
            <a:pPr marL="0" indent="0">
              <a:spcBef>
                <a:spcPts val="0"/>
              </a:spcBef>
              <a:buClr>
                <a:schemeClr val="dk1"/>
              </a:buClr>
              <a:buSzPts val="2000"/>
              <a:buFont typeface="Arial" panose="020B0604020202020204" pitchFamily="34" charset="0"/>
              <a:buNone/>
            </a:pPr>
            <a:r>
              <a:rPr lang="en-US" dirty="0"/>
              <a:t>	CAN controller`s checking of CAN BUS`s usage at the 		moment-&gt;ID(Unique for Each of 	every ECU) priority 		checking-&gt;Lower is more prior-&gt;Execution of next CAN BUS 	Cycle</a:t>
            </a:r>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r>
              <a:rPr lang="en-US" dirty="0"/>
              <a:t>(6) Utilities of CAN</a:t>
            </a:r>
          </a:p>
          <a:p>
            <a:pPr marL="0" indent="0">
              <a:spcBef>
                <a:spcPts val="0"/>
              </a:spcBef>
              <a:buClr>
                <a:schemeClr val="dk1"/>
              </a:buClr>
              <a:buSzPts val="2000"/>
              <a:buFont typeface="Arial" panose="020B0604020202020204" pitchFamily="34" charset="0"/>
              <a:buNone/>
            </a:pPr>
            <a:r>
              <a:rPr lang="en-US" dirty="0"/>
              <a:t>	CAN </a:t>
            </a:r>
            <a:r>
              <a:rPr lang="en-US" dirty="0" err="1"/>
              <a:t>can</a:t>
            </a:r>
            <a:r>
              <a:rPr lang="en-US" dirty="0"/>
              <a:t> be used in various industries from automobile to 	automatic machines</a:t>
            </a:r>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r>
              <a:rPr lang="en-US" dirty="0"/>
              <a:t>(7) Future of CAN</a:t>
            </a:r>
          </a:p>
          <a:p>
            <a:pPr marL="0" indent="0">
              <a:spcBef>
                <a:spcPts val="0"/>
              </a:spcBef>
              <a:buClr>
                <a:schemeClr val="dk1"/>
              </a:buClr>
              <a:buSzPts val="2000"/>
              <a:buFont typeface="Arial" panose="020B0604020202020204" pitchFamily="34" charset="0"/>
              <a:buNone/>
            </a:pPr>
            <a:r>
              <a:rPr lang="en-US" dirty="0"/>
              <a:t>	Appearance of CAN FD to complement problems of CAN</a:t>
            </a:r>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endParaRPr lang="en-US" dirty="0"/>
          </a:p>
          <a:p>
            <a:pPr marL="0" indent="0">
              <a:spcBef>
                <a:spcPts val="0"/>
              </a:spcBef>
              <a:buClr>
                <a:schemeClr val="dk1"/>
              </a:buClr>
              <a:buSzPts val="2000"/>
              <a:buFont typeface="Arial" panose="020B0604020202020204" pitchFamily="34" charset="0"/>
              <a:buNone/>
            </a:pPr>
            <a:r>
              <a:rPr lang="en-US" dirty="0"/>
              <a:t>	</a:t>
            </a:r>
          </a:p>
        </p:txBody>
      </p:sp>
    </p:spTree>
    <p:extLst>
      <p:ext uri="{BB962C8B-B14F-4D97-AF65-F5344CB8AC3E}">
        <p14:creationId xmlns:p14="http://schemas.microsoft.com/office/powerpoint/2010/main" val="3114313860"/>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1300</ep:Words>
  <ep:PresentationFormat>와이드스크린</ep:PresentationFormat>
  <ep:Paragraphs>166</ep:Paragraphs>
  <ep:Slides>22</ep:Slides>
  <ep:Notes>1</ep:Notes>
  <ep:TotalTime>0</ep:TotalTime>
  <ep:HiddenSlides>0</ep:HiddenSlides>
  <ep:MMClips>0</ep:MMClips>
  <ep:HeadingPairs>
    <vt:vector size="4" baseType="variant">
      <vt:variant>
        <vt:lpstr>테마</vt:lpstr>
      </vt:variant>
      <vt:variant>
        <vt:i4>1</vt:i4>
      </vt:variant>
      <vt:variant>
        <vt:lpstr>슬라이드 제목</vt:lpstr>
      </vt:variant>
      <vt:variant>
        <vt:i4>22</vt:i4>
      </vt:variant>
    </vt:vector>
  </ep:HeadingPairs>
  <ep:TitlesOfParts>
    <vt:vector size="23" baseType="lpstr">
      <vt:lpstr>Office 테마</vt:lpstr>
      <vt:lpstr>PowerPoint 프레젠테이션</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2022-12-27T01:52:53.000</dcterms:created>
  <dc:creator>해리_변영준</dc:creator>
  <cp:lastModifiedBy>82104</cp:lastModifiedBy>
  <dcterms:modified xsi:type="dcterms:W3CDTF">2023-01-05T06:03:26.094</dcterms:modified>
  <cp:revision>9</cp:revision>
  <dc:title>1st Seminar- AUTOSAR &amp; Vehicle Communication Network</dc:title>
  <cp:version>1000.0000.01</cp:version>
</cp:coreProperties>
</file>