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6T01:03:32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6932 8817 16383 0 0,'0'0'0'0'0</inkml:trace>
</inkml:ink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1.png"  /><Relationship Id="rId13" Type="http://schemas.openxmlformats.org/officeDocument/2006/relationships/image" Target="../media/image22.png"  /><Relationship Id="rId14" Type="http://schemas.openxmlformats.org/officeDocument/2006/relationships/image" Target="../media/image23.png"  /><Relationship Id="rId15" Type="http://schemas.openxmlformats.org/officeDocument/2006/relationships/image" Target="../media/image24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customXml" Target="../ink/ink1.xml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jpeg"  /><Relationship Id="rId3" Type="http://schemas.openxmlformats.org/officeDocument/2006/relationships/image" Target="../media/image50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jpeg"  /><Relationship Id="rId3" Type="http://schemas.openxmlformats.org/officeDocument/2006/relationships/image" Target="../media/image5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Technical Analysis of Virtual ECU</a:t>
            </a: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08BA3-0F86-E7F0-6648-79101076000F}"/>
              </a:ext>
            </a:extLst>
          </p:cNvPr>
          <p:cNvSpPr txBox="1"/>
          <p:nvPr/>
        </p:nvSpPr>
        <p:spPr>
          <a:xfrm>
            <a:off x="214312" y="205382"/>
            <a:ext cx="1184076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맑은 고딕"/>
                <a:ea typeface="맑은 고딕"/>
                <a:cs typeface="+mn-lt"/>
              </a:rPr>
              <a:t>5. 가상 ECU 소프트웨어 시장 조사</a:t>
            </a:r>
          </a:p>
          <a:p>
            <a:r>
              <a:rPr lang="ko-KR" altLang="en-US">
                <a:latin typeface="맑은 고딕"/>
                <a:ea typeface="맑은 고딕"/>
                <a:cs typeface="+mn-lt"/>
              </a:rPr>
              <a:t>(1) 회사별 가상 ECU 소프트웨어 항목</a:t>
            </a:r>
          </a:p>
          <a:p>
            <a:endParaRPr lang="ko-KR" altLang="en-US">
              <a:latin typeface="맑은 고딕" panose="020F0502020204030204"/>
              <a:ea typeface="맑은 고딕" panose="020F0502020204030204"/>
            </a:endParaRPr>
          </a:p>
          <a:p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BD6791-778D-17CC-4078-A01AD36754AF}"/>
              </a:ext>
            </a:extLst>
          </p:cNvPr>
          <p:cNvGraphicFramePr>
            <a:graphicFrameLocks noGrp="1"/>
          </p:cNvGraphicFramePr>
          <p:nvPr/>
        </p:nvGraphicFramePr>
        <p:xfrm>
          <a:off x="209597" y="944308"/>
          <a:ext cx="11772806" cy="496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93">
                  <a:extLst>
                    <a:ext uri="{9D8B030D-6E8A-4147-A177-3AD203B41FA5}">
                      <a16:colId xmlns:a16="http://schemas.microsoft.com/office/drawing/2014/main" val="1526158000"/>
                    </a:ext>
                  </a:extLst>
                </a:gridCol>
                <a:gridCol w="2040940">
                  <a:extLst>
                    <a:ext uri="{9D8B030D-6E8A-4147-A177-3AD203B41FA5}">
                      <a16:colId xmlns:a16="http://schemas.microsoft.com/office/drawing/2014/main" val="1545375031"/>
                    </a:ext>
                  </a:extLst>
                </a:gridCol>
                <a:gridCol w="1982391">
                  <a:extLst>
                    <a:ext uri="{9D8B030D-6E8A-4147-A177-3AD203B41FA5}">
                      <a16:colId xmlns:a16="http://schemas.microsoft.com/office/drawing/2014/main" val="1093880232"/>
                    </a:ext>
                  </a:extLst>
                </a:gridCol>
                <a:gridCol w="1397415">
                  <a:extLst>
                    <a:ext uri="{9D8B030D-6E8A-4147-A177-3AD203B41FA5}">
                      <a16:colId xmlns:a16="http://schemas.microsoft.com/office/drawing/2014/main" val="4246420759"/>
                    </a:ext>
                  </a:extLst>
                </a:gridCol>
                <a:gridCol w="1099593">
                  <a:extLst>
                    <a:ext uri="{9D8B030D-6E8A-4147-A177-3AD203B41FA5}">
                      <a16:colId xmlns:a16="http://schemas.microsoft.com/office/drawing/2014/main" val="3135476828"/>
                    </a:ext>
                  </a:extLst>
                </a:gridCol>
                <a:gridCol w="1622210">
                  <a:extLst>
                    <a:ext uri="{9D8B030D-6E8A-4147-A177-3AD203B41FA5}">
                      <a16:colId xmlns:a16="http://schemas.microsoft.com/office/drawing/2014/main" val="3031398687"/>
                    </a:ext>
                  </a:extLst>
                </a:gridCol>
                <a:gridCol w="1259998">
                  <a:extLst>
                    <a:ext uri="{9D8B030D-6E8A-4147-A177-3AD203B41FA5}">
                      <a16:colId xmlns:a16="http://schemas.microsoft.com/office/drawing/2014/main" val="3092239751"/>
                    </a:ext>
                  </a:extLst>
                </a:gridCol>
                <a:gridCol w="1185066">
                  <a:extLst>
                    <a:ext uri="{9D8B030D-6E8A-4147-A177-3AD203B41FA5}">
                      <a16:colId xmlns:a16="http://schemas.microsoft.com/office/drawing/2014/main" val="31270463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Product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ETAS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dSpace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Vector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QTronic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Synopsys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팝콘사</a:t>
                      </a:r>
                      <a:endParaRPr lang="ko-KR" altLang="en-US" sz="10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제안</a:t>
                      </a:r>
                      <a:endParaRPr lang="ko-KR" altLang="en-US" sz="1000" b="1">
                        <a:solidFill>
                          <a:srgbClr val="99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20146"/>
                  </a:ext>
                </a:extLst>
              </a:tr>
              <a:tr h="59156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AUTOSAR IDE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ISOLAR-A(RTE)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ISOLAR-B(BSW)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ISOLAR-EVE(</a:t>
                      </a:r>
                      <a:r>
                        <a:rPr lang="ko-KR" altLang="en-US" sz="800">
                          <a:effectLst/>
                        </a:rPr>
                        <a:t>검증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SystemDesk(modeling/RTE)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TargetLink(Code generation)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PREEvision(Conformant)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DaVinci(RTE)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MICROSAR Classic(BSW)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AutoSAR.io(ARXML </a:t>
                      </a:r>
                      <a:r>
                        <a:rPr lang="ko-KR" altLang="en-US" sz="800">
                          <a:effectLst/>
                        </a:rPr>
                        <a:t>설계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PACON IDE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PARA(Code generation)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OpenSAR(BSW)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74118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네트워크 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시뮬레이터</a:t>
                      </a:r>
                      <a:br>
                        <a:rPr lang="ko-KR" altLang="en-US" sz="800">
                          <a:effectLst/>
                        </a:rPr>
                      </a:b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통신규격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COSYM MiL SiL VNET</a:t>
                      </a: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(CAN, CANFD, AETH, LIN and FR virtual bus), COSYM NIC (CAN &lt;-&gt; restbus)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Bus Manager(LIN, CAN, and CAN FD configuration),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RTI(LIN, CAN, FlexRay, FPGA, Ethernet) &lt;-&gt; Simulink</a:t>
                      </a:r>
                      <a:endParaRPr lang="en-US" sz="80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CANalyzer(CAN, LIN, MOST, FlexRay or Ethernet)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Silver(CAN, LIN, FlexRay) &lt;-&gt; CANape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O (CAN, CANFD, LIN,</a:t>
                      </a:r>
                      <a:r>
                        <a:rPr lang="en-US" altLang="ko-KR" sz="800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Ethernet)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1478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캘리브레이션</a:t>
                      </a:r>
                      <a:endParaRPr lang="ko-KR" alt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INCA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TargetLink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CANape, vCDMstudio(parameter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TestWeaver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96816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자동검증</a:t>
                      </a:r>
                    </a:p>
                    <a:p>
                      <a:pPr algn="ctr"/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-US" sz="800">
                          <a:effectLst/>
                        </a:rPr>
                        <a:t>ASAM XiL)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COSYM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&lt;-&gt; LABCAR-OPERATOR,</a:t>
                      </a: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INCA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VEOS(PC-based)</a:t>
                      </a: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ControlDesk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AutomationDesk(versatile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CANdelaStudio, (ECU diagnostic) w/o ASAM XiL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CANoe-CANoe.DiVa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TestWeaver w/o ASAM XiL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 &lt;-&gt; Other tool (ex INCA, CANape)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(IF)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92369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vECU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RTA-VRTE early access(Hypervisor/QEMU) – AUTOSAR Adaptive, COMSYS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SystemDesk(modeling)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TargetLink(Code generation)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vVIRTUALtarget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Tri-core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Docker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O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277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ECU SW</a:t>
                      </a:r>
                      <a:r>
                        <a:rPr lang="en-US" altLang="ko-KR" sz="800">
                          <a:effectLst/>
                        </a:rPr>
                        <a:t> </a:t>
                      </a:r>
                      <a:r>
                        <a:rPr lang="ko-KR" altLang="en-US" sz="800">
                          <a:effectLst/>
                        </a:rPr>
                        <a:t>개발</a:t>
                      </a:r>
                      <a:endParaRPr lang="ko-KR" alt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SCODE-CONGRA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SystemDesk(modeling)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TargetLink(Code generation)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DaVinci configurator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257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시뮬레이터 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-US" sz="800">
                          <a:effectLst/>
                        </a:rPr>
                        <a:t>FMI)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COSYM &lt;-&gt;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COSYM-CAR (restbus)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COSYM &lt;-&gt;INCA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VEOS(PC-based)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SCALEXIO(ECU </a:t>
                      </a:r>
                      <a:r>
                        <a:rPr lang="ko-KR" altLang="en-US" sz="800">
                          <a:effectLst/>
                        </a:rPr>
                        <a:t>기능 및 성능 테스트를 지원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 w/o FMI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 &lt;-&gt; Simulink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O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65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CI/CD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SYNECT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DaVinci configurator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O</a:t>
                      </a:r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71544"/>
                  </a:ext>
                </a:extLst>
              </a:tr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비고</a:t>
                      </a:r>
                      <a:endParaRPr lang="ko-KR" altLang="en-US" sz="8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Autosar</a:t>
                      </a:r>
                      <a:r>
                        <a:rPr lang="en-US" altLang="ko-KR" sz="800">
                          <a:effectLst/>
                        </a:rPr>
                        <a:t> </a:t>
                      </a:r>
                      <a:r>
                        <a:rPr lang="ko-KR" altLang="en-US" sz="800">
                          <a:effectLst/>
                        </a:rPr>
                        <a:t>기반 네트워크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en-US" sz="800">
                          <a:effectLst/>
                        </a:rPr>
                        <a:t>COSYM-CAR)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HSP(Update firmware of ETAS hardware)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Synect(Data management)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ASM(Open simulation models)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MotionDesk(3Dvisulization)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ControlDesk(Experiment environment)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AutomationDesk(Testing and Evalution) =&gt; VEOS(SiL test),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Autosar Compare(</a:t>
                      </a:r>
                      <a:r>
                        <a:rPr lang="ko-KR" altLang="en-US" sz="800">
                          <a:effectLst/>
                        </a:rPr>
                        <a:t>소스 비교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GL Logger Family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Indigo</a:t>
                      </a:r>
                      <a:br>
                        <a:rPr lang="en-US" sz="800">
                          <a:effectLst/>
                        </a:rPr>
                      </a:b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Autosar(Adaptive)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Silver(</a:t>
                      </a:r>
                      <a:r>
                        <a:rPr lang="ko-KR" altLang="en-US" sz="800">
                          <a:effectLst/>
                        </a:rPr>
                        <a:t>테스트 케이스 모델링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Autosar (Adaptive)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9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5-(1) ETAS 사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-</a:t>
            </a:r>
            <a:r>
              <a:rPr lang="en-US" altLang="ko-KR" dirty="0" err="1">
                <a:ea typeface="+mn-lt"/>
                <a:cs typeface="+mn-lt"/>
              </a:rPr>
              <a:t>ETAS사가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기존에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제공하던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가상</a:t>
            </a:r>
            <a:r>
              <a:rPr lang="en-US" altLang="ko-KR" dirty="0">
                <a:ea typeface="+mn-lt"/>
                <a:cs typeface="+mn-lt"/>
              </a:rPr>
              <a:t> ECU </a:t>
            </a:r>
            <a:r>
              <a:rPr lang="en-US" altLang="ko-KR" dirty="0" err="1">
                <a:ea typeface="+mn-lt"/>
                <a:cs typeface="+mn-lt"/>
              </a:rPr>
              <a:t>SW인</a:t>
            </a:r>
            <a:r>
              <a:rPr lang="en-US" altLang="ko-KR" dirty="0">
                <a:ea typeface="+mn-lt"/>
                <a:cs typeface="+mn-lt"/>
              </a:rPr>
              <a:t> ISOLAR-EVE</a:t>
            </a:r>
            <a:r>
              <a:rPr lang="ko-KR" dirty="0">
                <a:ea typeface="+mn-lt"/>
                <a:cs typeface="+mn-lt"/>
              </a:rPr>
              <a:t>가 </a:t>
            </a:r>
            <a:r>
              <a:rPr lang="en-US" altLang="ko-KR" dirty="0">
                <a:ea typeface="+mn-lt"/>
                <a:cs typeface="+mn-lt"/>
              </a:rPr>
              <a:t>2021</a:t>
            </a:r>
            <a:r>
              <a:rPr lang="ko-KR" dirty="0">
                <a:ea typeface="+mn-lt"/>
                <a:cs typeface="+mn-lt"/>
              </a:rPr>
              <a:t>년 3월 </a:t>
            </a:r>
            <a:r>
              <a:rPr lang="en-US" altLang="ko-KR" dirty="0">
                <a:ea typeface="+mn-lt"/>
                <a:cs typeface="+mn-lt"/>
              </a:rPr>
              <a:t>31일 </a:t>
            </a:r>
            <a:r>
              <a:rPr lang="en-US" altLang="ko-KR" dirty="0" err="1">
                <a:ea typeface="+mn-lt"/>
                <a:cs typeface="+mn-lt"/>
              </a:rPr>
              <a:t>출시된</a:t>
            </a:r>
            <a:r>
              <a:rPr lang="en-US" altLang="ko-KR" dirty="0">
                <a:ea typeface="+mn-lt"/>
                <a:cs typeface="+mn-lt"/>
              </a:rPr>
              <a:t> V3.5.0을 </a:t>
            </a:r>
            <a:r>
              <a:rPr lang="en-US" altLang="ko-KR" dirty="0" err="1">
                <a:ea typeface="+mn-lt"/>
                <a:cs typeface="+mn-lt"/>
              </a:rPr>
              <a:t>끝으로</a:t>
            </a:r>
            <a:r>
              <a:rPr lang="en-US" altLang="ko-KR" dirty="0">
                <a:ea typeface="+mn-lt"/>
                <a:cs typeface="+mn-lt"/>
              </a:rPr>
              <a:t> 10년 뒤 </a:t>
            </a:r>
            <a:r>
              <a:rPr lang="en-US" altLang="ko-KR" dirty="0" err="1">
                <a:ea typeface="+mn-lt"/>
                <a:cs typeface="+mn-lt"/>
              </a:rPr>
              <a:t>판매가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중단될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예정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en-US" altLang="ko-KR" dirty="0" err="1">
                <a:ea typeface="+mn-lt"/>
                <a:cs typeface="+mn-lt"/>
              </a:rPr>
              <a:t>이에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따라</a:t>
            </a:r>
            <a:r>
              <a:rPr lang="en-US" altLang="ko-KR" dirty="0">
                <a:ea typeface="+mn-lt"/>
                <a:cs typeface="+mn-lt"/>
              </a:rPr>
              <a:t> ISOLAR-</a:t>
            </a:r>
            <a:r>
              <a:rPr lang="en-US" altLang="ko-KR" dirty="0" err="1">
                <a:ea typeface="+mn-lt"/>
                <a:cs typeface="+mn-lt"/>
              </a:rPr>
              <a:t>EVE의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라이센스와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서비스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역시</a:t>
            </a:r>
            <a:r>
              <a:rPr lang="en-US" altLang="ko-KR" dirty="0">
                <a:ea typeface="+mn-lt"/>
                <a:cs typeface="+mn-lt"/>
              </a:rPr>
              <a:t> 2022년 1월 </a:t>
            </a:r>
            <a:r>
              <a:rPr lang="en-US" altLang="ko-KR" dirty="0" err="1">
                <a:ea typeface="+mn-lt"/>
                <a:cs typeface="+mn-lt"/>
              </a:rPr>
              <a:t>이후로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중단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en-US" altLang="ko-KR" dirty="0">
              <a:ea typeface="맑은 고딕" panose="020B0503020000020004" pitchFamily="34" charset="-127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-</a:t>
            </a:r>
            <a:r>
              <a:rPr lang="en-US" altLang="ko-KR" dirty="0" err="1">
                <a:ea typeface="+mn-lt"/>
                <a:cs typeface="+mn-lt"/>
              </a:rPr>
              <a:t>기존의</a:t>
            </a:r>
            <a:r>
              <a:rPr lang="en-US" altLang="ko-KR" dirty="0">
                <a:ea typeface="+mn-lt"/>
                <a:cs typeface="+mn-lt"/>
              </a:rPr>
              <a:t> ISOLAR-EVE 를 </a:t>
            </a:r>
            <a:r>
              <a:rPr lang="en-US" altLang="ko-KR" dirty="0" err="1">
                <a:ea typeface="+mn-lt"/>
                <a:cs typeface="+mn-lt"/>
              </a:rPr>
              <a:t>개선하여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가상화 솔루션인 </a:t>
            </a:r>
            <a:r>
              <a:rPr lang="en-US" altLang="ko-KR" dirty="0">
                <a:ea typeface="+mn-lt"/>
                <a:cs typeface="+mn-lt"/>
              </a:rPr>
              <a:t>COSYM(Co-simulation of Systems)을 </a:t>
            </a:r>
            <a:r>
              <a:rPr lang="en-US" altLang="ko-KR" dirty="0" err="1">
                <a:ea typeface="+mn-lt"/>
                <a:cs typeface="+mn-lt"/>
              </a:rPr>
              <a:t>제공하기로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결정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맑은 고딕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36E717-4382-251C-88E5-BFE5F8EF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28" y="3428196"/>
            <a:ext cx="4278085" cy="304960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45C6EE7-5E98-0A6F-B044-BA8DEA81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20000">
            <a:off x="4437775" y="4118520"/>
            <a:ext cx="1453242" cy="1526721"/>
          </a:xfrm>
          <a:prstGeom prst="rect">
            <a:avLst/>
          </a:prstGeom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E1712E2A-06A7-E110-CC48-4BC8DB5F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3681315"/>
            <a:ext cx="3712027" cy="24018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BC593B-1123-9A5D-9014-EDB91994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71" y="130243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314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2" y="205382"/>
            <a:ext cx="11840765" cy="310741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5-(1) ETAS 사</a:t>
            </a: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+mn-lt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+mn-lt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+mn-lt"/>
            </a:endParaRPr>
          </a:p>
          <a:p>
            <a:pPr lvl="0"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6771" y="130243"/>
            <a:ext cx="2743200" cy="102402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4086" y="1676872"/>
            <a:ext cx="5050971" cy="4092084"/>
          </a:xfrm>
          <a:prstGeom prst="rect">
            <a:avLst/>
          </a:prstGeom>
        </p:spPr>
      </p:pic>
      <p:pic>
        <p:nvPicPr>
          <p:cNvPr id="11" name="Ink 1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170067" y="1616487"/>
            <a:ext cx="191611" cy="4213137"/>
          </a:xfrm>
          <a:prstGeom prst="rect">
            <a:avLst/>
          </a:prstGeom>
        </p:spPr>
      </p:pic>
      <p:pic>
        <p:nvPicPr>
          <p:cNvPr id="12" name="Ink 1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224864" y="1583829"/>
            <a:ext cx="1530618" cy="3183219"/>
          </a:xfrm>
          <a:prstGeom prst="rect">
            <a:avLst/>
          </a:prstGeom>
        </p:spPr>
      </p:pic>
      <p:pic>
        <p:nvPicPr>
          <p:cNvPr id="13" name="Ink 12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213606" y="5731200"/>
            <a:ext cx="3048174" cy="224004"/>
          </a:xfrm>
          <a:prstGeom prst="rect">
            <a:avLst/>
          </a:prstGeom>
        </p:spPr>
      </p:pic>
      <p:pic>
        <p:nvPicPr>
          <p:cNvPr id="14" name="Ink 13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4552658" y="4600394"/>
            <a:ext cx="2031342" cy="1332709"/>
          </a:xfrm>
          <a:prstGeom prst="rect">
            <a:avLst/>
          </a:prstGeom>
        </p:spPr>
      </p:pic>
      <p:pic>
        <p:nvPicPr>
          <p:cNvPr id="15" name="Ink 14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5466206" y="4696237"/>
            <a:ext cx="2402511" cy="1476605"/>
          </a:xfrm>
          <a:prstGeom prst="rect">
            <a:avLst/>
          </a:prstGeom>
        </p:spPr>
      </p:pic>
      <p:pic>
        <p:nvPicPr>
          <p:cNvPr id="16" name="Ink 15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6685628" y="3531622"/>
            <a:ext cx="1171668" cy="2369318"/>
          </a:xfrm>
          <a:prstGeom prst="rect">
            <a:avLst/>
          </a:prstGeom>
        </p:spPr>
      </p:pic>
      <p:pic>
        <p:nvPicPr>
          <p:cNvPr id="17" name="Ink 16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5260123" y="1570698"/>
            <a:ext cx="2719068" cy="10318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44143" y="642256"/>
            <a:ext cx="229688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>
                <a:ea typeface="맑은 고딕"/>
              </a:rPr>
              <a:t>COSYM ecosystem</a:t>
            </a:r>
            <a:endParaRPr lang="en-US">
              <a:ea typeface="맑은 고딕"/>
            </a:endParaRPr>
          </a:p>
        </p:txBody>
      </p:sp>
      <p:pic>
        <p:nvPicPr>
          <p:cNvPr id="21" name="Ink 20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7785984" y="4120681"/>
            <a:ext cx="1323567" cy="155918"/>
          </a:xfrm>
          <a:prstGeom prst="rect">
            <a:avLst/>
          </a:prstGeom>
        </p:spPr>
      </p:pic>
      <p:pic>
        <p:nvPicPr>
          <p:cNvPr id="22" name="Ink 21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7546507" y="5994462"/>
            <a:ext cx="657729" cy="131501"/>
          </a:xfrm>
          <a:prstGeom prst="rect">
            <a:avLst/>
          </a:prstGeom>
        </p:spPr>
      </p:pic>
      <p:pic>
        <p:nvPicPr>
          <p:cNvPr id="23" name="Ink 22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2474839" y="2576822"/>
            <a:ext cx="809941" cy="1315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65028" y="1186543"/>
            <a:ext cx="3276599" cy="191670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sz="1200">
                <a:ea typeface="맑은 고딕"/>
              </a:rPr>
              <a:t>*ASCMO-MOCA : Physical synchronous model</a:t>
            </a:r>
            <a:r>
              <a:rPr lang="ko-KR" altLang="en-US" sz="1200">
                <a:ea typeface="맑은 고딕"/>
              </a:rPr>
              <a:t>의</a:t>
            </a:r>
            <a:r>
              <a:rPr lang="en-US" sz="1200">
                <a:ea typeface="맑은 고딕"/>
              </a:rPr>
              <a:t> </a:t>
            </a:r>
            <a:r>
              <a:rPr lang="ko-KR" altLang="en-US" sz="1200">
                <a:ea typeface="맑은 고딕"/>
              </a:rPr>
              <a:t>매개변수를</a:t>
            </a:r>
            <a:r>
              <a:rPr lang="en-US" sz="1200">
                <a:ea typeface="맑은 고딕"/>
              </a:rPr>
              <a:t> </a:t>
            </a:r>
            <a:r>
              <a:rPr lang="ko-KR" altLang="en-US" sz="1200">
                <a:ea typeface="맑은 고딕"/>
              </a:rPr>
              <a:t>최적화하여</a:t>
            </a:r>
            <a:r>
              <a:rPr lang="en-US" sz="1200">
                <a:ea typeface="맑은 고딕"/>
              </a:rPr>
              <a:t> </a:t>
            </a:r>
            <a:r>
              <a:rPr lang="ko-KR" altLang="en-US" sz="1200">
                <a:ea typeface="맑은 고딕"/>
              </a:rPr>
              <a:t>가상</a:t>
            </a:r>
            <a:r>
              <a:rPr lang="en-US" sz="1200">
                <a:ea typeface="맑은 고딕"/>
              </a:rPr>
              <a:t> ECU</a:t>
            </a:r>
            <a:r>
              <a:rPr lang="ko-KR" altLang="en-US" sz="1200">
                <a:ea typeface="맑은 고딕"/>
              </a:rPr>
              <a:t>와</a:t>
            </a:r>
            <a:r>
              <a:rPr lang="en-US" sz="1200">
                <a:ea typeface="맑은 고딕"/>
              </a:rPr>
              <a:t> </a:t>
            </a:r>
            <a:r>
              <a:rPr lang="ko-KR" altLang="en-US" sz="1200">
                <a:ea typeface="맑은 고딕"/>
              </a:rPr>
              <a:t>가상</a:t>
            </a:r>
            <a:r>
              <a:rPr lang="en-US" altLang="ko-KR" sz="1200">
                <a:ea typeface="맑은 고딕"/>
              </a:rPr>
              <a:t> 시뮬레이션 상황에 적용시키는 기능</a:t>
            </a:r>
            <a:endParaRPr lang="en-US" altLang="ko-KR" sz="1200">
              <a:ea typeface="맑은 고딕"/>
            </a:endParaRPr>
          </a:p>
          <a:p>
            <a:pPr lvl="0">
              <a:defRPr/>
            </a:pPr>
            <a:r>
              <a:rPr lang="en-US" altLang="ko-KR" sz="1200">
                <a:ea typeface="맑은 고딕"/>
              </a:rPr>
              <a:t>*</a:t>
            </a:r>
            <a:r>
              <a:rPr lang="en-US" sz="1200">
                <a:ea typeface="+mn-lt"/>
                <a:cs typeface="+mn-lt"/>
              </a:rPr>
              <a:t>SCODE-CONGRA </a:t>
            </a:r>
            <a:r>
              <a:rPr lang="en-US" altLang="ko-KR" sz="1200">
                <a:ea typeface="+mn-lt"/>
                <a:cs typeface="+mn-lt"/>
              </a:rPr>
              <a:t>: SW</a:t>
            </a:r>
            <a:r>
              <a:rPr lang="ko-KR" altLang="en-US" sz="1200">
                <a:ea typeface="+mn-lt"/>
                <a:cs typeface="+mn-lt"/>
              </a:rPr>
              <a:t>를 이용하여 제어 시스템을 정확하고 이해하기 쉽게 설계하고 결과를 그래픽으로 시각화시켜주는  tool</a:t>
            </a:r>
            <a:r>
              <a:rPr lang="en-US" sz="1200">
                <a:ea typeface="+mn-lt"/>
                <a:cs typeface="+mn-lt"/>
              </a:rPr>
              <a:t> </a:t>
            </a:r>
            <a:endParaRPr lang="en-US" sz="1200">
              <a:ea typeface="+mn-lt"/>
              <a:cs typeface="+mn-lt"/>
            </a:endParaRPr>
          </a:p>
          <a:p>
            <a:pPr algn="l">
              <a:defRPr/>
            </a:pPr>
            <a:endParaRPr lang="en-US" altLang="ko-KR" sz="1200">
              <a:ea typeface="맑은 고딕"/>
            </a:endParaRPr>
          </a:p>
          <a:p>
            <a:pPr lvl="0"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en-US"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3371" y="4027714"/>
            <a:ext cx="24384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자동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검증</a:t>
            </a:r>
            <a:r>
              <a:rPr 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환경</a:t>
            </a:r>
            <a:endParaRPr lang="en-US"/>
          </a:p>
        </p:txBody>
      </p:sp>
      <p:pic>
        <p:nvPicPr>
          <p:cNvPr id="26" name="Ink 25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7939259" y="2388573"/>
            <a:ext cx="690883" cy="3740126"/>
          </a:xfrm>
          <a:prstGeom prst="rect">
            <a:avLst/>
          </a:prstGeom>
        </p:spPr>
      </p:pic>
      <p:pic>
        <p:nvPicPr>
          <p:cNvPr id="27" name="Ink 26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8558874" y="3140927"/>
            <a:ext cx="772569" cy="1453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263743" y="2895599"/>
            <a:ext cx="288471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통합 시뮬레이션 미들웨어</a:t>
            </a:r>
            <a:endParaRPr lang="ko-KR" altLang="en-US"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2449285"/>
            <a:ext cx="2231571" cy="35868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IDE &amp; Virtual ECU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5-(1) ETAS 사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marL="342900" indent="-342900">
              <a:buAutoNum type="arabicPeriod"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0BC593B-1123-9A5D-9014-EDB91994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1" y="130243"/>
            <a:ext cx="2743200" cy="1024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69481-F8CA-28C4-5CB7-9C2169937701}"/>
              </a:ext>
            </a:extLst>
          </p:cNvPr>
          <p:cNvSpPr txBox="1"/>
          <p:nvPr/>
        </p:nvSpPr>
        <p:spPr>
          <a:xfrm>
            <a:off x="533399" y="1981200"/>
            <a:ext cx="297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맑은 고딕"/>
              </a:rPr>
              <a:t>INCA</a:t>
            </a:r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EA93EDD-F06C-70BF-46B5-42358CC6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1454358"/>
            <a:ext cx="8719456" cy="486368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96ABD10-9135-B699-0130-E619774A5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3" y="1066800"/>
            <a:ext cx="714375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0BF3F-F27F-2BA3-B827-BEFE324CA073}"/>
              </a:ext>
            </a:extLst>
          </p:cNvPr>
          <p:cNvSpPr txBox="1"/>
          <p:nvPr/>
        </p:nvSpPr>
        <p:spPr>
          <a:xfrm>
            <a:off x="5421086" y="783771"/>
            <a:ext cx="64334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err="1">
                <a:ea typeface="+mn-lt"/>
                <a:cs typeface="+mn-lt"/>
              </a:rPr>
              <a:t>Collaboration</a:t>
            </a:r>
            <a:r>
              <a:rPr lang="ko-KR" altLang="en-US" sz="1000" b="1" dirty="0">
                <a:ea typeface="+mn-lt"/>
                <a:cs typeface="+mn-lt"/>
              </a:rPr>
              <a:t> </a:t>
            </a:r>
            <a:r>
              <a:rPr lang="ko-KR" altLang="en-US" sz="1000" b="1" dirty="0" err="1">
                <a:ea typeface="+mn-lt"/>
                <a:cs typeface="+mn-lt"/>
              </a:rPr>
              <a:t>Parameter</a:t>
            </a:r>
            <a:r>
              <a:rPr lang="ko-KR" altLang="en-US" sz="1000" b="1" dirty="0">
                <a:ea typeface="+mn-lt"/>
                <a:cs typeface="+mn-lt"/>
              </a:rPr>
              <a:t> </a:t>
            </a:r>
            <a:r>
              <a:rPr lang="ko-KR" altLang="en-US" sz="1000" b="1" dirty="0" err="1">
                <a:ea typeface="+mn-lt"/>
                <a:cs typeface="+mn-lt"/>
              </a:rPr>
              <a:t>management는</a:t>
            </a:r>
            <a:r>
              <a:rPr lang="ko-KR" altLang="en-US" sz="1000" b="1" dirty="0">
                <a:ea typeface="+mn-lt"/>
                <a:cs typeface="+mn-lt"/>
              </a:rPr>
              <a:t> CDM(</a:t>
            </a:r>
            <a:r>
              <a:rPr lang="ko-KR" altLang="en-US" sz="1000" b="1" dirty="0" err="1">
                <a:ea typeface="+mn-lt"/>
                <a:cs typeface="+mn-lt"/>
              </a:rPr>
              <a:t>Collaboration</a:t>
            </a:r>
            <a:r>
              <a:rPr lang="ko-KR" altLang="en-US" sz="1000" b="1" dirty="0">
                <a:ea typeface="+mn-lt"/>
                <a:cs typeface="+mn-lt"/>
              </a:rPr>
              <a:t> Data Management)로 진행</a:t>
            </a:r>
            <a:r>
              <a:rPr lang="en-US" sz="1000" dirty="0">
                <a:ea typeface="+mn-lt"/>
                <a:cs typeface="+mn-lt"/>
              </a:rPr>
              <a:t>, </a:t>
            </a:r>
            <a:endParaRPr lang="en-US" altLang="ko-KR" sz="1000" dirty="0">
              <a:ea typeface="맑은 고딕"/>
            </a:endParaRPr>
          </a:p>
          <a:p>
            <a:r>
              <a:rPr lang="ko-KR" altLang="en-US" sz="1000" b="1" dirty="0" err="1">
                <a:ea typeface="+mn-lt"/>
                <a:cs typeface="+mn-lt"/>
              </a:rPr>
              <a:t>Measured</a:t>
            </a:r>
            <a:r>
              <a:rPr lang="ko-KR" altLang="en-US" sz="1000" b="1" dirty="0">
                <a:ea typeface="+mn-lt"/>
                <a:cs typeface="+mn-lt"/>
              </a:rPr>
              <a:t> </a:t>
            </a:r>
            <a:r>
              <a:rPr lang="ko-KR" altLang="en-US" sz="1000" b="1" dirty="0" err="1">
                <a:ea typeface="+mn-lt"/>
                <a:cs typeface="+mn-lt"/>
              </a:rPr>
              <a:t>data는</a:t>
            </a:r>
            <a:r>
              <a:rPr lang="ko-KR" altLang="en-US" sz="1000" b="1" dirty="0">
                <a:ea typeface="+mn-lt"/>
                <a:cs typeface="+mn-lt"/>
              </a:rPr>
              <a:t> MDA(</a:t>
            </a:r>
            <a:r>
              <a:rPr lang="ko-KR" altLang="en-US" sz="1000" b="1" dirty="0" err="1">
                <a:ea typeface="+mn-lt"/>
                <a:cs typeface="+mn-lt"/>
              </a:rPr>
              <a:t>Measured</a:t>
            </a:r>
            <a:r>
              <a:rPr lang="ko-KR" altLang="en-US" sz="1000" b="1" dirty="0">
                <a:ea typeface="+mn-lt"/>
                <a:cs typeface="+mn-lt"/>
              </a:rPr>
              <a:t> Data </a:t>
            </a:r>
            <a:r>
              <a:rPr lang="ko-KR" altLang="en-US" sz="1000" b="1" dirty="0" err="1">
                <a:ea typeface="+mn-lt"/>
                <a:cs typeface="+mn-lt"/>
              </a:rPr>
              <a:t>Analysis</a:t>
            </a:r>
            <a:r>
              <a:rPr lang="ko-KR" altLang="en-US" sz="1000" b="1" dirty="0">
                <a:ea typeface="+mn-lt"/>
                <a:cs typeface="+mn-lt"/>
              </a:rPr>
              <a:t>)로 진행</a:t>
            </a:r>
            <a:endParaRPr lang="en-US" sz="1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693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5-(2) </a:t>
            </a:r>
            <a:r>
              <a:rPr lang="ko-KR" altLang="en-US" dirty="0" err="1">
                <a:latin typeface="Malgun Gothic"/>
                <a:ea typeface="Malgun Gothic"/>
              </a:rPr>
              <a:t>dSpace</a:t>
            </a:r>
            <a:r>
              <a:rPr lang="ko-KR" altLang="en-US" dirty="0">
                <a:latin typeface="Malgun Gothic"/>
                <a:ea typeface="Malgun Gothic"/>
              </a:rPr>
              <a:t> 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7E891BF-D05D-E056-F91F-5EDFF06B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71" y="201245"/>
            <a:ext cx="2743200" cy="86025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5F6B7FD-0D27-C536-AD26-C41C63D1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070593"/>
            <a:ext cx="5747656" cy="339964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3A4205A-06B5-93EA-DC47-74D94F5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074222"/>
            <a:ext cx="3559628" cy="259772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5AF4B13-DC73-3A39-9ECD-FD15D3810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286" y="3754607"/>
            <a:ext cx="4397828" cy="23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5-(3) </a:t>
            </a:r>
            <a:r>
              <a:rPr lang="ko-KR" altLang="en-US" dirty="0" err="1">
                <a:latin typeface="Malgun Gothic"/>
                <a:ea typeface="Malgun Gothic"/>
              </a:rPr>
              <a:t>Vector</a:t>
            </a:r>
            <a:r>
              <a:rPr lang="ko-KR" altLang="en-US" dirty="0">
                <a:latin typeface="Malgun Gothic"/>
                <a:ea typeface="Malgun Gothic"/>
              </a:rPr>
              <a:t> 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30DE191-8E72-B7E6-87B2-3FB88CA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89" y="208870"/>
            <a:ext cx="2686050" cy="7143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59D84C-2EE2-A849-48F8-3DCE6706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176838"/>
            <a:ext cx="3766457" cy="2882353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ADBCF1C-F7E8-208C-0B6A-A5851EF68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14" y="1653243"/>
            <a:ext cx="3886200" cy="224523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1D31EB4-D88F-D0CD-9AE2-85FF7C777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86" y="1063097"/>
            <a:ext cx="3200400" cy="283769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496284C-7D70-BE0B-B5AD-0AE9AE75A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514" y="3893739"/>
            <a:ext cx="3886200" cy="26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5-(4)  </a:t>
            </a:r>
            <a:r>
              <a:rPr lang="ko-KR" altLang="en-US" dirty="0" err="1">
                <a:latin typeface="Malgun Gothic"/>
                <a:ea typeface="Malgun Gothic"/>
              </a:rPr>
              <a:t>QTronic사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08C1748-58F1-BB5B-A01F-E6964F67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1" y="204314"/>
            <a:ext cx="2743200" cy="614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1553A-D81B-76A1-2328-58EED90856FD}"/>
                  </a:ext>
                </a:extLst>
              </p14:cNvPr>
              <p14:cNvContentPartPr/>
              <p14:nvPr/>
            </p14:nvContentPartPr>
            <p14:xfrm>
              <a:off x="1850571" y="2658835"/>
              <a:ext cx="10885" cy="1088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1553A-D81B-76A1-2328-58EED9085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446" y="2386710"/>
                <a:ext cx="544250" cy="54425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10">
            <a:extLst>
              <a:ext uri="{FF2B5EF4-FFF2-40B4-BE49-F238E27FC236}">
                <a16:creationId xmlns:a16="http://schemas.microsoft.com/office/drawing/2014/main" id="{CAF340A9-230B-C280-311C-8A997230A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886" y="1072989"/>
            <a:ext cx="9677399" cy="49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2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5-(5) </a:t>
            </a:r>
            <a:r>
              <a:rPr lang="ko-KR" altLang="en-US" dirty="0" err="1">
                <a:latin typeface="Malgun Gothic"/>
                <a:ea typeface="Malgun Gothic"/>
              </a:rPr>
              <a:t>Synopsis</a:t>
            </a:r>
            <a:r>
              <a:rPr lang="ko-KR" altLang="en-US" dirty="0">
                <a:latin typeface="Malgun Gothic"/>
                <a:ea typeface="Malgun Gothic"/>
              </a:rPr>
              <a:t> 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C24C02D-43ED-F8E3-BC5C-38DD4D9D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4796"/>
            <a:ext cx="2743200" cy="59189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B4D3988-B8A1-3EAB-B9AD-809C397A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2175672"/>
            <a:ext cx="4419599" cy="315979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FC95A1D-E750-8284-EED4-F8F12EBD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72" y="1161288"/>
            <a:ext cx="4822371" cy="185753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F895B8B-0997-CE1D-764A-DFB8CB378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86" y="3233058"/>
            <a:ext cx="5312227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E0B36-CDCB-8642-EED3-8F2386858856}"/>
              </a:ext>
            </a:extLst>
          </p:cNvPr>
          <p:cNvSpPr txBox="1"/>
          <p:nvPr/>
        </p:nvSpPr>
        <p:spPr>
          <a:xfrm>
            <a:off x="214312" y="205382"/>
            <a:ext cx="118407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5-(6) </a:t>
            </a:r>
            <a:r>
              <a:rPr lang="ko-KR" altLang="en-US" dirty="0" err="1">
                <a:latin typeface="Malgun Gothic"/>
                <a:ea typeface="Malgun Gothic"/>
              </a:rPr>
              <a:t>PopcornSAR</a:t>
            </a:r>
            <a:r>
              <a:rPr lang="ko-KR" altLang="en-US" dirty="0">
                <a:latin typeface="Malgun Gothic"/>
                <a:ea typeface="Malgun Gothic"/>
              </a:rPr>
              <a:t> 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35DCC90-04C0-1D0C-6585-0EC2983A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9" y="76200"/>
            <a:ext cx="2950028" cy="136071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C11D161-88E0-3524-F77A-AEB13BF9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1739372"/>
            <a:ext cx="5109882" cy="400358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BD9F88B-74FD-383A-FC09-6FD40739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9" y="1031960"/>
            <a:ext cx="5943599" cy="47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6-1. 특허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사례</a:t>
            </a:r>
            <a:r>
              <a:rPr lang="en-US" dirty="0">
                <a:ea typeface="맑은 고딕"/>
              </a:rPr>
              <a:t>#1. </a:t>
            </a:r>
            <a:r>
              <a:rPr lang="ko-KR" altLang="en-US" dirty="0">
                <a:ea typeface="맑은 고딕"/>
              </a:rPr>
              <a:t>가상화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및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이중화를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이용한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ECU의</a:t>
            </a:r>
            <a:r>
              <a:rPr lang="en-US" altLang="ko-KR" dirty="0">
                <a:ea typeface="맑은 고딕"/>
              </a:rPr>
              <a:t> Re-programming </a:t>
            </a:r>
            <a:r>
              <a:rPr lang="en-US" altLang="ko-KR" dirty="0" err="1">
                <a:ea typeface="맑은 고딕"/>
              </a:rPr>
              <a:t>방법</a:t>
            </a:r>
            <a:endParaRPr lang="ko-KR" altLang="en-US" dirty="0" err="1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</a:t>
            </a:r>
            <a:r>
              <a:rPr lang="en-US" altLang="ko-KR" dirty="0" err="1">
                <a:ea typeface="맑은 고딕"/>
              </a:rPr>
              <a:t>출원번호</a:t>
            </a:r>
            <a:r>
              <a:rPr lang="en-US" altLang="ko-KR" dirty="0">
                <a:ea typeface="맑은 고딕"/>
              </a:rPr>
              <a:t> : </a:t>
            </a:r>
            <a:r>
              <a:rPr lang="en-US" dirty="0">
                <a:ea typeface="+mn-lt"/>
                <a:cs typeface="+mn-lt"/>
              </a:rPr>
              <a:t>10-2011-0111575</a:t>
            </a:r>
            <a:endParaRPr lang="en-US" altLang="ko-KR">
              <a:ea typeface="맑은 고딕"/>
            </a:endParaRPr>
          </a:p>
          <a:p>
            <a:r>
              <a:rPr lang="en-US" dirty="0">
                <a:ea typeface="맑은 고딕"/>
              </a:rPr>
              <a:t>-</a:t>
            </a:r>
            <a:r>
              <a:rPr lang="ko-KR" altLang="en-US" dirty="0">
                <a:ea typeface="맑은 고딕"/>
              </a:rPr>
              <a:t>출원인</a:t>
            </a:r>
            <a:r>
              <a:rPr lang="en-US" dirty="0">
                <a:ea typeface="맑은 고딕"/>
              </a:rPr>
              <a:t> : </a:t>
            </a:r>
            <a:r>
              <a:rPr lang="ko-KR" altLang="en-US" dirty="0">
                <a:ea typeface="+mn-lt"/>
                <a:cs typeface="+mn-lt"/>
              </a:rPr>
              <a:t>주식회사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현대케피코</a:t>
            </a:r>
            <a:endParaRPr lang="en-US" err="1">
              <a:ea typeface="+mn-lt"/>
              <a:cs typeface="+mn-lt"/>
            </a:endParaRPr>
          </a:p>
          <a:p>
            <a:r>
              <a:rPr lang="ko-KR" altLang="en-US" dirty="0">
                <a:ea typeface="맑은 고딕"/>
              </a:rPr>
              <a:t>-발명자 : </a:t>
            </a:r>
            <a:r>
              <a:rPr lang="ko-KR" dirty="0" err="1">
                <a:ea typeface="+mn-lt"/>
                <a:cs typeface="+mn-lt"/>
              </a:rPr>
              <a:t>송지석</a:t>
            </a:r>
            <a:endParaRPr lang="ko-KR" altLang="en-US" err="1">
              <a:ea typeface="맑은 고딕"/>
            </a:endParaRPr>
          </a:p>
          <a:p>
            <a:endParaRPr lang="ko-KR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(1)기술 배경</a:t>
            </a:r>
          </a:p>
          <a:p>
            <a:r>
              <a:rPr lang="ko-KR" dirty="0">
                <a:ea typeface="+mn-lt"/>
                <a:cs typeface="+mn-lt"/>
              </a:rPr>
              <a:t>최근 들어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차량에는 주행상태에 따른 </a:t>
            </a:r>
            <a:r>
              <a:rPr lang="ko-KR" b="1" i="1" u="sng" dirty="0">
                <a:solidFill>
                  <a:srgbClr val="FF0000"/>
                </a:solidFill>
                <a:ea typeface="+mn-lt"/>
                <a:cs typeface="+mn-lt"/>
              </a:rPr>
              <a:t>정확한 차량컨트롤 및 안전성 향상</a:t>
            </a:r>
            <a:r>
              <a:rPr lang="ko-KR" dirty="0">
                <a:ea typeface="+mn-lt"/>
                <a:cs typeface="+mn-lt"/>
              </a:rPr>
              <a:t>을 </a:t>
            </a:r>
            <a:r>
              <a:rPr lang="ko-KR" altLang="en-US" dirty="0">
                <a:ea typeface="+mn-lt"/>
                <a:cs typeface="+mn-lt"/>
              </a:rPr>
              <a:t>위하여 차량의 </a:t>
            </a:r>
            <a:r>
              <a:rPr lang="ko-KR" dirty="0">
                <a:ea typeface="+mn-lt"/>
                <a:cs typeface="+mn-lt"/>
              </a:rPr>
              <a:t>상태를 </a:t>
            </a:r>
            <a:r>
              <a:rPr lang="ko-KR" altLang="en-US" dirty="0">
                <a:ea typeface="+mn-lt"/>
                <a:cs typeface="+mn-lt"/>
              </a:rPr>
              <a:t>정밀 </a:t>
            </a:r>
            <a:r>
              <a:rPr lang="ko-KR" dirty="0">
                <a:ea typeface="+mn-lt"/>
                <a:cs typeface="+mn-lt"/>
              </a:rPr>
              <a:t>감시하고 제어하는 </a:t>
            </a:r>
            <a:r>
              <a:rPr lang="en-US" altLang="ko-KR" dirty="0" err="1">
                <a:ea typeface="+mn-lt"/>
                <a:cs typeface="+mn-lt"/>
              </a:rPr>
              <a:t>ECU가</a:t>
            </a:r>
            <a:r>
              <a:rPr lang="ko-KR" dirty="0">
                <a:ea typeface="+mn-lt"/>
                <a:cs typeface="+mn-lt"/>
              </a:rPr>
              <a:t> 탑재되고 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 한편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새로운 차량을 개발할 </a:t>
            </a:r>
            <a:r>
              <a:rPr lang="ko-KR" dirty="0" err="1">
                <a:ea typeface="+mn-lt"/>
                <a:cs typeface="+mn-lt"/>
              </a:rPr>
              <a:t>경우뿐만</a:t>
            </a:r>
            <a:r>
              <a:rPr lang="ko-KR" dirty="0">
                <a:ea typeface="+mn-lt"/>
                <a:cs typeface="+mn-lt"/>
              </a:rPr>
              <a:t> 아니라 개발 이후 판매되어 사용자에 의해 운행되고 있는 차량의 경우에도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탑승자의 안전을 위하여 지속적으로 관리할 필요가 있으며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이를 위하여 해당 차량에 탑재된 각 </a:t>
            </a:r>
            <a:r>
              <a:rPr lang="ko-KR" b="1" i="1" u="sng" dirty="0">
                <a:solidFill>
                  <a:srgbClr val="FF0000"/>
                </a:solidFill>
                <a:ea typeface="+mn-lt"/>
                <a:cs typeface="+mn-lt"/>
              </a:rPr>
              <a:t>시스템들을 필요에 따라 적절하게 업데이트</a:t>
            </a:r>
            <a:r>
              <a:rPr lang="ko-KR" dirty="0">
                <a:ea typeface="+mn-lt"/>
                <a:cs typeface="+mn-lt"/>
              </a:rPr>
              <a:t>를 할 필요가 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이때</a:t>
            </a:r>
            <a:r>
              <a:rPr lang="en-US" altLang="ko-KR" dirty="0">
                <a:ea typeface="+mn-lt"/>
                <a:cs typeface="+mn-lt"/>
              </a:rPr>
              <a:t>, MCU</a:t>
            </a:r>
            <a:r>
              <a:rPr lang="ko-KR" dirty="0">
                <a:ea typeface="+mn-lt"/>
                <a:cs typeface="+mn-lt"/>
              </a:rPr>
              <a:t>에서 지원하는 프로그램 모드를 사용하여 리프로그래밍을 실시할 경우</a:t>
            </a:r>
            <a:r>
              <a:rPr lang="en-US" altLang="ko-KR" dirty="0">
                <a:ea typeface="+mn-lt"/>
                <a:cs typeface="+mn-lt"/>
              </a:rPr>
              <a:t>, ECU</a:t>
            </a:r>
            <a:r>
              <a:rPr lang="ko-KR" dirty="0">
                <a:ea typeface="+mn-lt"/>
                <a:cs typeface="+mn-lt"/>
              </a:rPr>
              <a:t>의 외부에 </a:t>
            </a:r>
            <a:r>
              <a:rPr lang="en-US" altLang="ko-KR" dirty="0">
                <a:ea typeface="+mn-lt"/>
                <a:cs typeface="+mn-lt"/>
              </a:rPr>
              <a:t>MCU</a:t>
            </a:r>
            <a:r>
              <a:rPr lang="ko-KR" altLang="en-US" dirty="0">
                <a:ea typeface="+mn-lt"/>
                <a:cs typeface="+mn-lt"/>
              </a:rPr>
              <a:t>의</a:t>
            </a:r>
            <a:r>
              <a:rPr lang="ko-KR" dirty="0">
                <a:ea typeface="+mn-lt"/>
                <a:cs typeface="+mn-lt"/>
              </a:rPr>
              <a:t> 프로그램 모드를 활성화하기 위한 별도의 연결단자가 구비되어야 한다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그러나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이와 같이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>
                <a:ea typeface="+mn-lt"/>
                <a:cs typeface="+mn-lt"/>
              </a:rPr>
              <a:t>의 외부에 연결단자를 구비할 경우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해당 연결단자를 통해 </a:t>
            </a:r>
            <a:r>
              <a:rPr lang="ko-KR" b="1" i="1" u="sng" dirty="0">
                <a:solidFill>
                  <a:srgbClr val="FF0000"/>
                </a:solidFill>
                <a:ea typeface="+mn-lt"/>
                <a:cs typeface="+mn-lt"/>
              </a:rPr>
              <a:t>노이즈가 유입되거나 회선의 오류</a:t>
            </a:r>
            <a:r>
              <a:rPr lang="ko-KR" dirty="0">
                <a:ea typeface="+mn-lt"/>
                <a:cs typeface="+mn-lt"/>
              </a:rPr>
              <a:t> 등으로 인해 뜻하지 않게 프로그램 모드가 활성화되어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컨트롤러가 정상적으로 동작할 수 없게 </a:t>
            </a:r>
            <a:r>
              <a:rPr lang="ko-KR" altLang="en-US" dirty="0">
                <a:ea typeface="+mn-lt"/>
                <a:cs typeface="+mn-lt"/>
              </a:rPr>
              <a:t>되는</a:t>
            </a:r>
            <a:r>
              <a:rPr lang="ko-KR" dirty="0">
                <a:ea typeface="+mn-lt"/>
                <a:cs typeface="+mn-lt"/>
              </a:rPr>
              <a:t> 문제가 발생한다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더욱이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상기와 같이 컨트롤러 안에 </a:t>
            </a:r>
            <a:r>
              <a:rPr lang="ko-KR" dirty="0" err="1">
                <a:ea typeface="+mn-lt"/>
                <a:cs typeface="+mn-lt"/>
              </a:rPr>
              <a:t>프로그램하여</a:t>
            </a:r>
            <a:r>
              <a:rPr lang="ko-KR" dirty="0">
                <a:ea typeface="+mn-lt"/>
                <a:cs typeface="+mn-lt"/>
              </a:rPr>
              <a:t> 넣어둔 리프로그램 </a:t>
            </a:r>
            <a:r>
              <a:rPr lang="ko-KR" dirty="0" err="1">
                <a:ea typeface="+mn-lt"/>
                <a:cs typeface="+mn-lt"/>
              </a:rPr>
              <a:t>펑션을</a:t>
            </a:r>
            <a:r>
              <a:rPr lang="ko-KR" dirty="0">
                <a:ea typeface="+mn-lt"/>
                <a:cs typeface="+mn-lt"/>
              </a:rPr>
              <a:t> 외부 장비와 커뮤니케이션 라인을 통해 연동하여 리프로그램을 실시하는 경우 리프로그래밍 </a:t>
            </a:r>
            <a:r>
              <a:rPr lang="ko-KR" dirty="0" err="1">
                <a:ea typeface="+mn-lt"/>
                <a:cs typeface="+mn-lt"/>
              </a:rPr>
              <a:t>펑션</a:t>
            </a:r>
            <a:r>
              <a:rPr lang="ko-KR" dirty="0">
                <a:ea typeface="+mn-lt"/>
                <a:cs typeface="+mn-lt"/>
              </a:rPr>
              <a:t> 영역 자체에도 </a:t>
            </a:r>
            <a:r>
              <a:rPr lang="ko-KR" altLang="en-US" dirty="0">
                <a:ea typeface="+mn-lt"/>
                <a:cs typeface="+mn-lt"/>
              </a:rPr>
              <a:t>리프로그램이</a:t>
            </a:r>
            <a:r>
              <a:rPr lang="ko-KR" dirty="0">
                <a:ea typeface="+mn-lt"/>
                <a:cs typeface="+mn-lt"/>
              </a:rPr>
              <a:t> 이루어져야 하는 경우가 발생한다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이와 같은 경우에는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리프로그램 </a:t>
            </a:r>
            <a:r>
              <a:rPr lang="ko-KR" dirty="0" err="1">
                <a:ea typeface="+mn-lt"/>
                <a:cs typeface="+mn-lt"/>
              </a:rPr>
              <a:t>펑션을</a:t>
            </a:r>
            <a:r>
              <a:rPr lang="ko-KR" dirty="0">
                <a:ea typeface="+mn-lt"/>
                <a:cs typeface="+mn-lt"/>
              </a:rPr>
              <a:t> 램으로 복사한 후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램 상에서 복사된 리프로그래밍 </a:t>
            </a:r>
            <a:r>
              <a:rPr lang="ko-KR" dirty="0" err="1">
                <a:ea typeface="+mn-lt"/>
                <a:cs typeface="+mn-lt"/>
              </a:rPr>
              <a:t>펑션을</a:t>
            </a:r>
            <a:r>
              <a:rPr lang="ko-KR" dirty="0">
                <a:ea typeface="+mn-lt"/>
                <a:cs typeface="+mn-lt"/>
              </a:rPr>
              <a:t> 실행하여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기존의 </a:t>
            </a:r>
            <a:r>
              <a:rPr lang="ko-KR" dirty="0" err="1">
                <a:ea typeface="+mn-lt"/>
                <a:cs typeface="+mn-lt"/>
              </a:rPr>
              <a:t>플래쉬롬</a:t>
            </a:r>
            <a:r>
              <a:rPr lang="ko-KR" dirty="0">
                <a:ea typeface="+mn-lt"/>
                <a:cs typeface="+mn-lt"/>
              </a:rPr>
              <a:t> 상의 자신의 영역을 지우고 새로운 데이터를 프로그래밍해야 한다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이때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의도치 않은 에러의 발생으로 리프로그래밍 </a:t>
            </a:r>
            <a:r>
              <a:rPr lang="ko-KR" dirty="0" err="1">
                <a:ea typeface="+mn-lt"/>
                <a:cs typeface="+mn-lt"/>
              </a:rPr>
              <a:t>펑션의</a:t>
            </a:r>
            <a:r>
              <a:rPr lang="ko-KR" dirty="0">
                <a:ea typeface="+mn-lt"/>
                <a:cs typeface="+mn-lt"/>
              </a:rPr>
              <a:t> 실행이 중단될 경우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다시는 리프로그래밍을 할 수 없게 되어 </a:t>
            </a:r>
            <a:r>
              <a:rPr lang="ko-KR" b="1" i="1" u="sng" dirty="0">
                <a:solidFill>
                  <a:srgbClr val="FF0000"/>
                </a:solidFill>
                <a:ea typeface="+mn-lt"/>
                <a:cs typeface="+mn-lt"/>
              </a:rPr>
              <a:t>컨트롤러 </a:t>
            </a:r>
            <a:r>
              <a:rPr lang="ko-KR" altLang="en-US" b="1" i="1" u="sng" dirty="0">
                <a:solidFill>
                  <a:srgbClr val="FF0000"/>
                </a:solidFill>
                <a:ea typeface="+mn-lt"/>
                <a:cs typeface="+mn-lt"/>
              </a:rPr>
              <a:t>자체를</a:t>
            </a:r>
            <a:r>
              <a:rPr lang="ko-KR" b="1" i="1" u="sng" dirty="0">
                <a:solidFill>
                  <a:srgbClr val="FF0000"/>
                </a:solidFill>
                <a:ea typeface="+mn-lt"/>
                <a:cs typeface="+mn-lt"/>
              </a:rPr>
              <a:t> 교환해야 하는 문제</a:t>
            </a:r>
            <a:r>
              <a:rPr lang="ko-KR" dirty="0">
                <a:ea typeface="+mn-lt"/>
                <a:cs typeface="+mn-lt"/>
              </a:rPr>
              <a:t>가 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더불어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차량에 탑재된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>
                <a:ea typeface="+mn-lt"/>
                <a:cs typeface="+mn-lt"/>
              </a:rPr>
              <a:t>의 프로그램을 업데이트 하려면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재부팅하여</a:t>
            </a:r>
            <a:r>
              <a:rPr lang="ko-KR" dirty="0">
                <a:ea typeface="+mn-lt"/>
                <a:cs typeface="+mn-lt"/>
              </a:rPr>
              <a:t> 리프로그래밍 </a:t>
            </a:r>
            <a:r>
              <a:rPr lang="ko-KR" altLang="en-US" dirty="0">
                <a:ea typeface="+mn-lt"/>
                <a:cs typeface="+mn-lt"/>
              </a:rPr>
              <a:t>모드로</a:t>
            </a:r>
            <a:r>
              <a:rPr lang="ko-KR" dirty="0">
                <a:ea typeface="+mn-lt"/>
                <a:cs typeface="+mn-lt"/>
              </a:rPr>
              <a:t> 전환 후 프로그램을 다운로드하고 다시 </a:t>
            </a:r>
            <a:r>
              <a:rPr lang="ko-KR" b="1" i="1" u="sng" dirty="0" err="1">
                <a:solidFill>
                  <a:srgbClr val="FF0000"/>
                </a:solidFill>
                <a:ea typeface="+mn-lt"/>
                <a:cs typeface="+mn-lt"/>
              </a:rPr>
              <a:t>재부팅</a:t>
            </a:r>
            <a:r>
              <a:rPr lang="ko-KR" dirty="0" err="1">
                <a:ea typeface="+mn-lt"/>
                <a:cs typeface="+mn-lt"/>
              </a:rPr>
              <a:t>하여야</a:t>
            </a:r>
            <a:r>
              <a:rPr lang="ko-KR" dirty="0">
                <a:ea typeface="+mn-lt"/>
                <a:cs typeface="+mn-lt"/>
              </a:rPr>
              <a:t> 한다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이를 위해서는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운전자가 해당 차량을 운전하여 서비스 센터를 방문하는 등의 절차가 필요하다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또한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차량의 제조업체에서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>
                <a:ea typeface="+mn-lt"/>
                <a:cs typeface="+mn-lt"/>
              </a:rPr>
              <a:t>에 안전상의 문제가 있어서 프로그램을 업데이트 해야 할 경우에도 고객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운전자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dirty="0">
                <a:ea typeface="+mn-lt"/>
                <a:cs typeface="+mn-lt"/>
              </a:rPr>
              <a:t>들이 일일이 서비스센터를 방문하여 리프로그램해야 하므로 판매된 차량들을 모두 업데이트하기 위해서는 많은 비용과 시간이 필요하게 된다</a:t>
            </a:r>
            <a:r>
              <a:rPr lang="en-US" altLang="ko-KR" dirty="0">
                <a:ea typeface="+mn-lt"/>
                <a:cs typeface="+mn-lt"/>
              </a:rPr>
              <a:t>. </a:t>
            </a:r>
            <a:endParaRPr lang="en-US" altLang="ko-KR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50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4242026" y="1502596"/>
            <a:ext cx="40852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r>
              <a:rPr lang="en-US" dirty="0">
                <a:ea typeface="맑은 고딕"/>
              </a:rPr>
              <a:t>Contents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가상</a:t>
            </a:r>
            <a:r>
              <a:rPr lang="en-US" dirty="0">
                <a:ea typeface="맑은 고딕"/>
              </a:rPr>
              <a:t> ECU</a:t>
            </a:r>
            <a:r>
              <a:rPr lang="ko-KR" altLang="en-US" dirty="0">
                <a:ea typeface="맑은 고딕"/>
              </a:rPr>
              <a:t>의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필요성</a:t>
            </a:r>
            <a:endParaRPr lang="en-US" altLang="ko-KR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가상 </a:t>
            </a:r>
            <a:r>
              <a:rPr lang="ko-KR" altLang="en-US" dirty="0" err="1">
                <a:ea typeface="맑은 고딕"/>
              </a:rPr>
              <a:t>ECU의</a:t>
            </a:r>
            <a:r>
              <a:rPr lang="ko-KR" altLang="en-US" dirty="0">
                <a:ea typeface="맑은 고딕"/>
              </a:rPr>
              <a:t> 개념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가상화 환경의 구현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가상 </a:t>
            </a:r>
            <a:r>
              <a:rPr lang="ko-KR" altLang="en-US" dirty="0" err="1">
                <a:ea typeface="맑은 고딕"/>
              </a:rPr>
              <a:t>ECU의</a:t>
            </a:r>
            <a:r>
              <a:rPr lang="ko-KR" altLang="en-US" dirty="0">
                <a:ea typeface="맑은 고딕"/>
              </a:rPr>
              <a:t> 구현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+mn-lt"/>
                <a:cs typeface="+mn-lt"/>
              </a:rPr>
              <a:t>가상 ECU SW 시장 동향 조사</a:t>
            </a:r>
          </a:p>
          <a:p>
            <a:pPr marL="342900" indent="-342900">
              <a:buAutoNum type="arabicPeriod"/>
            </a:pPr>
            <a:r>
              <a:rPr lang="ko-KR" altLang="en-US">
                <a:ea typeface="+mn-lt"/>
                <a:cs typeface="+mn-lt"/>
              </a:rPr>
              <a:t>가상 ECU SW 특허 조사</a:t>
            </a:r>
            <a:endParaRPr lang="ko-KR" altLang="en-US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982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78577" y="242105"/>
            <a:ext cx="118407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(2)</a:t>
            </a:r>
            <a:r>
              <a:rPr lang="ko-KR" dirty="0">
                <a:latin typeface="Malgun Gothic"/>
                <a:ea typeface="Malgun Gothic"/>
              </a:rPr>
              <a:t>기술 소개</a:t>
            </a:r>
            <a:endParaRPr lang="ko-KR" dirty="0">
              <a:ea typeface="+mn-lt"/>
              <a:cs typeface="+mn-lt"/>
            </a:endParaRPr>
          </a:p>
          <a:p>
            <a:r>
              <a:rPr lang="en-US" dirty="0">
                <a:latin typeface="Malgun Gothic"/>
                <a:ea typeface="Malgun Gothic"/>
              </a:rPr>
              <a:t>ECU</a:t>
            </a:r>
            <a:r>
              <a:rPr lang="ko-KR" dirty="0">
                <a:latin typeface="Malgun Gothic"/>
                <a:ea typeface="Malgun Gothic"/>
              </a:rPr>
              <a:t>에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가상화된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이중화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시스템을 적용하여 </a:t>
            </a:r>
            <a:r>
              <a:rPr lang="en-US" altLang="ko-KR" dirty="0">
                <a:latin typeface="Malgun Gothic"/>
                <a:ea typeface="Malgun Gothic"/>
              </a:rPr>
              <a:t>ECU</a:t>
            </a:r>
            <a:r>
              <a:rPr lang="ko-KR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프로그램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수행함으로써</a:t>
            </a:r>
            <a:r>
              <a:rPr lang="en-US" dirty="0">
                <a:latin typeface="Malgun Gothic"/>
                <a:ea typeface="Malgun Gothic"/>
              </a:rPr>
              <a:t>, ECU</a:t>
            </a:r>
            <a:r>
              <a:rPr lang="ko-KR" altLang="en-US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re-programming </a:t>
            </a:r>
            <a:r>
              <a:rPr lang="ko-KR" dirty="0">
                <a:latin typeface="Malgun Gothic"/>
                <a:ea typeface="Malgun Gothic"/>
              </a:rPr>
              <a:t>중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b="1" i="1" u="sng" dirty="0">
                <a:latin typeface="Malgun Gothic"/>
                <a:ea typeface="Malgun Gothic"/>
              </a:rPr>
              <a:t>시스템의 </a:t>
            </a:r>
            <a:r>
              <a:rPr lang="en-US" altLang="ko-KR" b="1" i="1" u="sng" dirty="0">
                <a:latin typeface="Malgun Gothic"/>
                <a:ea typeface="Malgun Gothic"/>
              </a:rPr>
              <a:t>delay</a:t>
            </a:r>
            <a:r>
              <a:rPr lang="ko-KR" b="1" i="1" u="sng" dirty="0">
                <a:latin typeface="Malgun Gothic"/>
                <a:ea typeface="Malgun Gothic"/>
              </a:rPr>
              <a:t> 없이</a:t>
            </a:r>
            <a:r>
              <a:rPr lang="ko-KR" dirty="0">
                <a:latin typeface="Malgun Gothic"/>
                <a:ea typeface="Malgun Gothic"/>
              </a:rPr>
              <a:t> 해당 </a:t>
            </a:r>
            <a:r>
              <a:rPr lang="en-US" altLang="ko-KR" dirty="0">
                <a:latin typeface="Malgun Gothic"/>
                <a:ea typeface="Malgun Gothic"/>
              </a:rPr>
              <a:t>ECU</a:t>
            </a:r>
            <a:r>
              <a:rPr lang="ko-KR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수행하여 상기의 문제점을 해결하는 기술. </a:t>
            </a:r>
            <a:r>
              <a:rPr lang="ko-KR" altLang="en-US" dirty="0">
                <a:latin typeface="Malgun Gothic"/>
                <a:ea typeface="Malgun Gothic"/>
              </a:rPr>
              <a:t>또한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ko-KR" dirty="0">
                <a:latin typeface="Malgun Gothic"/>
                <a:ea typeface="Malgun Gothic"/>
              </a:rPr>
              <a:t>이중화 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서로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다른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가상 </a:t>
            </a:r>
            <a:r>
              <a:rPr lang="en-US" dirty="0">
                <a:latin typeface="Malgun Gothic"/>
                <a:ea typeface="Malgun Gothic"/>
              </a:rPr>
              <a:t>ECU </a:t>
            </a:r>
            <a:r>
              <a:rPr lang="ko-KR" dirty="0">
                <a:latin typeface="Malgun Gothic"/>
                <a:ea typeface="Malgun Gothic"/>
              </a:rPr>
              <a:t>중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먼저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완료된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가상 </a:t>
            </a:r>
            <a:r>
              <a:rPr lang="en-US" dirty="0">
                <a:latin typeface="Malgun Gothic"/>
                <a:ea typeface="Malgun Gothic"/>
              </a:rPr>
              <a:t>ECU</a:t>
            </a:r>
            <a:r>
              <a:rPr lang="ko-KR" altLang="en-US" dirty="0">
                <a:latin typeface="Malgun Gothic"/>
                <a:ea typeface="Malgun Gothic"/>
              </a:rPr>
              <a:t>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있다면</a:t>
            </a:r>
            <a:r>
              <a:rPr lang="ko-KR" dirty="0">
                <a:latin typeface="Malgun Gothic"/>
                <a:ea typeface="Malgun Gothic"/>
              </a:rPr>
              <a:t> 해당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차량의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제어권을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업</a:t>
            </a:r>
            <a:r>
              <a:rPr lang="ko-KR" dirty="0">
                <a:latin typeface="Malgun Gothic"/>
                <a:ea typeface="Malgun Gothic"/>
              </a:rPr>
              <a:t>데이트가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먼저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완료된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가상머신</a:t>
            </a:r>
            <a:r>
              <a:rPr lang="en-US" dirty="0">
                <a:latin typeface="Malgun Gothic"/>
                <a:ea typeface="Malgun Gothic"/>
              </a:rPr>
              <a:t>ECU</a:t>
            </a:r>
            <a:r>
              <a:rPr lang="ko-KR" dirty="0">
                <a:latin typeface="Malgun Gothic"/>
                <a:ea typeface="Malgun Gothic"/>
              </a:rPr>
              <a:t>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넘기고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ko-KR" dirty="0">
                <a:latin typeface="Malgun Gothic"/>
                <a:ea typeface="Malgun Gothic"/>
              </a:rPr>
              <a:t>나머지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가상머신</a:t>
            </a:r>
            <a:r>
              <a:rPr lang="en-US" dirty="0">
                <a:latin typeface="Malgun Gothic"/>
                <a:ea typeface="Malgun Gothic"/>
              </a:rPr>
              <a:t>ECU</a:t>
            </a:r>
            <a:r>
              <a:rPr lang="ko-KR" dirty="0" err="1">
                <a:latin typeface="Malgun Gothic"/>
                <a:ea typeface="Malgun Gothic"/>
              </a:rPr>
              <a:t>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업데이트함으로써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ko-KR" dirty="0">
                <a:latin typeface="Malgun Gothic"/>
                <a:ea typeface="Malgun Gothic"/>
              </a:rPr>
              <a:t>이중화 된</a:t>
            </a:r>
            <a:r>
              <a:rPr lang="en-US" dirty="0">
                <a:latin typeface="Malgun Gothic"/>
                <a:ea typeface="Malgun Gothic"/>
              </a:rPr>
              <a:t> ECU</a:t>
            </a:r>
            <a:r>
              <a:rPr lang="ko-KR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병렬적인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통해서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차량에 대한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안전성을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지속적으로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 err="1">
                <a:latin typeface="Malgun Gothic"/>
                <a:ea typeface="Malgun Gothic"/>
              </a:rPr>
              <a:t>확보함으로서</a:t>
            </a:r>
            <a:r>
              <a:rPr lang="ko-KR" altLang="en-US" dirty="0">
                <a:latin typeface="Malgun Gothic"/>
                <a:ea typeface="Malgun Gothic"/>
              </a:rPr>
              <a:t> 상기의 문제점을 해결하는 기술</a:t>
            </a:r>
            <a:r>
              <a:rPr lang="en-US" altLang="en-US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더불어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ko-KR" dirty="0">
                <a:latin typeface="Malgun Gothic"/>
                <a:ea typeface="Malgun Gothic"/>
              </a:rPr>
              <a:t>차량 </a:t>
            </a:r>
            <a:r>
              <a:rPr lang="en-US" altLang="ko-KR" dirty="0">
                <a:latin typeface="Malgun Gothic"/>
                <a:ea typeface="Malgun Gothic"/>
              </a:rPr>
              <a:t>ECU</a:t>
            </a:r>
            <a:r>
              <a:rPr lang="ko-KR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위한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별도의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장치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또는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시스템을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구비하지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않기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때문에</a:t>
            </a:r>
            <a:r>
              <a:rPr lang="en-US" dirty="0">
                <a:latin typeface="Malgun Gothic"/>
                <a:ea typeface="Malgun Gothic"/>
              </a:rPr>
              <a:t>, ECU</a:t>
            </a:r>
            <a:r>
              <a:rPr lang="ko-KR" dirty="0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소형화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및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제조비용절감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효과를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얻을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있으며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ko-KR" dirty="0">
                <a:latin typeface="Malgun Gothic"/>
                <a:ea typeface="Malgun Gothic"/>
              </a:rPr>
              <a:t>무선통신망을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이용한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전자제어유닛의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업데이트에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대해서도 안전성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및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신뢰성을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확보할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있는 기술이다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927552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2" y="205382"/>
            <a:ext cx="11840765" cy="90713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>
                <a:ea typeface="맑은 고딕"/>
              </a:rPr>
              <a:t>(3) </a:t>
            </a:r>
            <a:r>
              <a:rPr lang="ko-KR" altLang="en-US">
                <a:ea typeface="맑은 고딕"/>
              </a:rPr>
              <a:t>기술의</a:t>
            </a:r>
            <a:r>
              <a:rPr 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Schematic</a:t>
            </a:r>
            <a:endParaRPr lang="en-US" altLang="ko-KR">
              <a:ea typeface="맑은 고딕"/>
            </a:endParaRPr>
          </a:p>
          <a:p>
            <a:pPr lvl="0">
              <a:defRPr/>
            </a:pPr>
            <a:endParaRPr lang="en-US" altLang="ko-KR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90963" y="553256"/>
            <a:ext cx="3792070" cy="36634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4522" y="637683"/>
            <a:ext cx="3316941" cy="53622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863" y="711608"/>
            <a:ext cx="3983891" cy="221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2" y="205382"/>
            <a:ext cx="11840765" cy="365986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>
                <a:latin typeface="맑은 고딕"/>
                <a:ea typeface="맑은 고딕"/>
              </a:rPr>
              <a:t>특허</a:t>
            </a:r>
            <a:r>
              <a:rPr lang="en-US" altLang="ko-KR">
                <a:latin typeface="맑은 고딕"/>
                <a:ea typeface="+mn-lt"/>
              </a:rPr>
              <a:t> </a:t>
            </a:r>
            <a:r>
              <a:rPr lang="ko-KR">
                <a:latin typeface="맑은 고딕"/>
                <a:ea typeface="맑은 고딕"/>
              </a:rPr>
              <a:t>사례</a:t>
            </a:r>
            <a:r>
              <a:rPr lang="en-US" altLang="ko-KR">
                <a:latin typeface="맑은 고딕"/>
                <a:ea typeface="+mn-lt"/>
              </a:rPr>
              <a:t>#2. </a:t>
            </a:r>
            <a:r>
              <a:rPr lang="ko-KR" altLang="en-US">
                <a:ea typeface="+mn-lt"/>
                <a:cs typeface="+mn-lt"/>
              </a:rPr>
              <a:t>차량</a:t>
            </a:r>
            <a:r>
              <a:rPr lang="en-US">
                <a:ea typeface="+mn-lt"/>
                <a:cs typeface="+mn-lt"/>
              </a:rPr>
              <a:t> 제어 시스템 </a:t>
            </a:r>
            <a:r>
              <a:rPr lang="ko-KR" altLang="en-US">
                <a:ea typeface="+mn-lt"/>
                <a:cs typeface="+mn-lt"/>
              </a:rPr>
              <a:t>및</a:t>
            </a:r>
            <a:r>
              <a:rPr lang="en-US">
                <a:ea typeface="+mn-lt"/>
                <a:cs typeface="+mn-lt"/>
              </a:rPr>
              <a:t> 가상 ECU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개발 </a:t>
            </a:r>
            <a:r>
              <a:rPr lang="ko-KR" altLang="en-US">
                <a:ea typeface="+mn-lt"/>
                <a:cs typeface="+mn-lt"/>
              </a:rPr>
              <a:t>방법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>
                <a:latin typeface="맑은 고딕"/>
                <a:ea typeface="+mn-lt"/>
              </a:rPr>
              <a:t>-</a:t>
            </a:r>
            <a:r>
              <a:rPr lang="ko-KR" altLang="en-US">
                <a:latin typeface="맑은 고딕"/>
                <a:ea typeface="+mn-lt"/>
              </a:rPr>
              <a:t>출원번호</a:t>
            </a:r>
            <a:r>
              <a:rPr lang="en-US" altLang="ko-KR">
                <a:latin typeface="맑은 고딕"/>
                <a:ea typeface="+mn-lt"/>
              </a:rPr>
              <a:t> : </a:t>
            </a:r>
            <a:r>
              <a:rPr lang="en-US">
                <a:ea typeface="+mn-lt"/>
                <a:cs typeface="+mn-lt"/>
              </a:rPr>
              <a:t>10-2013-0101159</a:t>
            </a:r>
            <a:endParaRPr 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 altLang="ko-KR">
                <a:latin typeface="맑은 고딕"/>
                <a:ea typeface="+mn-lt"/>
              </a:rPr>
              <a:t>-</a:t>
            </a:r>
            <a:r>
              <a:rPr lang="ko-KR">
                <a:latin typeface="맑은 고딕"/>
                <a:ea typeface="맑은 고딕"/>
              </a:rPr>
              <a:t>출원인</a:t>
            </a:r>
            <a:r>
              <a:rPr lang="en-US" altLang="ko-KR">
                <a:latin typeface="맑은 고딕"/>
                <a:ea typeface="+mn-lt"/>
              </a:rPr>
              <a:t> : </a:t>
            </a:r>
            <a:r>
              <a:rPr lang="ko-KR" altLang="en-US">
                <a:ea typeface="+mn-lt"/>
                <a:cs typeface="+mn-lt"/>
              </a:rPr>
              <a:t>현대자동차주식회사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r>
              <a:rPr lang="ko-KR">
                <a:latin typeface="맑은 고딕"/>
                <a:ea typeface="맑은 고딕"/>
              </a:rPr>
              <a:t>-발명자 : </a:t>
            </a:r>
            <a:r>
              <a:rPr lang="ko-KR" altLang="en-US">
                <a:ea typeface="+mn-lt"/>
                <a:cs typeface="+mn-lt"/>
              </a:rPr>
              <a:t>정우철, </a:t>
            </a:r>
            <a:r>
              <a:rPr lang="ko-KR">
                <a:ea typeface="+mn-lt"/>
                <a:cs typeface="+mn-lt"/>
              </a:rPr>
              <a:t>최영우</a:t>
            </a:r>
            <a:endParaRPr lang="ko-KR">
              <a:ea typeface="+mn-lt"/>
              <a:cs typeface="+mn-lt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>
                <a:latin typeface="맑은 고딕"/>
                <a:ea typeface="맑은 고딕"/>
              </a:rPr>
              <a:t>(</a:t>
            </a:r>
            <a:r>
              <a:rPr lang="en-US" altLang="ko-KR">
                <a:latin typeface="맑은 고딕"/>
                <a:ea typeface="맑은 고딕"/>
              </a:rPr>
              <a:t>1</a:t>
            </a:r>
            <a:r>
              <a:rPr lang="ko-KR">
                <a:latin typeface="맑은 고딕"/>
                <a:ea typeface="맑은 고딕"/>
              </a:rPr>
              <a:t>)기술 배경</a:t>
            </a:r>
            <a:endParaRPr lang="ko-KR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>
                <a:ea typeface="+mn-lt"/>
                <a:cs typeface="+mn-lt"/>
              </a:rPr>
              <a:t>자동차의 각종 편의 장치를 구동시키기 위하여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차량 내 다양한 센서의 값에 응답해 로직에 따라 엑추에이터</a:t>
            </a:r>
            <a:r>
              <a:rPr lang="en-US" altLang="ko-KR">
                <a:ea typeface="+mn-lt"/>
                <a:cs typeface="+mn-lt"/>
              </a:rPr>
              <a:t>(actuator)</a:t>
            </a:r>
            <a:r>
              <a:rPr lang="ko-KR">
                <a:ea typeface="+mn-lt"/>
                <a:cs typeface="+mn-lt"/>
              </a:rPr>
              <a:t>를 구동하는 </a:t>
            </a:r>
            <a:r>
              <a:rPr lang="en-US" altLang="ko-KR">
                <a:ea typeface="+mn-lt"/>
                <a:cs typeface="+mn-lt"/>
              </a:rPr>
              <a:t>ECU(Electronic Control Unit)</a:t>
            </a:r>
            <a:r>
              <a:rPr lang="ko-KR">
                <a:ea typeface="+mn-lt"/>
                <a:cs typeface="+mn-lt"/>
              </a:rPr>
              <a:t>에 대한 개발이 필요함</a:t>
            </a:r>
            <a:r>
              <a:rPr lang="en-US" altLang="ko-KR">
                <a:ea typeface="+mn-lt"/>
                <a:cs typeface="+mn-lt"/>
              </a:rPr>
              <a:t>. </a:t>
            </a:r>
            <a:r>
              <a:rPr lang="ko-KR">
                <a:ea typeface="+mn-lt"/>
                <a:cs typeface="+mn-lt"/>
              </a:rPr>
              <a:t>그러나 차량 </a:t>
            </a:r>
            <a:r>
              <a:rPr lang="en-US" altLang="ko-KR">
                <a:ea typeface="+mn-lt"/>
                <a:cs typeface="+mn-lt"/>
              </a:rPr>
              <a:t>IT </a:t>
            </a:r>
            <a:r>
              <a:rPr lang="ko-KR">
                <a:ea typeface="+mn-lt"/>
                <a:cs typeface="+mn-lt"/>
              </a:rPr>
              <a:t>기술이 발전하고 웹 기반에서 구동하는 다양한 어플리케이션이 존재하는 이 시점에서 발상의 전환과 기술 적용을 통하여 새로운 형태의 차량 제어 기술의 구현을 구현해야할 필요가 있음.</a:t>
            </a:r>
            <a:r>
              <a:rPr lang="en-US" altLang="ko-KR">
                <a:ea typeface="+mn-lt"/>
                <a:cs typeface="+mn-lt"/>
              </a:rPr>
              <a:t> 문제점은 </a:t>
            </a:r>
            <a:r>
              <a:rPr lang="ko-KR">
                <a:ea typeface="+mn-lt"/>
                <a:cs typeface="+mn-lt"/>
              </a:rPr>
              <a:t>차량의 개별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>
                <a:ea typeface="+mn-lt"/>
                <a:cs typeface="+mn-lt"/>
              </a:rPr>
              <a:t>는 물리적인 변경을 하지 않고서는 그 기능의 추가나 성능 향상이 불가능하므로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>
                <a:ea typeface="+mn-lt"/>
                <a:cs typeface="+mn-lt"/>
              </a:rPr>
              <a:t>차량 수명주기가 약 </a:t>
            </a:r>
            <a:r>
              <a:rPr lang="en-US" altLang="ko-KR">
                <a:ea typeface="+mn-lt"/>
                <a:cs typeface="+mn-lt"/>
              </a:rPr>
              <a:t>10</a:t>
            </a:r>
            <a:r>
              <a:rPr lang="ko-KR">
                <a:ea typeface="+mn-lt"/>
                <a:cs typeface="+mn-lt"/>
              </a:rPr>
              <a:t>년 정도 임을 감안하면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 b="1" i="1" u="sng">
                <a:solidFill>
                  <a:srgbClr val="ff0000"/>
                </a:solidFill>
                <a:ea typeface="+mn-lt"/>
                <a:cs typeface="+mn-lt"/>
              </a:rPr>
              <a:t>소비자는 초기 구매 상태의 기능 이외에 개별 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ECU</a:t>
            </a:r>
            <a:r>
              <a:rPr lang="ko-KR" b="1" i="1" u="sng">
                <a:solidFill>
                  <a:srgbClr val="ff0000"/>
                </a:solidFill>
                <a:ea typeface="+mn-lt"/>
                <a:cs typeface="+mn-lt"/>
              </a:rPr>
              <a:t>의 기능 추가나 성능 향상을 할 수가 없다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altLang="ko-KR">
              <a:ea typeface="+mn-lt"/>
              <a:cs typeface="+mn-lt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674" y="3692590"/>
            <a:ext cx="4096183" cy="1691153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642922" y="5525258"/>
            <a:ext cx="3030070" cy="35928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a typeface="맑은 고딕"/>
              </a:rPr>
              <a:t>기존의 차량 제어 시스템</a:t>
            </a:r>
            <a:endParaRPr lang="ko-KR" altLang="en-US">
              <a:ea typeface="맑은 고딕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3302" y="3754335"/>
            <a:ext cx="4518314" cy="1439141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6388992" y="5575536"/>
            <a:ext cx="4663356" cy="64238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a typeface="맑은 고딕"/>
              </a:rPr>
              <a:t>기존의 차량 제어 시스템에서 차량 장치를 구동시키는 예시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577" y="242105"/>
            <a:ext cx="11840765" cy="338501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(2)</a:t>
            </a:r>
            <a:r>
              <a:rPr lang="ko-KR">
                <a:latin typeface="맑은 고딕"/>
                <a:ea typeface="맑은 고딕"/>
              </a:rPr>
              <a:t>기술 소개</a:t>
            </a:r>
            <a:endParaRPr lang="ko-KR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>
                <a:ea typeface="+mn-lt"/>
                <a:cs typeface="+mn-lt"/>
              </a:rPr>
              <a:t>본 발명에서 </a:t>
            </a:r>
            <a:r>
              <a:rPr lang="ko-KR" altLang="en-US">
                <a:ea typeface="+mn-lt"/>
                <a:cs typeface="+mn-lt"/>
              </a:rPr>
              <a:t>사용하는 차량</a:t>
            </a:r>
            <a:r>
              <a:rPr lang="ko-KR">
                <a:ea typeface="+mn-lt"/>
                <a:cs typeface="+mn-lt"/>
              </a:rPr>
              <a:t> 제어 시스템은, 차량의 상태를 감지하여 </a:t>
            </a:r>
            <a:r>
              <a:rPr lang="ko-KR" altLang="en-US">
                <a:ea typeface="+mn-lt"/>
                <a:cs typeface="+mn-lt"/>
              </a:rPr>
              <a:t>차량</a:t>
            </a:r>
            <a:r>
              <a:rPr lang="ko-KR">
                <a:ea typeface="+mn-lt"/>
                <a:cs typeface="+mn-lt"/>
              </a:rPr>
              <a:t> 상태 신호를 생성하는 센싱부; 상기 차량 상태 신호에 대응하는 API(Application Program Interface)를 </a:t>
            </a:r>
            <a:r>
              <a:rPr lang="ko-KR" altLang="en-US">
                <a:ea typeface="+mn-lt"/>
                <a:cs typeface="+mn-lt"/>
              </a:rPr>
              <a:t>생성하는</a:t>
            </a:r>
            <a:r>
              <a:rPr lang="ko-KR">
                <a:ea typeface="+mn-lt"/>
                <a:cs typeface="+mn-lt"/>
              </a:rPr>
              <a:t> API 변환부; 및 가상 ECU(Electronic Control Unit)를 통해 제어되는 엑추에이터(actuator)를 포함한다.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여기서, 가상 ECU는 A</a:t>
            </a:r>
            <a:r>
              <a:rPr lang="ko-KR" b="1" i="1" u="sng">
                <a:solidFill>
                  <a:srgbClr val="ff0000"/>
                </a:solidFill>
                <a:ea typeface="+mn-lt"/>
                <a:cs typeface="+mn-lt"/>
              </a:rPr>
              <a:t>PI를 이용해 프로그래밍된 가상 ECU 프로그램이고, 단말의 더미 ECU 블록에 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설치된다</a:t>
            </a:r>
            <a:r>
              <a:rPr 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>
                <a:ea typeface="+mn-lt"/>
                <a:cs typeface="+mn-lt"/>
              </a:rPr>
              <a:t>본 발명은 차량을 제어하는 차량 제어 시스템 및 가상 ECU를 개발하는 방법에 관한 것이다.</a:t>
            </a:r>
            <a:r>
              <a:rPr lang="ko-KR" altLang="en-US">
                <a:ea typeface="+mn-lt"/>
                <a:cs typeface="+mn-lt"/>
              </a:rPr>
              <a:t> 본 발명이 해결하고자 하는 과제는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기존의 센서 정보를 활용해 프로그래밍 가능한</a:t>
            </a:r>
            <a:r>
              <a:rPr lang="en-US" altLang="ko-KR">
                <a:ea typeface="+mn-lt"/>
                <a:cs typeface="+mn-lt"/>
              </a:rPr>
              <a:t>(Programmable)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 altLang="en-US">
                <a:ea typeface="+mn-lt"/>
                <a:cs typeface="+mn-lt"/>
              </a:rPr>
              <a:t> 개발 방법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그리고 가상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 altLang="en-US">
                <a:ea typeface="+mn-lt"/>
                <a:cs typeface="+mn-lt"/>
              </a:rPr>
              <a:t>를 이용하여 차량을 제어하는 차량 제어 시스템을 제공하는 것이다</a:t>
            </a:r>
            <a:r>
              <a:rPr lang="en-US" altLang="ko-KR">
                <a:ea typeface="+mn-lt"/>
                <a:cs typeface="+mn-lt"/>
              </a:rPr>
              <a:t>. </a:t>
            </a:r>
            <a:r>
              <a:rPr lang="ko-KR" altLang="en-US">
                <a:ea typeface="+mn-lt"/>
                <a:cs typeface="+mn-lt"/>
              </a:rPr>
              <a:t>본 발명의 실시예에 따르면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차량에 설치된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 altLang="en-US">
                <a:ea typeface="+mn-lt"/>
                <a:cs typeface="+mn-lt"/>
              </a:rPr>
              <a:t>와 단말에 설치된 가상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 altLang="en-US">
                <a:ea typeface="+mn-lt"/>
                <a:cs typeface="+mn-lt"/>
              </a:rPr>
              <a:t>를 통해 엑추에이터를 제어한다</a:t>
            </a:r>
            <a:r>
              <a:rPr lang="en-US" alt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 이를 통해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기존의 차량 제어 시스템에서는 불가능했던 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새로운 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ECU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의 기능을 추가할 수 있고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 차량 장치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예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 차량 편의 장치</a:t>
            </a:r>
            <a:r>
              <a:rPr lang="en-US" altLang="ko-KR" b="1" i="1" u="sng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ko-KR" altLang="en-US" b="1" i="1" u="sng">
                <a:solidFill>
                  <a:srgbClr val="ff0000"/>
                </a:solidFill>
                <a:ea typeface="+mn-lt"/>
                <a:cs typeface="+mn-lt"/>
              </a:rPr>
              <a:t>의 성능을 향상</a:t>
            </a:r>
            <a:r>
              <a:rPr lang="ko-KR" altLang="en-US">
                <a:ea typeface="+mn-lt"/>
                <a:cs typeface="+mn-lt"/>
              </a:rPr>
              <a:t>시킬 수 있다</a:t>
            </a:r>
            <a:r>
              <a:rPr lang="en-US" altLang="ko-KR">
                <a:ea typeface="+mn-lt"/>
                <a:cs typeface="+mn-lt"/>
              </a:rPr>
              <a:t>. </a:t>
            </a:r>
            <a:r>
              <a:rPr lang="ko-KR" altLang="en-US">
                <a:ea typeface="+mn-lt"/>
                <a:cs typeface="+mn-lt"/>
              </a:rPr>
              <a:t>또한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본 발명의 실시예에 따르면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 altLang="en-US">
                <a:ea typeface="+mn-lt"/>
                <a:cs typeface="+mn-lt"/>
              </a:rPr>
              <a:t> 저사양의 차종에서도 고급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 altLang="en-US">
                <a:ea typeface="+mn-lt"/>
                <a:cs typeface="+mn-lt"/>
              </a:rPr>
              <a:t> 기능을 추가할 수 있다</a:t>
            </a:r>
            <a:endParaRPr lang="ko-KR" altLang="en-US">
              <a:ea typeface="+mn-lt"/>
              <a:cs typeface="+mn-lt"/>
            </a:endParaRPr>
          </a:p>
          <a:p>
            <a:pPr marL="342900" indent="-342900">
              <a:buAutoNum type="arabicPeriod"/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202" y="3799252"/>
            <a:ext cx="3164541" cy="1664598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461681" y="5748297"/>
            <a:ext cx="3343834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a typeface="맑은 고딕"/>
              </a:rPr>
              <a:t>본 발명의 차량 제어 시스템</a:t>
            </a:r>
            <a:endParaRPr lang="ko-KR" altLang="en-US">
              <a:ea typeface="맑은 고딕"/>
            </a:endParaRPr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4523" y="3429518"/>
            <a:ext cx="2743200" cy="2031393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3769017" y="5573485"/>
            <a:ext cx="3702423" cy="63490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a typeface="맑은 고딕"/>
              </a:rPr>
              <a:t>본 발명의 차량 제어 시스템에서 차량 장치를 구동시키는 예시</a:t>
            </a: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1BF56-8F44-3CD2-3A67-8A12C188CD8F}"/>
              </a:ext>
            </a:extLst>
          </p:cNvPr>
          <p:cNvSpPr txBox="1"/>
          <p:nvPr/>
        </p:nvSpPr>
        <p:spPr>
          <a:xfrm>
            <a:off x="214312" y="205382"/>
            <a:ext cx="118407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(3) </a:t>
            </a:r>
            <a:r>
              <a:rPr lang="ko-KR" altLang="en-US">
                <a:ea typeface="맑은 고딕"/>
              </a:rPr>
              <a:t>기술의</a:t>
            </a:r>
            <a:r>
              <a:rPr 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Schematic</a:t>
            </a:r>
            <a:endParaRPr lang="ko-KR" altLang="en-US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E2B5433-B028-5F97-555C-6283AE6A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832324"/>
            <a:ext cx="3733800" cy="252891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F73A9CF-CA42-CF1A-3381-2AB20872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55" y="1044884"/>
            <a:ext cx="4027714" cy="1936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553CCF-78BC-9E70-9535-F1BC7D89F48D}"/>
              </a:ext>
            </a:extLst>
          </p:cNvPr>
          <p:cNvSpPr txBox="1"/>
          <p:nvPr/>
        </p:nvSpPr>
        <p:spPr>
          <a:xfrm>
            <a:off x="902874" y="3365605"/>
            <a:ext cx="4289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본 발명에서 가상 </a:t>
            </a:r>
            <a:r>
              <a:rPr lang="ko-KR" altLang="en-US" err="1">
                <a:ea typeface="맑은 고딕"/>
              </a:rPr>
              <a:t>ECU를</a:t>
            </a:r>
            <a:r>
              <a:rPr lang="ko-KR" altLang="en-US">
                <a:ea typeface="맑은 고딕"/>
              </a:rPr>
              <a:t> 개발하는 과정</a:t>
            </a:r>
            <a:endParaRPr 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91544-DE0F-CEA0-CAA6-CE486B0C30B8}"/>
              </a:ext>
            </a:extLst>
          </p:cNvPr>
          <p:cNvSpPr txBox="1"/>
          <p:nvPr/>
        </p:nvSpPr>
        <p:spPr>
          <a:xfrm>
            <a:off x="6727371" y="3364325"/>
            <a:ext cx="4474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본 발명에서 차량 제어 시스템이 차량을 제어하는 과정</a:t>
            </a:r>
          </a:p>
        </p:txBody>
      </p:sp>
    </p:spTree>
    <p:extLst>
      <p:ext uri="{BB962C8B-B14F-4D97-AF65-F5344CB8AC3E}">
        <p14:creationId xmlns:p14="http://schemas.microsoft.com/office/powerpoint/2010/main" val="351135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가상 </a:t>
            </a:r>
            <a:r>
              <a:rPr lang="ko-KR" altLang="en-US" err="1">
                <a:ea typeface="맑은 고딕"/>
              </a:rPr>
              <a:t>ECU의</a:t>
            </a:r>
            <a:r>
              <a:rPr lang="ko-KR" altLang="en-US">
                <a:ea typeface="맑은 고딕"/>
              </a:rPr>
              <a:t> 필요성</a:t>
            </a:r>
          </a:p>
          <a:p>
            <a:endParaRPr lang="ko-KR" altLang="en-US">
              <a:ea typeface="맑은 고딕"/>
            </a:endParaRPr>
          </a:p>
          <a:p>
            <a:r>
              <a:rPr lang="ko-KR">
                <a:ea typeface="+mn-lt"/>
                <a:cs typeface="+mn-lt"/>
              </a:rPr>
              <a:t>최근 문제 상황은</a:t>
            </a:r>
            <a:r>
              <a:rPr lang="ko-KR" b="1" i="1" u="sng">
                <a:highlight>
                  <a:srgbClr val="FFFF00"/>
                </a:highlight>
                <a:ea typeface="+mn-lt"/>
                <a:cs typeface="+mn-lt"/>
              </a:rPr>
              <a:t> 자동차 </a:t>
            </a:r>
            <a:r>
              <a:rPr lang="en-US" altLang="ko-KR" b="1" i="1" u="sng">
                <a:highlight>
                  <a:srgbClr val="FFFF00"/>
                </a:highlight>
                <a:ea typeface="+mn-lt"/>
                <a:cs typeface="+mn-lt"/>
              </a:rPr>
              <a:t>SW </a:t>
            </a:r>
            <a:r>
              <a:rPr lang="ko-KR" b="1" i="1" u="sng">
                <a:highlight>
                  <a:srgbClr val="FFFF00"/>
                </a:highlight>
                <a:ea typeface="+mn-lt"/>
                <a:cs typeface="+mn-lt"/>
              </a:rPr>
              <a:t>복잡도와 개발 생산성 간의 격차</a:t>
            </a:r>
            <a:r>
              <a:rPr lang="ko-KR">
                <a:ea typeface="+mn-lt"/>
                <a:cs typeface="+mn-lt"/>
              </a:rPr>
              <a:t>입니다</a:t>
            </a:r>
            <a:r>
              <a:rPr lang="en-US" altLang="ko-KR">
                <a:ea typeface="+mn-lt"/>
                <a:cs typeface="+mn-lt"/>
              </a:rPr>
              <a:t>. </a:t>
            </a:r>
            <a:r>
              <a:rPr lang="ko-KR">
                <a:ea typeface="+mn-lt"/>
                <a:cs typeface="+mn-lt"/>
              </a:rPr>
              <a:t>최근 자동차 산업은 자율주행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전동화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커넥티비티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사이버 보안 등 많은 분야에서 기술 혁신이 이루어지고 있습니다</a:t>
            </a:r>
            <a:r>
              <a:rPr lang="en-US" altLang="ko-KR">
                <a:ea typeface="+mn-lt"/>
                <a:cs typeface="+mn-lt"/>
              </a:rPr>
              <a:t>. </a:t>
            </a:r>
            <a:r>
              <a:rPr lang="ko-KR">
                <a:ea typeface="+mn-lt"/>
                <a:cs typeface="+mn-lt"/>
              </a:rPr>
              <a:t>이러한 혁신과 변화는 모두 </a:t>
            </a:r>
            <a:r>
              <a:rPr lang="en-US" altLang="ko-KR">
                <a:ea typeface="+mn-lt"/>
                <a:cs typeface="+mn-lt"/>
              </a:rPr>
              <a:t>SW</a:t>
            </a:r>
            <a:r>
              <a:rPr lang="ko-KR">
                <a:ea typeface="+mn-lt"/>
                <a:cs typeface="+mn-lt"/>
              </a:rPr>
              <a:t>에 크게 의존하고 있는데요</a:t>
            </a:r>
            <a:r>
              <a:rPr lang="en-US" altLang="ko-KR">
                <a:ea typeface="+mn-lt"/>
                <a:cs typeface="+mn-lt"/>
              </a:rPr>
              <a:t>. </a:t>
            </a:r>
            <a:r>
              <a:rPr lang="ko-KR">
                <a:ea typeface="+mn-lt"/>
                <a:cs typeface="+mn-lt"/>
              </a:rPr>
              <a:t>때문에 자동차의 전체 생산 비용 중 </a:t>
            </a:r>
            <a:r>
              <a:rPr lang="en-US" altLang="ko-KR">
                <a:ea typeface="+mn-lt"/>
                <a:cs typeface="+mn-lt"/>
              </a:rPr>
              <a:t>SW </a:t>
            </a:r>
            <a:r>
              <a:rPr lang="ko-KR">
                <a:ea typeface="+mn-lt"/>
                <a:cs typeface="+mn-lt"/>
              </a:rPr>
              <a:t>개발 비용이 차지하는 비중과 자동차 </a:t>
            </a:r>
            <a:r>
              <a:rPr lang="en-US" altLang="ko-KR">
                <a:ea typeface="+mn-lt"/>
                <a:cs typeface="+mn-lt"/>
              </a:rPr>
              <a:t>SW</a:t>
            </a:r>
            <a:r>
              <a:rPr lang="ko-KR">
                <a:ea typeface="+mn-lt"/>
                <a:cs typeface="+mn-lt"/>
              </a:rPr>
              <a:t>의 복잡도 역시 지속적으로 증가하고 있습니다</a:t>
            </a:r>
            <a:r>
              <a:rPr lang="en-US" altLang="ko-KR">
                <a:ea typeface="+mn-lt"/>
                <a:cs typeface="+mn-lt"/>
              </a:rPr>
              <a:t>. </a:t>
            </a:r>
            <a:r>
              <a:rPr lang="ko-KR">
                <a:ea typeface="+mn-lt"/>
                <a:cs typeface="+mn-lt"/>
              </a:rPr>
              <a:t>점점 벌어지고 있는 복잡도와 생산성 간 격차 문제는 앞으로 각 개발사들이 시장에서의 경쟁력 확보와 생존을 위해 시급히 개선해야 하는 문제 중 하나입니다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1B7C29-82C4-6F3D-C885-F72978F4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68" y="2763190"/>
            <a:ext cx="6953738" cy="35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132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2" y="205382"/>
            <a:ext cx="11840765" cy="310741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>
                <a:ea typeface="맑은 고딕"/>
              </a:rPr>
              <a:t>가상 ECU의 필요성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+mn-lt"/>
                <a:cs typeface="+mn-lt"/>
              </a:rPr>
              <a:t>따라서 </a:t>
            </a:r>
            <a:r>
              <a:rPr lang="en-US" altLang="ko-KR" b="1" i="1" u="sng">
                <a:ea typeface="+mn-lt"/>
                <a:cs typeface="+mn-lt"/>
              </a:rPr>
              <a:t>SW </a:t>
            </a:r>
            <a:r>
              <a:rPr lang="ko-KR" b="1" i="1" u="sng">
                <a:ea typeface="+mn-lt"/>
                <a:cs typeface="+mn-lt"/>
              </a:rPr>
              <a:t>생산성 향상</a:t>
            </a:r>
            <a:r>
              <a:rPr lang="ko-KR">
                <a:ea typeface="+mn-lt"/>
                <a:cs typeface="+mn-lt"/>
              </a:rPr>
              <a:t>을 위해 사용할 수 있는 여러 솔루션들이 있지만 가상 </a:t>
            </a:r>
            <a:r>
              <a:rPr lang="en-US" altLang="ko-KR">
                <a:ea typeface="+mn-lt"/>
                <a:cs typeface="+mn-lt"/>
              </a:rPr>
              <a:t>ECU</a:t>
            </a:r>
            <a:r>
              <a:rPr lang="ko-KR">
                <a:ea typeface="+mn-lt"/>
                <a:cs typeface="+mn-lt"/>
              </a:rPr>
              <a:t>를 사용하는 </a:t>
            </a:r>
            <a:r>
              <a:rPr lang="ko-KR" altLang="en-US">
                <a:ea typeface="+mn-lt"/>
                <a:cs typeface="+mn-lt"/>
              </a:rPr>
              <a:t>솔루션은 </a:t>
            </a:r>
            <a:r>
              <a:rPr lang="en-US" altLang="ko-KR">
                <a:ea typeface="+mn-lt"/>
                <a:cs typeface="+mn-lt"/>
              </a:rPr>
              <a:t>SW </a:t>
            </a:r>
            <a:r>
              <a:rPr lang="ko-KR" altLang="en-US">
                <a:ea typeface="+mn-lt"/>
                <a:cs typeface="+mn-lt"/>
              </a:rPr>
              <a:t>개발</a:t>
            </a:r>
            <a:r>
              <a:rPr lang="ko-KR">
                <a:ea typeface="+mn-lt"/>
                <a:cs typeface="+mn-lt"/>
              </a:rPr>
              <a:t> 주기 중 통합 시험 </a:t>
            </a:r>
            <a:r>
              <a:rPr lang="ko-KR" altLang="en-US">
                <a:ea typeface="+mn-lt"/>
                <a:cs typeface="+mn-lt"/>
              </a:rPr>
              <a:t>단계까지의</a:t>
            </a:r>
            <a:r>
              <a:rPr lang="ko-KR">
                <a:ea typeface="+mn-lt"/>
                <a:cs typeface="+mn-lt"/>
              </a:rPr>
              <a:t> 과정에서 발생할 수 있는 </a:t>
            </a:r>
            <a:r>
              <a:rPr lang="ko-KR" b="1" i="1" u="sng">
                <a:ea typeface="+mn-lt"/>
                <a:cs typeface="+mn-lt"/>
              </a:rPr>
              <a:t>개발 병목 문제를 완화</a:t>
            </a:r>
            <a:r>
              <a:rPr lang="ko-KR">
                <a:ea typeface="+mn-lt"/>
                <a:cs typeface="+mn-lt"/>
              </a:rPr>
              <a:t>하고 기존보다 빠른 시점에 </a:t>
            </a:r>
            <a:r>
              <a:rPr lang="en-US" altLang="ko-KR">
                <a:ea typeface="+mn-lt"/>
                <a:cs typeface="+mn-lt"/>
              </a:rPr>
              <a:t>SW의 </a:t>
            </a:r>
            <a:r>
              <a:rPr lang="ko-KR">
                <a:ea typeface="+mn-lt"/>
                <a:cs typeface="+mn-lt"/>
              </a:rPr>
              <a:t>품질을 확보하여 </a:t>
            </a:r>
            <a:r>
              <a:rPr lang="ko-KR" b="1" i="1" u="sng">
                <a:ea typeface="+mn-lt"/>
                <a:cs typeface="+mn-lt"/>
              </a:rPr>
              <a:t>생산성을 개선</a:t>
            </a:r>
            <a:r>
              <a:rPr lang="ko-KR">
                <a:ea typeface="+mn-lt"/>
                <a:cs typeface="+mn-lt"/>
              </a:rPr>
              <a:t>한다는 목적으로 개발된 솔루션입니다</a:t>
            </a:r>
            <a:r>
              <a:rPr lang="en-US" altLang="ko-KR">
                <a:ea typeface="+mn-lt"/>
                <a:cs typeface="+mn-lt"/>
              </a:rPr>
              <a:t>. </a:t>
            </a:r>
            <a:r>
              <a:rPr lang="ko-KR">
                <a:ea typeface="+mn-lt"/>
                <a:cs typeface="+mn-lt"/>
              </a:rPr>
              <a:t>자동차 </a:t>
            </a:r>
            <a:r>
              <a:rPr lang="en-US" altLang="ko-KR">
                <a:ea typeface="+mn-lt"/>
                <a:cs typeface="+mn-lt"/>
              </a:rPr>
              <a:t>SW </a:t>
            </a:r>
            <a:r>
              <a:rPr lang="ko-KR">
                <a:ea typeface="+mn-lt"/>
                <a:cs typeface="+mn-lt"/>
              </a:rPr>
              <a:t>개발의 특징 중 </a:t>
            </a:r>
            <a:r>
              <a:rPr lang="ko-KR" altLang="en-US">
                <a:ea typeface="+mn-lt"/>
                <a:cs typeface="+mn-lt"/>
              </a:rPr>
              <a:t>하나는</a:t>
            </a:r>
            <a:r>
              <a:rPr lang="ko-KR">
                <a:ea typeface="+mn-lt"/>
                <a:cs typeface="+mn-lt"/>
              </a:rPr>
              <a:t> </a:t>
            </a:r>
            <a:r>
              <a:rPr lang="en-US" altLang="ko-KR">
                <a:ea typeface="+mn-lt"/>
                <a:cs typeface="+mn-lt"/>
              </a:rPr>
              <a:t>HW</a:t>
            </a:r>
            <a:r>
              <a:rPr lang="ko-KR">
                <a:ea typeface="+mn-lt"/>
                <a:cs typeface="+mn-lt"/>
              </a:rPr>
              <a:t>와의 강한 </a:t>
            </a:r>
            <a:r>
              <a:rPr lang="ko-KR" altLang="en-US">
                <a:ea typeface="+mn-lt"/>
                <a:cs typeface="+mn-lt"/>
              </a:rPr>
              <a:t>결합성이므로 많은 개발사에서 통합 검증 시 </a:t>
            </a:r>
            <a:r>
              <a:rPr lang="en-US" altLang="ko-KR">
                <a:ea typeface="+mn-lt"/>
                <a:cs typeface="+mn-lt"/>
              </a:rPr>
              <a:t>HW </a:t>
            </a:r>
            <a:r>
              <a:rPr lang="ko-KR">
                <a:ea typeface="+mn-lt"/>
                <a:cs typeface="+mn-lt"/>
              </a:rPr>
              <a:t>구성이 포함된</a:t>
            </a:r>
            <a:r>
              <a:rPr lang="ko-KR" altLang="en-US">
                <a:ea typeface="+mn-lt"/>
                <a:cs typeface="+mn-lt"/>
              </a:rPr>
              <a:t> 시뮬레이션 환경을 사용하고 있습니</a:t>
            </a:r>
            <a:r>
              <a:rPr lang="ko-KR">
                <a:ea typeface="+mn-lt"/>
                <a:cs typeface="+mn-lt"/>
              </a:rPr>
              <a:t>다</a:t>
            </a:r>
            <a:r>
              <a:rPr lang="en-US" altLang="ko-KR">
                <a:ea typeface="+mn-lt"/>
                <a:cs typeface="+mn-lt"/>
              </a:rPr>
              <a:t>. 헌데 검</a:t>
            </a:r>
            <a:r>
              <a:rPr lang="ko-KR">
                <a:ea typeface="+mn-lt"/>
                <a:cs typeface="+mn-lt"/>
              </a:rPr>
              <a:t>증 환경 구축 지연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검증 환경 사용 스케줄 조율</a:t>
            </a:r>
            <a:r>
              <a:rPr lang="en-US" altLang="ko-KR">
                <a:ea typeface="+mn-lt"/>
                <a:cs typeface="+mn-lt"/>
              </a:rPr>
              <a:t>, HW </a:t>
            </a:r>
            <a:r>
              <a:rPr lang="ko-KR">
                <a:ea typeface="+mn-lt"/>
                <a:cs typeface="+mn-lt"/>
              </a:rPr>
              <a:t>사양 변경 등 </a:t>
            </a:r>
            <a:r>
              <a:rPr lang="en-US" altLang="ko-KR">
                <a:ea typeface="+mn-lt"/>
                <a:cs typeface="+mn-lt"/>
              </a:rPr>
              <a:t>SW </a:t>
            </a:r>
            <a:r>
              <a:rPr lang="ko-KR">
                <a:ea typeface="+mn-lt"/>
                <a:cs typeface="+mn-lt"/>
              </a:rPr>
              <a:t>개발 외적인 이유로 검증 환경을 원하는 시점에 충분히 활용하기 어려운 문제가 발생합니다</a:t>
            </a:r>
            <a:r>
              <a:rPr lang="en-US" altLang="ko-KR">
                <a:ea typeface="+mn-lt"/>
                <a:cs typeface="+mn-lt"/>
              </a:rPr>
              <a:t>. 따라서 SW </a:t>
            </a:r>
            <a:r>
              <a:rPr lang="ko-KR">
                <a:ea typeface="+mn-lt"/>
                <a:cs typeface="+mn-lt"/>
              </a:rPr>
              <a:t>개발 시 </a:t>
            </a:r>
            <a:r>
              <a:rPr lang="en-US" altLang="ko-KR">
                <a:ea typeface="+mn-lt"/>
                <a:cs typeface="+mn-lt"/>
              </a:rPr>
              <a:t>HW </a:t>
            </a:r>
            <a:r>
              <a:rPr lang="ko-KR">
                <a:ea typeface="+mn-lt"/>
                <a:cs typeface="+mn-lt"/>
              </a:rPr>
              <a:t>환경 관련 제약을 제거할 수 있을 목적으로</a:t>
            </a:r>
            <a:r>
              <a:rPr lang="ko-KR" altLang="en-US">
                <a:ea typeface="+mn-lt"/>
                <a:cs typeface="+mn-lt"/>
              </a:rPr>
              <a:t> 가상 </a:t>
            </a:r>
            <a:r>
              <a:rPr lang="en-US" altLang="ko-KR">
                <a:ea typeface="+mn-lt"/>
                <a:cs typeface="+mn-lt"/>
              </a:rPr>
              <a:t>ECU를 사용하며 SW </a:t>
            </a:r>
            <a:r>
              <a:rPr lang="ko-KR" altLang="en-US">
                <a:ea typeface="+mn-lt"/>
                <a:cs typeface="+mn-lt"/>
              </a:rPr>
              <a:t>개발시 </a:t>
            </a:r>
            <a:r>
              <a:rPr lang="en-US" altLang="ko-KR">
                <a:ea typeface="+mn-lt"/>
                <a:cs typeface="+mn-lt"/>
              </a:rPr>
              <a:t>HW </a:t>
            </a:r>
            <a:r>
              <a:rPr lang="ko-KR">
                <a:ea typeface="+mn-lt"/>
                <a:cs typeface="+mn-lt"/>
              </a:rPr>
              <a:t>개발 스케줄과 </a:t>
            </a:r>
            <a:r>
              <a:rPr lang="ko-KR" altLang="en-US">
                <a:ea typeface="+mn-lt"/>
                <a:cs typeface="+mn-lt"/>
              </a:rPr>
              <a:t>독립된</a:t>
            </a:r>
            <a:r>
              <a:rPr lang="ko-KR">
                <a:ea typeface="+mn-lt"/>
                <a:cs typeface="+mn-lt"/>
              </a:rPr>
              <a:t> 짧은 주기의 설계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구현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검증 과정을 반복 수행하면서 기존 프로세스 대비 빠른 시점에 </a:t>
            </a:r>
            <a:r>
              <a:rPr lang="en-US" altLang="ko-KR">
                <a:ea typeface="+mn-lt"/>
                <a:cs typeface="+mn-lt"/>
              </a:rPr>
              <a:t>SW </a:t>
            </a:r>
            <a:r>
              <a:rPr lang="ko-KR">
                <a:ea typeface="+mn-lt"/>
                <a:cs typeface="+mn-lt"/>
              </a:rPr>
              <a:t>품질을 확보한 후 적은 투입으로 </a:t>
            </a:r>
            <a:r>
              <a:rPr lang="en-US" altLang="ko-KR">
                <a:ea typeface="+mn-lt"/>
                <a:cs typeface="+mn-lt"/>
              </a:rPr>
              <a:t>HW </a:t>
            </a:r>
            <a:r>
              <a:rPr lang="ko-KR">
                <a:ea typeface="+mn-lt"/>
                <a:cs typeface="+mn-lt"/>
              </a:rPr>
              <a:t>통합 검증을 마무리하여 개발 생산성을 </a:t>
            </a:r>
            <a:r>
              <a:rPr lang="ko-KR" altLang="en-US">
                <a:ea typeface="+mn-lt"/>
                <a:cs typeface="+mn-lt"/>
              </a:rPr>
              <a:t>향상시킬 목적으로 가상 ECU를 사용합니다. 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5556" y="3002225"/>
            <a:ext cx="8301891" cy="378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HW</a:t>
            </a:r>
            <a:r>
              <a:rPr lang="ko-KR" dirty="0">
                <a:ea typeface="+mn-lt"/>
                <a:cs typeface="+mn-lt"/>
              </a:rPr>
              <a:t>와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개발 주기 분리를 위해서는 자동차 제어 </a:t>
            </a:r>
            <a:r>
              <a:rPr lang="en-US" altLang="ko-KR" b="1" i="1" u="sng" dirty="0">
                <a:ea typeface="+mn-lt"/>
                <a:cs typeface="+mn-lt"/>
              </a:rPr>
              <a:t>SW</a:t>
            </a:r>
            <a:r>
              <a:rPr lang="ko-KR" b="1" i="1" u="sng" dirty="0">
                <a:ea typeface="+mn-lt"/>
                <a:cs typeface="+mn-lt"/>
              </a:rPr>
              <a:t>가 동작하는 환경에서 </a:t>
            </a:r>
            <a:r>
              <a:rPr lang="en-US" altLang="ko-KR" b="1" i="1" u="sng" dirty="0">
                <a:ea typeface="+mn-lt"/>
                <a:cs typeface="+mn-lt"/>
              </a:rPr>
              <a:t>HW </a:t>
            </a:r>
            <a:r>
              <a:rPr lang="ko-KR" b="1" i="1" u="sng" dirty="0">
                <a:ea typeface="+mn-lt"/>
                <a:cs typeface="+mn-lt"/>
              </a:rPr>
              <a:t>의존성을 제거</a:t>
            </a:r>
            <a:r>
              <a:rPr lang="ko-KR" dirty="0">
                <a:ea typeface="+mn-lt"/>
                <a:cs typeface="+mn-lt"/>
              </a:rPr>
              <a:t>해야 </a:t>
            </a:r>
            <a:r>
              <a:rPr lang="ko-KR" altLang="en-US" dirty="0">
                <a:ea typeface="+mn-lt"/>
                <a:cs typeface="+mn-lt"/>
              </a:rPr>
              <a:t>하는데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이를 위해서는 검증 대상인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가상화하는</a:t>
            </a:r>
            <a:r>
              <a:rPr lang="ko-KR" dirty="0">
                <a:ea typeface="+mn-lt"/>
                <a:cs typeface="+mn-lt"/>
              </a:rPr>
              <a:t> 단계가 필요합니다</a:t>
            </a:r>
            <a:r>
              <a:rPr lang="en-US" altLang="ko-KR" dirty="0">
                <a:ea typeface="+mn-lt"/>
                <a:cs typeface="+mn-lt"/>
              </a:rPr>
              <a:t>. ECU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가상화하는</a:t>
            </a:r>
            <a:r>
              <a:rPr lang="ko-KR" dirty="0">
                <a:ea typeface="+mn-lt"/>
                <a:cs typeface="+mn-lt"/>
              </a:rPr>
              <a:t> 방법에는 여러 방법들이 존재합니다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en-US" altLang="ko-KR" dirty="0" err="1">
                <a:ea typeface="+mn-lt"/>
                <a:cs typeface="+mn-lt"/>
              </a:rPr>
              <a:t>가령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Suresoft에서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제공하는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SimVA</a:t>
            </a:r>
            <a:r>
              <a:rPr lang="ko-KR" dirty="0">
                <a:ea typeface="+mn-lt"/>
                <a:cs typeface="+mn-lt"/>
              </a:rPr>
              <a:t>는 자동차 제어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표준 플랫폼 규약인 </a:t>
            </a:r>
            <a:r>
              <a:rPr lang="en-US" altLang="ko-KR" dirty="0">
                <a:ea typeface="+mn-lt"/>
                <a:cs typeface="+mn-lt"/>
              </a:rPr>
              <a:t>AUTOSAR </a:t>
            </a:r>
            <a:r>
              <a:rPr lang="ko-KR" dirty="0">
                <a:ea typeface="+mn-lt"/>
                <a:cs typeface="+mn-lt"/>
              </a:rPr>
              <a:t>아키텍처 특징을 활용하여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가상화합니다</a:t>
            </a:r>
            <a:r>
              <a:rPr lang="en-US" altLang="ko-KR" dirty="0">
                <a:ea typeface="+mn-lt"/>
                <a:cs typeface="+mn-lt"/>
              </a:rPr>
              <a:t>. AUTOSAR </a:t>
            </a:r>
            <a:r>
              <a:rPr lang="ko-KR" dirty="0">
                <a:ea typeface="+mn-lt"/>
                <a:cs typeface="+mn-lt"/>
              </a:rPr>
              <a:t>플랫폼은 크게 응용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제어 로직이 구현되는 </a:t>
            </a:r>
            <a:r>
              <a:rPr lang="en-US" altLang="ko-KR" dirty="0">
                <a:ea typeface="+mn-lt"/>
                <a:cs typeface="+mn-lt"/>
              </a:rPr>
              <a:t>ASW, </a:t>
            </a:r>
            <a:r>
              <a:rPr lang="ko-KR" dirty="0">
                <a:ea typeface="+mn-lt"/>
                <a:cs typeface="+mn-lt"/>
              </a:rPr>
              <a:t>그리고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컴포넌트들을 위한 서비스와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의존 로직이 구현되는 </a:t>
            </a:r>
            <a:r>
              <a:rPr lang="en-US" altLang="ko-KR" dirty="0">
                <a:ea typeface="+mn-lt"/>
                <a:cs typeface="+mn-lt"/>
              </a:rPr>
              <a:t>BSW </a:t>
            </a:r>
            <a:r>
              <a:rPr lang="ko-KR" dirty="0">
                <a:ea typeface="+mn-lt"/>
                <a:cs typeface="+mn-lt"/>
              </a:rPr>
              <a:t>두 개의 계층으로 나누어지고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표준 </a:t>
            </a:r>
            <a:r>
              <a:rPr lang="en-US" altLang="ko-KR" dirty="0">
                <a:ea typeface="+mn-lt"/>
                <a:cs typeface="+mn-lt"/>
              </a:rPr>
              <a:t>API</a:t>
            </a:r>
            <a:r>
              <a:rPr lang="ko-KR" dirty="0">
                <a:ea typeface="+mn-lt"/>
                <a:cs typeface="+mn-lt"/>
              </a:rPr>
              <a:t>와 계층 분리로 인해 </a:t>
            </a:r>
            <a:r>
              <a:rPr lang="en-US" altLang="ko-KR" dirty="0">
                <a:ea typeface="+mn-lt"/>
                <a:cs typeface="+mn-lt"/>
              </a:rPr>
              <a:t>ASW</a:t>
            </a:r>
            <a:r>
              <a:rPr lang="ko-KR" dirty="0">
                <a:ea typeface="+mn-lt"/>
                <a:cs typeface="+mn-lt"/>
              </a:rPr>
              <a:t>의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컴포넌트는 다른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>
                <a:ea typeface="+mn-lt"/>
                <a:cs typeface="+mn-lt"/>
              </a:rPr>
              <a:t>에서 쉽게 재사용될 수 있으며</a:t>
            </a:r>
            <a:r>
              <a:rPr lang="en-US" altLang="ko-KR" dirty="0">
                <a:ea typeface="+mn-lt"/>
                <a:cs typeface="+mn-lt"/>
              </a:rPr>
              <a:t>, BSW</a:t>
            </a:r>
            <a:r>
              <a:rPr lang="ko-KR" dirty="0">
                <a:ea typeface="+mn-lt"/>
                <a:cs typeface="+mn-lt"/>
              </a:rPr>
              <a:t>의 기능 또한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종속적인 모듈들에 추상화 계층을 두어 높은 이식성을 갖게 됩니다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en-US" altLang="ko-KR" dirty="0" err="1">
                <a:ea typeface="+mn-lt"/>
                <a:cs typeface="+mn-lt"/>
              </a:rPr>
              <a:t>따라서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가상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>
                <a:ea typeface="+mn-lt"/>
                <a:cs typeface="+mn-lt"/>
              </a:rPr>
              <a:t>는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입출력을 통해 제어기 보드 상에서 동작하는 </a:t>
            </a:r>
            <a:r>
              <a:rPr lang="en-US" altLang="ko-KR" dirty="0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가 해당 장치가 존재하지 않는 </a:t>
            </a:r>
            <a:r>
              <a:rPr lang="en-US" altLang="ko-KR" dirty="0">
                <a:ea typeface="+mn-lt"/>
                <a:cs typeface="+mn-lt"/>
              </a:rPr>
              <a:t>PC </a:t>
            </a:r>
            <a:r>
              <a:rPr lang="ko-KR" dirty="0">
                <a:ea typeface="+mn-lt"/>
                <a:cs typeface="+mn-lt"/>
              </a:rPr>
              <a:t>상에서 구동될 수 있도록 이식된 </a:t>
            </a:r>
            <a:r>
              <a:rPr lang="en-US" altLang="ko-KR" dirty="0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입니다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en-US" altLang="ko-KR" dirty="0" err="1">
                <a:ea typeface="+mn-lt"/>
                <a:cs typeface="+mn-lt"/>
              </a:rPr>
              <a:t>또한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이때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가상화된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ECU </a:t>
            </a:r>
            <a:r>
              <a:rPr lang="ko-KR" dirty="0">
                <a:ea typeface="+mn-lt"/>
                <a:cs typeface="+mn-lt"/>
              </a:rPr>
              <a:t>바이너리는 </a:t>
            </a:r>
            <a:r>
              <a:rPr lang="en-US" altLang="ko-KR" dirty="0">
                <a:ea typeface="+mn-lt"/>
                <a:cs typeface="+mn-lt"/>
              </a:rPr>
              <a:t>AUTOSAR </a:t>
            </a:r>
            <a:r>
              <a:rPr lang="ko-KR" dirty="0">
                <a:ea typeface="+mn-lt"/>
                <a:cs typeface="+mn-lt"/>
              </a:rPr>
              <a:t>아키텍처 내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의존적인 부분과 </a:t>
            </a:r>
            <a:r>
              <a:rPr lang="en-US" altLang="ko-KR" dirty="0">
                <a:ea typeface="+mn-lt"/>
                <a:cs typeface="+mn-lt"/>
              </a:rPr>
              <a:t>OS </a:t>
            </a:r>
            <a:r>
              <a:rPr lang="ko-KR" dirty="0">
                <a:ea typeface="+mn-lt"/>
                <a:cs typeface="+mn-lt"/>
              </a:rPr>
              <a:t>동작이 </a:t>
            </a:r>
            <a:r>
              <a:rPr lang="ko-KR" dirty="0" err="1">
                <a:ea typeface="+mn-lt"/>
                <a:cs typeface="+mn-lt"/>
              </a:rPr>
              <a:t>가상화되어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PC </a:t>
            </a:r>
            <a:r>
              <a:rPr lang="ko-KR" dirty="0">
                <a:ea typeface="+mn-lt"/>
                <a:cs typeface="+mn-lt"/>
              </a:rPr>
              <a:t>환경에서 실행될 수 있도록 변환됩니다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74B6F7-E095-8CA9-32C4-6CC71790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43" y="3179839"/>
            <a:ext cx="7466203" cy="34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가상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ECU의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</a:t>
            </a:r>
            <a:endParaRPr lang="en-US" alt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가상 </a:t>
            </a:r>
            <a:r>
              <a:rPr lang="en-US" altLang="ko-KR" dirty="0">
                <a:ea typeface="+mn-lt"/>
                <a:cs typeface="+mn-lt"/>
              </a:rPr>
              <a:t>ECU </a:t>
            </a:r>
            <a:r>
              <a:rPr lang="ko-KR" dirty="0">
                <a:ea typeface="+mn-lt"/>
                <a:cs typeface="+mn-lt"/>
              </a:rPr>
              <a:t>기반 시뮬레이션 환경에서 개발 및 검증 대상인 제어 </a:t>
            </a:r>
            <a:r>
              <a:rPr lang="en-US" altLang="ko-KR" dirty="0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는 앞서 </a:t>
            </a:r>
            <a:r>
              <a:rPr lang="ko-KR" dirty="0" err="1">
                <a:ea typeface="+mn-lt"/>
                <a:cs typeface="+mn-lt"/>
              </a:rPr>
              <a:t>설명드린</a:t>
            </a:r>
            <a:r>
              <a:rPr lang="ko-KR" dirty="0">
                <a:ea typeface="+mn-lt"/>
                <a:cs typeface="+mn-lt"/>
              </a:rPr>
              <a:t> 것과 같이 </a:t>
            </a:r>
            <a:r>
              <a:rPr lang="ko-KR" dirty="0" err="1">
                <a:ea typeface="+mn-lt"/>
                <a:cs typeface="+mn-lt"/>
              </a:rPr>
              <a:t>가상화되어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b="1" i="1" u="sng" dirty="0">
                <a:ea typeface="+mn-lt"/>
                <a:cs typeface="+mn-lt"/>
              </a:rPr>
              <a:t>제어기 보드가 아닌 </a:t>
            </a:r>
            <a:r>
              <a:rPr lang="en-US" altLang="ko-KR" b="1" i="1" u="sng" dirty="0">
                <a:ea typeface="+mn-lt"/>
                <a:cs typeface="+mn-lt"/>
              </a:rPr>
              <a:t>PC</a:t>
            </a:r>
            <a:r>
              <a:rPr lang="ko-KR" b="1" i="1" u="sng" dirty="0">
                <a:ea typeface="+mn-lt"/>
                <a:cs typeface="+mn-lt"/>
              </a:rPr>
              <a:t>에서 로드 되어 구동</a:t>
            </a:r>
            <a:r>
              <a:rPr lang="ko-KR" dirty="0">
                <a:ea typeface="+mn-lt"/>
                <a:cs typeface="+mn-lt"/>
              </a:rPr>
              <a:t>됩니다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제어기 핀 연결을 통해 이루어지던 제어기와 환경 간 인터페이스는 </a:t>
            </a:r>
            <a:r>
              <a:rPr lang="ko-KR" dirty="0" err="1">
                <a:ea typeface="+mn-lt"/>
                <a:cs typeface="+mn-lt"/>
              </a:rPr>
              <a:t>가상화된</a:t>
            </a:r>
            <a:r>
              <a:rPr lang="ko-KR" dirty="0">
                <a:ea typeface="+mn-lt"/>
                <a:cs typeface="+mn-lt"/>
              </a:rPr>
              <a:t> 인터페이스로 대체되게 되며 이는 가상 </a:t>
            </a:r>
            <a:r>
              <a:rPr lang="en-US" altLang="ko-KR" dirty="0">
                <a:ea typeface="+mn-lt"/>
                <a:cs typeface="+mn-lt"/>
              </a:rPr>
              <a:t>ECU </a:t>
            </a:r>
            <a:r>
              <a:rPr lang="ko-KR" dirty="0">
                <a:ea typeface="+mn-lt"/>
                <a:cs typeface="+mn-lt"/>
              </a:rPr>
              <a:t>용 테스트 벤치와 가상 </a:t>
            </a:r>
            <a:r>
              <a:rPr lang="en-US" altLang="ko-KR" dirty="0">
                <a:ea typeface="+mn-lt"/>
                <a:cs typeface="+mn-lt"/>
              </a:rPr>
              <a:t>ECU </a:t>
            </a:r>
            <a:r>
              <a:rPr lang="ko-KR" dirty="0">
                <a:ea typeface="+mn-lt"/>
                <a:cs typeface="+mn-lt"/>
              </a:rPr>
              <a:t>간의 </a:t>
            </a:r>
            <a:r>
              <a:rPr lang="en-US" altLang="ko-KR" dirty="0">
                <a:ea typeface="+mn-lt"/>
                <a:cs typeface="+mn-lt"/>
              </a:rPr>
              <a:t>SW </a:t>
            </a:r>
            <a:r>
              <a:rPr lang="ko-KR" dirty="0">
                <a:ea typeface="+mn-lt"/>
                <a:cs typeface="+mn-lt"/>
              </a:rPr>
              <a:t>입출력을 통해 구현됩니다</a:t>
            </a:r>
            <a:r>
              <a:rPr lang="en-US" altLang="ko-KR" dirty="0">
                <a:ea typeface="+mn-lt"/>
                <a:cs typeface="+mn-lt"/>
              </a:rPr>
              <a:t>. </a:t>
            </a:r>
            <a:r>
              <a:rPr lang="ko-KR" dirty="0">
                <a:ea typeface="+mn-lt"/>
                <a:cs typeface="+mn-lt"/>
              </a:rPr>
              <a:t>가상 </a:t>
            </a:r>
            <a:r>
              <a:rPr lang="en-US" altLang="ko-KR" dirty="0">
                <a:ea typeface="+mn-lt"/>
                <a:cs typeface="+mn-lt"/>
              </a:rPr>
              <a:t>ECU </a:t>
            </a:r>
            <a:r>
              <a:rPr lang="ko-KR" dirty="0">
                <a:ea typeface="+mn-lt"/>
                <a:cs typeface="+mn-lt"/>
              </a:rPr>
              <a:t>환경에서는 실제 신호를 입출력하기 위해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장치와 물리적인 연결이 필요하지 않기 때문에 </a:t>
            </a:r>
            <a:r>
              <a:rPr lang="en-US" altLang="ko-KR" dirty="0">
                <a:ea typeface="+mn-lt"/>
                <a:cs typeface="+mn-lt"/>
              </a:rPr>
              <a:t>PC</a:t>
            </a:r>
            <a:r>
              <a:rPr lang="ko-KR" dirty="0">
                <a:ea typeface="+mn-lt"/>
                <a:cs typeface="+mn-lt"/>
              </a:rPr>
              <a:t>와 가상 </a:t>
            </a:r>
            <a:r>
              <a:rPr lang="en-US" altLang="ko-KR" dirty="0">
                <a:ea typeface="+mn-lt"/>
                <a:cs typeface="+mn-lt"/>
              </a:rPr>
              <a:t>ECU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시뮬레이션 하기 위한 몇 가지 </a:t>
            </a:r>
            <a:r>
              <a:rPr lang="en-US" altLang="ko-KR" dirty="0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로 구동 환경이 간소화될 수 있습니다</a:t>
            </a:r>
            <a:r>
              <a:rPr lang="en-US" altLang="ko-KR" dirty="0">
                <a:ea typeface="+mn-lt"/>
                <a:cs typeface="+mn-lt"/>
              </a:rPr>
              <a:t>. </a:t>
            </a:r>
            <a:r>
              <a:rPr lang="ko-KR" dirty="0">
                <a:ea typeface="+mn-lt"/>
                <a:cs typeface="+mn-lt"/>
              </a:rPr>
              <a:t>이러한 구동 환경 상 장점으로 개발자와 검증 엔지니어들이 쉽게 </a:t>
            </a:r>
            <a:r>
              <a:rPr lang="en-US" altLang="ko-KR" dirty="0">
                <a:ea typeface="+mn-lt"/>
                <a:cs typeface="+mn-lt"/>
              </a:rPr>
              <a:t>PC</a:t>
            </a:r>
            <a:r>
              <a:rPr lang="ko-KR" dirty="0">
                <a:ea typeface="+mn-lt"/>
                <a:cs typeface="+mn-lt"/>
              </a:rPr>
              <a:t>에 검증 환경을 구축하는 것도 가능해지며 </a:t>
            </a:r>
            <a:r>
              <a:rPr lang="en-US" altLang="ko-KR" dirty="0">
                <a:ea typeface="+mn-lt"/>
                <a:cs typeface="+mn-lt"/>
              </a:rPr>
              <a:t>HW </a:t>
            </a:r>
            <a:r>
              <a:rPr lang="ko-KR" dirty="0">
                <a:ea typeface="+mn-lt"/>
                <a:cs typeface="+mn-lt"/>
              </a:rPr>
              <a:t>통합 검증 환경 사용과 관련된 </a:t>
            </a:r>
            <a:r>
              <a:rPr lang="ko-KR" b="1" i="1" u="sng" dirty="0">
                <a:ea typeface="+mn-lt"/>
                <a:cs typeface="+mn-lt"/>
              </a:rPr>
              <a:t>일정 및 자원 제약 없이 </a:t>
            </a:r>
            <a:r>
              <a:rPr lang="en-US" altLang="ko-KR" b="1" i="1" u="sng" dirty="0">
                <a:ea typeface="+mn-lt"/>
                <a:cs typeface="+mn-lt"/>
              </a:rPr>
              <a:t>SW </a:t>
            </a:r>
            <a:r>
              <a:rPr lang="ko-KR" b="1" i="1" u="sng" dirty="0">
                <a:ea typeface="+mn-lt"/>
                <a:cs typeface="+mn-lt"/>
              </a:rPr>
              <a:t>개선</a:t>
            </a:r>
            <a:r>
              <a:rPr lang="ko-KR" dirty="0">
                <a:ea typeface="+mn-lt"/>
                <a:cs typeface="+mn-lt"/>
              </a:rPr>
              <a:t>과 </a:t>
            </a:r>
            <a:r>
              <a:rPr lang="ko-KR" b="1" i="1" u="sng" dirty="0">
                <a:ea typeface="+mn-lt"/>
                <a:cs typeface="+mn-lt"/>
              </a:rPr>
              <a:t>검증을 위한 시간을 확보</a:t>
            </a:r>
            <a:r>
              <a:rPr lang="ko-KR" dirty="0">
                <a:ea typeface="+mn-lt"/>
                <a:cs typeface="+mn-lt"/>
              </a:rPr>
              <a:t>할 수 있게 해줍니다</a:t>
            </a:r>
            <a:r>
              <a:rPr lang="en-US" altLang="ko-KR" dirty="0">
                <a:ea typeface="+mn-lt"/>
                <a:cs typeface="+mn-lt"/>
              </a:rPr>
              <a:t>. </a:t>
            </a:r>
            <a:endParaRPr lang="en-US" altLang="ko-KR" dirty="0">
              <a:ea typeface="맑은 고딕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latin typeface="Malgun Gothic"/>
              <a:ea typeface="Malgun Gothic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A085999-0D24-DAD8-8251-14C3B94A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0" y="2801909"/>
            <a:ext cx="8350458" cy="33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546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2" y="205382"/>
            <a:ext cx="11840765" cy="640306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>
                <a:ea typeface="맑은 고딕"/>
              </a:rPr>
              <a:t>3. </a:t>
            </a:r>
            <a:r>
              <a:rPr lang="ko-KR" altLang="en-US">
                <a:ea typeface="맑은 고딕"/>
              </a:rPr>
              <a:t>가상화 환경의</a:t>
            </a:r>
            <a:r>
              <a:rPr 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구현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>
                <a:ea typeface="+mn-lt"/>
                <a:cs typeface="+mn-lt"/>
              </a:rPr>
              <a:t>가상화 환경에서의 개발 검증 </a:t>
            </a:r>
            <a:r>
              <a:rPr lang="ko-KR" altLang="en-US">
                <a:ea typeface="+mn-lt"/>
                <a:cs typeface="+mn-lt"/>
              </a:rPr>
              <a:t>프로세스는</a:t>
            </a:r>
            <a:r>
              <a:rPr lang="en-US" altLang="ko-KR">
                <a:ea typeface="+mn-lt"/>
                <a:cs typeface="+mn-lt"/>
              </a:rPr>
              <a:t> 우측 상단의</a:t>
            </a:r>
            <a:endParaRPr lang="en-US" altLang="ko-KR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>
                <a:ea typeface="+mn-lt"/>
                <a:cs typeface="+mn-lt"/>
              </a:rPr>
              <a:t>그림과 같이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i="1" u="sng">
                <a:ea typeface="+mn-lt"/>
                <a:cs typeface="+mn-lt"/>
              </a:rPr>
              <a:t>V사이클의 왼쪽 축에 자리한 각 개발 </a:t>
            </a:r>
            <a:r>
              <a:rPr lang="ko-KR" altLang="en-US" b="1" i="1" u="sng">
                <a:ea typeface="+mn-lt"/>
                <a:cs typeface="+mn-lt"/>
              </a:rPr>
              <a:t>단계에서의</a:t>
            </a:r>
            <a:endParaRPr lang="ko-KR" altLang="en-US" b="1" i="1" u="sng">
              <a:ea typeface="+mn-lt"/>
              <a:cs typeface="+mn-lt"/>
            </a:endParaRPr>
          </a:p>
          <a:p>
            <a:pPr lvl="0">
              <a:defRPr/>
            </a:pPr>
            <a:r>
              <a:rPr lang="en-US" b="1" i="1" u="sng">
                <a:ea typeface="+mn-lt"/>
                <a:cs typeface="+mn-lt"/>
              </a:rPr>
              <a:t>개별적인 작은 V사이클의 </a:t>
            </a:r>
            <a:r>
              <a:rPr lang="ko-KR" altLang="en-US" b="1" i="1" u="sng">
                <a:ea typeface="+mn-lt"/>
                <a:cs typeface="+mn-lt"/>
              </a:rPr>
              <a:t>구현</a:t>
            </a:r>
            <a:r>
              <a:rPr lang="ko-KR" altLang="en-US">
                <a:ea typeface="+mn-lt"/>
                <a:cs typeface="+mn-lt"/>
              </a:rPr>
              <a:t>으로</a:t>
            </a:r>
            <a:r>
              <a:rPr lang="en-US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이루어져 있고 이로 인해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>
                <a:ea typeface="+mn-lt"/>
                <a:cs typeface="+mn-lt"/>
              </a:rPr>
              <a:t>기존 V사이클의 단점인 개발 단계와 검증 </a:t>
            </a:r>
            <a:r>
              <a:rPr lang="ko-KR" altLang="en-US">
                <a:ea typeface="+mn-lt"/>
                <a:cs typeface="+mn-lt"/>
              </a:rPr>
              <a:t>단계에서의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>
                <a:ea typeface="+mn-lt"/>
                <a:cs typeface="+mn-lt"/>
              </a:rPr>
              <a:t>긴 리드타임을 극복할 수 </a:t>
            </a:r>
            <a:r>
              <a:rPr lang="ko-KR" altLang="en-US">
                <a:ea typeface="+mn-lt"/>
                <a:cs typeface="+mn-lt"/>
              </a:rPr>
              <a:t>있습니다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>
                <a:ea typeface="+mn-lt"/>
                <a:cs typeface="+mn-lt"/>
              </a:rPr>
              <a:t>가상 환경 평가 및 검증 시스템을 위한 구성요소는 </a:t>
            </a:r>
            <a:r>
              <a:rPr lang="ko-KR" altLang="en-US">
                <a:ea typeface="+mn-lt"/>
                <a:cs typeface="+mn-lt"/>
              </a:rPr>
              <a:t>우측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하단의</a:t>
            </a:r>
            <a:endParaRPr lang="ko-KR" altLang="en-US">
              <a:ea typeface="+mn-lt"/>
              <a:cs typeface="+mn-lt"/>
            </a:endParaRPr>
          </a:p>
          <a:p>
            <a:pPr lvl="0">
              <a:defRPr/>
            </a:pPr>
            <a:r>
              <a:rPr lang="ko-KR" altLang="en-US">
                <a:ea typeface="+mn-lt"/>
                <a:cs typeface="+mn-lt"/>
              </a:rPr>
              <a:t>그림과</a:t>
            </a:r>
            <a:r>
              <a:rPr lang="en-US">
                <a:ea typeface="+mn-lt"/>
                <a:cs typeface="+mn-lt"/>
              </a:rPr>
              <a:t> 같이 가상 ECU, 플랜트 및 주행환경 모델, 가상화 통합 </a:t>
            </a:r>
            <a:endParaRPr lang="en-US">
              <a:ea typeface="+mn-lt"/>
              <a:cs typeface="+mn-lt"/>
            </a:endParaRPr>
          </a:p>
          <a:p>
            <a:pPr lvl="0">
              <a:defRPr/>
            </a:pPr>
            <a:r>
              <a:rPr lang="en-US">
                <a:ea typeface="+mn-lt"/>
                <a:cs typeface="+mn-lt"/>
              </a:rPr>
              <a:t>플랫폼 그리고 실험환경 및 자동화 등으로 이루어</a:t>
            </a:r>
            <a:r>
              <a:rPr lang="ko-KR" altLang="en-US">
                <a:ea typeface="+mn-lt"/>
                <a:cs typeface="+mn-lt"/>
              </a:rPr>
              <a:t> 집니다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altLang="ko-KR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>
              <a:ea typeface="+mn-lt"/>
              <a:cs typeface="+mn-lt"/>
            </a:endParaRPr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8604" y="462973"/>
            <a:ext cx="5191125" cy="31847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1325" y="4289977"/>
            <a:ext cx="4886325" cy="24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가상</a:t>
            </a:r>
            <a:r>
              <a:rPr lang="en-US" dirty="0">
                <a:ea typeface="맑은 고딕"/>
              </a:rPr>
              <a:t> ECU</a:t>
            </a:r>
            <a:r>
              <a:rPr lang="ko-KR" altLang="en-US" dirty="0">
                <a:ea typeface="맑은 고딕"/>
              </a:rPr>
              <a:t>의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구현</a:t>
            </a:r>
            <a:endParaRPr lang="en-US" dirty="0"/>
          </a:p>
          <a:p>
            <a:r>
              <a:rPr lang="ko-KR" altLang="en-US" dirty="0">
                <a:latin typeface="Malgun Gothic"/>
                <a:ea typeface="Malgun Gothic"/>
              </a:rPr>
              <a:t>가상</a:t>
            </a:r>
            <a:r>
              <a:rPr lang="en-US" dirty="0">
                <a:latin typeface="Malgun Gothic"/>
                <a:ea typeface="Malgun Gothic"/>
              </a:rPr>
              <a:t> ECU</a:t>
            </a:r>
            <a:r>
              <a:rPr lang="ko-KR" altLang="en-US" dirty="0">
                <a:latin typeface="Malgun Gothic"/>
                <a:ea typeface="Malgun Gothic"/>
              </a:rPr>
              <a:t>는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실제</a:t>
            </a:r>
            <a:r>
              <a:rPr lang="en-US" dirty="0">
                <a:latin typeface="Malgun Gothic"/>
                <a:ea typeface="Malgun Gothic"/>
              </a:rPr>
              <a:t> ECU</a:t>
            </a:r>
            <a:r>
              <a:rPr lang="ko-KR" altLang="en-US" dirty="0">
                <a:latin typeface="Malgun Gothic"/>
                <a:ea typeface="Malgun Gothic"/>
              </a:rPr>
              <a:t>의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모든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구성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요소를</a:t>
            </a:r>
            <a:r>
              <a:rPr lang="en-US" dirty="0">
                <a:latin typeface="Malgun Gothic"/>
                <a:ea typeface="Malgun Gothic"/>
              </a:rPr>
              <a:t> SW</a:t>
            </a:r>
            <a:r>
              <a:rPr lang="ko-KR" altLang="en-US" dirty="0">
                <a:latin typeface="Malgun Gothic"/>
                <a:ea typeface="Malgun Gothic"/>
              </a:rPr>
              <a:t>화하였으므로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우측 그림에서 볼 수 있듯이 </a:t>
            </a:r>
            <a:r>
              <a:rPr lang="ko-KR" altLang="en-US" dirty="0" err="1">
                <a:latin typeface="Malgun Gothic"/>
                <a:ea typeface="Malgun Gothic"/>
              </a:rPr>
              <a:t>Application</a:t>
            </a:r>
            <a:r>
              <a:rPr lang="ko-KR" altLang="en-US" dirty="0">
                <a:latin typeface="Malgun Gothic"/>
                <a:ea typeface="Malgun Gothic"/>
              </a:rPr>
              <a:t> SW,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RTE, BSW(</a:t>
            </a:r>
            <a:r>
              <a:rPr lang="ko-KR" altLang="en-US" dirty="0" err="1">
                <a:latin typeface="Malgun Gothic"/>
                <a:ea typeface="Malgun Gothic"/>
              </a:rPr>
              <a:t>Basic</a:t>
            </a:r>
            <a:r>
              <a:rPr lang="ko-KR" altLang="en-US" dirty="0">
                <a:latin typeface="Malgun Gothic"/>
                <a:ea typeface="Malgun Gothic"/>
              </a:rPr>
              <a:t> SW) 및</a:t>
            </a:r>
            <a:r>
              <a:rPr lang="en-US" dirty="0">
                <a:latin typeface="Malgun Gothic"/>
                <a:ea typeface="Malgun Gothic"/>
              </a:rPr>
              <a:t> OS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그리고</a:t>
            </a:r>
            <a:r>
              <a:rPr lang="en-US" dirty="0">
                <a:latin typeface="Malgun Gothic"/>
                <a:ea typeface="Malgun Gothic"/>
              </a:rPr>
              <a:t> MCAL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altLang="ko-KR" dirty="0" err="1">
                <a:latin typeface="Malgun Gothic"/>
                <a:ea typeface="Malgun Gothic"/>
              </a:rPr>
              <a:t>MicroController</a:t>
            </a:r>
            <a:r>
              <a:rPr lang="en-US" altLang="ko-KR" dirty="0">
                <a:latin typeface="Malgun Gothic"/>
                <a:ea typeface="Malgun Gothic"/>
              </a:rPr>
              <a:t> Abstraction Layer)</a:t>
            </a:r>
            <a:r>
              <a:rPr lang="en-US" altLang="ko-KR" dirty="0" err="1">
                <a:latin typeface="Malgun Gothic"/>
                <a:ea typeface="Malgun Gothic"/>
              </a:rPr>
              <a:t>으로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endParaRPr lang="en-US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이루어져 있고</a:t>
            </a:r>
            <a:r>
              <a:rPr lang="en-US" dirty="0">
                <a:latin typeface="Malgun Gothic"/>
                <a:ea typeface="Malgun Gothic"/>
              </a:rPr>
              <a:t>, </a:t>
            </a:r>
            <a:r>
              <a:rPr lang="ko-KR" altLang="en-US" dirty="0">
                <a:latin typeface="Malgun Gothic"/>
                <a:ea typeface="Malgun Gothic"/>
              </a:rPr>
              <a:t>이런 </a:t>
            </a:r>
            <a:r>
              <a:rPr lang="ko-KR" altLang="en-US" b="1" i="1" u="sng" dirty="0" err="1">
                <a:latin typeface="Malgun Gothic"/>
                <a:ea typeface="Malgun Gothic"/>
              </a:rPr>
              <a:t>Virtual</a:t>
            </a:r>
            <a:r>
              <a:rPr lang="ko-KR" altLang="en-US" b="1" i="1" u="sng" dirty="0">
                <a:latin typeface="Malgun Gothic"/>
                <a:ea typeface="Malgun Gothic"/>
              </a:rPr>
              <a:t> </a:t>
            </a:r>
            <a:r>
              <a:rPr lang="en-US" b="1" i="1" u="sng" dirty="0">
                <a:latin typeface="Malgun Gothic"/>
                <a:ea typeface="Malgun Gothic"/>
              </a:rPr>
              <a:t>ECU</a:t>
            </a:r>
            <a:r>
              <a:rPr lang="ko-KR" altLang="en-US" b="1" i="1" u="sng" dirty="0">
                <a:latin typeface="Malgun Gothic"/>
                <a:ea typeface="Malgun Gothic"/>
              </a:rPr>
              <a:t>는</a:t>
            </a:r>
            <a:r>
              <a:rPr lang="en-US" b="1" i="1" u="sng" dirty="0">
                <a:latin typeface="Malgun Gothic"/>
                <a:ea typeface="Malgun Gothic"/>
              </a:rPr>
              <a:t> </a:t>
            </a:r>
            <a:endParaRPr lang="en-US" altLang="ko-KR" b="1" i="1" u="sng" dirty="0">
              <a:latin typeface="Malgun Gothic"/>
              <a:ea typeface="Malgun Gothic"/>
            </a:endParaRPr>
          </a:p>
          <a:p>
            <a:r>
              <a:rPr lang="en-US" b="1" i="1" u="sng" dirty="0">
                <a:latin typeface="Malgun Gothic"/>
                <a:ea typeface="Malgun Gothic"/>
              </a:rPr>
              <a:t>PC/Real time-PC</a:t>
            </a:r>
            <a:r>
              <a:rPr lang="en-US" altLang="ko-KR" b="1" i="1" u="sng" dirty="0">
                <a:latin typeface="Malgun Gothic"/>
                <a:ea typeface="Malgun Gothic"/>
              </a:rPr>
              <a:t> </a:t>
            </a:r>
            <a:r>
              <a:rPr lang="ko-KR" altLang="en-US" b="1" i="1" u="sng" dirty="0">
                <a:latin typeface="Malgun Gothic"/>
                <a:ea typeface="Malgun Gothic"/>
              </a:rPr>
              <a:t>등에서</a:t>
            </a:r>
            <a:r>
              <a:rPr lang="en-US" altLang="ko-KR" b="1" i="1" u="sng" dirty="0">
                <a:latin typeface="Malgun Gothic"/>
                <a:ea typeface="Malgun Gothic"/>
              </a:rPr>
              <a:t> </a:t>
            </a:r>
            <a:r>
              <a:rPr lang="ko-KR" altLang="en-US" b="1" i="1" u="sng" dirty="0">
                <a:latin typeface="Malgun Gothic"/>
                <a:ea typeface="Malgun Gothic"/>
              </a:rPr>
              <a:t>작동</a:t>
            </a:r>
            <a:r>
              <a:rPr lang="en-US" altLang="ko-KR" b="1" i="1" u="sng" dirty="0">
                <a:latin typeface="Malgun Gothic"/>
                <a:ea typeface="Malgun Gothic"/>
              </a:rPr>
              <a:t> </a:t>
            </a:r>
            <a:r>
              <a:rPr lang="ko-KR" altLang="en-US" b="1" i="1" u="sng" dirty="0">
                <a:latin typeface="Malgun Gothic"/>
                <a:ea typeface="Malgun Gothic"/>
              </a:rPr>
              <a:t>가능한</a:t>
            </a:r>
            <a:r>
              <a:rPr lang="en-US" b="1" i="1" u="sng" dirty="0">
                <a:latin typeface="Malgun Gothic"/>
                <a:ea typeface="Malgun Gothic"/>
              </a:rPr>
              <a:t> SW</a:t>
            </a:r>
            <a:r>
              <a:rPr lang="ko-KR" altLang="en-US" b="1" i="1" u="sng" dirty="0">
                <a:latin typeface="Malgun Gothic"/>
                <a:ea typeface="Malgun Gothic"/>
              </a:rPr>
              <a:t>로</a:t>
            </a:r>
            <a:r>
              <a:rPr lang="en-US" altLang="ko-KR" b="1" i="1" u="sng" dirty="0">
                <a:latin typeface="Malgun Gothic"/>
                <a:ea typeface="Malgun Gothic"/>
              </a:rPr>
              <a:t> </a:t>
            </a:r>
            <a:r>
              <a:rPr lang="ko-KR" altLang="en-US" b="1" i="1" u="sng" dirty="0">
                <a:latin typeface="Malgun Gothic"/>
                <a:ea typeface="Malgun Gothic"/>
              </a:rPr>
              <a:t>구현</a:t>
            </a:r>
            <a:r>
              <a:rPr lang="ko-KR" altLang="en-US" dirty="0">
                <a:latin typeface="Malgun Gothic"/>
                <a:ea typeface="Malgun Gothic"/>
              </a:rPr>
              <a:t>되어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있는 것을 볼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수 있습니다.</a:t>
            </a:r>
            <a:endParaRPr lang="en-US" altLang="ko-KR" dirty="0">
              <a:latin typeface="Malgun Gothic"/>
              <a:ea typeface="Malgun Gothic"/>
              <a:cs typeface="+mn-lt"/>
            </a:endParaRPr>
          </a:p>
          <a:p>
            <a:endParaRPr lang="en-US" altLang="ko-KR">
              <a:latin typeface="맑은 고딕" panose="020F0502020204030204"/>
              <a:ea typeface="맑은 고딕" panose="020F0502020204030204"/>
              <a:cs typeface="+mn-lt"/>
            </a:endParaRP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423CCC-1DF8-F341-F017-6D472CA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7384"/>
            <a:ext cx="5667375" cy="55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C7081-001D-C617-F853-E1D01A4585F7}"/>
              </a:ext>
            </a:extLst>
          </p:cNvPr>
          <p:cNvSpPr txBox="1"/>
          <p:nvPr/>
        </p:nvSpPr>
        <p:spPr>
          <a:xfrm>
            <a:off x="214312" y="205382"/>
            <a:ext cx="1184076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4. 가상 </a:t>
            </a:r>
            <a:r>
              <a:rPr lang="ko-KR" altLang="en-US" dirty="0" err="1">
                <a:latin typeface="Malgun Gothic"/>
                <a:ea typeface="Malgun Gothic"/>
              </a:rPr>
              <a:t>ECU구현의</a:t>
            </a:r>
            <a:r>
              <a:rPr lang="ko-KR" altLang="en-US" dirty="0">
                <a:latin typeface="Malgun Gothic"/>
                <a:ea typeface="Malgun Gothic"/>
              </a:rPr>
              <a:t> 조건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(1)가상 </a:t>
            </a:r>
            <a:r>
              <a:rPr lang="ko-KR" altLang="en-US" dirty="0" err="1">
                <a:latin typeface="Malgun Gothic"/>
                <a:ea typeface="Malgun Gothic"/>
              </a:rPr>
              <a:t>ECU는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b="1" i="1" u="sng" dirty="0">
                <a:latin typeface="Malgun Gothic"/>
                <a:ea typeface="Malgun Gothic"/>
              </a:rPr>
              <a:t>모듈화</a:t>
            </a:r>
            <a:r>
              <a:rPr lang="ko-KR" altLang="en-US" dirty="0">
                <a:latin typeface="Malgun Gothic"/>
                <a:ea typeface="Malgun Gothic"/>
              </a:rPr>
              <a:t>가 되어 있어 각 개발 단계별로 구성이 가능하여야 한다.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(2)타사의 SW 모듈과 자사의 가상 </a:t>
            </a:r>
            <a:r>
              <a:rPr lang="ko-KR" altLang="en-US" dirty="0" err="1">
                <a:latin typeface="Malgun Gothic"/>
                <a:ea typeface="Malgun Gothic"/>
              </a:rPr>
              <a:t>ECU는</a:t>
            </a:r>
            <a:r>
              <a:rPr lang="ko-KR" altLang="en-US" dirty="0">
                <a:latin typeface="Malgun Gothic"/>
                <a:ea typeface="Malgun Gothic"/>
              </a:rPr>
              <a:t> 서로의 아키텍처에 대한 지원이 가능하여야 하므로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 가상 </a:t>
            </a:r>
            <a:r>
              <a:rPr lang="ko-KR" altLang="en-US" dirty="0" err="1">
                <a:latin typeface="Malgun Gothic"/>
                <a:ea typeface="Malgun Gothic"/>
              </a:rPr>
              <a:t>ECU는</a:t>
            </a:r>
            <a:r>
              <a:rPr lang="ko-KR" altLang="en-US" dirty="0">
                <a:latin typeface="Malgun Gothic"/>
                <a:ea typeface="Malgun Gothic"/>
              </a:rPr>
              <a:t> 반드시 </a:t>
            </a:r>
            <a:r>
              <a:rPr lang="ko-KR" altLang="en-US" b="1" i="1" u="sng" dirty="0">
                <a:latin typeface="Malgun Gothic"/>
                <a:ea typeface="Malgun Gothic"/>
              </a:rPr>
              <a:t>AUTOSAR 아키텍처에 대한 지원</a:t>
            </a:r>
            <a:r>
              <a:rPr lang="ko-KR" altLang="en-US" dirty="0">
                <a:latin typeface="Malgun Gothic"/>
                <a:ea typeface="Malgun Gothic"/>
              </a:rPr>
              <a:t>이 가능해야 한다.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(3)가상 </a:t>
            </a:r>
            <a:r>
              <a:rPr lang="ko-KR" altLang="en-US" dirty="0" err="1">
                <a:latin typeface="Malgun Gothic"/>
                <a:ea typeface="Malgun Gothic"/>
              </a:rPr>
              <a:t>ECU의</a:t>
            </a:r>
            <a:r>
              <a:rPr lang="ko-KR" altLang="en-US" dirty="0">
                <a:latin typeface="Malgun Gothic"/>
                <a:ea typeface="Malgun Gothic"/>
              </a:rPr>
              <a:t> 효율적인 운용을 위하여 가상 </a:t>
            </a:r>
            <a:r>
              <a:rPr lang="ko-KR" altLang="en-US" dirty="0" err="1">
                <a:latin typeface="Malgun Gothic"/>
                <a:ea typeface="Malgun Gothic"/>
              </a:rPr>
              <a:t>ECU는</a:t>
            </a:r>
            <a:r>
              <a:rPr lang="ko-KR" altLang="en-US" dirty="0">
                <a:latin typeface="Malgun Gothic"/>
                <a:ea typeface="Malgun Gothic"/>
              </a:rPr>
              <a:t> 윈도우 및 리눅스에 대한 </a:t>
            </a:r>
            <a:r>
              <a:rPr lang="ko-KR" altLang="en-US" b="1" i="1" u="sng" dirty="0">
                <a:latin typeface="Malgun Gothic"/>
                <a:ea typeface="Malgun Gothic"/>
              </a:rPr>
              <a:t>호환성</a:t>
            </a:r>
            <a:r>
              <a:rPr lang="ko-KR" altLang="en-US" dirty="0">
                <a:latin typeface="Malgun Gothic"/>
                <a:ea typeface="Malgun Gothic"/>
              </a:rPr>
              <a:t>과 </a:t>
            </a:r>
            <a:r>
              <a:rPr lang="ko-KR" altLang="en-US" dirty="0" err="1">
                <a:latin typeface="Malgun Gothic"/>
                <a:ea typeface="Malgun Gothic"/>
              </a:rPr>
              <a:t>C#이나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Python</a:t>
            </a:r>
            <a:r>
              <a:rPr lang="ko-KR" altLang="en-US" dirty="0">
                <a:latin typeface="Malgun Gothic"/>
                <a:ea typeface="Malgun Gothic"/>
              </a:rPr>
              <a:t> 등의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스크립트 지원에 대한 </a:t>
            </a:r>
            <a:r>
              <a:rPr lang="ko-KR" altLang="en-US" b="1" i="1" u="sng" dirty="0">
                <a:latin typeface="Malgun Gothic"/>
                <a:ea typeface="Malgun Gothic"/>
              </a:rPr>
              <a:t>확장성</a:t>
            </a:r>
            <a:r>
              <a:rPr lang="ko-KR" altLang="en-US" dirty="0">
                <a:latin typeface="Malgun Gothic"/>
                <a:ea typeface="Malgun Gothic"/>
              </a:rPr>
              <a:t>이 확보되어 있어야 한다.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(4)가상화 환경에 있어서의 플랜트 및 주행환경 모델은 시험 차량과 주행 시험 환경(</a:t>
            </a:r>
            <a:r>
              <a:rPr lang="ko-KR" altLang="en-US" dirty="0" err="1">
                <a:latin typeface="Malgun Gothic"/>
                <a:ea typeface="Malgun Gothic"/>
              </a:rPr>
              <a:t>e.g</a:t>
            </a:r>
            <a:r>
              <a:rPr lang="ko-KR" altLang="en-US" dirty="0">
                <a:latin typeface="Malgun Gothic"/>
                <a:ea typeface="Malgun Gothic"/>
              </a:rPr>
              <a:t>. </a:t>
            </a:r>
            <a:r>
              <a:rPr lang="ko-KR" altLang="en-US" dirty="0" err="1">
                <a:latin typeface="Malgun Gothic"/>
                <a:ea typeface="Malgun Gothic"/>
              </a:rPr>
              <a:t>테스트벤치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시험로</a:t>
            </a:r>
            <a:r>
              <a:rPr lang="ko-KR" altLang="en-US" dirty="0">
                <a:latin typeface="Malgun Gothic"/>
                <a:ea typeface="Malgun Gothic"/>
              </a:rPr>
              <a:t> 등)을 시뮬레이션으로 대체할 수 있도록 하는 </a:t>
            </a:r>
            <a:r>
              <a:rPr lang="ko-KR" altLang="en-US" dirty="0" err="1">
                <a:latin typeface="Malgun Gothic"/>
                <a:ea typeface="Malgun Gothic"/>
              </a:rPr>
              <a:t>수치화된</a:t>
            </a:r>
            <a:r>
              <a:rPr lang="ko-KR" altLang="en-US" dirty="0">
                <a:latin typeface="Malgun Gothic"/>
                <a:ea typeface="Malgun Gothic"/>
              </a:rPr>
              <a:t> 모델이므로 가상화 환경은 반드시 실재 차량 및 주행 환경의 구성 요소를 </a:t>
            </a:r>
            <a:r>
              <a:rPr lang="ko-KR" altLang="en-US" b="1" i="1" u="sng" dirty="0">
                <a:latin typeface="Malgun Gothic"/>
                <a:ea typeface="Malgun Gothic"/>
              </a:rPr>
              <a:t>실재와 매우 유사하게 모사</a:t>
            </a:r>
            <a:r>
              <a:rPr lang="ko-KR" altLang="en-US" dirty="0">
                <a:latin typeface="Malgun Gothic"/>
                <a:ea typeface="Malgun Gothic"/>
              </a:rPr>
              <a:t>할 수 있도록 해야 하며 가상화 환경의 각 구성 요소가 라이브러리로 구성되어 평가 및 검증에 필요한 최적의 가상 환경을 구현할 수 있도록 조합이 가능하여야 하며 가상화 환경의 효율적인 동작을 위한 모델의 조합과 관리를 하여야 한다.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(5)가상화 환경에서 사용하는 차량 모델의 </a:t>
            </a:r>
            <a:r>
              <a:rPr lang="ko-KR" altLang="en-US" dirty="0" err="1">
                <a:latin typeface="Malgun Gothic"/>
                <a:ea typeface="Malgun Gothic"/>
              </a:rPr>
              <a:t>아키텍쳐는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b="1" i="1" u="sng" dirty="0" err="1">
                <a:latin typeface="Malgun Gothic"/>
                <a:ea typeface="Malgun Gothic"/>
              </a:rPr>
              <a:t>실차의</a:t>
            </a:r>
            <a:r>
              <a:rPr lang="ko-KR" altLang="en-US" b="1" i="1" u="sng" dirty="0">
                <a:latin typeface="Malgun Gothic"/>
                <a:ea typeface="Malgun Gothic"/>
              </a:rPr>
              <a:t> </a:t>
            </a:r>
            <a:r>
              <a:rPr lang="ko-KR" altLang="en-US" b="1" i="1" u="sng" dirty="0" err="1">
                <a:latin typeface="Malgun Gothic"/>
                <a:ea typeface="Malgun Gothic"/>
              </a:rPr>
              <a:t>아키텍쳐와</a:t>
            </a:r>
            <a:r>
              <a:rPr lang="ko-KR" altLang="en-US" b="1" i="1" u="sng" dirty="0">
                <a:latin typeface="Malgun Gothic"/>
                <a:ea typeface="Malgun Gothic"/>
              </a:rPr>
              <a:t> 동일</a:t>
            </a:r>
            <a:r>
              <a:rPr lang="ko-KR" altLang="en-US" dirty="0">
                <a:latin typeface="Malgun Gothic"/>
                <a:ea typeface="Malgun Gothic"/>
              </a:rPr>
              <a:t>하게 구성되어야 한다.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(6)타사가 개발한 모델과의 연동을 위한 개방성 또한 중요하므로 </a:t>
            </a:r>
            <a:r>
              <a:rPr lang="ko-KR" altLang="en-US" b="1" i="1" u="sng" dirty="0">
                <a:latin typeface="Malgun Gothic"/>
                <a:ea typeface="Malgun Gothic"/>
              </a:rPr>
              <a:t>FMI(</a:t>
            </a:r>
            <a:r>
              <a:rPr lang="ko-KR" altLang="en-US" b="1" i="1" u="sng" err="1">
                <a:latin typeface="Malgun Gothic"/>
                <a:ea typeface="Malgun Gothic"/>
              </a:rPr>
              <a:t>Functional</a:t>
            </a:r>
            <a:r>
              <a:rPr lang="ko-KR" altLang="en-US" b="1" i="1" u="sng" dirty="0">
                <a:latin typeface="Malgun Gothic"/>
                <a:ea typeface="Malgun Gothic"/>
              </a:rPr>
              <a:t> </a:t>
            </a:r>
            <a:r>
              <a:rPr lang="ko-KR" altLang="en-US" b="1" i="1" u="sng" err="1">
                <a:latin typeface="Malgun Gothic"/>
                <a:ea typeface="Malgun Gothic"/>
              </a:rPr>
              <a:t>Mockup</a:t>
            </a:r>
            <a:r>
              <a:rPr lang="ko-KR" altLang="en-US" b="1" i="1" u="sng" dirty="0">
                <a:latin typeface="Malgun Gothic"/>
                <a:ea typeface="Malgun Gothic"/>
              </a:rPr>
              <a:t> </a:t>
            </a:r>
            <a:r>
              <a:rPr lang="ko-KR" altLang="en-US" b="1" i="1" u="sng" err="1">
                <a:latin typeface="Malgun Gothic"/>
                <a:ea typeface="Malgun Gothic"/>
              </a:rPr>
              <a:t>Interface</a:t>
            </a:r>
            <a:r>
              <a:rPr lang="ko-KR" altLang="en-US" b="1" i="1" u="sng" dirty="0">
                <a:latin typeface="Malgun Gothic"/>
                <a:ea typeface="Malgun Gothic"/>
              </a:rPr>
              <a:t>)</a:t>
            </a:r>
            <a:r>
              <a:rPr lang="ko-KR" altLang="en-US" dirty="0">
                <a:latin typeface="Malgun Gothic"/>
                <a:ea typeface="Malgun Gothic"/>
              </a:rPr>
              <a:t>와 같은 인터페이스 기능 역시 중요하다. 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98468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Widescreen</ep:PresentationFormat>
  <ep:Paragraphs>0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Technical Analysis of Virtual ECU</vt:lpstr>
      <vt:lpstr>PowerPoint Presentation</vt:lpstr>
      <vt:lpstr>PowerPoint Presentation</vt:lpstr>
      <vt:lpstr>슬라이드 4</vt:lpstr>
      <vt:lpstr>PowerPoint Presentation</vt:lpstr>
      <vt:lpstr>PowerPoint Presentation</vt:lpstr>
      <vt:lpstr>슬라이드 7</vt:lpstr>
      <vt:lpstr>PowerPoint Presentation</vt:lpstr>
      <vt:lpstr>PowerPoint Presentation</vt:lpstr>
      <vt:lpstr>PowerPoint Presentation</vt:lpstr>
      <vt:lpstr>PowerPoint Presentation</vt:lpstr>
      <vt:lpstr>슬라이드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슬라이드 21</vt:lpstr>
      <vt:lpstr>슬라이드 22</vt:lpstr>
      <vt:lpstr>슬라이드 23</vt:lpstr>
      <vt:lpstr>PowerPoint Presentation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2023-01-04T01:25:29.000</dcterms:created>
  <cp:lastModifiedBy>82104</cp:lastModifiedBy>
  <dcterms:modified xsi:type="dcterms:W3CDTF">2023-01-06T01:35:54.452</dcterms:modified>
  <cp:revision>304</cp:revision>
  <dc:title>PowerPoint Presentation</dc:title>
  <cp:version>1000.0000.01</cp:version>
</cp:coreProperties>
</file>