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60" r:id="rId3"/>
    <p:sldId id="311" r:id="rId4"/>
    <p:sldId id="267" r:id="rId5"/>
    <p:sldId id="313" r:id="rId6"/>
    <p:sldId id="312" r:id="rId7"/>
    <p:sldId id="330" r:id="rId8"/>
    <p:sldId id="277" r:id="rId9"/>
    <p:sldId id="293" r:id="rId10"/>
    <p:sldId id="300" r:id="rId11"/>
    <p:sldId id="308" r:id="rId12"/>
    <p:sldId id="276" r:id="rId13"/>
    <p:sldId id="302" r:id="rId14"/>
    <p:sldId id="309" r:id="rId15"/>
    <p:sldId id="310" r:id="rId16"/>
    <p:sldId id="307" r:id="rId17"/>
    <p:sldId id="268" r:id="rId18"/>
    <p:sldId id="316" r:id="rId19"/>
    <p:sldId id="317" r:id="rId20"/>
    <p:sldId id="318" r:id="rId21"/>
    <p:sldId id="319" r:id="rId22"/>
    <p:sldId id="295" r:id="rId23"/>
    <p:sldId id="320" r:id="rId24"/>
    <p:sldId id="285" r:id="rId25"/>
    <p:sldId id="283" r:id="rId26"/>
    <p:sldId id="288" r:id="rId27"/>
    <p:sldId id="287" r:id="rId28"/>
    <p:sldId id="271" r:id="rId29"/>
    <p:sldId id="321" r:id="rId30"/>
    <p:sldId id="282" r:id="rId31"/>
    <p:sldId id="290" r:id="rId32"/>
    <p:sldId id="322" r:id="rId33"/>
    <p:sldId id="326" r:id="rId34"/>
    <p:sldId id="327" r:id="rId35"/>
    <p:sldId id="328" r:id="rId36"/>
    <p:sldId id="329" r:id="rId37"/>
    <p:sldId id="259" r:id="rId38"/>
  </p:sldIdLst>
  <p:sldSz cx="12192000" cy="6858000"/>
  <p:notesSz cx="6742113" cy="9875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E4FOkzmSxSrADcJPOeCcy+YL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8971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856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6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239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3557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7096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684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11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308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64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85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422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07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41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741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6834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336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361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6151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365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29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395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384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75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6002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9899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9682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42447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91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628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229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05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33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4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0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배경과 제목 슬라이드">
  <p:cSld name="2_배경과 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83AF">
              <a:alpha val="1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0" y="-1"/>
            <a:ext cx="12192000" cy="6432600"/>
          </a:xfrm>
          <a:prstGeom prst="rect">
            <a:avLst/>
          </a:prstGeom>
          <a:blipFill rotWithShape="1">
            <a:blip r:embed="rId2">
              <a:alphaModFix amt="4000"/>
            </a:blip>
            <a:stretch>
              <a:fillRect l="-9061" t="-6041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t="16337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/>
          <p:nvPr/>
        </p:nvSpPr>
        <p:spPr>
          <a:xfrm>
            <a:off x="541112" y="6432669"/>
            <a:ext cx="888581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/>
          <p:nvPr/>
        </p:nvSpPr>
        <p:spPr>
          <a:xfrm>
            <a:off x="2293289" y="6432669"/>
            <a:ext cx="632605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배경과 제목 슬라이드">
  <p:cSld name="4_배경과 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t="16337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/>
          <p:nvPr/>
        </p:nvSpPr>
        <p:spPr>
          <a:xfrm>
            <a:off x="541112" y="6432669"/>
            <a:ext cx="888581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/>
          <p:nvPr/>
        </p:nvSpPr>
        <p:spPr>
          <a:xfrm>
            <a:off x="2293289" y="6432669"/>
            <a:ext cx="632605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목차">
  <p:cSld name="7_목차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>
                  <a:alpha val="40000"/>
                </a:srgbClr>
              </a:gs>
              <a:gs pos="68000">
                <a:srgbClr val="FDFDFD">
                  <a:alpha val="40000"/>
                </a:srgbClr>
              </a:gs>
              <a:gs pos="100000">
                <a:srgbClr val="D0D8DF">
                  <a:alpha val="51372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1546" y="664621"/>
            <a:ext cx="2535017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026930" y="121832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3026930" y="173394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3026930" y="304839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3026930" y="356401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5"/>
          </p:nvPr>
        </p:nvSpPr>
        <p:spPr>
          <a:xfrm>
            <a:off x="3026930" y="487846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6"/>
          </p:nvPr>
        </p:nvSpPr>
        <p:spPr>
          <a:xfrm>
            <a:off x="3026930" y="539408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7267575" y="3596562"/>
            <a:ext cx="4924425" cy="3261438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-44646" t="-5067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본문내용">
  <p:cSld name="9_본문내용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527382" y="1590676"/>
            <a:ext cx="11137237" cy="446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l="82952" t="57945" b="1129"/>
          <a:stretch/>
        </p:blipFill>
        <p:spPr>
          <a:xfrm>
            <a:off x="1" y="-1"/>
            <a:ext cx="1347070" cy="211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l="21687" t="82988" b="1129"/>
          <a:stretch/>
        </p:blipFill>
        <p:spPr>
          <a:xfrm>
            <a:off x="1073729" y="-1"/>
            <a:ext cx="4517446" cy="598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본문내용">
  <p:cSld name="12_본문내용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527382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2"/>
          </p:nvPr>
        </p:nvSpPr>
        <p:spPr>
          <a:xfrm>
            <a:off x="6184901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27382" y="466358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3"/>
          </p:nvPr>
        </p:nvSpPr>
        <p:spPr>
          <a:xfrm>
            <a:off x="527382" y="853611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Automotive Network System</a:t>
            </a:r>
            <a:br>
              <a:rPr lang="en-US" dirty="0"/>
            </a:br>
            <a:r>
              <a:rPr lang="en-US" altLang="ko-KR" sz="1600" dirty="0"/>
              <a:t>  - </a:t>
            </a:r>
            <a:r>
              <a:rPr lang="ko-KR" altLang="en-US" sz="1600" dirty="0"/>
              <a:t>차량용 네트워크 시스템 </a:t>
            </a:r>
            <a:r>
              <a:rPr lang="en-US" altLang="ko-KR" sz="1600" dirty="0"/>
              <a:t>(Frame </a:t>
            </a:r>
            <a:r>
              <a:rPr lang="ko-KR" altLang="en-US" sz="1600" dirty="0"/>
              <a:t>구조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br>
              <a:rPr lang="ko-KR" altLang="en-US" dirty="0"/>
            </a:b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altLang="ko-KR" dirty="0"/>
              <a:t>Loki</a:t>
            </a:r>
            <a:endParaRPr dirty="0"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1.0</a:t>
            </a:r>
            <a:endParaRPr dirty="0"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2023.01.06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C91E2-AC5B-BA9A-4F3B-537F29065940}"/>
              </a:ext>
            </a:extLst>
          </p:cNvPr>
          <p:cNvSpPr txBox="1"/>
          <p:nvPr/>
        </p:nvSpPr>
        <p:spPr>
          <a:xfrm>
            <a:off x="527382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Arbitration Field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A397E-A4F5-C9AD-7C0C-3498DEC7017F}"/>
              </a:ext>
            </a:extLst>
          </p:cNvPr>
          <p:cNvSpPr txBox="1"/>
          <p:nvPr/>
        </p:nvSpPr>
        <p:spPr>
          <a:xfrm>
            <a:off x="527381" y="4355861"/>
            <a:ext cx="556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- 11bit</a:t>
            </a:r>
            <a:r>
              <a:rPr lang="ko-KR" altLang="en-US" sz="1600" dirty="0"/>
              <a:t> 또는 </a:t>
            </a:r>
            <a:r>
              <a:rPr lang="en-US" altLang="ko-KR" sz="1600" dirty="0"/>
              <a:t>29bit</a:t>
            </a:r>
            <a:r>
              <a:rPr lang="ko-KR" altLang="en-US" sz="1600" dirty="0"/>
              <a:t>를 갖는 </a:t>
            </a:r>
            <a:r>
              <a:rPr lang="en-US" altLang="ko-KR" sz="1600" dirty="0"/>
              <a:t>ID</a:t>
            </a:r>
            <a:r>
              <a:rPr lang="ko-KR" altLang="en-US" sz="1600" dirty="0"/>
              <a:t>와 </a:t>
            </a:r>
            <a:r>
              <a:rPr lang="en-US" altLang="ko-KR" sz="1600" dirty="0"/>
              <a:t>RTR bit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둘 이상의 노드에서 메시지의 전송이 동시에 일어날 경우 발생하는 메시지 간 충돌을 조정하는 데 사용됨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AE9DE-8E0E-8B81-7BB9-1F4BE135FDEB}"/>
              </a:ext>
            </a:extLst>
          </p:cNvPr>
          <p:cNvSpPr txBox="1"/>
          <p:nvPr/>
        </p:nvSpPr>
        <p:spPr>
          <a:xfrm>
            <a:off x="6095997" y="4297553"/>
            <a:ext cx="556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Standard </a:t>
            </a:r>
            <a:r>
              <a:rPr lang="ko-KR" altLang="en-US" sz="1600" dirty="0"/>
              <a:t>형태는 </a:t>
            </a:r>
            <a:r>
              <a:rPr lang="en-US" altLang="ko-KR" sz="1600" dirty="0"/>
              <a:t>11bit, Extended </a:t>
            </a:r>
            <a:r>
              <a:rPr lang="ko-KR" altLang="en-US" sz="1600" dirty="0"/>
              <a:t>형태는 </a:t>
            </a:r>
            <a:r>
              <a:rPr lang="en-US" altLang="ko-KR" sz="1600" dirty="0"/>
              <a:t>29bit</a:t>
            </a:r>
          </a:p>
          <a:p>
            <a:r>
              <a:rPr lang="en-US" altLang="ko-KR" sz="1600" dirty="0"/>
              <a:t>- Can Frame</a:t>
            </a:r>
            <a:r>
              <a:rPr lang="ko-KR" altLang="en-US" sz="1600" dirty="0"/>
              <a:t>이 싣고 가는 데이터의 의미 및 성질 나타냄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B8D6-C005-A29E-4B9B-85D87575F74B}"/>
              </a:ext>
            </a:extLst>
          </p:cNvPr>
          <p:cNvSpPr txBox="1"/>
          <p:nvPr/>
        </p:nvSpPr>
        <p:spPr>
          <a:xfrm>
            <a:off x="6095997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ID(Identifier)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1C6A-D1D3-D14C-A8A1-8B5F04C98D26}"/>
              </a:ext>
            </a:extLst>
          </p:cNvPr>
          <p:cNvSpPr txBox="1"/>
          <p:nvPr/>
        </p:nvSpPr>
        <p:spPr>
          <a:xfrm>
            <a:off x="6095993" y="5568330"/>
            <a:ext cx="556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Remote Transmission Request bit</a:t>
            </a:r>
          </a:p>
          <a:p>
            <a:r>
              <a:rPr lang="en-US" altLang="ko-KR" sz="1600" dirty="0"/>
              <a:t>- Frame</a:t>
            </a:r>
            <a:r>
              <a:rPr lang="ko-KR" altLang="en-US" sz="1600" dirty="0"/>
              <a:t>이 </a:t>
            </a:r>
            <a:r>
              <a:rPr lang="en-US" altLang="ko-KR" sz="1600" dirty="0"/>
              <a:t>Remote Frame</a:t>
            </a:r>
            <a:r>
              <a:rPr lang="ko-KR" altLang="en-US" sz="1600" dirty="0"/>
              <a:t>인지 </a:t>
            </a:r>
            <a:r>
              <a:rPr lang="en-US" altLang="ko-KR" sz="1600" dirty="0"/>
              <a:t>Data Frame</a:t>
            </a:r>
            <a:r>
              <a:rPr lang="ko-KR" altLang="en-US" sz="1600" dirty="0"/>
              <a:t>인지 결정함</a:t>
            </a:r>
            <a:endParaRPr lang="en-US" altLang="ko-KR" sz="1600" dirty="0"/>
          </a:p>
          <a:p>
            <a:r>
              <a:rPr lang="en-US" altLang="ko-KR" sz="1600" dirty="0"/>
              <a:t>- 1</a:t>
            </a:r>
            <a:r>
              <a:rPr lang="ko-KR" altLang="en-US" sz="1600" dirty="0"/>
              <a:t>이면 </a:t>
            </a:r>
            <a:r>
              <a:rPr lang="en-US" altLang="ko-KR" sz="1600" dirty="0"/>
              <a:t>Remote Frame, 0</a:t>
            </a:r>
            <a:r>
              <a:rPr lang="ko-KR" altLang="en-US" sz="1600" dirty="0"/>
              <a:t>이면 </a:t>
            </a:r>
            <a:r>
              <a:rPr lang="en-US" altLang="ko-KR" sz="1600" dirty="0"/>
              <a:t>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46802-4A43-ED0A-67E9-5A5B12574D35}"/>
              </a:ext>
            </a:extLst>
          </p:cNvPr>
          <p:cNvSpPr txBox="1"/>
          <p:nvPr/>
        </p:nvSpPr>
        <p:spPr>
          <a:xfrm>
            <a:off x="6095993" y="516822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RTR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2F585-851F-635F-E0D8-475C346A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65EF7-96A8-4B50-CC19-9879312E9DA7}"/>
              </a:ext>
            </a:extLst>
          </p:cNvPr>
          <p:cNvSpPr/>
          <p:nvPr/>
        </p:nvSpPr>
        <p:spPr>
          <a:xfrm>
            <a:off x="1663907" y="2256019"/>
            <a:ext cx="1753849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6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C91E2-AC5B-BA9A-4F3B-537F29065940}"/>
              </a:ext>
            </a:extLst>
          </p:cNvPr>
          <p:cNvSpPr txBox="1"/>
          <p:nvPr/>
        </p:nvSpPr>
        <p:spPr>
          <a:xfrm>
            <a:off x="527382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Control</a:t>
            </a:r>
            <a:r>
              <a:rPr lang="ko-KR" altLang="en-US" sz="2000" dirty="0"/>
              <a:t> </a:t>
            </a:r>
            <a:r>
              <a:rPr lang="en-US" altLang="ko-KR" sz="2000" dirty="0"/>
              <a:t>Field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A397E-A4F5-C9AD-7C0C-3498DEC7017F}"/>
              </a:ext>
            </a:extLst>
          </p:cNvPr>
          <p:cNvSpPr txBox="1"/>
          <p:nvPr/>
        </p:nvSpPr>
        <p:spPr>
          <a:xfrm>
            <a:off x="527381" y="4355861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- 1bit</a:t>
            </a:r>
            <a:r>
              <a:rPr lang="ko-KR" altLang="en-US" sz="1600" dirty="0"/>
              <a:t>의 </a:t>
            </a:r>
            <a:r>
              <a:rPr lang="en-US" altLang="ko-KR" sz="1600" dirty="0"/>
              <a:t>IDE bit</a:t>
            </a:r>
            <a:r>
              <a:rPr lang="ko-KR" altLang="en-US" sz="1600" dirty="0"/>
              <a:t>와 </a:t>
            </a:r>
            <a:r>
              <a:rPr lang="en-US" altLang="ko-KR" sz="1600" dirty="0"/>
              <a:t>1bit</a:t>
            </a:r>
            <a:r>
              <a:rPr lang="ko-KR" altLang="en-US" sz="1600" dirty="0"/>
              <a:t>의 </a:t>
            </a:r>
            <a:r>
              <a:rPr lang="en-US" altLang="ko-KR" sz="1600" dirty="0"/>
              <a:t>r</a:t>
            </a:r>
            <a:r>
              <a:rPr lang="ko-KR" altLang="en-US" sz="1600" dirty="0"/>
              <a:t> </a:t>
            </a:r>
            <a:r>
              <a:rPr lang="en-US" altLang="ko-KR" sz="1600" dirty="0"/>
              <a:t>4bit</a:t>
            </a:r>
            <a:r>
              <a:rPr lang="ko-KR" altLang="en-US" sz="1600" dirty="0"/>
              <a:t>의 </a:t>
            </a:r>
            <a:r>
              <a:rPr lang="en-US" altLang="ko-KR" sz="1600" dirty="0"/>
              <a:t>DLC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메시지 제어에 필요한 </a:t>
            </a:r>
            <a:r>
              <a:rPr lang="en-US" altLang="ko-KR" sz="1600" dirty="0"/>
              <a:t>bit </a:t>
            </a:r>
            <a:r>
              <a:rPr lang="ko-KR" altLang="en-US" sz="1600" dirty="0"/>
              <a:t>값을 가지고 있는 필드</a:t>
            </a:r>
            <a:endParaRPr lang="en-US" altLang="ko-KR" sz="1600" dirty="0"/>
          </a:p>
          <a:p>
            <a:r>
              <a:rPr lang="en-US" altLang="ko-KR" sz="1600" dirty="0"/>
              <a:t>- r</a:t>
            </a:r>
            <a:r>
              <a:rPr lang="ko-KR" altLang="en-US" sz="1600" dirty="0"/>
              <a:t>은 </a:t>
            </a:r>
            <a:r>
              <a:rPr lang="en-US" altLang="ko-KR" sz="1600" dirty="0"/>
              <a:t>Reserved bit</a:t>
            </a:r>
            <a:r>
              <a:rPr lang="ko-KR" altLang="en-US" sz="1600" dirty="0"/>
              <a:t>로 추가될 기능을 위해 남겨둔 예약 </a:t>
            </a:r>
            <a:r>
              <a:rPr lang="en-US" altLang="ko-KR" sz="1600" dirty="0"/>
              <a:t>bit</a:t>
            </a:r>
          </a:p>
          <a:p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AE9DE-8E0E-8B81-7BB9-1F4BE135FDEB}"/>
              </a:ext>
            </a:extLst>
          </p:cNvPr>
          <p:cNvSpPr txBox="1"/>
          <p:nvPr/>
        </p:nvSpPr>
        <p:spPr>
          <a:xfrm>
            <a:off x="6095997" y="4297553"/>
            <a:ext cx="55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Identifier Extension</a:t>
            </a:r>
          </a:p>
          <a:p>
            <a:r>
              <a:rPr lang="en-US" altLang="ko-KR" sz="1600" dirty="0"/>
              <a:t>- Standard Frame</a:t>
            </a:r>
            <a:r>
              <a:rPr lang="ko-KR" altLang="en-US" sz="1600" dirty="0"/>
              <a:t>과 </a:t>
            </a:r>
            <a:r>
              <a:rPr lang="en-US" altLang="ko-KR" sz="1600" dirty="0"/>
              <a:t>Extended Frame </a:t>
            </a:r>
            <a:r>
              <a:rPr lang="ko-KR" altLang="en-US" sz="1600" dirty="0"/>
              <a:t>구분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B8D6-C005-A29E-4B9B-85D87575F74B}"/>
              </a:ext>
            </a:extLst>
          </p:cNvPr>
          <p:cNvSpPr txBox="1"/>
          <p:nvPr/>
        </p:nvSpPr>
        <p:spPr>
          <a:xfrm>
            <a:off x="6095997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59528-F28B-ED21-9CE6-065774D67C0F}"/>
              </a:ext>
            </a:extLst>
          </p:cNvPr>
          <p:cNvSpPr txBox="1"/>
          <p:nvPr/>
        </p:nvSpPr>
        <p:spPr>
          <a:xfrm>
            <a:off x="6095993" y="5337570"/>
            <a:ext cx="55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Data Length Control</a:t>
            </a:r>
          </a:p>
          <a:p>
            <a:r>
              <a:rPr lang="en-US" altLang="ko-KR" sz="1600" dirty="0"/>
              <a:t>- Can Frame</a:t>
            </a:r>
            <a:r>
              <a:rPr lang="ko-KR" altLang="en-US" sz="1600" dirty="0"/>
              <a:t>이 싣고 가는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길이 제어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20B9-A323-E199-8C07-0D5D29CD089E}"/>
              </a:ext>
            </a:extLst>
          </p:cNvPr>
          <p:cNvSpPr txBox="1"/>
          <p:nvPr/>
        </p:nvSpPr>
        <p:spPr>
          <a:xfrm>
            <a:off x="6095993" y="493746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DLC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2E33B3-F2BE-82B8-D049-E67CAA93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402E64-98CB-1384-CF26-D798A8B84AC1}"/>
              </a:ext>
            </a:extLst>
          </p:cNvPr>
          <p:cNvSpPr/>
          <p:nvPr/>
        </p:nvSpPr>
        <p:spPr>
          <a:xfrm>
            <a:off x="3245369" y="2256019"/>
            <a:ext cx="2068643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6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27EC56-70AE-477C-10C5-33920780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484192"/>
            <a:ext cx="7014591" cy="41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DFF3E-B26C-E5C2-9C55-0716656AAF91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Data Field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8D0AF-DC85-A6D8-2BCC-D7D0CCB3CFAE}"/>
              </a:ext>
            </a:extLst>
          </p:cNvPr>
          <p:cNvSpPr txBox="1"/>
          <p:nvPr/>
        </p:nvSpPr>
        <p:spPr>
          <a:xfrm>
            <a:off x="527381" y="4355861"/>
            <a:ext cx="11137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- 8byte </a:t>
            </a:r>
            <a:r>
              <a:rPr lang="ko-KR" altLang="en-US" sz="1600" dirty="0"/>
              <a:t>크기를 가진 저장 공간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데이터를 저장하는데 사용됨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특정 노드</a:t>
            </a:r>
            <a:r>
              <a:rPr lang="en-US" altLang="ko-KR" sz="1600" dirty="0"/>
              <a:t>(ECU)</a:t>
            </a:r>
            <a:r>
              <a:rPr lang="ko-KR" altLang="en-US" sz="1600" dirty="0"/>
              <a:t>에서 다른 노드로 전송하는 데이터를 포함함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88F8E-F801-6F6C-AAE9-E83C2FD6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CF293B-A140-F588-40AA-DDB565504819}"/>
              </a:ext>
            </a:extLst>
          </p:cNvPr>
          <p:cNvSpPr/>
          <p:nvPr/>
        </p:nvSpPr>
        <p:spPr>
          <a:xfrm>
            <a:off x="5141626" y="2256019"/>
            <a:ext cx="1813810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8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C91E2-AC5B-BA9A-4F3B-537F29065940}"/>
              </a:ext>
            </a:extLst>
          </p:cNvPr>
          <p:cNvSpPr txBox="1"/>
          <p:nvPr/>
        </p:nvSpPr>
        <p:spPr>
          <a:xfrm>
            <a:off x="527382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CRC</a:t>
            </a:r>
            <a:r>
              <a:rPr lang="ko-KR" altLang="en-US" sz="2000" dirty="0"/>
              <a:t> </a:t>
            </a:r>
            <a:r>
              <a:rPr lang="en-US" altLang="ko-KR" sz="2000" dirty="0"/>
              <a:t>Field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A397E-A4F5-C9AD-7C0C-3498DEC7017F}"/>
              </a:ext>
            </a:extLst>
          </p:cNvPr>
          <p:cNvSpPr txBox="1"/>
          <p:nvPr/>
        </p:nvSpPr>
        <p:spPr>
          <a:xfrm>
            <a:off x="527381" y="4355861"/>
            <a:ext cx="55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- 15bit</a:t>
            </a:r>
            <a:r>
              <a:rPr lang="ko-KR" altLang="en-US" sz="1600" dirty="0"/>
              <a:t>의 </a:t>
            </a:r>
            <a:r>
              <a:rPr lang="en-US" altLang="ko-KR" sz="1600" dirty="0"/>
              <a:t>CRC Sequence</a:t>
            </a:r>
            <a:r>
              <a:rPr lang="ko-KR" altLang="en-US" sz="1600" dirty="0"/>
              <a:t>와 </a:t>
            </a:r>
            <a:r>
              <a:rPr lang="en-US" altLang="ko-KR" sz="1600" dirty="0"/>
              <a:t>1bit</a:t>
            </a:r>
            <a:r>
              <a:rPr lang="ko-KR" altLang="en-US" sz="1600" dirty="0"/>
              <a:t>의 </a:t>
            </a:r>
            <a:r>
              <a:rPr lang="en-US" altLang="ko-KR" sz="1600" dirty="0"/>
              <a:t>CRC Delimiter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메시지 상의 에러 유무를 검사하는데 사용됨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AE9DE-8E0E-8B81-7BB9-1F4BE135FDEB}"/>
              </a:ext>
            </a:extLst>
          </p:cNvPr>
          <p:cNvSpPr txBox="1"/>
          <p:nvPr/>
        </p:nvSpPr>
        <p:spPr>
          <a:xfrm>
            <a:off x="6095997" y="4297553"/>
            <a:ext cx="556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- 15bit</a:t>
            </a:r>
            <a:r>
              <a:rPr lang="ko-KR" altLang="en-US" sz="1600" dirty="0"/>
              <a:t>의 순환 중복 검사 코드</a:t>
            </a:r>
            <a:endParaRPr lang="en-US" altLang="ko-KR" sz="1600" dirty="0"/>
          </a:p>
          <a:p>
            <a:r>
              <a:rPr lang="en-US" altLang="ko-KR" sz="1600" dirty="0"/>
              <a:t>- SOF</a:t>
            </a:r>
            <a:r>
              <a:rPr lang="ko-KR" altLang="en-US" sz="1600" dirty="0"/>
              <a:t>에서 </a:t>
            </a:r>
            <a:r>
              <a:rPr lang="en-US" altLang="ko-KR" sz="1600" dirty="0"/>
              <a:t>Data Field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bit</a:t>
            </a:r>
            <a:r>
              <a:rPr lang="ko-KR" altLang="en-US" sz="1600" dirty="0"/>
              <a:t>열을 이용하여 생성됨</a:t>
            </a:r>
            <a:endParaRPr lang="en-US" altLang="ko-KR" sz="1600" dirty="0"/>
          </a:p>
          <a:p>
            <a:r>
              <a:rPr lang="en-US" altLang="ko-KR" sz="1600" dirty="0"/>
              <a:t>- Frame</a:t>
            </a:r>
            <a:r>
              <a:rPr lang="ko-KR" altLang="en-US" sz="1600" dirty="0"/>
              <a:t> 송신 오류 및 오류 검출에 사용됨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B8D6-C005-A29E-4B9B-85D87575F74B}"/>
              </a:ext>
            </a:extLst>
          </p:cNvPr>
          <p:cNvSpPr txBox="1"/>
          <p:nvPr/>
        </p:nvSpPr>
        <p:spPr>
          <a:xfrm>
            <a:off x="6095997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CRC Sequence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71E7D-61A4-08B3-7F99-70DB5A37CCB4}"/>
              </a:ext>
            </a:extLst>
          </p:cNvPr>
          <p:cNvSpPr txBox="1"/>
          <p:nvPr/>
        </p:nvSpPr>
        <p:spPr>
          <a:xfrm>
            <a:off x="6095993" y="5765210"/>
            <a:ext cx="556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CE1A9-DFBC-89F7-2A1C-DF6E56421DB0}"/>
              </a:ext>
            </a:extLst>
          </p:cNvPr>
          <p:cNvSpPr txBox="1"/>
          <p:nvPr/>
        </p:nvSpPr>
        <p:spPr>
          <a:xfrm>
            <a:off x="6095993" y="536510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CRC Delimiter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D86885-20CF-5A91-BDC8-D39C20DB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89159-9BDC-EE4B-76A2-FEAF26425B2B}"/>
              </a:ext>
            </a:extLst>
          </p:cNvPr>
          <p:cNvSpPr/>
          <p:nvPr/>
        </p:nvSpPr>
        <p:spPr>
          <a:xfrm>
            <a:off x="6738079" y="2256019"/>
            <a:ext cx="1911245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C91E2-AC5B-BA9A-4F3B-537F29065940}"/>
              </a:ext>
            </a:extLst>
          </p:cNvPr>
          <p:cNvSpPr txBox="1"/>
          <p:nvPr/>
        </p:nvSpPr>
        <p:spPr>
          <a:xfrm>
            <a:off x="527382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ACK</a:t>
            </a:r>
            <a:r>
              <a:rPr lang="ko-KR" altLang="en-US" sz="2000" dirty="0"/>
              <a:t> </a:t>
            </a:r>
            <a:r>
              <a:rPr lang="en-US" altLang="ko-KR" sz="2000" dirty="0"/>
              <a:t>Field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A397E-A4F5-C9AD-7C0C-3498DEC7017F}"/>
              </a:ext>
            </a:extLst>
          </p:cNvPr>
          <p:cNvSpPr txBox="1"/>
          <p:nvPr/>
        </p:nvSpPr>
        <p:spPr>
          <a:xfrm>
            <a:off x="527381" y="4355861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- 1bit</a:t>
            </a:r>
            <a:r>
              <a:rPr lang="ko-KR" altLang="en-US" sz="1600" dirty="0"/>
              <a:t>의 </a:t>
            </a:r>
            <a:r>
              <a:rPr lang="en-US" altLang="ko-KR" sz="1600" dirty="0"/>
              <a:t>ACK Slot</a:t>
            </a:r>
            <a:r>
              <a:rPr lang="ko-KR" altLang="en-US" sz="1600" dirty="0"/>
              <a:t>과 </a:t>
            </a:r>
            <a:r>
              <a:rPr lang="en-US" altLang="ko-KR" sz="1600" dirty="0"/>
              <a:t>1bit</a:t>
            </a:r>
            <a:r>
              <a:rPr lang="ko-KR" altLang="en-US" sz="1600" dirty="0"/>
              <a:t>의 </a:t>
            </a:r>
            <a:r>
              <a:rPr lang="en-US" altLang="ko-KR" sz="1600" dirty="0"/>
              <a:t>ACK Delimiter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오류가 없는 메시지가 전송되었다는 것을 의미함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AE9DE-8E0E-8B81-7BB9-1F4BE135FDEB}"/>
              </a:ext>
            </a:extLst>
          </p:cNvPr>
          <p:cNvSpPr txBox="1"/>
          <p:nvPr/>
        </p:nvSpPr>
        <p:spPr>
          <a:xfrm>
            <a:off x="6095997" y="4297553"/>
            <a:ext cx="556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- 1bit</a:t>
            </a:r>
            <a:r>
              <a:rPr lang="ko-KR" altLang="en-US" sz="1600" dirty="0"/>
              <a:t>로 구성된 </a:t>
            </a:r>
            <a:r>
              <a:rPr lang="en-US" altLang="ko-KR" sz="1600" dirty="0"/>
              <a:t>Acknowledgement slot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데이터가 </a:t>
            </a:r>
            <a:r>
              <a:rPr lang="en-US" altLang="ko-KR" sz="1600" dirty="0"/>
              <a:t>CAN </a:t>
            </a:r>
            <a:r>
              <a:rPr lang="ko-KR" altLang="en-US" sz="1600" dirty="0"/>
              <a:t>규약에 맞게 도착했는지 신호 전달</a:t>
            </a:r>
            <a:endParaRPr lang="en-US" altLang="ko-KR" sz="1600" dirty="0"/>
          </a:p>
          <a:p>
            <a:r>
              <a:rPr lang="en-US" altLang="ko-KR" sz="1600" dirty="0"/>
              <a:t>- Error</a:t>
            </a:r>
            <a:r>
              <a:rPr lang="ko-KR" altLang="en-US" sz="1600" dirty="0"/>
              <a:t>가 발생하면 </a:t>
            </a:r>
            <a:r>
              <a:rPr lang="en-US" altLang="ko-KR" sz="1600" dirty="0"/>
              <a:t>0 </a:t>
            </a:r>
            <a:r>
              <a:rPr lang="ko-KR" altLang="en-US" sz="1600" dirty="0"/>
              <a:t>값을 전달하고 없으면 </a:t>
            </a:r>
            <a:r>
              <a:rPr lang="en-US" altLang="ko-KR" sz="1600" dirty="0"/>
              <a:t>1 </a:t>
            </a:r>
            <a:r>
              <a:rPr lang="ko-KR" altLang="en-US" sz="1600" dirty="0"/>
              <a:t>값을 전달함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B8D6-C005-A29E-4B9B-85D87575F74B}"/>
              </a:ext>
            </a:extLst>
          </p:cNvPr>
          <p:cNvSpPr txBox="1"/>
          <p:nvPr/>
        </p:nvSpPr>
        <p:spPr>
          <a:xfrm>
            <a:off x="6095997" y="3897443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ACK Slot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07915-1349-2D7B-FB83-EA8B54A7689A}"/>
              </a:ext>
            </a:extLst>
          </p:cNvPr>
          <p:cNvSpPr txBox="1"/>
          <p:nvPr/>
        </p:nvSpPr>
        <p:spPr>
          <a:xfrm>
            <a:off x="6095993" y="5679300"/>
            <a:ext cx="55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- 1bit</a:t>
            </a:r>
            <a:r>
              <a:rPr lang="ko-KR" altLang="en-US" sz="1600" dirty="0"/>
              <a:t>로 구성된 </a:t>
            </a:r>
            <a:r>
              <a:rPr lang="en-US" altLang="ko-KR" sz="1600" dirty="0"/>
              <a:t>Acknowledgement Delimiter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항상 </a:t>
            </a:r>
            <a:r>
              <a:rPr lang="en-US" altLang="ko-KR" sz="1600" dirty="0"/>
              <a:t>Logical</a:t>
            </a:r>
            <a:r>
              <a:rPr lang="ko-KR" altLang="en-US" sz="1600" dirty="0"/>
              <a:t>한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상태로 존재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93384-81F4-28D8-BE03-8C841F5FB539}"/>
              </a:ext>
            </a:extLst>
          </p:cNvPr>
          <p:cNvSpPr txBox="1"/>
          <p:nvPr/>
        </p:nvSpPr>
        <p:spPr>
          <a:xfrm>
            <a:off x="6095993" y="527919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ACK Delimiter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F79F3-D51D-5B00-A6B1-9629856B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DAE9AD-77EC-9932-5AFF-F27C9A6180C3}"/>
              </a:ext>
            </a:extLst>
          </p:cNvPr>
          <p:cNvSpPr/>
          <p:nvPr/>
        </p:nvSpPr>
        <p:spPr>
          <a:xfrm>
            <a:off x="8514413" y="2256019"/>
            <a:ext cx="1131757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2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DFF3E-B26C-E5C2-9C55-0716656AAF91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EOL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8D0AF-DC85-A6D8-2BCC-D7D0CCB3CFAE}"/>
              </a:ext>
            </a:extLst>
          </p:cNvPr>
          <p:cNvSpPr txBox="1"/>
          <p:nvPr/>
        </p:nvSpPr>
        <p:spPr>
          <a:xfrm>
            <a:off x="527381" y="4355861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End of Frame</a:t>
            </a:r>
          </a:p>
          <a:p>
            <a:r>
              <a:rPr lang="en-US" altLang="ko-KR" sz="1600" dirty="0"/>
              <a:t>- 7bit</a:t>
            </a:r>
            <a:r>
              <a:rPr lang="ko-KR" altLang="en-US" sz="1600" dirty="0"/>
              <a:t>로 구성되며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bit</a:t>
            </a:r>
            <a:r>
              <a:rPr lang="ko-KR" altLang="en-US" sz="1600" dirty="0"/>
              <a:t>의 값은 </a:t>
            </a:r>
            <a:r>
              <a:rPr lang="en-US" altLang="ko-KR" sz="1600" dirty="0"/>
              <a:t>1</a:t>
            </a:r>
            <a:r>
              <a:rPr lang="ko-KR" altLang="en-US" sz="1600" dirty="0"/>
              <a:t>로 고정되어 있음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메시지의 끝을 알리는 목적으로 사용됨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1C15E-A4A5-6D86-FFB9-05D42E04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BA5D4F-E122-93CA-BAFB-685FE61AF3F9}"/>
              </a:ext>
            </a:extLst>
          </p:cNvPr>
          <p:cNvSpPr/>
          <p:nvPr/>
        </p:nvSpPr>
        <p:spPr>
          <a:xfrm>
            <a:off x="9458793" y="2256019"/>
            <a:ext cx="974361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F2A14-1445-BBC4-BF3D-2D56C38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49067"/>
            <a:ext cx="11171835" cy="64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BF584-E41C-4735-38F2-0A0D74D3FBDF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EEA9-D0DE-129E-A139-C0A98F149E0A}"/>
              </a:ext>
            </a:extLst>
          </p:cNvPr>
          <p:cNvSpPr txBox="1"/>
          <p:nvPr/>
        </p:nvSpPr>
        <p:spPr>
          <a:xfrm>
            <a:off x="527381" y="4355861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Remote Request Substitution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CAN FD</a:t>
            </a:r>
            <a:r>
              <a:rPr lang="ko-KR" altLang="en-US" sz="1600" dirty="0"/>
              <a:t>에는 </a:t>
            </a:r>
            <a:r>
              <a:rPr lang="en-US" altLang="ko-KR" sz="1600" dirty="0"/>
              <a:t>Remote Frame</a:t>
            </a:r>
            <a:r>
              <a:rPr lang="ko-KR" altLang="en-US" sz="1600" dirty="0"/>
              <a:t>이 존재하지 않음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RTR</a:t>
            </a:r>
            <a:r>
              <a:rPr lang="ko-KR" altLang="en-US" sz="1600" dirty="0"/>
              <a:t> </a:t>
            </a:r>
            <a:r>
              <a:rPr lang="en-US" altLang="ko-KR" sz="1600" dirty="0"/>
              <a:t>bit</a:t>
            </a:r>
            <a:r>
              <a:rPr lang="ko-KR" altLang="en-US" sz="1600" dirty="0"/>
              <a:t>가 필요하지 않기 때문에 항상 우성인 </a:t>
            </a:r>
            <a:r>
              <a:rPr lang="en-US" altLang="ko-KR" sz="1600" dirty="0"/>
              <a:t>RRS bit</a:t>
            </a:r>
            <a:r>
              <a:rPr lang="ko-KR" altLang="en-US" sz="1600" dirty="0"/>
              <a:t>로 대체됨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4C30EB-7DD0-2F39-98E6-5FA49AE99B0F}"/>
              </a:ext>
            </a:extLst>
          </p:cNvPr>
          <p:cNvSpPr/>
          <p:nvPr/>
        </p:nvSpPr>
        <p:spPr>
          <a:xfrm>
            <a:off x="2358999" y="2283074"/>
            <a:ext cx="599354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7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F2A14-1445-BBC4-BF3D-2D56C38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49067"/>
            <a:ext cx="11171835" cy="64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BF584-E41C-4735-38F2-0A0D74D3FBDF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FDF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EEA9-D0DE-129E-A139-C0A98F149E0A}"/>
              </a:ext>
            </a:extLst>
          </p:cNvPr>
          <p:cNvSpPr txBox="1"/>
          <p:nvPr/>
        </p:nvSpPr>
        <p:spPr>
          <a:xfrm>
            <a:off x="527381" y="4355861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Flexible Data Rate Format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기존 </a:t>
            </a:r>
            <a:r>
              <a:rPr lang="en-US" altLang="ko-KR" sz="1600" dirty="0"/>
              <a:t>Can Frame</a:t>
            </a:r>
            <a:r>
              <a:rPr lang="ko-KR" altLang="en-US" sz="1600" dirty="0"/>
              <a:t>의 예비 </a:t>
            </a:r>
            <a:r>
              <a:rPr lang="en-US" altLang="ko-KR" sz="1600" dirty="0"/>
              <a:t>bit</a:t>
            </a:r>
            <a:r>
              <a:rPr lang="ko-KR" altLang="en-US" sz="1600" dirty="0"/>
              <a:t>인 </a:t>
            </a:r>
            <a:r>
              <a:rPr lang="en-US" altLang="ko-KR" sz="1600" dirty="0"/>
              <a:t>r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CanFD</a:t>
            </a:r>
            <a:r>
              <a:rPr lang="ko-KR" altLang="en-US" sz="1600" dirty="0"/>
              <a:t> </a:t>
            </a:r>
            <a:r>
              <a:rPr lang="en-US" altLang="ko-KR" sz="1600" dirty="0"/>
              <a:t>Format</a:t>
            </a:r>
            <a:r>
              <a:rPr lang="ko-KR" altLang="en-US" sz="1600" dirty="0"/>
              <a:t>에서 스위치로 변환된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우성</a:t>
            </a:r>
            <a:r>
              <a:rPr lang="en-US" altLang="ko-KR" sz="1600" dirty="0"/>
              <a:t>(0)</a:t>
            </a:r>
            <a:r>
              <a:rPr lang="ko-KR" altLang="en-US" sz="1600" dirty="0"/>
              <a:t>으로 전송될 경우 기존의 </a:t>
            </a:r>
            <a:r>
              <a:rPr lang="en-US" altLang="ko-KR" sz="1600" dirty="0"/>
              <a:t>Can Frame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열성</a:t>
            </a:r>
            <a:r>
              <a:rPr lang="en-US" altLang="ko-KR" sz="1600" dirty="0"/>
              <a:t>(1)</a:t>
            </a:r>
            <a:r>
              <a:rPr lang="ko-KR" altLang="en-US" sz="1600" dirty="0"/>
              <a:t>을 포함할 경우 </a:t>
            </a:r>
            <a:r>
              <a:rPr lang="en-US" altLang="ko-KR" sz="1600" dirty="0" err="1"/>
              <a:t>CanFD</a:t>
            </a:r>
            <a:r>
              <a:rPr lang="ko-KR" altLang="en-US" sz="1600" dirty="0"/>
              <a:t> </a:t>
            </a:r>
            <a:r>
              <a:rPr lang="en-US" altLang="ko-KR" sz="1600" dirty="0"/>
              <a:t>Frame</a:t>
            </a:r>
            <a:r>
              <a:rPr lang="ko-KR" altLang="en-US" sz="1600" dirty="0"/>
              <a:t>을 의미함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56908-9B01-A373-A1EC-1DC984ABEC8D}"/>
              </a:ext>
            </a:extLst>
          </p:cNvPr>
          <p:cNvSpPr/>
          <p:nvPr/>
        </p:nvSpPr>
        <p:spPr>
          <a:xfrm>
            <a:off x="3165822" y="2283074"/>
            <a:ext cx="583985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3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F2A14-1445-BBC4-BF3D-2D56C38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49067"/>
            <a:ext cx="11171835" cy="64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BF584-E41C-4735-38F2-0A0D74D3FBDF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EEA9-D0DE-129E-A139-C0A98F149E0A}"/>
              </a:ext>
            </a:extLst>
          </p:cNvPr>
          <p:cNvSpPr txBox="1"/>
          <p:nvPr/>
        </p:nvSpPr>
        <p:spPr>
          <a:xfrm>
            <a:off x="527381" y="4355861"/>
            <a:ext cx="1113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Bit Rate Switch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CAN FD</a:t>
            </a:r>
            <a:r>
              <a:rPr lang="ko-KR" altLang="en-US" sz="1600" dirty="0"/>
              <a:t>에서 </a:t>
            </a:r>
            <a:r>
              <a:rPr lang="en-US" altLang="ko-KR" sz="1600" dirty="0"/>
              <a:t>bit </a:t>
            </a:r>
            <a:r>
              <a:rPr lang="ko-KR" altLang="en-US" sz="1600" dirty="0"/>
              <a:t>속도를 전환하는데 사용함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BRS </a:t>
            </a:r>
            <a:r>
              <a:rPr lang="ko-KR" altLang="en-US" sz="1600" dirty="0"/>
              <a:t>값이 </a:t>
            </a:r>
            <a:r>
              <a:rPr lang="en-US" altLang="ko-KR" sz="1600" dirty="0"/>
              <a:t>0(</a:t>
            </a:r>
            <a:r>
              <a:rPr lang="ko-KR" altLang="en-US" sz="1600" dirty="0"/>
              <a:t>우성</a:t>
            </a:r>
            <a:r>
              <a:rPr lang="en-US" altLang="ko-KR" sz="1600" dirty="0"/>
              <a:t>)</a:t>
            </a:r>
            <a:r>
              <a:rPr lang="ko-KR" altLang="en-US" sz="1600" dirty="0"/>
              <a:t>이면 </a:t>
            </a:r>
            <a:r>
              <a:rPr lang="en-US" altLang="ko-KR" sz="1600" dirty="0"/>
              <a:t>CAN FD Data</a:t>
            </a:r>
            <a:r>
              <a:rPr lang="ko-KR" altLang="en-US" sz="1600" dirty="0"/>
              <a:t> </a:t>
            </a:r>
            <a:r>
              <a:rPr lang="en-US" altLang="ko-KR" sz="1600" dirty="0"/>
              <a:t>Frame</a:t>
            </a:r>
            <a:r>
              <a:rPr lang="ko-KR" altLang="en-US" sz="1600" dirty="0"/>
              <a:t>이 중재 속도</a:t>
            </a:r>
            <a:r>
              <a:rPr lang="en-US" altLang="ko-KR" sz="1600" dirty="0"/>
              <a:t>(</a:t>
            </a:r>
            <a:r>
              <a:rPr lang="ko-KR" altLang="en-US" sz="1600" dirty="0"/>
              <a:t>최대 </a:t>
            </a:r>
            <a:r>
              <a:rPr lang="en-US" altLang="ko-KR" sz="1600" dirty="0"/>
              <a:t>1Mbps)</a:t>
            </a:r>
            <a:r>
              <a:rPr lang="ko-KR" altLang="en-US" sz="1600" dirty="0"/>
              <a:t>로 전송됨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BRS </a:t>
            </a:r>
            <a:r>
              <a:rPr lang="ko-KR" altLang="en-US" sz="1600" dirty="0"/>
              <a:t>값이 </a:t>
            </a:r>
            <a:r>
              <a:rPr lang="en-US" altLang="ko-KR" sz="1600" dirty="0"/>
              <a:t>1(</a:t>
            </a:r>
            <a:r>
              <a:rPr lang="ko-KR" altLang="en-US" sz="1600" dirty="0"/>
              <a:t>열성</a:t>
            </a:r>
            <a:r>
              <a:rPr lang="en-US" altLang="ko-KR" sz="1600" dirty="0"/>
              <a:t>)</a:t>
            </a:r>
            <a:r>
              <a:rPr lang="ko-KR" altLang="en-US" sz="1600" dirty="0"/>
              <a:t>이면 </a:t>
            </a:r>
            <a:r>
              <a:rPr lang="en-US" altLang="ko-KR" sz="1600" dirty="0"/>
              <a:t>CAN FD Data Frame</a:t>
            </a:r>
            <a:r>
              <a:rPr lang="ko-KR" altLang="en-US" sz="1600" dirty="0"/>
              <a:t>의 나머지 부분이 더 높은 비트 전송률로 전송됨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3B0EB-2405-B10D-707D-7BB694DA633D}"/>
              </a:ext>
            </a:extLst>
          </p:cNvPr>
          <p:cNvSpPr/>
          <p:nvPr/>
        </p:nvSpPr>
        <p:spPr>
          <a:xfrm>
            <a:off x="3964532" y="2283074"/>
            <a:ext cx="553679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3026900" y="1218325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CAN</a:t>
            </a:r>
            <a:endParaRPr dirty="0"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2"/>
          </p:nvPr>
        </p:nvSpPr>
        <p:spPr>
          <a:xfrm>
            <a:off x="3026923" y="1733950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Can FD 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3"/>
          </p:nvPr>
        </p:nvSpPr>
        <p:spPr>
          <a:xfrm>
            <a:off x="3026900" y="3048398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LIN</a:t>
            </a: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4"/>
          </p:nvPr>
        </p:nvSpPr>
        <p:spPr>
          <a:xfrm>
            <a:off x="3026923" y="3564013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Lin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5"/>
          </p:nvPr>
        </p:nvSpPr>
        <p:spPr>
          <a:xfrm>
            <a:off x="3026900" y="4878450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MOST</a:t>
            </a:r>
            <a:endParaRPr dirty="0"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6"/>
          </p:nvPr>
        </p:nvSpPr>
        <p:spPr>
          <a:xfrm>
            <a:off x="3026923" y="5394075"/>
            <a:ext cx="5106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Tx/>
              <a:buChar char="-"/>
            </a:pPr>
            <a:r>
              <a:rPr lang="en-US" altLang="ko-KR" dirty="0"/>
              <a:t>Media Oriented Systems Transport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Tx/>
              <a:buChar char="-"/>
            </a:pPr>
            <a:r>
              <a:rPr lang="en-US" altLang="ko-KR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F2A14-1445-BBC4-BF3D-2D56C38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49067"/>
            <a:ext cx="11171835" cy="64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BF584-E41C-4735-38F2-0A0D74D3FBDF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ESI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EEA9-D0DE-129E-A139-C0A98F149E0A}"/>
              </a:ext>
            </a:extLst>
          </p:cNvPr>
          <p:cNvSpPr txBox="1"/>
          <p:nvPr/>
        </p:nvSpPr>
        <p:spPr>
          <a:xfrm>
            <a:off x="527381" y="4355861"/>
            <a:ext cx="1113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Error Status Indicator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CAN FD</a:t>
            </a:r>
            <a:r>
              <a:rPr lang="ko-KR" altLang="en-US" sz="1600" dirty="0"/>
              <a:t>에서 </a:t>
            </a:r>
            <a:r>
              <a:rPr lang="en-US" altLang="ko-KR" sz="1600" dirty="0"/>
              <a:t>Node Error</a:t>
            </a:r>
            <a:r>
              <a:rPr lang="ko-KR" altLang="en-US" sz="1600" dirty="0"/>
              <a:t>를 식별하는데 사용함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Default </a:t>
            </a:r>
            <a:r>
              <a:rPr lang="ko-KR" altLang="en-US" sz="1600" dirty="0"/>
              <a:t>값은 </a:t>
            </a:r>
            <a:r>
              <a:rPr lang="en-US" altLang="ko-KR" sz="1600" dirty="0"/>
              <a:t>0(</a:t>
            </a:r>
            <a:r>
              <a:rPr lang="ko-KR" altLang="en-US" sz="1600" dirty="0"/>
              <a:t>우성</a:t>
            </a:r>
            <a:r>
              <a:rPr lang="en-US" altLang="ko-KR" sz="1600" dirty="0"/>
              <a:t>)</a:t>
            </a:r>
            <a:r>
              <a:rPr lang="ko-KR" altLang="en-US" sz="1600" dirty="0"/>
              <a:t>으로 송신 노드가 </a:t>
            </a:r>
            <a:r>
              <a:rPr lang="en-US" altLang="ko-KR" sz="1600" dirty="0"/>
              <a:t>Error Active </a:t>
            </a:r>
            <a:r>
              <a:rPr lang="ko-KR" altLang="en-US" sz="1600" dirty="0"/>
              <a:t>상태라는 것을 의미함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ESI</a:t>
            </a:r>
            <a:r>
              <a:rPr lang="ko-KR" altLang="en-US" sz="1600" dirty="0"/>
              <a:t> 값이 </a:t>
            </a:r>
            <a:r>
              <a:rPr lang="en-US" altLang="ko-KR" sz="1600" dirty="0"/>
              <a:t>1(</a:t>
            </a:r>
            <a:r>
              <a:rPr lang="ko-KR" altLang="en-US" sz="1600" dirty="0"/>
              <a:t>열성</a:t>
            </a:r>
            <a:r>
              <a:rPr lang="en-US" altLang="ko-KR" sz="1600" dirty="0"/>
              <a:t>)</a:t>
            </a:r>
            <a:r>
              <a:rPr lang="ko-KR" altLang="en-US" sz="1600" dirty="0"/>
              <a:t>이면 송신 노드가 </a:t>
            </a:r>
            <a:r>
              <a:rPr lang="en-US" altLang="ko-KR" sz="1600" dirty="0"/>
              <a:t>Error Passive </a:t>
            </a:r>
            <a:r>
              <a:rPr lang="ko-KR" altLang="en-US" sz="1600" dirty="0"/>
              <a:t>상태라는 것을 의미함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8EE6E-8180-60FB-B292-13EE8F7ED24F}"/>
              </a:ext>
            </a:extLst>
          </p:cNvPr>
          <p:cNvSpPr/>
          <p:nvPr/>
        </p:nvSpPr>
        <p:spPr>
          <a:xfrm>
            <a:off x="4372214" y="2283074"/>
            <a:ext cx="553251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0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B9BDC-3093-340F-259B-42F2261FE33C}"/>
              </a:ext>
            </a:extLst>
          </p:cNvPr>
          <p:cNvSpPr txBox="1"/>
          <p:nvPr/>
        </p:nvSpPr>
        <p:spPr>
          <a:xfrm>
            <a:off x="527382" y="369432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Error Active </a:t>
            </a:r>
            <a:r>
              <a:rPr lang="ko-KR" altLang="en-US" sz="2000" dirty="0"/>
              <a:t>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4E1C8-EA91-0587-9FDE-A8AD267CAE6A}"/>
              </a:ext>
            </a:extLst>
          </p:cNvPr>
          <p:cNvSpPr txBox="1"/>
          <p:nvPr/>
        </p:nvSpPr>
        <p:spPr>
          <a:xfrm>
            <a:off x="527381" y="4152738"/>
            <a:ext cx="5568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일반적인 통신 상태 의미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발생 시</a:t>
            </a:r>
            <a:r>
              <a:rPr lang="en-US" altLang="ko-KR" sz="1600" dirty="0"/>
              <a:t>, dominant(0) </a:t>
            </a:r>
            <a:r>
              <a:rPr lang="ko-KR" altLang="en-US" sz="1600" dirty="0"/>
              <a:t>값을 가진 </a:t>
            </a:r>
            <a:r>
              <a:rPr lang="en-US" altLang="ko-KR" sz="1600" dirty="0"/>
              <a:t>Error Flag</a:t>
            </a:r>
            <a:r>
              <a:rPr lang="ko-KR" altLang="en-US" sz="1600" dirty="0"/>
              <a:t>를 </a:t>
            </a:r>
            <a:r>
              <a:rPr lang="en-US" altLang="ko-KR" sz="1600" dirty="0"/>
              <a:t>Bus</a:t>
            </a:r>
            <a:r>
              <a:rPr lang="ko-KR" altLang="en-US" sz="1600" dirty="0"/>
              <a:t>로 내보냄 </a:t>
            </a:r>
            <a:r>
              <a:rPr lang="en-US" altLang="ko-KR" sz="1600" dirty="0"/>
              <a:t>(Error</a:t>
            </a:r>
            <a:r>
              <a:rPr lang="ko-KR" altLang="en-US" sz="1600" dirty="0"/>
              <a:t>를 다른 </a:t>
            </a:r>
            <a:r>
              <a:rPr lang="en-US" altLang="ko-KR" sz="1600" dirty="0"/>
              <a:t>Node</a:t>
            </a:r>
            <a:r>
              <a:rPr lang="ko-KR" altLang="en-US" sz="1600" dirty="0"/>
              <a:t>에 알림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Error </a:t>
            </a:r>
            <a:r>
              <a:rPr lang="ko-KR" altLang="en-US" sz="1600" dirty="0"/>
              <a:t>카운트가 </a:t>
            </a:r>
            <a:r>
              <a:rPr lang="en-US" altLang="ko-KR" sz="1600" dirty="0"/>
              <a:t>127</a:t>
            </a:r>
            <a:r>
              <a:rPr lang="ko-KR" altLang="en-US" sz="1600" dirty="0"/>
              <a:t>을 초과하면 </a:t>
            </a:r>
            <a:r>
              <a:rPr lang="en-US" altLang="ko-KR" sz="1600" dirty="0"/>
              <a:t>Error Passive </a:t>
            </a:r>
            <a:r>
              <a:rPr lang="ko-KR" altLang="en-US" sz="1600" dirty="0"/>
              <a:t>상태로 상태가 천이 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카운트가 </a:t>
            </a:r>
            <a:r>
              <a:rPr lang="en-US" altLang="ko-KR" sz="1600" dirty="0"/>
              <a:t>255</a:t>
            </a:r>
            <a:r>
              <a:rPr lang="ko-KR" altLang="en-US" sz="1600" dirty="0"/>
              <a:t>을 초과하면 해당 </a:t>
            </a:r>
            <a:r>
              <a:rPr lang="en-US" altLang="ko-KR" sz="1600" dirty="0"/>
              <a:t>Node</a:t>
            </a:r>
            <a:r>
              <a:rPr lang="ko-KR" altLang="en-US" sz="1600" dirty="0"/>
              <a:t>는 네트워크에서 제외되는 </a:t>
            </a:r>
            <a:r>
              <a:rPr lang="en-US" altLang="ko-KR" sz="1600" dirty="0"/>
              <a:t>Bus Off </a:t>
            </a:r>
            <a:r>
              <a:rPr lang="ko-KR" altLang="en-US" sz="1600" dirty="0"/>
              <a:t>상태가 됨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E8BC4-0B56-8A31-E226-ED15DC04D211}"/>
              </a:ext>
            </a:extLst>
          </p:cNvPr>
          <p:cNvSpPr txBox="1"/>
          <p:nvPr/>
        </p:nvSpPr>
        <p:spPr>
          <a:xfrm>
            <a:off x="6095997" y="4094430"/>
            <a:ext cx="556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Error </a:t>
            </a:r>
            <a:r>
              <a:rPr lang="ko-KR" altLang="en-US" sz="1600" dirty="0"/>
              <a:t>발생 시</a:t>
            </a:r>
            <a:r>
              <a:rPr lang="en-US" altLang="ko-KR" sz="1600" dirty="0"/>
              <a:t>, recessive(1) </a:t>
            </a:r>
            <a:r>
              <a:rPr lang="ko-KR" altLang="en-US" sz="1600" dirty="0"/>
              <a:t>값을 가진 </a:t>
            </a:r>
            <a:r>
              <a:rPr lang="en-US" altLang="ko-KR" sz="1600" dirty="0"/>
              <a:t>Error Flag</a:t>
            </a:r>
            <a:r>
              <a:rPr lang="ko-KR" altLang="en-US" sz="1600" dirty="0"/>
              <a:t>를 </a:t>
            </a:r>
            <a:r>
              <a:rPr lang="en-US" altLang="ko-KR" sz="1600" dirty="0"/>
              <a:t>Bus</a:t>
            </a:r>
            <a:r>
              <a:rPr lang="ko-KR" altLang="en-US" sz="1600" dirty="0"/>
              <a:t>로 내보냄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해당 </a:t>
            </a:r>
            <a:r>
              <a:rPr lang="en-US" altLang="ko-KR" sz="1600" dirty="0"/>
              <a:t>Node</a:t>
            </a:r>
            <a:r>
              <a:rPr lang="ko-KR" altLang="en-US" sz="1600" dirty="0"/>
              <a:t>는 버스 상의 어떤 활동보다 우선될 수 없음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다른 </a:t>
            </a:r>
            <a:r>
              <a:rPr lang="en-US" altLang="ko-KR" sz="1600" dirty="0"/>
              <a:t>Node</a:t>
            </a:r>
            <a:r>
              <a:rPr lang="ko-KR" altLang="en-US" sz="1600" dirty="0"/>
              <a:t>의 </a:t>
            </a:r>
            <a:r>
              <a:rPr lang="en-US" altLang="ko-KR" sz="1600" dirty="0"/>
              <a:t>dominant bit</a:t>
            </a:r>
            <a:r>
              <a:rPr lang="ko-KR" altLang="en-US" sz="1600" dirty="0"/>
              <a:t>으로 덮어 쓰여지지 않는 한 </a:t>
            </a:r>
            <a:r>
              <a:rPr lang="en-US" altLang="ko-KR" sz="1600" dirty="0"/>
              <a:t>Error Flag</a:t>
            </a:r>
            <a:r>
              <a:rPr lang="ko-KR" altLang="en-US" sz="1600" dirty="0"/>
              <a:t>는 </a:t>
            </a:r>
            <a:r>
              <a:rPr lang="en-US" altLang="ko-KR" sz="1600" dirty="0"/>
              <a:t>recessive(1) </a:t>
            </a:r>
            <a:r>
              <a:rPr lang="ko-KR" altLang="en-US" sz="1600" dirty="0"/>
              <a:t>값을 가짐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98426-C24B-5F69-3E7D-28B3FB2801D6}"/>
              </a:ext>
            </a:extLst>
          </p:cNvPr>
          <p:cNvSpPr txBox="1"/>
          <p:nvPr/>
        </p:nvSpPr>
        <p:spPr>
          <a:xfrm>
            <a:off x="6095997" y="3694320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Error Passive </a:t>
            </a:r>
            <a:r>
              <a:rPr lang="ko-KR" altLang="en-US" sz="2000" dirty="0"/>
              <a:t>상태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A2B4D4-BCB4-1406-3EC5-745DCB43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49067"/>
            <a:ext cx="11171835" cy="6493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CC1888-5714-F759-F40A-DF72822BBFF9}"/>
              </a:ext>
            </a:extLst>
          </p:cNvPr>
          <p:cNvSpPr/>
          <p:nvPr/>
        </p:nvSpPr>
        <p:spPr>
          <a:xfrm>
            <a:off x="4372214" y="2283074"/>
            <a:ext cx="553251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</a:t>
            </a:r>
            <a:r>
              <a:rPr lang="en-US" altLang="ko-KR" dirty="0" err="1"/>
              <a:t>Fd</a:t>
            </a:r>
            <a:r>
              <a:rPr lang="en-US" altLang="ko-KR" dirty="0"/>
              <a:t>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4098" name="Picture 2" descr="Table of CAN FD data length codes">
            <a:extLst>
              <a:ext uri="{FF2B5EF4-FFF2-40B4-BE49-F238E27FC236}">
                <a16:creationId xmlns:a16="http://schemas.microsoft.com/office/drawing/2014/main" id="{C06FE5C9-D7C9-C4AA-6E6F-1A3E0E2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67" y="1639484"/>
            <a:ext cx="5572152" cy="4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B3B387-D18B-248B-5794-7DA9DED4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1" y="1639484"/>
            <a:ext cx="4782871" cy="43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</a:t>
            </a:r>
            <a:r>
              <a:rPr lang="en-US" dirty="0" err="1"/>
              <a:t>Fd</a:t>
            </a:r>
            <a:r>
              <a:rPr lang="en-US" dirty="0"/>
              <a:t> 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F2A14-1445-BBC4-BF3D-2D56C386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1665498"/>
            <a:ext cx="11171835" cy="64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BF584-E41C-4735-38F2-0A0D74D3FBDF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Stuff Count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EEA9-D0DE-129E-A139-C0A98F149E0A}"/>
              </a:ext>
            </a:extLst>
          </p:cNvPr>
          <p:cNvSpPr txBox="1"/>
          <p:nvPr/>
        </p:nvSpPr>
        <p:spPr>
          <a:xfrm>
            <a:off x="527381" y="4355861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Stuff Bit Counter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CAN FD </a:t>
            </a:r>
            <a:r>
              <a:rPr lang="ko-KR" altLang="en-US" sz="1600" dirty="0"/>
              <a:t>프로토콜의 표준화 과정에서 통신의 신뢰성을 높이기 위해 도입된 안전 장치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3bit</a:t>
            </a:r>
            <a:r>
              <a:rPr lang="ko-KR" altLang="en-US" sz="1600" dirty="0"/>
              <a:t>의 </a:t>
            </a:r>
            <a:r>
              <a:rPr lang="en-US" altLang="ko-KR" sz="1600" dirty="0"/>
              <a:t>Stuff bit Counter</a:t>
            </a:r>
            <a:r>
              <a:rPr lang="ko-KR" altLang="en-US" sz="1600" dirty="0"/>
              <a:t>는 </a:t>
            </a:r>
            <a:r>
              <a:rPr lang="en-US" altLang="ko-KR" sz="1600" dirty="0"/>
              <a:t>Grey Coding </a:t>
            </a:r>
            <a:r>
              <a:rPr lang="ko-KR" altLang="en-US" sz="1600" dirty="0"/>
              <a:t>되며 </a:t>
            </a:r>
            <a:r>
              <a:rPr lang="en-US" altLang="ko-KR" sz="1600" dirty="0"/>
              <a:t>Parity bit</a:t>
            </a:r>
            <a:r>
              <a:rPr lang="ko-KR" altLang="en-US" sz="1600" dirty="0"/>
              <a:t>와 다음 고정 </a:t>
            </a:r>
            <a:r>
              <a:rPr lang="en-US" altLang="ko-KR" sz="1600" dirty="0"/>
              <a:t>Stuff bit(FSB)</a:t>
            </a:r>
            <a:r>
              <a:rPr lang="ko-KR" altLang="en-US" sz="1600" dirty="0"/>
              <a:t>에 의해 보호됨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8EE6E-8180-60FB-B292-13EE8F7ED24F}"/>
              </a:ext>
            </a:extLst>
          </p:cNvPr>
          <p:cNvSpPr/>
          <p:nvPr/>
        </p:nvSpPr>
        <p:spPr>
          <a:xfrm>
            <a:off x="6869926" y="1599505"/>
            <a:ext cx="882595" cy="782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B38612-C741-EB7F-4467-2F374C27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9" y="2494967"/>
            <a:ext cx="4611448" cy="12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4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LIN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LIN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구조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BF4CEC-6266-864E-4B3C-7C661B22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82" y="1603097"/>
            <a:ext cx="9992835" cy="317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A1503B34-D007-BD61-B84A-B5E521A7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78" y="4959491"/>
            <a:ext cx="57912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0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LIN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LIN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B4B24-F3BB-BCBC-AEFA-B283A7AD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818467"/>
            <a:ext cx="1104101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LIN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LIN 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84DBC-7695-7906-7743-B2895616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818467"/>
            <a:ext cx="1089812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66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LIN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5465C8-44B6-6D67-2E10-9E4BB630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64" y="1777661"/>
            <a:ext cx="9385014" cy="403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2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Media</a:t>
            </a:r>
            <a:r>
              <a:rPr lang="ko-KR" altLang="en-US" dirty="0"/>
              <a:t> </a:t>
            </a:r>
            <a:r>
              <a:rPr lang="en-US" altLang="ko-KR" dirty="0"/>
              <a:t>Oriented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Transport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37B0C-9CE3-35A5-9793-EE51A6387DA2}"/>
              </a:ext>
            </a:extLst>
          </p:cNvPr>
          <p:cNvSpPr txBox="1"/>
          <p:nvPr/>
        </p:nvSpPr>
        <p:spPr>
          <a:xfrm>
            <a:off x="527385" y="4105729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MOST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F4738-9766-F4A5-5F9E-62510E470463}"/>
              </a:ext>
            </a:extLst>
          </p:cNvPr>
          <p:cNvSpPr txBox="1"/>
          <p:nvPr/>
        </p:nvSpPr>
        <p:spPr>
          <a:xfrm>
            <a:off x="527383" y="4564147"/>
            <a:ext cx="6428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Media Oriented Systems Transport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자동차산업용 </a:t>
            </a:r>
            <a:r>
              <a:rPr lang="en-US" altLang="ko-KR" sz="1600" dirty="0"/>
              <a:t>Multi Media</a:t>
            </a:r>
            <a:r>
              <a:rPr lang="ko-KR" altLang="en-US" sz="1600" dirty="0"/>
              <a:t>와 </a:t>
            </a:r>
            <a:r>
              <a:rPr lang="en-US" altLang="ko-KR" sz="1600" dirty="0"/>
              <a:t>Infotainment</a:t>
            </a:r>
            <a:r>
              <a:rPr lang="ko-KR" altLang="en-US" sz="1600" dirty="0"/>
              <a:t> </a:t>
            </a:r>
            <a:r>
              <a:rPr lang="en-US" altLang="ko-KR" sz="1600" dirty="0"/>
              <a:t>Networking</a:t>
            </a:r>
            <a:r>
              <a:rPr lang="ko-KR" altLang="en-US" sz="1600" dirty="0"/>
              <a:t>의 표준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멀티미디어 서비스를 위한 고품질의 오디오와 비디오</a:t>
            </a:r>
            <a:r>
              <a:rPr lang="en-US" altLang="ko-KR" sz="1600" dirty="0"/>
              <a:t>, </a:t>
            </a:r>
            <a:r>
              <a:rPr lang="ko-KR" altLang="en-US" sz="1600" dirty="0"/>
              <a:t>패킷 데이터를 동시에 전송할 수 있는 차량용 통신 네트워크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차량의 멀티미디어 통신을 위해 사용할 수 있도록 최적화 됨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612CA3-4E43-A93E-E8D0-538BEE6C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58" y="1086706"/>
            <a:ext cx="6249416" cy="32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altLang="ko-KR" dirty="0"/>
              <a:t>Media Oriented Systems Transport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4121C-6051-356F-9A5B-2B1097AB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759954"/>
            <a:ext cx="5136553" cy="3878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0C491-2F39-4E0B-7A07-113D0AED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77" y="1759954"/>
            <a:ext cx="5164641" cy="38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3BD01-4CEB-10D6-5166-501DAA0BB09E}"/>
              </a:ext>
            </a:extLst>
          </p:cNvPr>
          <p:cNvSpPr txBox="1"/>
          <p:nvPr/>
        </p:nvSpPr>
        <p:spPr>
          <a:xfrm>
            <a:off x="527381" y="1356422"/>
            <a:ext cx="111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Frame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89D76-32D7-0FA6-3058-51DC0716B9E8}"/>
              </a:ext>
            </a:extLst>
          </p:cNvPr>
          <p:cNvSpPr txBox="1"/>
          <p:nvPr/>
        </p:nvSpPr>
        <p:spPr>
          <a:xfrm>
            <a:off x="527380" y="1818087"/>
            <a:ext cx="11137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사용자 데이터를 전송하는 것과 관련하여 </a:t>
            </a:r>
            <a:r>
              <a:rPr lang="en-US" altLang="ko-KR" sz="1600" dirty="0"/>
              <a:t>ISO 11898-1</a:t>
            </a:r>
            <a:r>
              <a:rPr lang="ko-KR" altLang="en-US" sz="1600" dirty="0"/>
              <a:t>에서 제안한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최대 </a:t>
            </a:r>
            <a:r>
              <a:rPr lang="en-US" altLang="ko-KR" sz="1600" dirty="0"/>
              <a:t>8byte </a:t>
            </a:r>
            <a:r>
              <a:rPr lang="ko-KR" altLang="en-US" sz="1600" dirty="0"/>
              <a:t>크기의 사용자 데이터를 </a:t>
            </a:r>
            <a:r>
              <a:rPr lang="en-US" altLang="ko-KR" sz="1600" dirty="0"/>
              <a:t>Payload</a:t>
            </a:r>
            <a:r>
              <a:rPr lang="ko-KR" altLang="en-US" sz="1600" dirty="0"/>
              <a:t>를 통해 전송할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 데이터에 해당하는 </a:t>
            </a:r>
            <a:r>
              <a:rPr lang="en-US" altLang="ko-KR" sz="1600" dirty="0"/>
              <a:t>Data Field</a:t>
            </a:r>
            <a:r>
              <a:rPr lang="ko-KR" altLang="en-US" sz="1600" dirty="0"/>
              <a:t>외에 </a:t>
            </a:r>
            <a:r>
              <a:rPr lang="en-US" altLang="ko-KR" sz="1600" dirty="0"/>
              <a:t>CAN </a:t>
            </a:r>
            <a:r>
              <a:rPr lang="ko-KR" altLang="en-US" sz="1600" dirty="0"/>
              <a:t>통신 프로토콜을 실행하는데 필요한 여러 필드로 구성됨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필드 구성은 </a:t>
            </a:r>
            <a:r>
              <a:rPr lang="en-US" altLang="ko-KR" sz="1600" dirty="0"/>
              <a:t>SOF, Arbitration Field, Control Field, Data Field, CRC Field, ACK Field, EOF</a:t>
            </a:r>
            <a:r>
              <a:rPr lang="ko-KR" altLang="en-US" sz="1600" dirty="0"/>
              <a:t>로 구성됨</a:t>
            </a:r>
            <a:endParaRPr lang="en-US" altLang="ko-KR" sz="1600" dirty="0"/>
          </a:p>
        </p:txBody>
      </p:sp>
      <p:pic>
        <p:nvPicPr>
          <p:cNvPr id="6" name="Picture 4" descr="CAN data frame structure caption. | Download Scientific Diagram">
            <a:extLst>
              <a:ext uri="{FF2B5EF4-FFF2-40B4-BE49-F238E27FC236}">
                <a16:creationId xmlns:a16="http://schemas.microsoft.com/office/drawing/2014/main" id="{63931A9E-2F7C-329E-6EFB-ECD782E0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2" y="3410499"/>
            <a:ext cx="8096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8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Media Oriented Systems Transport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9D64D-2C75-B3A2-C2A3-AD8E3F3649E1}"/>
              </a:ext>
            </a:extLst>
          </p:cNvPr>
          <p:cNvSpPr txBox="1"/>
          <p:nvPr/>
        </p:nvSpPr>
        <p:spPr>
          <a:xfrm>
            <a:off x="527383" y="1647143"/>
            <a:ext cx="111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MOST25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617F7-96AD-9368-ED92-834B090E3A01}"/>
              </a:ext>
            </a:extLst>
          </p:cNvPr>
          <p:cNvSpPr txBox="1"/>
          <p:nvPr/>
        </p:nvSpPr>
        <p:spPr>
          <a:xfrm>
            <a:off x="527382" y="2105561"/>
            <a:ext cx="11137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오디오 데이터와 압축된 비디오 데이터를 전송 하며 우수한 신뢰성과 비교적 손쉬운 구현이 장점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GPS(Global Positioning System), Navigation, Video Display</a:t>
            </a:r>
            <a:r>
              <a:rPr lang="ko-KR" altLang="en-US" sz="1600" dirty="0"/>
              <a:t>와 같은 멀티미디어 장치는 </a:t>
            </a:r>
            <a:r>
              <a:rPr lang="en-US" altLang="ko-KR" sz="1600" dirty="0"/>
              <a:t>Ring Topology </a:t>
            </a:r>
            <a:r>
              <a:rPr lang="ko-KR" altLang="en-US" sz="1600" dirty="0"/>
              <a:t>형태의 단일 네트워크로 구성됨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최대 </a:t>
            </a:r>
            <a:r>
              <a:rPr lang="en-US" altLang="ko-KR" sz="1600" dirty="0"/>
              <a:t>64</a:t>
            </a:r>
            <a:r>
              <a:rPr lang="ko-KR" altLang="en-US" sz="1600" dirty="0"/>
              <a:t>개의 장치</a:t>
            </a:r>
            <a:r>
              <a:rPr lang="en-US" altLang="ko-KR" sz="1600" dirty="0"/>
              <a:t>(Device)</a:t>
            </a:r>
            <a:r>
              <a:rPr lang="ko-KR" altLang="en-US" sz="1600" dirty="0"/>
              <a:t>와의 연결 및 </a:t>
            </a:r>
            <a:r>
              <a:rPr lang="en-US" altLang="ko-KR" sz="1600" dirty="0"/>
              <a:t>Plug-and-Play </a:t>
            </a:r>
            <a:r>
              <a:rPr lang="ko-KR" altLang="en-US" sz="1600" dirty="0"/>
              <a:t>기능을 지원함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MOST </a:t>
            </a:r>
            <a:r>
              <a:rPr lang="ko-KR" altLang="en-US" sz="1600" dirty="0"/>
              <a:t>물리 계층</a:t>
            </a:r>
            <a:r>
              <a:rPr lang="en-US" altLang="ko-KR" sz="1600" dirty="0"/>
              <a:t>(Physical Layer)</a:t>
            </a:r>
            <a:r>
              <a:rPr lang="ko-KR" altLang="en-US" sz="1600" dirty="0"/>
              <a:t>은 높은 전송속도와 </a:t>
            </a:r>
            <a:r>
              <a:rPr lang="en-US" altLang="ko-KR" sz="1600" dirty="0"/>
              <a:t>EMI(Electro Magnetic Interference)</a:t>
            </a:r>
            <a:r>
              <a:rPr lang="ko-KR" altLang="en-US" sz="1600" dirty="0"/>
              <a:t>에 강한 </a:t>
            </a:r>
            <a:r>
              <a:rPr lang="en-US" altLang="ko-KR" sz="1600" dirty="0"/>
              <a:t>Plastic Optical Fiber</a:t>
            </a:r>
            <a:r>
              <a:rPr lang="ko-KR" altLang="en-US" sz="1600" dirty="0"/>
              <a:t>를 전송매체로 사용하고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09094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C30A68-185E-56DF-87B4-92B736E2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30" y="1412139"/>
            <a:ext cx="8713139" cy="444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4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82257-BF4C-5A88-69FF-14DAE4EB3406}"/>
              </a:ext>
            </a:extLst>
          </p:cNvPr>
          <p:cNvSpPr txBox="1"/>
          <p:nvPr/>
        </p:nvSpPr>
        <p:spPr>
          <a:xfrm>
            <a:off x="527382" y="4340332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MOST Frame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6D69-67F2-9327-802E-BA11C4B32055}"/>
              </a:ext>
            </a:extLst>
          </p:cNvPr>
          <p:cNvSpPr txBox="1"/>
          <p:nvPr/>
        </p:nvSpPr>
        <p:spPr>
          <a:xfrm>
            <a:off x="527381" y="4798750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MOST</a:t>
            </a:r>
            <a:r>
              <a:rPr lang="ko-KR" altLang="en-US" sz="1600" dirty="0"/>
              <a:t>는 </a:t>
            </a:r>
            <a:r>
              <a:rPr lang="en-US" altLang="ko-KR" sz="1600" dirty="0"/>
              <a:t>MOST25, MOST50, MOST150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MOST25</a:t>
            </a:r>
            <a:r>
              <a:rPr lang="ko-KR" altLang="en-US" sz="1600" dirty="0"/>
              <a:t>는 </a:t>
            </a:r>
            <a:r>
              <a:rPr lang="en-US" altLang="ko-KR" sz="1600" dirty="0"/>
              <a:t>64byte</a:t>
            </a:r>
            <a:r>
              <a:rPr lang="ko-KR" altLang="en-US" sz="1600" dirty="0"/>
              <a:t>의 크기를 가짐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Frame</a:t>
            </a:r>
            <a:r>
              <a:rPr lang="ko-KR" altLang="en-US" sz="1600" dirty="0"/>
              <a:t> 구조는 </a:t>
            </a:r>
            <a:r>
              <a:rPr lang="en-US" altLang="ko-KR" sz="1600" dirty="0"/>
              <a:t>Preamble, Boundary Descriptor, Synchronous Data Area(Stream Data), Asynchronous Data Area(Packet Data), Control Channel, Frame Control, Parity Bit</a:t>
            </a:r>
            <a:r>
              <a:rPr lang="ko-KR" altLang="en-US" sz="1600" dirty="0"/>
              <a:t>로 구성되어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19458" name="Picture 2" descr="MOST25 protocol frame [8, 9] | Download Scientific Diagram">
            <a:extLst>
              <a:ext uri="{FF2B5EF4-FFF2-40B4-BE49-F238E27FC236}">
                <a16:creationId xmlns:a16="http://schemas.microsoft.com/office/drawing/2014/main" id="{D33DB917-BDE3-6369-004A-E54F31CD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82" y="1356422"/>
            <a:ext cx="5525034" cy="2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81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82257-BF4C-5A88-69FF-14DAE4EB3406}"/>
              </a:ext>
            </a:extLst>
          </p:cNvPr>
          <p:cNvSpPr txBox="1"/>
          <p:nvPr/>
        </p:nvSpPr>
        <p:spPr>
          <a:xfrm>
            <a:off x="527382" y="4340332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Control Channel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6D69-67F2-9327-802E-BA11C4B32055}"/>
              </a:ext>
            </a:extLst>
          </p:cNvPr>
          <p:cNvSpPr txBox="1"/>
          <p:nvPr/>
        </p:nvSpPr>
        <p:spPr>
          <a:xfrm>
            <a:off x="527381" y="4798750"/>
            <a:ext cx="1113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MOST </a:t>
            </a:r>
            <a:r>
              <a:rPr lang="ko-KR" altLang="en-US" sz="1600" dirty="0"/>
              <a:t>네트워크를 관리하기 위한 명령</a:t>
            </a:r>
            <a:r>
              <a:rPr lang="en-US" altLang="ko-KR" sz="1600" dirty="0"/>
              <a:t>, </a:t>
            </a:r>
            <a:r>
              <a:rPr lang="ko-KR" altLang="en-US" sz="1600" dirty="0"/>
              <a:t>상태</a:t>
            </a:r>
            <a:r>
              <a:rPr lang="en-US" altLang="ko-KR" sz="1600" dirty="0"/>
              <a:t>, </a:t>
            </a:r>
            <a:r>
              <a:rPr lang="ko-KR" altLang="en-US" sz="1600" dirty="0"/>
              <a:t>진단 정보를 전송하기 위한 채널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MOST </a:t>
            </a:r>
            <a:r>
              <a:rPr lang="ko-KR" altLang="en-US" sz="1600" dirty="0"/>
              <a:t>버스 노드에 연결된 하드웨어를 제어하는 데이터 전송에 사용됨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특정 노드에 연결된 디바이스의 재생</a:t>
            </a:r>
            <a:r>
              <a:rPr lang="en-US" altLang="ko-KR" sz="1600" dirty="0"/>
              <a:t>, </a:t>
            </a:r>
            <a:r>
              <a:rPr lang="ko-KR" altLang="en-US" sz="1600" dirty="0"/>
              <a:t>정지</a:t>
            </a:r>
            <a:r>
              <a:rPr lang="en-US" altLang="ko-KR" sz="1600" dirty="0"/>
              <a:t> </a:t>
            </a:r>
            <a:r>
              <a:rPr lang="ko-KR" altLang="en-US" sz="1600" dirty="0"/>
              <a:t>등과 관련된 명령 메시지 전송이 이에 해당됨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제어 채널은 </a:t>
            </a:r>
            <a:r>
              <a:rPr lang="en-US" altLang="ko-KR" sz="1600" dirty="0"/>
              <a:t>16 </a:t>
            </a:r>
            <a:r>
              <a:rPr lang="ko-KR" altLang="en-US" sz="1600" dirty="0"/>
              <a:t>프레임에 걸쳐 분산되고 각 프레임은 </a:t>
            </a:r>
            <a:r>
              <a:rPr lang="en-US" altLang="ko-KR" sz="1600" dirty="0"/>
              <a:t>2byte </a:t>
            </a:r>
            <a:r>
              <a:rPr lang="ko-KR" altLang="en-US" sz="1600" dirty="0"/>
              <a:t>크기 채널을 전송하게 됨</a:t>
            </a:r>
            <a:endParaRPr lang="en-US" altLang="ko-KR" sz="1600" dirty="0"/>
          </a:p>
        </p:txBody>
      </p:sp>
      <p:pic>
        <p:nvPicPr>
          <p:cNvPr id="19458" name="Picture 2" descr="MOST25 protocol frame [8, 9] | Download Scientific Diagram">
            <a:extLst>
              <a:ext uri="{FF2B5EF4-FFF2-40B4-BE49-F238E27FC236}">
                <a16:creationId xmlns:a16="http://schemas.microsoft.com/office/drawing/2014/main" id="{D33DB917-BDE3-6369-004A-E54F31CD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82" y="1356422"/>
            <a:ext cx="5525034" cy="2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8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82257-BF4C-5A88-69FF-14DAE4EB3406}"/>
              </a:ext>
            </a:extLst>
          </p:cNvPr>
          <p:cNvSpPr txBox="1"/>
          <p:nvPr/>
        </p:nvSpPr>
        <p:spPr>
          <a:xfrm>
            <a:off x="527382" y="4340332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Synchronous Data Area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6D69-67F2-9327-802E-BA11C4B32055}"/>
              </a:ext>
            </a:extLst>
          </p:cNvPr>
          <p:cNvSpPr txBox="1"/>
          <p:nvPr/>
        </p:nvSpPr>
        <p:spPr>
          <a:xfrm>
            <a:off x="527381" y="4798750"/>
            <a:ext cx="1113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MOST</a:t>
            </a:r>
            <a:r>
              <a:rPr lang="ko-KR" altLang="en-US" sz="1600" dirty="0"/>
              <a:t> 네트워크에서 오디오와 비디오 데이터를 실시간 송수신하기 위해 사용됨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데이터를 전송하기 전에 먼저 커넥션 마스터를 통해 할당된 채널에 연결되어야 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Boundary</a:t>
            </a:r>
            <a:r>
              <a:rPr lang="ko-KR" altLang="en-US" sz="1600" dirty="0"/>
              <a:t> </a:t>
            </a:r>
            <a:r>
              <a:rPr lang="en-US" altLang="ko-KR" sz="1600" dirty="0"/>
              <a:t>Descriptor</a:t>
            </a:r>
            <a:r>
              <a:rPr lang="ko-KR" altLang="en-US" sz="1600" dirty="0"/>
              <a:t>의 값에 따라 최소 </a:t>
            </a:r>
            <a:r>
              <a:rPr lang="en-US" altLang="ko-KR" sz="1600" dirty="0"/>
              <a:t>28byte</a:t>
            </a:r>
            <a:r>
              <a:rPr lang="ko-KR" altLang="en-US" sz="1600" dirty="0"/>
              <a:t>에서 </a:t>
            </a:r>
            <a:r>
              <a:rPr lang="en-US" altLang="ko-KR" sz="1600" dirty="0"/>
              <a:t>60byte</a:t>
            </a:r>
            <a:r>
              <a:rPr lang="ko-KR" altLang="en-US" sz="1600" dirty="0"/>
              <a:t>까지 대역폭이 조정됨</a:t>
            </a:r>
            <a:endParaRPr lang="en-US" altLang="ko-KR" sz="1600" dirty="0"/>
          </a:p>
        </p:txBody>
      </p:sp>
      <p:pic>
        <p:nvPicPr>
          <p:cNvPr id="19458" name="Picture 2" descr="MOST25 protocol frame [8, 9] | Download Scientific Diagram">
            <a:extLst>
              <a:ext uri="{FF2B5EF4-FFF2-40B4-BE49-F238E27FC236}">
                <a16:creationId xmlns:a16="http://schemas.microsoft.com/office/drawing/2014/main" id="{D33DB917-BDE3-6369-004A-E54F31CD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82" y="1356422"/>
            <a:ext cx="5525034" cy="2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9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82257-BF4C-5A88-69FF-14DAE4EB3406}"/>
              </a:ext>
            </a:extLst>
          </p:cNvPr>
          <p:cNvSpPr txBox="1"/>
          <p:nvPr/>
        </p:nvSpPr>
        <p:spPr>
          <a:xfrm>
            <a:off x="527382" y="4340332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Asynchronous Data Area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6D69-67F2-9327-802E-BA11C4B32055}"/>
              </a:ext>
            </a:extLst>
          </p:cNvPr>
          <p:cNvSpPr txBox="1"/>
          <p:nvPr/>
        </p:nvSpPr>
        <p:spPr>
          <a:xfrm>
            <a:off x="527381" y="4798750"/>
            <a:ext cx="1113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인터넷이나 영상 데이터와 같은 비주기적으로 발생하는 데이터를 전송함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Boundary Descriptor</a:t>
            </a:r>
            <a:r>
              <a:rPr lang="ko-KR" altLang="en-US" sz="1600" dirty="0"/>
              <a:t>의 값에 의존하여 </a:t>
            </a:r>
            <a:r>
              <a:rPr lang="en-US" altLang="ko-KR" sz="1600" dirty="0"/>
              <a:t>0~36byte </a:t>
            </a:r>
            <a:r>
              <a:rPr lang="ko-KR" altLang="en-US" sz="1600" dirty="0"/>
              <a:t>사이의 대역폭을 가지게 됨</a:t>
            </a:r>
            <a:endParaRPr lang="en-US" altLang="ko-KR" sz="1600" dirty="0"/>
          </a:p>
        </p:txBody>
      </p:sp>
      <p:pic>
        <p:nvPicPr>
          <p:cNvPr id="19458" name="Picture 2" descr="MOST25 protocol frame [8, 9] | Download Scientific Diagram">
            <a:extLst>
              <a:ext uri="{FF2B5EF4-FFF2-40B4-BE49-F238E27FC236}">
                <a16:creationId xmlns:a16="http://schemas.microsoft.com/office/drawing/2014/main" id="{D33DB917-BDE3-6369-004A-E54F31CD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82" y="1356422"/>
            <a:ext cx="5525034" cy="2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38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문서</a:t>
            </a:r>
            <a:r>
              <a:rPr lang="en-US" dirty="0"/>
              <a:t> </a:t>
            </a:r>
            <a:r>
              <a:rPr lang="en-US" dirty="0" err="1"/>
              <a:t>제목을</a:t>
            </a:r>
            <a:r>
              <a:rPr lang="en-US" dirty="0"/>
              <a:t> </a:t>
            </a:r>
            <a:r>
              <a:rPr lang="en-US" dirty="0" err="1"/>
              <a:t>입력하십시오</a:t>
            </a:r>
            <a:endParaRPr dirty="0"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MOST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MOST Network</a:t>
            </a:r>
            <a:r>
              <a:rPr lang="ko-KR" altLang="en-US" dirty="0"/>
              <a:t>의 </a:t>
            </a:r>
            <a:r>
              <a:rPr lang="en-US" altLang="ko-KR" dirty="0"/>
              <a:t>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82257-BF4C-5A88-69FF-14DAE4EB3406}"/>
              </a:ext>
            </a:extLst>
          </p:cNvPr>
          <p:cNvSpPr txBox="1"/>
          <p:nvPr/>
        </p:nvSpPr>
        <p:spPr>
          <a:xfrm>
            <a:off x="527382" y="4340332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Boundary Descriptor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6D69-67F2-9327-802E-BA11C4B32055}"/>
              </a:ext>
            </a:extLst>
          </p:cNvPr>
          <p:cNvSpPr txBox="1"/>
          <p:nvPr/>
        </p:nvSpPr>
        <p:spPr>
          <a:xfrm>
            <a:off x="527381" y="4798750"/>
            <a:ext cx="1113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Synchronous Data Area</a:t>
            </a:r>
            <a:r>
              <a:rPr lang="ko-KR" altLang="en-US" sz="1600" dirty="0"/>
              <a:t>와 </a:t>
            </a:r>
            <a:r>
              <a:rPr lang="en-US" altLang="ko-KR" sz="1600" dirty="0"/>
              <a:t>Asynchronous Data Area</a:t>
            </a:r>
            <a:r>
              <a:rPr lang="ko-KR" altLang="en-US" sz="1600" dirty="0"/>
              <a:t>에서 대역폭을 조정하는 역할을 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19458" name="Picture 2" descr="MOST25 protocol frame [8, 9] | Download Scientific Diagram">
            <a:extLst>
              <a:ext uri="{FF2B5EF4-FFF2-40B4-BE49-F238E27FC236}">
                <a16:creationId xmlns:a16="http://schemas.microsoft.com/office/drawing/2014/main" id="{D33DB917-BDE3-6369-004A-E54F31CD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82" y="1356422"/>
            <a:ext cx="5525034" cy="2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2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ko-KR" dirty="0"/>
              <a:t>CAN Frame </a:t>
            </a:r>
            <a:r>
              <a:rPr lang="ko-KR" altLang="en-US" dirty="0"/>
              <a:t>종류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dirty="0"/>
          </a:p>
        </p:txBody>
      </p:sp>
      <p:pic>
        <p:nvPicPr>
          <p:cNvPr id="2050" name="Picture 2" descr="CAN 통신 프로토콜 : 네이버 블로그">
            <a:extLst>
              <a:ext uri="{FF2B5EF4-FFF2-40B4-BE49-F238E27FC236}">
                <a16:creationId xmlns:a16="http://schemas.microsoft.com/office/drawing/2014/main" id="{33DC07F0-DC3B-1E73-D40B-8C102A6E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67" y="1356422"/>
            <a:ext cx="5915650" cy="39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B9F8E-DAC4-3809-8C01-291498853C24}"/>
              </a:ext>
            </a:extLst>
          </p:cNvPr>
          <p:cNvSpPr txBox="1"/>
          <p:nvPr/>
        </p:nvSpPr>
        <p:spPr>
          <a:xfrm>
            <a:off x="527381" y="1356422"/>
            <a:ext cx="111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Frame Extended Format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205BC-B88B-81F3-7EF8-42D8494C3582}"/>
              </a:ext>
            </a:extLst>
          </p:cNvPr>
          <p:cNvSpPr txBox="1"/>
          <p:nvPr/>
        </p:nvSpPr>
        <p:spPr>
          <a:xfrm>
            <a:off x="527378" y="3599452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4164F-5B47-4E06-E973-AB1A373D3B2C}"/>
              </a:ext>
            </a:extLst>
          </p:cNvPr>
          <p:cNvSpPr txBox="1"/>
          <p:nvPr/>
        </p:nvSpPr>
        <p:spPr>
          <a:xfrm>
            <a:off x="527374" y="3994318"/>
            <a:ext cx="556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Extended Format</a:t>
            </a:r>
            <a:r>
              <a:rPr lang="ko-KR" altLang="en-US" sz="1600" dirty="0"/>
              <a:t>에서 추가되는 </a:t>
            </a:r>
            <a:r>
              <a:rPr lang="en-US" altLang="ko-KR" sz="1600" dirty="0"/>
              <a:t>1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값을 가진 </a:t>
            </a:r>
            <a:r>
              <a:rPr lang="en-US" altLang="ko-KR" sz="1600" dirty="0"/>
              <a:t>dummy bit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3BC9-E189-F6E5-FB4F-A94FB918018F}"/>
              </a:ext>
            </a:extLst>
          </p:cNvPr>
          <p:cNvSpPr txBox="1"/>
          <p:nvPr/>
        </p:nvSpPr>
        <p:spPr>
          <a:xfrm>
            <a:off x="527374" y="4384694"/>
            <a:ext cx="55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r0 </a:t>
            </a:r>
            <a:r>
              <a:rPr lang="ko-KR" altLang="en-US" sz="2000" dirty="0"/>
              <a:t>과</a:t>
            </a:r>
            <a:r>
              <a:rPr lang="en-US" altLang="ko-KR" sz="2000" dirty="0"/>
              <a:t> r1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5E68-EC4E-B7D5-EB7D-4DC3FF95E411}"/>
              </a:ext>
            </a:extLst>
          </p:cNvPr>
          <p:cNvSpPr txBox="1"/>
          <p:nvPr/>
        </p:nvSpPr>
        <p:spPr>
          <a:xfrm>
            <a:off x="527374" y="4789623"/>
            <a:ext cx="556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추후에 추가될 기능을 위해 남겨둔 </a:t>
            </a:r>
            <a:r>
              <a:rPr lang="en-US" altLang="ko-KR" sz="1600" dirty="0"/>
              <a:t>Reserved 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9FD55-4966-5BC5-4CDE-CD90E7F4F5D7}"/>
              </a:ext>
            </a:extLst>
          </p:cNvPr>
          <p:cNvSpPr txBox="1"/>
          <p:nvPr/>
        </p:nvSpPr>
        <p:spPr>
          <a:xfrm>
            <a:off x="527378" y="1867152"/>
            <a:ext cx="5033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Standard Frame</a:t>
            </a:r>
            <a:r>
              <a:rPr lang="ko-KR" altLang="en-US" sz="1600" dirty="0"/>
              <a:t>에서 </a:t>
            </a:r>
            <a:r>
              <a:rPr lang="en-US" altLang="ko-KR" sz="1600" dirty="0"/>
              <a:t>ID</a:t>
            </a:r>
            <a:r>
              <a:rPr lang="ko-KR" altLang="en-US" sz="1600" dirty="0"/>
              <a:t> </a:t>
            </a:r>
            <a:r>
              <a:rPr lang="en-US" altLang="ko-KR" sz="1600" dirty="0"/>
              <a:t>11bit</a:t>
            </a:r>
            <a:r>
              <a:rPr lang="ko-KR" altLang="en-US" sz="1600" dirty="0"/>
              <a:t> 크기는 </a:t>
            </a:r>
            <a:r>
              <a:rPr lang="en-US" altLang="ko-KR" sz="1600" dirty="0"/>
              <a:t>0~2047</a:t>
            </a:r>
            <a:r>
              <a:rPr lang="ko-KR" altLang="en-US" sz="1600" dirty="0"/>
              <a:t>로 과거에는 충분한 크기의 범위였지만 자동차가 보다 전장화 됨에</a:t>
            </a:r>
            <a:r>
              <a:rPr lang="en-US" altLang="ko-KR" sz="1600" dirty="0"/>
              <a:t> </a:t>
            </a:r>
            <a:r>
              <a:rPr lang="ko-KR" altLang="en-US" sz="1600" dirty="0"/>
              <a:t>따라 필요한 메시지가 많아졌으며</a:t>
            </a:r>
            <a:r>
              <a:rPr lang="en-US" altLang="ko-KR" sz="1600" dirty="0"/>
              <a:t>, </a:t>
            </a:r>
            <a:r>
              <a:rPr lang="ko-KR" altLang="en-US" sz="1600" dirty="0"/>
              <a:t>그에 따라 더 넓은 </a:t>
            </a:r>
            <a:r>
              <a:rPr lang="en-US" altLang="ko-KR" sz="1600" dirty="0"/>
              <a:t>ID</a:t>
            </a:r>
            <a:r>
              <a:rPr lang="ko-KR" altLang="en-US" sz="1600" dirty="0"/>
              <a:t>의 범위를 가진 프레임의 필요성으로 인해 탄생하였음</a:t>
            </a:r>
            <a:endParaRPr lang="en-US" altLang="ko-KR" sz="1600" dirty="0"/>
          </a:p>
          <a:p>
            <a:r>
              <a:rPr lang="en-US" altLang="ko-KR" sz="1600" dirty="0"/>
              <a:t>- ID</a:t>
            </a:r>
            <a:r>
              <a:rPr lang="ko-KR" altLang="en-US" sz="1600" dirty="0"/>
              <a:t>의 크기를 최대 </a:t>
            </a:r>
            <a:r>
              <a:rPr lang="en-US" altLang="ko-KR" sz="1600" dirty="0"/>
              <a:t>29bit</a:t>
            </a:r>
            <a:r>
              <a:rPr lang="ko-KR" altLang="en-US" sz="1600" dirty="0"/>
              <a:t>로 확장함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8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3BD01-4CEB-10D6-5166-501DAA0BB09E}"/>
              </a:ext>
            </a:extLst>
          </p:cNvPr>
          <p:cNvSpPr txBox="1"/>
          <p:nvPr/>
        </p:nvSpPr>
        <p:spPr>
          <a:xfrm>
            <a:off x="527381" y="1356422"/>
            <a:ext cx="111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Remote</a:t>
            </a:r>
            <a:r>
              <a:rPr lang="ko-KR" altLang="en-US" sz="2400" dirty="0"/>
              <a:t> </a:t>
            </a:r>
            <a:r>
              <a:rPr lang="en-US" altLang="ko-KR" sz="2400" dirty="0"/>
              <a:t>Frame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89D76-32D7-0FA6-3058-51DC0716B9E8}"/>
              </a:ext>
            </a:extLst>
          </p:cNvPr>
          <p:cNvSpPr txBox="1"/>
          <p:nvPr/>
        </p:nvSpPr>
        <p:spPr>
          <a:xfrm>
            <a:off x="527383" y="1818087"/>
            <a:ext cx="1113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Receiver</a:t>
            </a:r>
            <a:r>
              <a:rPr lang="ko-KR" altLang="en-US" sz="1600" dirty="0"/>
              <a:t>가 </a:t>
            </a:r>
            <a:r>
              <a:rPr lang="en-US" altLang="ko-KR" sz="1600" dirty="0"/>
              <a:t>Transmitter</a:t>
            </a:r>
            <a:r>
              <a:rPr lang="ko-KR" altLang="en-US" sz="1600" dirty="0"/>
              <a:t>에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요청할 때 출력하는 </a:t>
            </a:r>
            <a:r>
              <a:rPr lang="en-US" altLang="ko-KR" sz="1600" dirty="0"/>
              <a:t>Frame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Arbitration field</a:t>
            </a:r>
            <a:r>
              <a:rPr lang="ko-KR" altLang="en-US" sz="1600" dirty="0"/>
              <a:t>에 </a:t>
            </a:r>
            <a:r>
              <a:rPr lang="en-US" altLang="ko-KR" sz="1600" dirty="0"/>
              <a:t>Transmitter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  <a:r>
              <a:rPr lang="ko-KR" altLang="en-US" sz="1600" dirty="0"/>
              <a:t>가 포함되며 </a:t>
            </a:r>
            <a:r>
              <a:rPr lang="en-US" altLang="ko-KR" sz="1600" dirty="0"/>
              <a:t>data field</a:t>
            </a:r>
            <a:r>
              <a:rPr lang="ko-KR" altLang="en-US" sz="1600" dirty="0"/>
              <a:t>가 없는 것이 특징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전달받은 노드 입장에서 </a:t>
            </a:r>
            <a:r>
              <a:rPr lang="en-US" altLang="ko-KR" sz="1600" dirty="0"/>
              <a:t>Frame</a:t>
            </a:r>
            <a:r>
              <a:rPr lang="ko-KR" altLang="en-US" sz="1600" dirty="0"/>
              <a:t>의 </a:t>
            </a:r>
            <a:r>
              <a:rPr lang="en-US" altLang="ko-KR" sz="1600" dirty="0"/>
              <a:t>ID </a:t>
            </a:r>
            <a:r>
              <a:rPr lang="ko-KR" altLang="en-US" sz="1600" dirty="0"/>
              <a:t>값과 동일한 </a:t>
            </a:r>
            <a:r>
              <a:rPr lang="en-US" altLang="ko-KR" sz="1600" dirty="0"/>
              <a:t>ID </a:t>
            </a:r>
            <a:r>
              <a:rPr lang="ko-KR" altLang="en-US" sz="1600" dirty="0"/>
              <a:t>값을 가진 </a:t>
            </a:r>
            <a:r>
              <a:rPr lang="en-US" altLang="ko-KR" sz="1600" dirty="0"/>
              <a:t>Data Frame</a:t>
            </a:r>
            <a:r>
              <a:rPr lang="ko-KR" altLang="en-US" sz="1600" dirty="0"/>
              <a:t>을 전송하게 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80445-D300-E6EE-54BB-6737AF80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34" y="3065250"/>
            <a:ext cx="6061125" cy="32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C2D07-8F68-55F0-B9E2-00C403AD8311}"/>
              </a:ext>
            </a:extLst>
          </p:cNvPr>
          <p:cNvSpPr txBox="1"/>
          <p:nvPr/>
        </p:nvSpPr>
        <p:spPr>
          <a:xfrm>
            <a:off x="527381" y="1356422"/>
            <a:ext cx="111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Error</a:t>
            </a:r>
            <a:r>
              <a:rPr lang="ko-KR" altLang="en-US" sz="2400" dirty="0"/>
              <a:t> </a:t>
            </a:r>
            <a:r>
              <a:rPr lang="en-US" altLang="ko-KR" sz="2400" dirty="0"/>
              <a:t>Frame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F5D15-D4EF-6F83-2438-D4D51E740949}"/>
              </a:ext>
            </a:extLst>
          </p:cNvPr>
          <p:cNvSpPr txBox="1"/>
          <p:nvPr/>
        </p:nvSpPr>
        <p:spPr>
          <a:xfrm>
            <a:off x="527380" y="1818087"/>
            <a:ext cx="11137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Error </a:t>
            </a:r>
            <a:r>
              <a:rPr lang="ko-KR" altLang="en-US" sz="1600" dirty="0"/>
              <a:t>상황을 알리기 위한 </a:t>
            </a:r>
            <a:r>
              <a:rPr lang="en-US" altLang="ko-KR" sz="1600" dirty="0"/>
              <a:t>Frame</a:t>
            </a:r>
            <a:r>
              <a:rPr lang="ko-KR" altLang="en-US" sz="1600" dirty="0"/>
              <a:t>으로 통신 도중 탐지된 에러를 표시할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지속적으로 에러가 발생하는 데이터 전송 과정이 종료되면서 </a:t>
            </a:r>
            <a:r>
              <a:rPr lang="en-US" altLang="ko-KR" sz="1600" dirty="0"/>
              <a:t>Error Frame</a:t>
            </a:r>
            <a:r>
              <a:rPr lang="ko-KR" altLang="en-US" sz="1600" dirty="0"/>
              <a:t>이 동작함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6bit</a:t>
            </a:r>
            <a:r>
              <a:rPr lang="ko-KR" altLang="en-US" sz="1600" dirty="0"/>
              <a:t>에서 </a:t>
            </a:r>
            <a:r>
              <a:rPr lang="en-US" altLang="ko-KR" sz="1600" dirty="0"/>
              <a:t>12bit </a:t>
            </a:r>
            <a:r>
              <a:rPr lang="ko-KR" altLang="en-US" sz="1600" dirty="0"/>
              <a:t>크기의 </a:t>
            </a:r>
            <a:r>
              <a:rPr lang="en-US" altLang="ko-KR" sz="1600" dirty="0"/>
              <a:t>Error Flag(dominant bits)</a:t>
            </a:r>
            <a:r>
              <a:rPr lang="ko-KR" altLang="en-US" sz="1600" dirty="0"/>
              <a:t>와 </a:t>
            </a:r>
            <a:r>
              <a:rPr lang="en-US" altLang="ko-KR" sz="1600" dirty="0"/>
              <a:t>8 bit</a:t>
            </a:r>
            <a:r>
              <a:rPr lang="ko-KR" altLang="en-US" sz="1600" dirty="0"/>
              <a:t>의 </a:t>
            </a:r>
            <a:r>
              <a:rPr lang="en-US" altLang="ko-KR" sz="1600" dirty="0"/>
              <a:t>Error Delimiter(recessive bits)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를 감지한 </a:t>
            </a:r>
            <a:r>
              <a:rPr lang="en-US" altLang="ko-KR" sz="1600" dirty="0"/>
              <a:t>Node(ECU)</a:t>
            </a:r>
            <a:r>
              <a:rPr lang="ko-KR" altLang="en-US" sz="1600" dirty="0"/>
              <a:t>가 </a:t>
            </a:r>
            <a:r>
              <a:rPr lang="en-US" altLang="ko-KR" sz="1600" dirty="0"/>
              <a:t>Error Flag</a:t>
            </a:r>
            <a:r>
              <a:rPr lang="ko-KR" altLang="en-US" sz="1600" dirty="0"/>
              <a:t>를 출력하면 다른 </a:t>
            </a:r>
            <a:r>
              <a:rPr lang="en-US" altLang="ko-KR" sz="1600" dirty="0"/>
              <a:t>Node(ECU)</a:t>
            </a:r>
            <a:r>
              <a:rPr lang="ko-KR" altLang="en-US" sz="1600" dirty="0"/>
              <a:t>는 이에 반응하여 </a:t>
            </a:r>
            <a:r>
              <a:rPr lang="en-US" altLang="ko-KR" sz="1600" dirty="0"/>
              <a:t>Error Flag</a:t>
            </a:r>
            <a:r>
              <a:rPr lang="ko-KR" altLang="en-US" sz="1600" dirty="0"/>
              <a:t>를 출력함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Delimiter</a:t>
            </a:r>
            <a:r>
              <a:rPr lang="ko-KR" altLang="en-US" sz="1600" dirty="0"/>
              <a:t>는 </a:t>
            </a:r>
            <a:r>
              <a:rPr lang="en-US" altLang="ko-KR" sz="1600" dirty="0"/>
              <a:t>Error Frame</a:t>
            </a:r>
            <a:r>
              <a:rPr lang="ko-KR" altLang="en-US" sz="1600" dirty="0"/>
              <a:t>의 종료를 선언할 때 사용됨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57C5D-5206-69FB-6B8D-D995BD22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97" y="3466225"/>
            <a:ext cx="680179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C2D07-8F68-55F0-B9E2-00C403AD8311}"/>
              </a:ext>
            </a:extLst>
          </p:cNvPr>
          <p:cNvSpPr txBox="1"/>
          <p:nvPr/>
        </p:nvSpPr>
        <p:spPr>
          <a:xfrm>
            <a:off x="527381" y="1356422"/>
            <a:ext cx="111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Overload</a:t>
            </a:r>
            <a:r>
              <a:rPr lang="ko-KR" altLang="en-US" sz="2400" dirty="0"/>
              <a:t> </a:t>
            </a:r>
            <a:r>
              <a:rPr lang="en-US" altLang="ko-KR" sz="2400" dirty="0"/>
              <a:t>Frame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F5D15-D4EF-6F83-2438-D4D51E740949}"/>
              </a:ext>
            </a:extLst>
          </p:cNvPr>
          <p:cNvSpPr txBox="1"/>
          <p:nvPr/>
        </p:nvSpPr>
        <p:spPr>
          <a:xfrm>
            <a:off x="527380" y="1818087"/>
            <a:ext cx="11137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Can Frame</a:t>
            </a:r>
            <a:r>
              <a:rPr lang="ko-KR" altLang="en-US" sz="1600" dirty="0"/>
              <a:t>을 받을 때 </a:t>
            </a:r>
            <a:r>
              <a:rPr lang="en-US" altLang="ko-KR" sz="1600" dirty="0"/>
              <a:t>Frame</a:t>
            </a:r>
            <a:r>
              <a:rPr lang="ko-KR" altLang="en-US" sz="1600" dirty="0"/>
              <a:t>을 처리하는 속도보다 받는 속도가 빠른 경우 전송 속도를 늦춰 달라고 요청하는 것으로   </a:t>
            </a:r>
            <a:r>
              <a:rPr lang="en-US" altLang="ko-KR" sz="1600" dirty="0"/>
              <a:t>BUS</a:t>
            </a:r>
            <a:r>
              <a:rPr lang="ko-KR" altLang="en-US" sz="1600" dirty="0"/>
              <a:t> 상태를 안정화하기 위해 사용됨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다음의 상황에서 </a:t>
            </a:r>
            <a:r>
              <a:rPr lang="en-US" altLang="ko-KR" sz="1600" dirty="0"/>
              <a:t>Overload Frame</a:t>
            </a:r>
            <a:r>
              <a:rPr lang="ko-KR" altLang="en-US" sz="1600" dirty="0"/>
              <a:t>을 전송함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1) Receiver</a:t>
            </a:r>
            <a:r>
              <a:rPr lang="ko-KR" altLang="en-US" sz="1600" dirty="0"/>
              <a:t>의 내부 조건에 의해서 다음 </a:t>
            </a:r>
            <a:r>
              <a:rPr lang="en-US" altLang="ko-KR" sz="1600" dirty="0"/>
              <a:t>data/remote frame </a:t>
            </a:r>
            <a:r>
              <a:rPr lang="ko-KR" altLang="en-US" sz="1600" dirty="0"/>
              <a:t>사이에 </a:t>
            </a:r>
            <a:r>
              <a:rPr lang="en-US" altLang="ko-KR" sz="1600" dirty="0"/>
              <a:t>delay</a:t>
            </a:r>
            <a:r>
              <a:rPr lang="ko-KR" altLang="en-US" sz="1600" dirty="0"/>
              <a:t>가 필요한 경우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2) Frame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intermission</a:t>
            </a:r>
            <a:r>
              <a:rPr lang="ko-KR" altLang="en-US" sz="1600" dirty="0"/>
              <a:t>의 </a:t>
            </a:r>
            <a:r>
              <a:rPr lang="en-US" altLang="ko-KR" sz="1600" dirty="0"/>
              <a:t>1,2 bit</a:t>
            </a:r>
            <a:r>
              <a:rPr lang="ko-KR" altLang="en-US" sz="1600" dirty="0"/>
              <a:t>가 </a:t>
            </a:r>
            <a:r>
              <a:rPr lang="en-US" altLang="ko-KR" sz="1600" dirty="0"/>
              <a:t>dominant bit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3) Error delimiter </a:t>
            </a:r>
            <a:r>
              <a:rPr lang="ko-KR" altLang="en-US" sz="1600" dirty="0"/>
              <a:t>또는 </a:t>
            </a:r>
            <a:r>
              <a:rPr lang="en-US" altLang="ko-KR" sz="1600" dirty="0"/>
              <a:t>overload delimiter</a:t>
            </a:r>
            <a:r>
              <a:rPr lang="ko-KR" altLang="en-US" sz="1600" dirty="0"/>
              <a:t>의 마지막 </a:t>
            </a:r>
            <a:r>
              <a:rPr lang="en-US" altLang="ko-KR" sz="1600" dirty="0"/>
              <a:t>bit</a:t>
            </a:r>
            <a:r>
              <a:rPr lang="ko-KR" altLang="en-US" sz="1600" dirty="0"/>
              <a:t>가 </a:t>
            </a:r>
            <a:r>
              <a:rPr lang="en-US" altLang="ko-KR" sz="1600" dirty="0"/>
              <a:t>dominant bit</a:t>
            </a:r>
            <a:r>
              <a:rPr lang="ko-KR" altLang="en-US" sz="1600" dirty="0"/>
              <a:t>인 경우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A2F63B-7FA3-93A7-B606-F857F4A5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09" y="3836056"/>
            <a:ext cx="6641781" cy="24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종류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46631-F8A2-8103-CD3B-43E4D683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588805"/>
            <a:ext cx="11137237" cy="46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문서 제목을 입력하십시오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rPr lang="en-US" altLang="ko-KR" sz="1979" dirty="0"/>
              <a:t>CAN</a:t>
            </a:r>
            <a:endParaRPr sz="1979" dirty="0"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CAN Frame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7A5F3-C4B8-ED11-F9CE-A6AEC7F133E9}"/>
              </a:ext>
            </a:extLst>
          </p:cNvPr>
          <p:cNvSpPr txBox="1"/>
          <p:nvPr/>
        </p:nvSpPr>
        <p:spPr>
          <a:xfrm>
            <a:off x="527382" y="3897443"/>
            <a:ext cx="1113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SOF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1D3-F2C9-84C1-23A0-4D7E07E6CBA7}"/>
              </a:ext>
            </a:extLst>
          </p:cNvPr>
          <p:cNvSpPr txBox="1"/>
          <p:nvPr/>
        </p:nvSpPr>
        <p:spPr>
          <a:xfrm>
            <a:off x="527381" y="4355861"/>
            <a:ext cx="11137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Start of Frame</a:t>
            </a:r>
          </a:p>
          <a:p>
            <a:r>
              <a:rPr lang="en-US" altLang="ko-KR" sz="1600" dirty="0"/>
              <a:t>- 1</a:t>
            </a:r>
            <a:r>
              <a:rPr lang="ko-KR" altLang="en-US" sz="1600" dirty="0"/>
              <a:t>개의 </a:t>
            </a:r>
            <a:r>
              <a:rPr lang="en-US" altLang="ko-KR" sz="1600" dirty="0"/>
              <a:t>Dominant bit</a:t>
            </a:r>
            <a:r>
              <a:rPr lang="ko-KR" altLang="en-US" sz="1600" dirty="0"/>
              <a:t>로 구성됨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메시지의 처음을 지시함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노드의 동기화를 위하여 사용됨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8656B8-B804-7E8B-5DBB-D6AB52A5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323297"/>
            <a:ext cx="11207325" cy="7959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6E760C-C326-D82D-9807-F2F7B70FD7A5}"/>
              </a:ext>
            </a:extLst>
          </p:cNvPr>
          <p:cNvSpPr/>
          <p:nvPr/>
        </p:nvSpPr>
        <p:spPr>
          <a:xfrm>
            <a:off x="1214203" y="2256019"/>
            <a:ext cx="584618" cy="929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84791"/>
      </p:ext>
    </p:extLst>
  </p:cSld>
  <p:clrMapOvr>
    <a:masterClrMapping/>
  </p:clrMapOvr>
</p:sld>
</file>

<file path=ppt/theme/theme1.xml><?xml version="1.0" encoding="utf-8"?>
<a:theme xmlns:a="http://schemas.openxmlformats.org/drawingml/2006/main" name="DRIMAES_1">
  <a:themeElements>
    <a:clrScheme name="사용자 지정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DEDE"/>
      </a:accent1>
      <a:accent2>
        <a:srgbClr val="A0A0A0"/>
      </a:accent2>
      <a:accent3>
        <a:srgbClr val="555555"/>
      </a:accent3>
      <a:accent4>
        <a:srgbClr val="7DEAD5"/>
      </a:accent4>
      <a:accent5>
        <a:srgbClr val="1BBBCC"/>
      </a:accent5>
      <a:accent6>
        <a:srgbClr val="06438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1538</Words>
  <Application>Microsoft Office PowerPoint</Application>
  <PresentationFormat>와이드스크린</PresentationFormat>
  <Paragraphs>260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Malgun Gothic</vt:lpstr>
      <vt:lpstr>Arial</vt:lpstr>
      <vt:lpstr>Calibri</vt:lpstr>
      <vt:lpstr>DRIMAES_1</vt:lpstr>
      <vt:lpstr>Automotive Network System   - 차량용 네트워크 시스템 (Frame 구조) - </vt:lpstr>
      <vt:lpstr>PowerPoint 프레젠테이션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CAN</vt:lpstr>
      <vt:lpstr>LIN</vt:lpstr>
      <vt:lpstr>LIN</vt:lpstr>
      <vt:lpstr>LIN</vt:lpstr>
      <vt:lpstr>LIN</vt:lpstr>
      <vt:lpstr>MOST</vt:lpstr>
      <vt:lpstr>MOST</vt:lpstr>
      <vt:lpstr>MOST</vt:lpstr>
      <vt:lpstr>MOST</vt:lpstr>
      <vt:lpstr>MOST</vt:lpstr>
      <vt:lpstr>MOST</vt:lpstr>
      <vt:lpstr>MOST</vt:lpstr>
      <vt:lpstr>MOST</vt:lpstr>
      <vt:lpstr>MOST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용태 지</dc:creator>
  <cp:lastModifiedBy>로키_이인호</cp:lastModifiedBy>
  <cp:revision>104</cp:revision>
  <dcterms:created xsi:type="dcterms:W3CDTF">2020-06-25T06:00:08Z</dcterms:created>
  <dcterms:modified xsi:type="dcterms:W3CDTF">2023-01-06T01:11:38Z</dcterms:modified>
</cp:coreProperties>
</file>