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2382"/>
    <p:restoredTop sz="94660"/>
  </p:normalViewPr>
  <p:slideViewPr>
    <p:cSldViewPr snapToGrid="0">
      <p:cViewPr>
        <p:scale>
          <a:sx n="93" d="100"/>
          <a:sy n="93" d="100"/>
        </p:scale>
        <p:origin x="780" y="64"/>
      </p:cViewPr>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presProps" Target="presProps.xml"  /><Relationship Id="rId27" Type="http://schemas.openxmlformats.org/officeDocument/2006/relationships/viewProps" Target="viewProps.xml"  /><Relationship Id="rId28" Type="http://schemas.openxmlformats.org/officeDocument/2006/relationships/theme" Target="theme/theme1.xml"  /><Relationship Id="rId29"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5A5E27-1E9B-9B53-E524-4D99EE979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EE2E590-34FC-DD20-0CF6-F1E8E09AF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30662A6-2DE7-E743-32EF-EEF05A45AE70}"/>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5" name="바닥글 개체 틀 4">
            <a:extLst>
              <a:ext uri="{FF2B5EF4-FFF2-40B4-BE49-F238E27FC236}">
                <a16:creationId xmlns:a16="http://schemas.microsoft.com/office/drawing/2014/main" id="{7813E4DB-8751-0E08-FDDE-105AD3A8ED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4A1EED-9329-F55E-9D86-7A1FFB943635}"/>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134462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0927BE-CE45-71C2-7693-3053894F239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ADAC980-B02D-761D-EA5C-A9CE9CA3865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905E7F4-E129-C2C1-789A-1997E2073961}"/>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5" name="바닥글 개체 틀 4">
            <a:extLst>
              <a:ext uri="{FF2B5EF4-FFF2-40B4-BE49-F238E27FC236}">
                <a16:creationId xmlns:a16="http://schemas.microsoft.com/office/drawing/2014/main" id="{535F329B-B82B-78F3-20F8-C820D21E37F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809F78A-D673-35A3-4B90-EB7FEE801AA0}"/>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362611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737BE94-37C0-C29D-0969-9E0C7C852F2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3554668-1B6D-D49C-2440-D2DCE059BE5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06E8040-5A38-E652-F0A9-D3F8C907ABCA}"/>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5" name="바닥글 개체 틀 4">
            <a:extLst>
              <a:ext uri="{FF2B5EF4-FFF2-40B4-BE49-F238E27FC236}">
                <a16:creationId xmlns:a16="http://schemas.microsoft.com/office/drawing/2014/main" id="{CA71EA72-01DA-AB66-2EEB-B321AD3ED6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42B4EB9-0861-AD97-81E0-1CB9BBDE39F4}"/>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41109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DFB609-374F-2B2F-8808-D89A72F33D8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DDBA2CB-59A6-4A58-E1EE-B4E5B3E3CF3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8419146-B2C2-8C5D-57B1-2E3CED68322E}"/>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5" name="바닥글 개체 틀 4">
            <a:extLst>
              <a:ext uri="{FF2B5EF4-FFF2-40B4-BE49-F238E27FC236}">
                <a16:creationId xmlns:a16="http://schemas.microsoft.com/office/drawing/2014/main" id="{00B382D3-E565-1193-BEC5-2830F0D854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4B1D7CF-8E85-8053-9CBD-ED2B09CBB6F3}"/>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286003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CF4552-C204-E90E-AB4D-B2F4CC3793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C3D7307-37D3-7F0B-F924-3F940B42C5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FCFA249-DAC4-BCED-7BA2-E77843668728}"/>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5" name="바닥글 개체 틀 4">
            <a:extLst>
              <a:ext uri="{FF2B5EF4-FFF2-40B4-BE49-F238E27FC236}">
                <a16:creationId xmlns:a16="http://schemas.microsoft.com/office/drawing/2014/main" id="{4E569361-EEA4-A670-D08B-1F6CC1B033B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4F85E7-FBB4-8C1C-23D7-51251F84DDC9}"/>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7953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318D7C-1EB0-EBA9-6219-81FFC2B22A9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806AC3D-16ED-78D9-DBA6-0F537FC8A64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B61A70D-39B9-23DF-3C75-29C17F5FEAA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E5CABE3-AD20-416F-76E2-3656BAA49631}"/>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6" name="바닥글 개체 틀 5">
            <a:extLst>
              <a:ext uri="{FF2B5EF4-FFF2-40B4-BE49-F238E27FC236}">
                <a16:creationId xmlns:a16="http://schemas.microsoft.com/office/drawing/2014/main" id="{7899B6B0-1FF8-A81F-1BED-FACCDBDD80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ABD7C49-F524-A6B3-0C94-7EA9BA05E00A}"/>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22439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25519F-0A53-48D5-E1B6-049B1A148DA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837EA25-D3C2-461E-10EB-F26B0F5A6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2D2164A-C076-3802-7C01-3BE8F77AE71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A1C290B-A265-055A-6EE9-7547ED456F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0C443CC-426A-826E-CDCE-CDFD04D625B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81B2298-3A4A-EB95-0992-3B037F331C28}"/>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8" name="바닥글 개체 틀 7">
            <a:extLst>
              <a:ext uri="{FF2B5EF4-FFF2-40B4-BE49-F238E27FC236}">
                <a16:creationId xmlns:a16="http://schemas.microsoft.com/office/drawing/2014/main" id="{DDACDEC8-2103-C318-084B-F49D9245A9B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ECA89D7-9EBA-29D0-6B4C-FBD2F4AF225B}"/>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209742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3E8C63-2B17-940B-49C9-EFE5AB0D13A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2C16172-EB90-5F0F-1037-F42E1CBB1A23}"/>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4" name="바닥글 개체 틀 3">
            <a:extLst>
              <a:ext uri="{FF2B5EF4-FFF2-40B4-BE49-F238E27FC236}">
                <a16:creationId xmlns:a16="http://schemas.microsoft.com/office/drawing/2014/main" id="{00439B7A-3254-D658-1DAF-0D8AD870BD4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7E1D20B-D488-70F9-F717-C49AC783DF9F}"/>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189344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92BDD80-5D9D-9FF0-56D0-155C64C12733}"/>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3" name="바닥글 개체 틀 2">
            <a:extLst>
              <a:ext uri="{FF2B5EF4-FFF2-40B4-BE49-F238E27FC236}">
                <a16:creationId xmlns:a16="http://schemas.microsoft.com/office/drawing/2014/main" id="{B47ADA98-5E0B-74DF-2E31-9DA65F872C8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4732232-7175-54FA-AA25-5124F5A50EED}"/>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257666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02C18F-3A1C-69E4-9B9D-DF36974192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8F95B2F-F5D1-8C66-CA89-74555FE30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38ACA54-3D14-0BEB-AF03-314BBCABE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BA0357-4890-EB1E-B520-45F642CF3969}"/>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6" name="바닥글 개체 틀 5">
            <a:extLst>
              <a:ext uri="{FF2B5EF4-FFF2-40B4-BE49-F238E27FC236}">
                <a16:creationId xmlns:a16="http://schemas.microsoft.com/office/drawing/2014/main" id="{2C660DD7-A1AD-4020-905B-EC0CAE30A08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C618EDF-FFC1-C240-8CD7-EBBCE438DA85}"/>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207039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C18F84-0F09-C203-ADDF-8276E615A8B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4A2BBB6-E2C0-05EB-213F-39B24794D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591DFB8-7D13-7423-9D52-ACDD3421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E9FF2D1-352A-8CC3-45EC-D498A18EF97E}"/>
              </a:ext>
            </a:extLst>
          </p:cNvPr>
          <p:cNvSpPr>
            <a:spLocks noGrp="1"/>
          </p:cNvSpPr>
          <p:nvPr>
            <p:ph type="dt" sz="half" idx="10"/>
          </p:nvPr>
        </p:nvSpPr>
        <p:spPr/>
        <p:txBody>
          <a:bodyPr/>
          <a:lstStyle/>
          <a:p>
            <a:fld id="{927DCC10-919C-4CEF-A708-21B0AA0AA7EF}" type="datetimeFigureOut">
              <a:rPr lang="ko-KR" altLang="en-US" smtClean="0"/>
              <a:t>2022-12-29</a:t>
            </a:fld>
            <a:endParaRPr lang="ko-KR" altLang="en-US"/>
          </a:p>
        </p:txBody>
      </p:sp>
      <p:sp>
        <p:nvSpPr>
          <p:cNvPr id="6" name="바닥글 개체 틀 5">
            <a:extLst>
              <a:ext uri="{FF2B5EF4-FFF2-40B4-BE49-F238E27FC236}">
                <a16:creationId xmlns:a16="http://schemas.microsoft.com/office/drawing/2014/main" id="{B510C6B7-26D7-E575-077B-4B11C27C750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DCEEBFC-6FF6-1B29-FABF-C81E10943312}"/>
              </a:ext>
            </a:extLst>
          </p:cNvPr>
          <p:cNvSpPr>
            <a:spLocks noGrp="1"/>
          </p:cNvSpPr>
          <p:nvPr>
            <p:ph type="sldNum" sz="quarter" idx="12"/>
          </p:nvPr>
        </p:nvSpPr>
        <p:spPr/>
        <p:txBody>
          <a:body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402183245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8B451CD-2166-27C3-FF62-33F357031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667C5C8-B351-DE92-A228-67787A1B5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EBD1FA6-D930-FAFE-F509-218899F54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DCC10-919C-4CEF-A708-21B0AA0AA7EF}" type="datetimeFigureOut">
              <a:rPr lang="ko-KR" altLang="en-US" smtClean="0"/>
              <a:t>2022-12-29</a:t>
            </a:fld>
            <a:endParaRPr lang="ko-KR" altLang="en-US"/>
          </a:p>
        </p:txBody>
      </p:sp>
      <p:sp>
        <p:nvSpPr>
          <p:cNvPr id="5" name="바닥글 개체 틀 4">
            <a:extLst>
              <a:ext uri="{FF2B5EF4-FFF2-40B4-BE49-F238E27FC236}">
                <a16:creationId xmlns:a16="http://schemas.microsoft.com/office/drawing/2014/main" id="{8D601891-1B5C-8CC9-2AC9-7101814C0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A816FDA-47CB-1F3C-7202-3E53610D2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86D34-ED3C-44F5-B339-743B8D249377}" type="slidenum">
              <a:rPr lang="ko-KR" altLang="en-US" smtClean="0"/>
              <a:t>‹#›</a:t>
            </a:fld>
            <a:endParaRPr lang="ko-KR" altLang="en-US"/>
          </a:p>
        </p:txBody>
      </p:sp>
    </p:spTree>
    <p:extLst>
      <p:ext uri="{BB962C8B-B14F-4D97-AF65-F5344CB8AC3E}">
        <p14:creationId xmlns:p14="http://schemas.microsoft.com/office/powerpoint/2010/main" val="302890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3.png"  /><Relationship Id="rId6" Type="http://schemas.openxmlformats.org/officeDocument/2006/relationships/image" Target="../media/image14.png"  /><Relationship Id="rId7"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6.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16.png"  /><Relationship Id="rId4" Type="http://schemas.openxmlformats.org/officeDocument/2006/relationships/image" Target="../media/image17.png"  /><Relationship Id="rId5" Type="http://schemas.openxmlformats.org/officeDocument/2006/relationships/image" Target="../media/image18.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 Id="rId3" Type="http://schemas.openxmlformats.org/officeDocument/2006/relationships/image" Target="../media/image21.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 Id="rId3" Type="http://schemas.openxmlformats.org/officeDocument/2006/relationships/image" Target="../media/image23.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 Id="rId3" Type="http://schemas.openxmlformats.org/officeDocument/2006/relationships/image" Target="../media/image25.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 Id="rId3" Type="http://schemas.openxmlformats.org/officeDocument/2006/relationships/image" Target="../media/image26.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 Id="rId3" Type="http://schemas.openxmlformats.org/officeDocument/2006/relationships/image" Target="../media/image2.png"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
            <a:extLst>
              <a:ext uri="{FF2B5EF4-FFF2-40B4-BE49-F238E27FC236}">
                <a16:creationId xmlns:a16="http://schemas.microsoft.com/office/drawing/2014/main" id="{FEAD7D76-18CB-930E-6457-8973AADC329B}"/>
              </a:ext>
            </a:extLst>
          </p:cNvPr>
          <p:cNvSpPr txBox="1">
            <a:spLocks noGrp="1"/>
          </p:cNvSpPr>
          <p:nvPr>
            <p:ph type="ctrTitle"/>
          </p:nvPr>
        </p:nvSpPr>
        <p:spPr>
          <a:xfrm>
            <a:off x="883920" y="802640"/>
            <a:ext cx="10901680" cy="271748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800"/>
              <a:buFont typeface="Arial"/>
              <a:buNone/>
            </a:pPr>
            <a:r>
              <a:rPr lang="en-US" dirty="0"/>
              <a:t>Technical Analysis of </a:t>
            </a:r>
            <a:r>
              <a:rPr lang="en-US" altLang="ko-KR" dirty="0"/>
              <a:t>AUTOSAR</a:t>
            </a:r>
            <a:endParaRPr dirty="0"/>
          </a:p>
        </p:txBody>
      </p:sp>
    </p:spTree>
    <p:extLst>
      <p:ext uri="{BB962C8B-B14F-4D97-AF65-F5344CB8AC3E}">
        <p14:creationId xmlns:p14="http://schemas.microsoft.com/office/powerpoint/2010/main" val="551193146"/>
      </p:ext>
    </p:extLst>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4" name="Google Shape;192;p9"/>
          <p:cNvSpPr txBox="1"/>
          <p:nvPr/>
        </p:nvSpPr>
        <p:spPr>
          <a:xfrm>
            <a:off x="682791" y="1382272"/>
            <a:ext cx="11137237" cy="4967727"/>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indent="-457200">
              <a:spcBef>
                <a:spcPts val="0"/>
              </a:spcBef>
              <a:buClr>
                <a:schemeClr val="dk1"/>
              </a:buClr>
              <a:buSzPct val="25000"/>
              <a:buFont typeface="Arial"/>
              <a:buAutoNum type="arabicPeriod"/>
              <a:defRPr/>
            </a:pPr>
            <a:endParaRPr lang="en-US"/>
          </a:p>
          <a:p>
            <a:pPr indent="-457200">
              <a:spcBef>
                <a:spcPts val="0"/>
              </a:spcBef>
              <a:buClr>
                <a:schemeClr val="dk1"/>
              </a:buClr>
              <a:buSzPct val="25000"/>
              <a:buFont typeface="Arial"/>
              <a:buAutoNum type="arabicPeriod"/>
              <a:defRPr/>
            </a:pPr>
            <a:endParaRPr lang="en-US"/>
          </a:p>
        </p:txBody>
      </p:sp>
      <p:sp>
        <p:nvSpPr>
          <p:cNvPr id="2"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ko-KR" altLang="en-US"/>
              <a:t>*</a:t>
            </a:r>
            <a:r>
              <a:rPr lang="en-US" altLang="ko-KR"/>
              <a:t>Overview of “AUTOSAR Classic Platform VS AUTOSAR Adaptive Platform </a:t>
            </a:r>
            <a:endParaRPr lang="en-US" altLang="ko-KR"/>
          </a:p>
        </p:txBody>
      </p:sp>
      <p:pic>
        <p:nvPicPr>
          <p:cNvPr id="4" name="그림 3"/>
          <p:cNvPicPr>
            <a:picLocks noChangeAspect="1"/>
          </p:cNvPicPr>
          <p:nvPr/>
        </p:nvPicPr>
        <p:blipFill rotWithShape="1">
          <a:blip r:embed="rId2"/>
          <a:stretch>
            <a:fillRect/>
          </a:stretch>
        </p:blipFill>
        <p:spPr>
          <a:xfrm>
            <a:off x="238125" y="919162"/>
            <a:ext cx="11715750" cy="5019675"/>
          </a:xfrm>
          <a:prstGeom prst="rect">
            <a:avLst/>
          </a:prstGeom>
        </p:spPr>
      </p:pic>
      <p:sp>
        <p:nvSpPr>
          <p:cNvPr id="5" name="TextBox 4"/>
          <p:cNvSpPr txBox="1"/>
          <p:nvPr/>
        </p:nvSpPr>
        <p:spPr>
          <a:xfrm>
            <a:off x="436880" y="223520"/>
            <a:ext cx="11318240" cy="646331"/>
          </a:xfrm>
          <a:prstGeom prst="rect">
            <a:avLst/>
          </a:prstGeom>
          <a:noFill/>
        </p:spPr>
        <p:txBody>
          <a:bodyPr wrap="square">
            <a:spAutoFit/>
          </a:bodyPr>
          <a:lstStyle/>
          <a:p>
            <a:pPr lvl="0">
              <a:defRPr/>
            </a:pPr>
            <a:r>
              <a:rPr lang="en-US" altLang="ko-KR"/>
              <a:t>		Classic Platform						Adaptive Platform				</a:t>
            </a:r>
            <a:endParaRPr lang="ko-KR" altLang="en-US"/>
          </a:p>
        </p:txBody>
      </p:sp>
      <p:sp>
        <p:nvSpPr>
          <p:cNvPr id="6" name="TextBox 5"/>
          <p:cNvSpPr txBox="1"/>
          <p:nvPr/>
        </p:nvSpPr>
        <p:spPr>
          <a:xfrm>
            <a:off x="314960" y="5740400"/>
            <a:ext cx="11440160" cy="906145"/>
          </a:xfrm>
          <a:prstGeom prst="rect">
            <a:avLst/>
          </a:prstGeom>
          <a:noFill/>
        </p:spPr>
        <p:txBody>
          <a:bodyPr wrap="square">
            <a:spAutoFit/>
          </a:bodyPr>
          <a:lstStyle/>
          <a:p>
            <a:pPr lvl="0">
              <a:defRPr/>
            </a:pPr>
            <a:r>
              <a:rPr lang="en-US" altLang="ko-KR"/>
              <a:t>Classic Platform : </a:t>
            </a:r>
            <a:r>
              <a:rPr lang="en-US" altLang="ko-KR" b="1" i="1" u="sng">
                <a:solidFill>
                  <a:srgbClr val="ff0000"/>
                </a:solidFill>
              </a:rPr>
              <a:t>only one RTE</a:t>
            </a:r>
            <a:r>
              <a:rPr lang="en-US" altLang="ko-KR"/>
              <a:t> which covers everything. Application layer is not connected with BSW(Basic Software) because of RTE</a:t>
            </a:r>
            <a:endParaRPr lang="en-US" altLang="ko-KR"/>
          </a:p>
          <a:p>
            <a:pPr lvl="0">
              <a:defRPr/>
            </a:pPr>
            <a:r>
              <a:rPr lang="en-US" altLang="ko-KR"/>
              <a:t>Adaptive Platform : </a:t>
            </a:r>
            <a:r>
              <a:rPr lang="en-US" altLang="ko-KR" b="1" i="1" u="sng">
                <a:solidFill>
                  <a:srgbClr val="ff0000"/>
                </a:solidFill>
              </a:rPr>
              <a:t>One RTE, Function cluster, Service</a:t>
            </a:r>
            <a:r>
              <a:rPr lang="en-US" altLang="ko-KR"/>
              <a:t> per </a:t>
            </a:r>
            <a:r>
              <a:rPr lang="en-US" altLang="ko-KR" b="1" i="1" u="sng">
                <a:solidFill>
                  <a:srgbClr val="ff0000"/>
                </a:solidFill>
              </a:rPr>
              <a:t>each object </a:t>
            </a:r>
            <a:endParaRPr lang="en-US" altLang="ko-KR" b="1" i="1" u="sng">
              <a:solidFill>
                <a:srgbClr val="ff0000"/>
              </a:solidFill>
            </a:endParaRPr>
          </a:p>
        </p:txBody>
      </p:sp>
      <p:sp>
        <p:nvSpPr>
          <p:cNvPr id="11" name="Google Shape;195;p9"/>
          <p:cNvSpPr txBox="1"/>
          <p:nvPr/>
        </p:nvSpPr>
        <p:spPr>
          <a:xfrm>
            <a:off x="238125" y="102502"/>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ko-KR" altLang="en-US"/>
              <a:t>*</a:t>
            </a:r>
            <a:r>
              <a:rPr lang="en-US" altLang="ko-KR"/>
              <a:t>Overview of “AUTOSAR Classic Platform VS AUTOSAR Adaptive Platform </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192;p9">
            <a:extLst>
              <a:ext uri="{FF2B5EF4-FFF2-40B4-BE49-F238E27FC236}">
                <a16:creationId xmlns:a16="http://schemas.microsoft.com/office/drawing/2014/main" id="{296A4B97-50AE-E270-D78F-26ECCA83823D}"/>
              </a:ext>
            </a:extLst>
          </p:cNvPr>
          <p:cNvSpPr txBox="1">
            <a:spLocks/>
          </p:cNvSpPr>
          <p:nvPr/>
        </p:nvSpPr>
        <p:spPr>
          <a:xfrm>
            <a:off x="682791" y="1382272"/>
            <a:ext cx="11137237" cy="4967727"/>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ko-KR" altLang="en-US" b="0" i="0" dirty="0">
                <a:solidFill>
                  <a:srgbClr val="000000"/>
                </a:solidFill>
                <a:effectLst/>
                <a:latin typeface="noto"/>
              </a:rPr>
              <a:t>*</a:t>
            </a:r>
            <a:r>
              <a:rPr lang="en-US" altLang="ko-KR" b="0" i="0" dirty="0">
                <a:solidFill>
                  <a:srgbClr val="000000"/>
                </a:solidFill>
                <a:effectLst/>
                <a:latin typeface="noto"/>
              </a:rPr>
              <a:t>Summary</a:t>
            </a:r>
          </a:p>
          <a:p>
            <a:pPr marL="0" indent="0" algn="l">
              <a:buNone/>
            </a:pPr>
            <a:endParaRPr lang="en-US" dirty="0">
              <a:solidFill>
                <a:srgbClr val="000000"/>
              </a:solidFill>
              <a:latin typeface="noto"/>
            </a:endParaRPr>
          </a:p>
          <a:p>
            <a:pPr marL="0" indent="0" algn="l">
              <a:buNone/>
            </a:pPr>
            <a:r>
              <a:rPr lang="en-US" altLang="ko-KR" dirty="0"/>
              <a:t>Classic AUTOSAR			VS		Adaptive AUTOSAR</a:t>
            </a:r>
          </a:p>
          <a:p>
            <a:pPr marL="0" indent="0" algn="l">
              <a:buNone/>
            </a:pPr>
            <a:r>
              <a:rPr lang="en-US" altLang="ko-KR" dirty="0"/>
              <a:t>-MCU(Microcontroller)				-High performance CPU</a:t>
            </a:r>
          </a:p>
          <a:p>
            <a:pPr marL="0" indent="0" algn="l">
              <a:buNone/>
            </a:pPr>
            <a:r>
              <a:rPr lang="en-US" altLang="ko-KR" dirty="0"/>
              <a:t>-Procedural oriented(C)			-Object oriented(C++)</a:t>
            </a:r>
          </a:p>
          <a:p>
            <a:pPr marL="0" indent="0" algn="l">
              <a:buNone/>
            </a:pPr>
            <a:r>
              <a:rPr lang="en-US" altLang="ko-KR" dirty="0"/>
              <a:t>-Low performance HW			-High performance HW</a:t>
            </a:r>
          </a:p>
          <a:p>
            <a:pPr marL="0" indent="0" algn="l">
              <a:buNone/>
            </a:pPr>
            <a:r>
              <a:rPr lang="en-US" altLang="ko-KR" dirty="0"/>
              <a:t>-High Real-time 					-Low Real-time</a:t>
            </a:r>
            <a:endParaRPr lang="en-US" dirty="0"/>
          </a:p>
          <a:p>
            <a:pPr indent="-457200">
              <a:spcBef>
                <a:spcPts val="0"/>
              </a:spcBef>
              <a:buClr>
                <a:schemeClr val="dk1"/>
              </a:buClr>
              <a:buSzPts val="2000"/>
              <a:buFont typeface="Arial" panose="020B0604020202020204" pitchFamily="34" charset="0"/>
              <a:buAutoNum type="arabicPeriod"/>
            </a:pPr>
            <a:endParaRPr lang="en-US" dirty="0"/>
          </a:p>
        </p:txBody>
      </p:sp>
      <p:sp>
        <p:nvSpPr>
          <p:cNvPr id="2" name="Google Shape;195;p9">
            <a:extLst>
              <a:ext uri="{FF2B5EF4-FFF2-40B4-BE49-F238E27FC236}">
                <a16:creationId xmlns:a16="http://schemas.microsoft.com/office/drawing/2014/main" id="{DB206BB7-B897-0A20-56E2-B708217D3C5E}"/>
              </a:ext>
            </a:extLst>
          </p:cNvPr>
          <p:cNvSpPr txBox="1">
            <a:spLocks/>
          </p:cNvSpPr>
          <p:nvPr/>
        </p:nvSpPr>
        <p:spPr>
          <a:xfrm>
            <a:off x="682791" y="84559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ko-KR" altLang="en-US" dirty="0"/>
              <a:t>*</a:t>
            </a:r>
            <a:r>
              <a:rPr lang="en-US" altLang="ko-KR" dirty="0"/>
              <a:t>Overview of “AUTOSAR Classic Platform VS AUTOSAR Adaptive Platform </a:t>
            </a:r>
          </a:p>
        </p:txBody>
      </p:sp>
    </p:spTree>
    <p:extLst>
      <p:ext uri="{BB962C8B-B14F-4D97-AF65-F5344CB8AC3E}">
        <p14:creationId xmlns:p14="http://schemas.microsoft.com/office/powerpoint/2010/main" val="2908036005"/>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802640" y="538480"/>
            <a:ext cx="11137237" cy="551334"/>
          </a:xfrm>
          <a:prstGeom prst="rect">
            <a:avLst/>
          </a:prstGeom>
          <a:noFill/>
          <a:ln>
            <a:noFill/>
          </a:ln>
        </p:spPr>
        <p:txBody>
          <a:bodyPr wrap="square" lIns="0" tIns="0" rIns="0" bIns="0" anchor="t" anchorCtr="0">
            <a:norm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5. AUTOSAR Classic Platform</a:t>
            </a:r>
            <a:endParaRPr lang="en-US" altLang="ko-KR"/>
          </a:p>
        </p:txBody>
      </p:sp>
      <p:sp>
        <p:nvSpPr>
          <p:cNvPr id="14" name="Google Shape;192;p9"/>
          <p:cNvSpPr txBox="1"/>
          <p:nvPr/>
        </p:nvSpPr>
        <p:spPr>
          <a:xfrm>
            <a:off x="682791" y="1382273"/>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indent="-457200">
              <a:spcBef>
                <a:spcPts val="0"/>
              </a:spcBef>
              <a:buClr>
                <a:schemeClr val="dk1"/>
              </a:buClr>
              <a:buSzPct val="25000"/>
              <a:buFont typeface="Arial"/>
              <a:buAutoNum type="arabicPeriod"/>
              <a:defRPr/>
            </a:pPr>
            <a:endParaRPr lang="en-US"/>
          </a:p>
          <a:p>
            <a:pPr marL="0" indent="0">
              <a:spcBef>
                <a:spcPts val="0"/>
              </a:spcBef>
              <a:buClr>
                <a:schemeClr val="dk1"/>
              </a:buClr>
              <a:buSzPct val="25000"/>
              <a:buNone/>
              <a:defRPr/>
            </a:pPr>
            <a:r>
              <a:rPr lang="en-US"/>
              <a:t>(1)It is used </a:t>
            </a:r>
            <a:r>
              <a:rPr lang="en-US" b="1" i="1" u="sng">
                <a:solidFill>
                  <a:srgbClr val="ff0000"/>
                </a:solidFill>
              </a:rPr>
              <a:t>directly with MCU(HW)</a:t>
            </a:r>
            <a:r>
              <a:rPr lang="en-US"/>
              <a:t> unlike adaptive platform which  has OS in the middle. </a:t>
            </a:r>
            <a:endParaRPr lang="en-US"/>
          </a:p>
          <a:p>
            <a:pPr marL="0" indent="0">
              <a:spcBef>
                <a:spcPts val="0"/>
              </a:spcBef>
              <a:buClr>
                <a:schemeClr val="dk1"/>
              </a:buClr>
              <a:buSzPct val="25000"/>
              <a:buNone/>
              <a:defRPr/>
            </a:pPr>
            <a:r>
              <a:rPr lang="en-US"/>
              <a:t>(2)</a:t>
            </a:r>
            <a:r>
              <a:rPr lang="en-US" b="1" i="1" u="sng">
                <a:solidFill>
                  <a:srgbClr val="ff0000"/>
                </a:solidFill>
              </a:rPr>
              <a:t>Complex Drivers</a:t>
            </a:r>
            <a:r>
              <a:rPr lang="en-US"/>
              <a:t> is the most important part. It not only makes module but also optimize MCU`s low performance. </a:t>
            </a:r>
            <a:endParaRPr lang="en-US"/>
          </a:p>
          <a:p>
            <a:pPr marL="0" indent="0">
              <a:spcBef>
                <a:spcPts val="0"/>
              </a:spcBef>
              <a:buClr>
                <a:schemeClr val="dk1"/>
              </a:buClr>
              <a:buSzPct val="25000"/>
              <a:buNone/>
              <a:defRPr/>
            </a:pPr>
            <a:r>
              <a:rPr lang="en-US"/>
              <a:t>I.E. It will be very slow to use RTE when using CAN as a signal-based way. But Complex Drivers handles it properly.</a:t>
            </a:r>
            <a:endParaRPr lang="en-US"/>
          </a:p>
          <a:p>
            <a:pPr marL="0" indent="0">
              <a:spcBef>
                <a:spcPts val="0"/>
              </a:spcBef>
              <a:buClr>
                <a:schemeClr val="dk1"/>
              </a:buClr>
              <a:buSzPct val="25000"/>
              <a:buNone/>
              <a:defRPr/>
            </a:pPr>
            <a:r>
              <a:rPr lang="ko-KR" altLang="en-US"/>
              <a:t>	</a:t>
            </a: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p:txBody>
      </p:sp>
      <p:pic>
        <p:nvPicPr>
          <p:cNvPr id="3" name="그림 2"/>
          <p:cNvPicPr>
            <a:picLocks noChangeAspect="1"/>
          </p:cNvPicPr>
          <p:nvPr/>
        </p:nvPicPr>
        <p:blipFill rotWithShape="1">
          <a:blip r:embed="rId2"/>
          <a:stretch>
            <a:fillRect/>
          </a:stretch>
        </p:blipFill>
        <p:spPr>
          <a:xfrm>
            <a:off x="5635713" y="0"/>
            <a:ext cx="6556287" cy="32670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802640" y="538480"/>
            <a:ext cx="11137237" cy="551334"/>
          </a:xfrm>
          <a:prstGeom prst="rect">
            <a:avLst/>
          </a:prstGeom>
          <a:noFill/>
          <a:ln>
            <a:noFill/>
          </a:ln>
        </p:spPr>
        <p:txBody>
          <a:bodyPr wrap="square" lIns="0" tIns="0" rIns="0" bIns="0" anchor="t" anchorCtr="0">
            <a:norm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5. AUTOSAR Classic Platform</a:t>
            </a:r>
            <a:endParaRPr lang="en-US" altLang="ko-KR"/>
          </a:p>
        </p:txBody>
      </p:sp>
      <p:sp>
        <p:nvSpPr>
          <p:cNvPr id="14" name="Google Shape;192;p9"/>
          <p:cNvSpPr txBox="1"/>
          <p:nvPr/>
        </p:nvSpPr>
        <p:spPr>
          <a:xfrm>
            <a:off x="682791" y="1382273"/>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r>
              <a:rPr lang="en-US"/>
              <a:t>(3) System Service : </a:t>
            </a:r>
            <a:r>
              <a:rPr lang="en-US" b="1" i="1" u="sng">
                <a:solidFill>
                  <a:srgbClr val="ff0000"/>
                </a:solidFill>
              </a:rPr>
              <a:t>Very simple OS</a:t>
            </a:r>
            <a:r>
              <a:rPr lang="en-US"/>
              <a:t>(e.g. RTOS-Real Time OS)</a:t>
            </a:r>
            <a:r>
              <a:rPr lang="en-US" altLang="ko-KR"/>
              <a:t>.</a:t>
            </a:r>
            <a:endParaRPr lang="en-US"/>
          </a:p>
          <a:p>
            <a:pPr marL="0" indent="0">
              <a:spcBef>
                <a:spcPts val="0"/>
              </a:spcBef>
              <a:buClr>
                <a:schemeClr val="dk1"/>
              </a:buClr>
              <a:buSzPct val="25000"/>
              <a:buNone/>
              <a:defRPr/>
            </a:pPr>
            <a:r>
              <a:rPr lang="en-US"/>
              <a:t>Complex OS(e.g. Linux, Windows) is only used in adaptive platform</a:t>
            </a:r>
            <a:endParaRPr 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r>
              <a:rPr lang="en-US"/>
              <a:t>(4)So many </a:t>
            </a:r>
            <a:r>
              <a:rPr lang="en-US" b="1" i="1" u="sng">
                <a:solidFill>
                  <a:srgbClr val="ff0000"/>
                </a:solidFill>
              </a:rPr>
              <a:t>drivers</a:t>
            </a:r>
            <a:r>
              <a:rPr lang="en-US"/>
              <a:t> are used because Classic platform is used        above HW(MCU). And these drivers are used in upper layers        abstractly</a:t>
            </a:r>
            <a:endParaRPr 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ko-KR" altLang="en-US"/>
          </a:p>
          <a:p>
            <a:pPr marL="0" indent="0">
              <a:spcBef>
                <a:spcPts val="0"/>
              </a:spcBef>
              <a:buClr>
                <a:schemeClr val="dk1"/>
              </a:buClr>
              <a:buSzPct val="25000"/>
              <a:buNone/>
              <a:defRPr/>
            </a:pPr>
            <a:endParaRPr lang="en-US"/>
          </a:p>
          <a:p>
            <a:pPr marL="0" indent="0">
              <a:spcBef>
                <a:spcPts val="0"/>
              </a:spcBef>
              <a:buClr>
                <a:schemeClr val="dk1"/>
              </a:buClr>
              <a:buSzPct val="25000"/>
              <a:buNone/>
              <a:defRPr/>
            </a:pPr>
            <a:endParaRPr lang="en-US"/>
          </a:p>
        </p:txBody>
      </p:sp>
      <p:pic>
        <p:nvPicPr>
          <p:cNvPr id="3" name="그림 2"/>
          <p:cNvPicPr>
            <a:picLocks noChangeAspect="1"/>
          </p:cNvPicPr>
          <p:nvPr/>
        </p:nvPicPr>
        <p:blipFill rotWithShape="1">
          <a:blip r:embed="rId2"/>
          <a:stretch>
            <a:fillRect/>
          </a:stretch>
        </p:blipFill>
        <p:spPr>
          <a:xfrm>
            <a:off x="5635713" y="0"/>
            <a:ext cx="6556287" cy="32670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527382" y="625666"/>
            <a:ext cx="11137237" cy="677227"/>
          </a:xfrm>
          <a:prstGeom prst="rect">
            <a:avLst/>
          </a:prstGeom>
          <a:noFill/>
          <a:ln>
            <a:noFill/>
          </a:ln>
        </p:spPr>
        <p:txBody>
          <a:bodyPr wrap="square" lIns="0" tIns="0" rIns="0" bIns="0" anchor="t" anchorCtr="0">
            <a:normAutofit lnSpcReduction="1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p:txBody>
      </p:sp>
      <p:sp>
        <p:nvSpPr>
          <p:cNvPr id="14" name="Google Shape;192;p9"/>
          <p:cNvSpPr txBox="1"/>
          <p:nvPr/>
        </p:nvSpPr>
        <p:spPr>
          <a:xfrm>
            <a:off x="682791" y="1382272"/>
            <a:ext cx="11137237" cy="4967727"/>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en-US" altLang="ko-KR"/>
              <a:t>-Interface : Service, API</a:t>
            </a:r>
            <a:endParaRPr lang="en-US" altLang="ko-KR"/>
          </a:p>
          <a:p>
            <a:pPr marL="0" indent="0" algn="l">
              <a:buNone/>
              <a:defRPr/>
            </a:pPr>
            <a:r>
              <a:rPr lang="en-US" altLang="ko-KR"/>
              <a:t>-Implements </a:t>
            </a:r>
            <a:r>
              <a:rPr lang="en-US" altLang="ko-KR" b="1" i="1" u="sng">
                <a:solidFill>
                  <a:srgbClr val="ff0000"/>
                </a:solidFill>
              </a:rPr>
              <a:t>ARA</a:t>
            </a:r>
            <a:r>
              <a:rPr lang="en-US" altLang="ko-KR"/>
              <a:t>(Autosar Runtime for Adaptive Application)</a:t>
            </a:r>
            <a:endParaRPr lang="en-US" altLang="ko-KR"/>
          </a:p>
          <a:p>
            <a:pPr marL="0" indent="0" algn="l">
              <a:buNone/>
              <a:defRPr/>
            </a:pPr>
            <a:r>
              <a:rPr lang="en-US" altLang="ko-KR"/>
              <a:t>-Consists of </a:t>
            </a:r>
            <a:r>
              <a:rPr lang="en-US" altLang="ko-KR" b="1" i="1" u="sng">
                <a:solidFill>
                  <a:srgbClr val="ff0000"/>
                </a:solidFill>
              </a:rPr>
              <a:t>functional clusters</a:t>
            </a:r>
            <a:endParaRPr lang="en-US" altLang="ko-KR"/>
          </a:p>
          <a:p>
            <a:pPr marL="0" indent="0" algn="l">
              <a:buNone/>
              <a:defRPr/>
            </a:pPr>
            <a:r>
              <a:rPr lang="en-US" altLang="ko-KR"/>
              <a:t>-Unlike Classic platform, adaptive platform dynamically links services and clients during runtime</a:t>
            </a:r>
            <a:endParaRPr lang="en-US" altLang="ko-KR"/>
          </a:p>
          <a:p>
            <a:pPr marL="0" indent="0" algn="l">
              <a:buNone/>
              <a:defRPr/>
            </a:pPr>
            <a:endParaRPr lang="en-US" altLang="ko-KR"/>
          </a:p>
          <a:p>
            <a:pPr marL="0" indent="0" algn="l">
              <a:buNone/>
              <a:defRPr/>
            </a:pPr>
            <a:endParaRPr lang="en-US"/>
          </a:p>
          <a:p>
            <a:pPr indent="-457200">
              <a:spcBef>
                <a:spcPts val="0"/>
              </a:spcBef>
              <a:buClr>
                <a:schemeClr val="dk1"/>
              </a:buClr>
              <a:buSzPct val="25000"/>
              <a:buFont typeface="Arial"/>
              <a:buAutoNum type="arabicPeriod"/>
              <a:defRPr/>
            </a:pPr>
            <a:endParaRPr lang="en-US"/>
          </a:p>
        </p:txBody>
      </p:sp>
      <p:pic>
        <p:nvPicPr>
          <p:cNvPr id="3" name="그림 2"/>
          <p:cNvPicPr>
            <a:picLocks noChangeAspect="1"/>
          </p:cNvPicPr>
          <p:nvPr/>
        </p:nvPicPr>
        <p:blipFill rotWithShape="1">
          <a:blip r:embed="rId2"/>
          <a:stretch>
            <a:fillRect/>
          </a:stretch>
        </p:blipFill>
        <p:spPr>
          <a:xfrm>
            <a:off x="7856523" y="0"/>
            <a:ext cx="4335477" cy="182574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a:p>
          <a:p>
            <a:pPr marL="0" indent="0">
              <a:lnSpc>
                <a:spcPct val="80000"/>
              </a:lnSpc>
              <a:spcBef>
                <a:spcPts val="0"/>
              </a:spcBef>
              <a:buClr>
                <a:srgbClr val="888888"/>
              </a:buClr>
              <a:buSzPct val="25000"/>
              <a:buFont typeface="Arial"/>
              <a:buNone/>
              <a:defRPr/>
            </a:pPr>
            <a:endParaRPr lang="en-US" altLang="ko-K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endParaRPr lang="en-US"/>
          </a:p>
        </p:txBody>
      </p:sp>
      <p:pic>
        <p:nvPicPr>
          <p:cNvPr id="11" name="그림 10"/>
          <p:cNvPicPr>
            <a:picLocks noChangeAspect="1"/>
          </p:cNvPicPr>
          <p:nvPr/>
        </p:nvPicPr>
        <p:blipFill rotWithShape="1">
          <a:blip r:embed="rId2"/>
          <a:stretch>
            <a:fillRect/>
          </a:stretch>
        </p:blipFill>
        <p:spPr>
          <a:xfrm>
            <a:off x="759049" y="955039"/>
            <a:ext cx="9990231" cy="4815841"/>
          </a:xfrm>
          <a:prstGeom prst="rect">
            <a:avLst/>
          </a:prstGeom>
        </p:spPr>
      </p:pic>
      <p:pic>
        <p:nvPicPr>
          <p:cNvPr id="16" name="잉크 15"/>
          <p:cNvPicPr/>
          <p:nvPr/>
        </p:nvPicPr>
        <p:blipFill rotWithShape="1">
          <a:blip r:embed="rId3"/>
          <a:stretch>
            <a:fillRect/>
          </a:stretch>
        </p:blipFill>
        <p:spPr>
          <a:xfrm>
            <a:off x="887640" y="975040"/>
            <a:ext cx="9826920" cy="4772160"/>
          </a:xfrm>
          <a:prstGeom prst="rect">
            <a:avLst/>
          </a:prstGeom>
        </p:spPr>
      </p:pic>
      <p:grpSp>
        <p:nvGrpSpPr>
          <p:cNvPr id="23" name="그룹 22"/>
          <p:cNvGrpSpPr/>
          <p:nvPr/>
        </p:nvGrpSpPr>
        <p:grpSpPr>
          <a:xfrm rot="0">
            <a:off x="995640" y="944080"/>
            <a:ext cx="9685800" cy="4147200"/>
            <a:chOff x="995640" y="944080"/>
            <a:chExt cx="9685800" cy="4147200"/>
          </a:xfrm>
        </p:grpSpPr>
        <p:pic>
          <p:nvPicPr>
            <p:cNvPr id="17" name="잉크 16"/>
            <p:cNvPicPr/>
            <p:nvPr/>
          </p:nvPicPr>
          <p:blipFill rotWithShape="1">
            <a:blip r:embed="rId4"/>
            <a:stretch>
              <a:fillRect/>
            </a:stretch>
          </p:blipFill>
          <p:spPr>
            <a:xfrm>
              <a:off x="959640" y="908440"/>
              <a:ext cx="1291320" cy="123840"/>
            </a:xfrm>
            <a:prstGeom prst="rect">
              <a:avLst/>
            </a:prstGeom>
          </p:spPr>
        </p:pic>
        <p:pic>
          <p:nvPicPr>
            <p:cNvPr id="18" name="잉크 17"/>
            <p:cNvPicPr/>
            <p:nvPr/>
          </p:nvPicPr>
          <p:blipFill rotWithShape="1">
            <a:blip r:embed="rId5"/>
            <a:stretch>
              <a:fillRect/>
            </a:stretch>
          </p:blipFill>
          <p:spPr>
            <a:xfrm>
              <a:off x="2158440" y="969280"/>
              <a:ext cx="1859760" cy="82800"/>
            </a:xfrm>
            <a:prstGeom prst="rect">
              <a:avLst/>
            </a:prstGeom>
          </p:spPr>
        </p:pic>
        <p:pic>
          <p:nvPicPr>
            <p:cNvPr id="19" name="잉크 18"/>
            <p:cNvPicPr/>
            <p:nvPr/>
          </p:nvPicPr>
          <p:blipFill rotWithShape="1">
            <a:blip r:embed="rId6"/>
            <a:stretch>
              <a:fillRect/>
            </a:stretch>
          </p:blipFill>
          <p:spPr>
            <a:xfrm>
              <a:off x="3967080" y="969280"/>
              <a:ext cx="3020040" cy="164520"/>
            </a:xfrm>
            <a:prstGeom prst="rect">
              <a:avLst/>
            </a:prstGeom>
          </p:spPr>
        </p:pic>
        <p:pic>
          <p:nvPicPr>
            <p:cNvPr id="22" name="잉크 21"/>
            <p:cNvPicPr/>
            <p:nvPr/>
          </p:nvPicPr>
          <p:blipFill rotWithShape="1">
            <a:blip r:embed="rId7"/>
            <a:stretch>
              <a:fillRect/>
            </a:stretch>
          </p:blipFill>
          <p:spPr>
            <a:xfrm>
              <a:off x="6954360" y="1009240"/>
              <a:ext cx="3763080" cy="411804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a:p>
          <a:p>
            <a:pPr marL="0" indent="0">
              <a:lnSpc>
                <a:spcPct val="80000"/>
              </a:lnSpc>
              <a:spcBef>
                <a:spcPts val="0"/>
              </a:spcBef>
              <a:buClr>
                <a:srgbClr val="888888"/>
              </a:buClr>
              <a:buSzPct val="25000"/>
              <a:buFont typeface="Arial"/>
              <a:buNone/>
              <a:defRPr/>
            </a:pPr>
            <a:endParaRPr lang="en-US" altLang="ko-K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en-US" altLang="ko-KR"/>
              <a:t>-Core Types : Defined types of parameter for ARA</a:t>
            </a:r>
            <a:endParaRPr lang="en-US" altLang="ko-KR"/>
          </a:p>
          <a:p>
            <a:pPr marL="0" indent="0" algn="l">
              <a:buNone/>
              <a:defRPr/>
            </a:pPr>
            <a:r>
              <a:rPr lang="en-US" altLang="ko-KR"/>
              <a:t>-Execution Management : Managing execution of function clusters and process(application)</a:t>
            </a:r>
            <a:endParaRPr lang="en-US" altLang="ko-KR"/>
          </a:p>
          <a:p>
            <a:pPr marL="0" indent="0" algn="l">
              <a:buNone/>
              <a:defRPr/>
            </a:pPr>
            <a:r>
              <a:rPr lang="en-US" altLang="ko-KR"/>
              <a:t>-Persistency : File i/o control </a:t>
            </a:r>
            <a:endParaRPr lang="en-US" altLang="ko-KR"/>
          </a:p>
          <a:p>
            <a:pPr marL="0" indent="0" algn="l">
              <a:buNone/>
              <a:defRPr/>
            </a:pPr>
            <a:r>
              <a:rPr lang="en-US" altLang="ko-KR"/>
              <a:t>-RESTful : hypertext, http etc.</a:t>
            </a:r>
            <a:endParaRPr lang="en-US" altLang="ko-KR"/>
          </a:p>
          <a:p>
            <a:pPr marL="0" indent="0" algn="l">
              <a:buNone/>
              <a:defRPr/>
            </a:pPr>
            <a:r>
              <a:rPr lang="en-US" altLang="ko-KR"/>
              <a:t>-Time Synchronization : Time setting, Time Synchronizing</a:t>
            </a:r>
            <a:endParaRPr lang="en-US" altLang="ko-KR"/>
          </a:p>
          <a:p>
            <a:pPr marL="0" indent="0" algn="l">
              <a:buNone/>
              <a:defRPr/>
            </a:pPr>
            <a:r>
              <a:rPr lang="en-US" altLang="ko-KR"/>
              <a:t>-Platform Health Management : Detect errors of Application, system </a:t>
            </a:r>
            <a:endParaRPr lang="en-US" altLang="ko-KR"/>
          </a:p>
          <a:p>
            <a:pPr marL="0" indent="0" algn="l">
              <a:buNone/>
              <a:defRPr/>
            </a:pPr>
            <a:r>
              <a:rPr lang="en-US" altLang="ko-KR"/>
              <a:t>-Identity Access Management : Checking execution authorization</a:t>
            </a:r>
            <a:endParaRPr lang="en-US" altLang="ko-KR"/>
          </a:p>
          <a:p>
            <a:pPr marL="0" indent="0" algn="l">
              <a:buNone/>
              <a:defRPr/>
            </a:pPr>
            <a:r>
              <a:rPr lang="en-US" altLang="ko-KR"/>
              <a:t>-Cryptography : Security service (encryption, decryption)</a:t>
            </a:r>
            <a:endParaRPr lang="en-US" altLang="ko-KR"/>
          </a:p>
          <a:p>
            <a:pPr marL="0" indent="0" algn="l">
              <a:buNone/>
              <a:defRPr/>
            </a:pPr>
            <a:r>
              <a:rPr lang="en-US" altLang="ko-KR"/>
              <a:t>-Log &amp; Trace : Provide DLT library</a:t>
            </a:r>
            <a:endParaRPr lang="en-US" altLang="ko-KR"/>
          </a:p>
          <a:p>
            <a:pPr marL="0" indent="0" algn="l">
              <a:buNone/>
              <a:defRPr/>
            </a:pPr>
            <a:r>
              <a:rPr lang="en-US" altLang="ko-KR"/>
              <a:t>-Diagnostics : Protocol for transferring and processing data</a:t>
            </a:r>
            <a:endParaRPr lang="en-US" altLang="ko-KR"/>
          </a:p>
          <a:p>
            <a:pPr marL="0" indent="0" algn="l">
              <a:buNone/>
              <a:defRPr/>
            </a:pPr>
            <a:r>
              <a:rPr lang="en-US" altLang="ko-KR"/>
              <a:t> </a:t>
            </a:r>
            <a:endParaRPr lang="en-US" altLang="ko-KR"/>
          </a:p>
          <a:p>
            <a:pPr marL="0" indent="0" algn="l">
              <a:buNone/>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2583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b="1" i="1" u="sng">
              <a:solidFill>
                <a:srgbClr val="ff0000"/>
              </a:solidFill>
              <a:effectLst>
                <a:outerShdw blurRad="76200" dist="76200" dir="2700000" algn="ctr" rotWithShape="0">
                  <a:srgbClr val="000000">
                    <a:alpha val="50000"/>
                  </a:srgbClr>
                </a:outerShdw>
              </a:effectLst>
            </a:endParaRPr>
          </a:p>
          <a:p>
            <a:pPr marL="0" indent="0">
              <a:lnSpc>
                <a:spcPct val="80000"/>
              </a:lnSpc>
              <a:spcBef>
                <a:spcPts val="0"/>
              </a:spcBef>
              <a:buClr>
                <a:srgbClr val="888888"/>
              </a:buClr>
              <a:buSzPct val="25000"/>
              <a:buFont typeface="Arial"/>
              <a:buNone/>
              <a:defRPr/>
            </a:pP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b="1" i="1">
              <a:solidFill>
                <a:srgbClr val="ff0000"/>
              </a:solidFill>
            </a:endParaRPr>
          </a:p>
          <a:p>
            <a:pPr marL="0" indent="0">
              <a:lnSpc>
                <a:spcPct val="80000"/>
              </a:lnSpc>
              <a:spcBef>
                <a:spcPts val="0"/>
              </a:spcBef>
              <a:buClr>
                <a:srgbClr val="888888"/>
              </a:buClr>
              <a:buSzPct val="25000"/>
              <a:buFont typeface="Arial"/>
              <a:buNone/>
              <a:defRPr/>
            </a:pPr>
            <a:endParaRPr lang="en-US" altLang="ko-K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ko-KR" altLang="en-US"/>
              <a:t>*</a:t>
            </a:r>
            <a:r>
              <a:rPr lang="en-US" altLang="ko-KR"/>
              <a:t>Execution management(Very important)</a:t>
            </a:r>
            <a:endParaRPr lang="en-US" altLang="ko-KR"/>
          </a:p>
          <a:p>
            <a:pPr marL="0" indent="0" algn="l">
              <a:buNone/>
              <a:defRPr/>
            </a:pPr>
            <a:endParaRPr lang="en-US" altLang="ko-KR"/>
          </a:p>
          <a:p>
            <a:pPr marL="514350" indent="-514350" algn="l">
              <a:buAutoNum type="arabicParenBoth"/>
              <a:defRPr/>
            </a:pPr>
            <a:r>
              <a:rPr lang="en-US" altLang="ko-KR"/>
              <a:t>It seems that OS and EM has the same function. </a:t>
            </a:r>
            <a:endParaRPr lang="en-US" altLang="ko-KR"/>
          </a:p>
          <a:p>
            <a:pPr marL="0" indent="0" algn="l">
              <a:buNone/>
              <a:defRPr/>
            </a:pPr>
            <a:r>
              <a:rPr lang="en-US" altLang="ko-KR"/>
              <a:t>But why are we still using EM and OS at the same time?</a:t>
            </a:r>
            <a:endParaRPr lang="en-US" altLang="ko-KR"/>
          </a:p>
          <a:p>
            <a:pPr marL="0" indent="0" algn="l">
              <a:buNone/>
              <a:defRPr/>
            </a:pPr>
            <a:r>
              <a:rPr lang="en-US" altLang="ko-KR"/>
              <a:t>EM separates OS with platform. </a:t>
            </a:r>
            <a:endParaRPr lang="en-US" altLang="ko-KR"/>
          </a:p>
          <a:p>
            <a:pPr marL="0" indent="0" algn="l">
              <a:buNone/>
              <a:defRPr/>
            </a:pPr>
            <a:r>
              <a:rPr lang="en-US" altLang="ko-KR"/>
              <a:t>When developing process(application), it does not need to care about OS</a:t>
            </a:r>
            <a:r>
              <a:rPr lang="en-US" altLang="ko-KR" b="1" i="1" u="sng">
                <a:solidFill>
                  <a:srgbClr val="ff0000"/>
                </a:solidFill>
              </a:rPr>
              <a:t>(OS</a:t>
            </a:r>
            <a:r>
              <a:rPr lang="ko-KR" altLang="en-US" b="1" i="1" u="sng">
                <a:solidFill>
                  <a:srgbClr val="ff0000"/>
                </a:solidFill>
              </a:rPr>
              <a:t>와의 응집도는 </a:t>
            </a:r>
            <a:r>
              <a:rPr lang="en-US" altLang="ko-KR" b="1" i="1" u="sng">
                <a:solidFill>
                  <a:srgbClr val="ff0000"/>
                </a:solidFill>
              </a:rPr>
              <a:t>up, </a:t>
            </a:r>
            <a:r>
              <a:rPr lang="ko-KR" altLang="en-US" b="1" i="1" u="sng">
                <a:solidFill>
                  <a:srgbClr val="ff0000"/>
                </a:solidFill>
              </a:rPr>
              <a:t>결합도는 </a:t>
            </a:r>
            <a:r>
              <a:rPr lang="en-US" altLang="ko-KR" b="1" i="1" u="sng">
                <a:solidFill>
                  <a:srgbClr val="ff0000"/>
                </a:solidFill>
              </a:rPr>
              <a:t>down)</a:t>
            </a:r>
            <a:endParaRPr lang="en-US" altLang="ko-KR"/>
          </a:p>
          <a:p>
            <a:pPr marL="0" indent="0" algn="l">
              <a:buNone/>
              <a:defRPr/>
            </a:pPr>
            <a:r>
              <a:rPr lang="en-US" altLang="ko-KR"/>
              <a:t>Therefore, EM is an </a:t>
            </a:r>
            <a:r>
              <a:rPr lang="en-US" altLang="ko-KR" b="1" i="1" u="sng">
                <a:solidFill>
                  <a:srgbClr val="ff0000"/>
                </a:solidFill>
              </a:rPr>
              <a:t>interface</a:t>
            </a:r>
            <a:r>
              <a:rPr lang="en-US" altLang="ko-KR"/>
              <a:t> that connects OS/HW with platform.</a:t>
            </a:r>
            <a:endParaRPr lang="en-US" altLang="ko-KR"/>
          </a:p>
          <a:p>
            <a:pPr marL="0" indent="0" algn="l">
              <a:buNone/>
              <a:defRPr/>
            </a:pPr>
            <a:r>
              <a:rPr lang="en-US" altLang="ko-KR"/>
              <a:t>With using EM, you can directly replace OS/HW or Platform and also it makes any OS(e.g. Linux, Windows) be capable</a:t>
            </a:r>
            <a:endParaRPr lang="en-US" altLang="ko-KR"/>
          </a:p>
          <a:p>
            <a:pPr marL="0" indent="0" algn="l">
              <a:buNone/>
              <a:defRPr/>
            </a:pPr>
            <a:r>
              <a:rPr lang="en-US" altLang="ko-KR"/>
              <a:t>Cf. EM is not in Classic platform but only in the Adaptive platform</a:t>
            </a:r>
            <a:endParaRPr lang="en-US" altLang="ko-KR"/>
          </a:p>
          <a:p>
            <a:pPr marL="0" indent="0" algn="l">
              <a:buNone/>
              <a:defRPr/>
            </a:pPr>
            <a:endParaRPr lang="en-US"/>
          </a:p>
        </p:txBody>
      </p:sp>
      <p:pic>
        <p:nvPicPr>
          <p:cNvPr id="2" name="그림 1"/>
          <p:cNvPicPr>
            <a:picLocks noChangeAspect="1"/>
          </p:cNvPicPr>
          <p:nvPr/>
        </p:nvPicPr>
        <p:blipFill rotWithShape="1">
          <a:blip r:embed="rId2"/>
          <a:stretch>
            <a:fillRect/>
          </a:stretch>
        </p:blipFill>
        <p:spPr>
          <a:xfrm>
            <a:off x="7651544" y="0"/>
            <a:ext cx="4540456" cy="2056600"/>
          </a:xfrm>
          <a:prstGeom prst="rect">
            <a:avLst/>
          </a:prstGeom>
        </p:spPr>
      </p:pic>
      <p:pic>
        <p:nvPicPr>
          <p:cNvPr id="7" name="잉크 6"/>
          <p:cNvPicPr/>
          <p:nvPr/>
        </p:nvPicPr>
        <p:blipFill rotWithShape="1">
          <a:blip r:embed="rId3"/>
          <a:stretch>
            <a:fillRect/>
          </a:stretch>
        </p:blipFill>
        <p:spPr>
          <a:xfrm>
            <a:off x="7685880" y="1324960"/>
            <a:ext cx="4716000" cy="15444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a:p>
          <a:p>
            <a:pPr marL="0" indent="0">
              <a:lnSpc>
                <a:spcPct val="80000"/>
              </a:lnSpc>
              <a:spcBef>
                <a:spcPts val="0"/>
              </a:spcBef>
              <a:buClr>
                <a:srgbClr val="888888"/>
              </a:buClr>
              <a:buSzPct val="25000"/>
              <a:buFont typeface="Arial"/>
              <a:buNone/>
              <a:defRPr/>
            </a:pPr>
            <a:endParaRPr lang="en-US" altLang="ko-K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ko-KR" altLang="en-US"/>
              <a:t>*</a:t>
            </a:r>
            <a:r>
              <a:rPr lang="en-US" altLang="ko-KR"/>
              <a:t>Execution management(Very important)</a:t>
            </a:r>
            <a:endParaRPr lang="en-US" altLang="ko-KR"/>
          </a:p>
          <a:p>
            <a:pPr marL="0" indent="0" algn="l">
              <a:buNone/>
              <a:defRPr/>
            </a:pPr>
            <a:endParaRPr lang="en-US" altLang="ko-KR"/>
          </a:p>
          <a:p>
            <a:pPr marL="0" indent="0" algn="l">
              <a:buNone/>
              <a:defRPr/>
            </a:pPr>
            <a:r>
              <a:rPr lang="en-US" altLang="ko-KR"/>
              <a:t>(2) EM has it`s own “Requirements of EM” and “Specification of EM“. You can find it easily on website.</a:t>
            </a:r>
            <a:endParaRPr lang="en-US" altLang="ko-KR"/>
          </a:p>
          <a:p>
            <a:pPr marL="0" indent="0" algn="l">
              <a:buNone/>
              <a:defRPr/>
            </a:pPr>
            <a:r>
              <a:rPr lang="en-US" altLang="ko-KR"/>
              <a:t>(3) Startup sequence of EM</a:t>
            </a:r>
            <a:endParaRPr lang="en-US" altLang="ko-KR"/>
          </a:p>
          <a:p>
            <a:pPr marL="0" indent="0" algn="l">
              <a:buNone/>
              <a:defRPr/>
            </a:pPr>
            <a:endParaRPr lang="en-US"/>
          </a:p>
        </p:txBody>
      </p:sp>
      <p:pic>
        <p:nvPicPr>
          <p:cNvPr id="2" name="그림 1"/>
          <p:cNvPicPr>
            <a:picLocks noChangeAspect="1"/>
          </p:cNvPicPr>
          <p:nvPr/>
        </p:nvPicPr>
        <p:blipFill rotWithShape="1">
          <a:blip r:embed="rId2"/>
          <a:stretch>
            <a:fillRect/>
          </a:stretch>
        </p:blipFill>
        <p:spPr>
          <a:xfrm>
            <a:off x="7651544" y="0"/>
            <a:ext cx="4540456" cy="2056600"/>
          </a:xfrm>
          <a:prstGeom prst="rect">
            <a:avLst/>
          </a:prstGeom>
        </p:spPr>
      </p:pic>
      <p:pic>
        <p:nvPicPr>
          <p:cNvPr id="7" name="잉크 6"/>
          <p:cNvPicPr/>
          <p:nvPr/>
        </p:nvPicPr>
        <p:blipFill rotWithShape="1">
          <a:blip r:embed="rId3"/>
          <a:stretch>
            <a:fillRect/>
          </a:stretch>
        </p:blipFill>
        <p:spPr>
          <a:xfrm>
            <a:off x="7685880" y="1324960"/>
            <a:ext cx="4716000" cy="154440"/>
          </a:xfrm>
          <a:prstGeom prst="rect">
            <a:avLst/>
          </a:prstGeom>
        </p:spPr>
      </p:pic>
      <p:pic>
        <p:nvPicPr>
          <p:cNvPr id="6" name="그림 5"/>
          <p:cNvPicPr>
            <a:picLocks noChangeAspect="1"/>
          </p:cNvPicPr>
          <p:nvPr/>
        </p:nvPicPr>
        <p:blipFill rotWithShape="1">
          <a:blip r:embed="rId4"/>
          <a:stretch>
            <a:fillRect/>
          </a:stretch>
        </p:blipFill>
        <p:spPr>
          <a:xfrm>
            <a:off x="682791" y="3590760"/>
            <a:ext cx="3262768" cy="2892446"/>
          </a:xfrm>
          <a:prstGeom prst="rect">
            <a:avLst/>
          </a:prstGeom>
        </p:spPr>
      </p:pic>
      <p:pic>
        <p:nvPicPr>
          <p:cNvPr id="8" name="그림 7"/>
          <p:cNvPicPr>
            <a:picLocks noChangeAspect="1"/>
          </p:cNvPicPr>
          <p:nvPr/>
        </p:nvPicPr>
        <p:blipFill rotWithShape="1">
          <a:blip r:embed="rId5"/>
          <a:stretch>
            <a:fillRect/>
          </a:stretch>
        </p:blipFill>
        <p:spPr>
          <a:xfrm>
            <a:off x="7017455" y="2911641"/>
            <a:ext cx="4988559" cy="377952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b="1" i="1" u="sng">
              <a:solidFill>
                <a:srgbClr val="ff0000"/>
              </a:solidFill>
            </a:endParaRPr>
          </a:p>
          <a:p>
            <a:pPr marL="0" indent="0">
              <a:lnSpc>
                <a:spcPct val="80000"/>
              </a:lnSpc>
              <a:spcBef>
                <a:spcPts val="0"/>
              </a:spcBef>
              <a:buClr>
                <a:srgbClr val="888888"/>
              </a:buClr>
              <a:buSzPct val="25000"/>
              <a:buFont typeface="Arial"/>
              <a:buNone/>
              <a:defRPr/>
            </a:pPr>
            <a:endParaRPr lang="en-US" altLang="ko-KR" b="1" i="1" u="sng">
              <a:solidFill>
                <a:srgbClr val="ff0000"/>
              </a:solidFill>
            </a:endParaRP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ko-KR" altLang="en-US"/>
              <a:t>*</a:t>
            </a:r>
            <a:r>
              <a:rPr lang="en-US" altLang="ko-KR"/>
              <a:t>Execution management</a:t>
            </a: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r>
              <a:rPr lang="en-US" altLang="ko-KR" sz="2400"/>
              <a:t>A, B, C, D, E, F : Process</a:t>
            </a:r>
            <a:endParaRPr lang="en-US" altLang="ko-KR" sz="2400"/>
          </a:p>
          <a:p>
            <a:pPr marL="0" indent="0" algn="l">
              <a:buNone/>
              <a:defRPr/>
            </a:pPr>
            <a:r>
              <a:rPr lang="en-US" altLang="ko-KR" sz="2400"/>
              <a:t>A : initializing process-Self termination </a:t>
            </a:r>
            <a:endParaRPr lang="en-US" altLang="ko-KR" sz="2400"/>
          </a:p>
          <a:p>
            <a:pPr marL="0" indent="0" algn="l">
              <a:buNone/>
              <a:defRPr/>
            </a:pPr>
            <a:r>
              <a:rPr lang="en-US" altLang="ko-KR" sz="2400"/>
              <a:t>B : A dependency</a:t>
            </a:r>
            <a:endParaRPr lang="en-US" altLang="ko-KR" sz="2400"/>
          </a:p>
          <a:p>
            <a:pPr marL="0" indent="0" algn="l">
              <a:buNone/>
              <a:defRPr/>
            </a:pPr>
            <a:r>
              <a:rPr lang="en-US" altLang="ko-KR" sz="2400"/>
              <a:t>C : Machine State running</a:t>
            </a:r>
            <a:endParaRPr lang="en-US" altLang="ko-KR" sz="2400"/>
          </a:p>
          <a:p>
            <a:pPr marL="0" indent="0" algn="l">
              <a:buNone/>
              <a:defRPr/>
            </a:pPr>
            <a:r>
              <a:rPr lang="en-US" altLang="ko-KR" sz="2400"/>
              <a:t>D, E : FG1 State running</a:t>
            </a:r>
            <a:endParaRPr lang="en-US" altLang="ko-KR" sz="2400"/>
          </a:p>
          <a:p>
            <a:pPr marL="0" indent="0" algn="l">
              <a:buNone/>
              <a:defRPr/>
            </a:pPr>
            <a:r>
              <a:rPr lang="en-US" altLang="ko-KR" sz="2400"/>
              <a:t>F : FG2 State running and fallback</a:t>
            </a:r>
            <a:endParaRPr lang="en-US" altLang="ko-KR" sz="2400"/>
          </a:p>
          <a:p>
            <a:pPr marL="0" indent="0" algn="l">
              <a:buNone/>
              <a:defRPr/>
            </a:pPr>
            <a:r>
              <a:rPr lang="en-US" altLang="ko-KR" sz="2400"/>
              <a:t>FGs are operating parallelly which lead parallel processing of process	</a:t>
            </a:r>
            <a:endParaRPr lang="en-US" altLang="ko-KR" sz="2400"/>
          </a:p>
        </p:txBody>
      </p:sp>
      <p:pic>
        <p:nvPicPr>
          <p:cNvPr id="10" name="그림 9"/>
          <p:cNvPicPr>
            <a:picLocks noChangeAspect="1"/>
          </p:cNvPicPr>
          <p:nvPr/>
        </p:nvPicPr>
        <p:blipFill rotWithShape="1">
          <a:blip r:embed="rId2"/>
          <a:stretch>
            <a:fillRect/>
          </a:stretch>
        </p:blipFill>
        <p:spPr>
          <a:xfrm>
            <a:off x="4958080" y="153782"/>
            <a:ext cx="7122629" cy="350381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 name="Google Shape;203;p10"/>
          <p:cNvSpPr txBox="1"/>
          <p:nvPr/>
        </p:nvSpPr>
        <p:spPr>
          <a:xfrm>
            <a:off x="527381" y="514175"/>
            <a:ext cx="11137237" cy="333724"/>
          </a:xfrm>
          <a:prstGeom prst="rect">
            <a:avLst/>
          </a:prstGeom>
          <a:noFill/>
          <a:ln>
            <a:noFill/>
          </a:ln>
        </p:spPr>
        <p:txBody>
          <a:bodyPr vert="horz" wrap="square" lIns="0" tIns="45700" rIns="91424" bIns="45700" anchor="t" anchorCtr="0">
            <a:normAutofit fontScale="900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ct val="25000"/>
              <a:buFont typeface="Arial"/>
              <a:buNone/>
              <a:defRPr/>
            </a:pPr>
            <a:endParaRPr lang="en-US" sz="1979"/>
          </a:p>
        </p:txBody>
      </p:sp>
      <p:sp>
        <p:nvSpPr>
          <p:cNvPr id="11" name="Google Shape;204;p10"/>
          <p:cNvSpPr txBox="1"/>
          <p:nvPr/>
        </p:nvSpPr>
        <p:spPr>
          <a:xfrm>
            <a:off x="527381" y="888781"/>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None/>
              <a:defRPr/>
            </a:pPr>
            <a:endParaRPr lang="en-US" altLang="ko-KR"/>
          </a:p>
          <a:p>
            <a:pPr marL="0" indent="0">
              <a:lnSpc>
                <a:spcPct val="80000"/>
              </a:lnSpc>
              <a:spcBef>
                <a:spcPts val="0"/>
              </a:spcBef>
              <a:buClr>
                <a:srgbClr val="888888"/>
              </a:buClr>
              <a:buSzPct val="25000"/>
              <a:buFont typeface="Arial"/>
              <a:buNone/>
              <a:defRPr/>
            </a:pPr>
            <a:endParaRPr lang="en-US"/>
          </a:p>
        </p:txBody>
      </p:sp>
      <p:sp>
        <p:nvSpPr>
          <p:cNvPr id="12" name="Google Shape;200;p10"/>
          <p:cNvSpPr txBox="1"/>
          <p:nvPr/>
        </p:nvSpPr>
        <p:spPr>
          <a:xfrm>
            <a:off x="3356139" y="1776095"/>
            <a:ext cx="5479719"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en-US" altLang="ko-KR"/>
              <a:t>Contents</a:t>
            </a:r>
            <a:endParaRPr lang="en-US" altLang="ko-KR"/>
          </a:p>
          <a:p>
            <a:pPr marL="0" indent="0">
              <a:spcBef>
                <a:spcPts val="0"/>
              </a:spcBef>
              <a:buClr>
                <a:schemeClr val="dk1"/>
              </a:buClr>
              <a:buSzPct val="25000"/>
              <a:buFont typeface="Arial"/>
              <a:buNone/>
              <a:defRPr/>
            </a:pPr>
            <a:r>
              <a:rPr lang="en-US" altLang="ko-KR"/>
              <a:t>1. What is AUTOSAR?</a:t>
            </a:r>
            <a:endParaRPr lang="en-US" altLang="ko-KR"/>
          </a:p>
          <a:p>
            <a:pPr marL="0" indent="0">
              <a:spcBef>
                <a:spcPts val="0"/>
              </a:spcBef>
              <a:buClr>
                <a:schemeClr val="dk1"/>
              </a:buClr>
              <a:buSzPct val="25000"/>
              <a:buFont typeface="Arial"/>
              <a:buNone/>
              <a:defRPr/>
            </a:pPr>
            <a:r>
              <a:rPr lang="en-US" altLang="ko-KR"/>
              <a:t>2. History of AUTOSAR</a:t>
            </a:r>
            <a:endParaRPr lang="en-US" altLang="ko-KR"/>
          </a:p>
          <a:p>
            <a:pPr marL="0" indent="0">
              <a:spcBef>
                <a:spcPts val="0"/>
              </a:spcBef>
              <a:buClr>
                <a:schemeClr val="dk1"/>
              </a:buClr>
              <a:buSzPct val="25000"/>
              <a:buFont typeface="Arial"/>
              <a:buNone/>
              <a:defRPr/>
            </a:pPr>
            <a:r>
              <a:rPr lang="en-US" altLang="ko-KR"/>
              <a:t>3. Structure of AUTOSAR</a:t>
            </a:r>
            <a:endParaRPr lang="en-US" altLang="ko-KR"/>
          </a:p>
          <a:p>
            <a:pPr marL="0" indent="0">
              <a:spcBef>
                <a:spcPts val="0"/>
              </a:spcBef>
              <a:buClr>
                <a:schemeClr val="dk1"/>
              </a:buClr>
              <a:buSzPct val="25000"/>
              <a:buFont typeface="Arial"/>
              <a:buNone/>
              <a:defRPr/>
            </a:pPr>
            <a:r>
              <a:rPr lang="en-US" altLang="ko-KR"/>
              <a:t>4. How to use AUTOSAR?</a:t>
            </a:r>
            <a:endParaRPr lang="en-US" altLang="ko-KR"/>
          </a:p>
          <a:p>
            <a:pPr marL="0" indent="0">
              <a:spcBef>
                <a:spcPts val="0"/>
              </a:spcBef>
              <a:buClr>
                <a:schemeClr val="dk1"/>
              </a:buClr>
              <a:buSzPct val="25000"/>
              <a:buFont typeface="Arial"/>
              <a:buNone/>
              <a:defRPr/>
            </a:pPr>
            <a:r>
              <a:rPr lang="en-US" altLang="ko-KR"/>
              <a:t>5. AUTOSAR classic platform</a:t>
            </a:r>
            <a:endParaRPr lang="en-US" altLang="ko-KR"/>
          </a:p>
          <a:p>
            <a:pPr marL="0" indent="0">
              <a:spcBef>
                <a:spcPts val="0"/>
              </a:spcBef>
              <a:buClr>
                <a:schemeClr val="dk1"/>
              </a:buClr>
              <a:buSzPct val="25000"/>
              <a:buFont typeface="Arial"/>
              <a:buNone/>
              <a:defRPr/>
            </a:pPr>
            <a:r>
              <a:rPr lang="en-US" altLang="ko-KR"/>
              <a:t>6. AUTOSAR adaptive platform</a:t>
            </a:r>
            <a:endParaRPr lang="en-US" altLang="ko-KR"/>
          </a:p>
          <a:p>
            <a:pPr marL="0" indent="0">
              <a:spcBef>
                <a:spcPts val="0"/>
              </a:spcBef>
              <a:buClr>
                <a:schemeClr val="dk1"/>
              </a:buClr>
              <a:buSzPct val="25000"/>
              <a:buFont typeface="Arial"/>
              <a:buNone/>
              <a:defRPr/>
            </a:pPr>
            <a:r>
              <a:rPr lang="en-US" altLang="ko-KR"/>
              <a:t> </a:t>
            </a:r>
            <a:endParaRPr lang="en-US" altLang="ko-KR"/>
          </a:p>
          <a:p>
            <a:pPr marL="514350" indent="-514350">
              <a:spcBef>
                <a:spcPts val="0"/>
              </a:spcBef>
              <a:buClr>
                <a:schemeClr val="dk1"/>
              </a:buClr>
              <a:buSzPct val="25000"/>
              <a:buFont typeface="Arial"/>
              <a:buAutoNum type="arabicPeriod"/>
              <a:defRPr/>
            </a:pPr>
            <a:endParaRPr lang="en-US" altLang="ko-KR"/>
          </a:p>
          <a:p>
            <a:pPr marL="514350" indent="-514350">
              <a:spcBef>
                <a:spcPts val="0"/>
              </a:spcBef>
              <a:buClr>
                <a:schemeClr val="dk1"/>
              </a:buClr>
              <a:buSzPct val="25000"/>
              <a:buFont typeface="Arial"/>
              <a:buAutoNum type="arabicPeriod"/>
              <a:defRPr/>
            </a:pPr>
            <a:endParaRPr lang="en-US" altLang="ko-KR"/>
          </a:p>
          <a:p>
            <a:pPr marL="514350" indent="-514350">
              <a:spcBef>
                <a:spcPts val="0"/>
              </a:spcBef>
              <a:buClr>
                <a:schemeClr val="dk1"/>
              </a:buClr>
              <a:buSzPct val="25000"/>
              <a:buFont typeface="Arial"/>
              <a:buAutoNum type="arabicPeriod"/>
              <a:defRPr/>
            </a:pP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a:effectLst>
                <a:outerShdw blurRad="76200" dist="76200" dir="2700000" algn="ctr" rotWithShape="0">
                  <a:srgbClr val="000000">
                    <a:alpha val="50000"/>
                  </a:srgbClr>
                </a:outerShdw>
              </a:effectLst>
            </a:endParaRPr>
          </a:p>
          <a:p>
            <a:pPr marL="0" indent="0">
              <a:lnSpc>
                <a:spcPct val="80000"/>
              </a:lnSpc>
              <a:spcBef>
                <a:spcPts val="0"/>
              </a:spcBef>
              <a:buClr>
                <a:srgbClr val="888888"/>
              </a:buClr>
              <a:buSzPct val="25000"/>
              <a:buFont typeface="Arial"/>
              <a:buNone/>
              <a:defRPr/>
            </a:pPr>
            <a:endParaRPr xmlns:mc="http://schemas.openxmlformats.org/markup-compatibility/2006" xmlns:hp="http://schemas.haansoft.com/office/presentation/8.0" lang="en-US" altLang="ko-KR" mc:Ignorable="hp" hp:hslEmbossed="0">
              <a:effectLst>
                <a:outerShdw blurRad="76200" dist="76200" dir="2700000" algn="ctr" rotWithShape="0">
                  <a:srgbClr val="000000">
                    <a:alpha val="50000"/>
                  </a:srgbClr>
                </a:outerShdw>
              </a:effectLst>
            </a:endParaRP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ko-KR" altLang="en-US"/>
              <a:t>*</a:t>
            </a:r>
            <a:r>
              <a:rPr lang="en-US" altLang="ko-KR"/>
              <a:t>Caution</a:t>
            </a:r>
            <a:endParaRPr lang="en-US" altLang="ko-KR"/>
          </a:p>
          <a:p>
            <a:pPr marL="0" indent="0" algn="l">
              <a:buNone/>
              <a:defRPr/>
            </a:pPr>
            <a:r>
              <a:rPr lang="en-US" altLang="ko-KR"/>
              <a:t>FGs and states can not depend </a:t>
            </a:r>
            <a:endParaRPr lang="en-US" altLang="ko-KR"/>
          </a:p>
          <a:p>
            <a:pPr marL="0" indent="0" algn="l">
              <a:buNone/>
              <a:defRPr/>
            </a:pPr>
            <a:r>
              <a:rPr lang="en-US" altLang="ko-KR"/>
              <a:t>with each other if they are </a:t>
            </a:r>
            <a:endParaRPr lang="en-US" altLang="ko-KR"/>
          </a:p>
          <a:p>
            <a:pPr marL="0" indent="0" algn="l">
              <a:buNone/>
              <a:defRPr/>
            </a:pPr>
            <a:r>
              <a:rPr lang="en-US" altLang="ko-KR"/>
              <a:t>not in the same FG or state</a:t>
            </a:r>
            <a:endParaRPr lang="en-US" altLang="ko-KR"/>
          </a:p>
          <a:p>
            <a:pPr marL="0" indent="0" algn="l">
              <a:buNone/>
              <a:defRPr/>
            </a:pPr>
            <a:r>
              <a:rPr lang="en-US" altLang="ko-KR" sz="2400"/>
              <a:t>	</a:t>
            </a:r>
            <a:endParaRPr lang="en-US" altLang="ko-KR" sz="2400"/>
          </a:p>
        </p:txBody>
      </p:sp>
      <p:pic>
        <p:nvPicPr>
          <p:cNvPr id="3" name="그림 2"/>
          <p:cNvPicPr>
            <a:picLocks noChangeAspect="1"/>
          </p:cNvPicPr>
          <p:nvPr/>
        </p:nvPicPr>
        <p:blipFill rotWithShape="1">
          <a:blip r:embed="rId2"/>
          <a:stretch>
            <a:fillRect/>
          </a:stretch>
        </p:blipFill>
        <p:spPr>
          <a:xfrm>
            <a:off x="6877050" y="0"/>
            <a:ext cx="5314950" cy="4371975"/>
          </a:xfrm>
          <a:prstGeom prst="rect">
            <a:avLst/>
          </a:prstGeom>
        </p:spPr>
      </p:pic>
      <p:pic>
        <p:nvPicPr>
          <p:cNvPr id="5" name="그림 4"/>
          <p:cNvPicPr>
            <a:picLocks noChangeAspect="1"/>
          </p:cNvPicPr>
          <p:nvPr/>
        </p:nvPicPr>
        <p:blipFill rotWithShape="1">
          <a:blip r:embed="rId3"/>
          <a:stretch>
            <a:fillRect/>
          </a:stretch>
        </p:blipFill>
        <p:spPr>
          <a:xfrm>
            <a:off x="682790" y="3106646"/>
            <a:ext cx="6194259" cy="34544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-Foundation Function Cluster</a:t>
            </a:r>
            <a:endParaRPr lang="en-US" altLang="ko-KR" b="1" i="1" u="sng">
              <a:solidFill>
                <a:srgbClr val="ff0000"/>
              </a:solidFill>
              <a:effectLst>
                <a:outerShdw blurRad="76200" dist="76200" dir="2700000" algn="ctr" rotWithShape="0">
                  <a:srgbClr val="000000">
                    <a:alpha val="50000"/>
                  </a:srgbClr>
                </a:outerShdw>
              </a:effectLst>
            </a:endParaRPr>
          </a:p>
          <a:p>
            <a:pPr marL="0" indent="0">
              <a:lnSpc>
                <a:spcPct val="80000"/>
              </a:lnSpc>
              <a:spcBef>
                <a:spcPts val="0"/>
              </a:spcBef>
              <a:buClr>
                <a:srgbClr val="888888"/>
              </a:buClr>
              <a:buSzPct val="25000"/>
              <a:buFont typeface="Arial"/>
              <a:buNone/>
              <a:defRPr/>
            </a:pPr>
            <a:endParaRPr xmlns:mc="http://schemas.openxmlformats.org/markup-compatibility/2006" xmlns:hp="http://schemas.haansoft.com/office/presentation/8.0" lang="en-US" altLang="ko-KR" b="1" i="1" u="sng" mc:Ignorable="hp" hp:hslEmbossed="0">
              <a:solidFill>
                <a:srgbClr val="ff0000"/>
              </a:solidFill>
              <a:effectLst>
                <a:outerShdw blurRad="76200" dist="76200" dir="2700000" algn="ctr" rotWithShape="0">
                  <a:srgbClr val="000000">
                    <a:alpha val="50000"/>
                  </a:srgbClr>
                </a:outerShdw>
              </a:effectLst>
            </a:endParaRP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ko-KR" altLang="en-US"/>
              <a:t>*</a:t>
            </a:r>
            <a:r>
              <a:rPr lang="en-US" altLang="ko-KR"/>
              <a:t>Communication management</a:t>
            </a:r>
            <a:endParaRPr lang="en-US" altLang="ko-KR"/>
          </a:p>
          <a:p>
            <a:pPr marL="0" indent="0" algn="l">
              <a:buNone/>
              <a:defRPr/>
            </a:pPr>
            <a:r>
              <a:rPr lang="en-US" altLang="ko-KR"/>
              <a:t>(Very important)</a:t>
            </a: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r>
              <a:rPr lang="en-US" altLang="ko-KR"/>
              <a:t>ECU`s communication(e.g. CAN, FlexRay) handling by using </a:t>
            </a:r>
            <a:r>
              <a:rPr lang="en-US" altLang="ko-KR" b="1" i="1" u="sng">
                <a:solidFill>
                  <a:srgbClr val="ff0000"/>
                </a:solidFill>
              </a:rPr>
              <a:t>SOMEIP</a:t>
            </a:r>
            <a:endParaRPr lang="en-US" altLang="ko-KR" b="1" i="1" u="sng">
              <a:solidFill>
                <a:srgbClr val="ff0000"/>
              </a:solidFill>
            </a:endParaRPr>
          </a:p>
          <a:p>
            <a:pPr marL="0" indent="0" algn="l">
              <a:buNone/>
              <a:defRPr/>
            </a:pPr>
            <a:endParaRPr lang="en-US" altLang="ko-KR"/>
          </a:p>
          <a:p>
            <a:pPr marL="0" indent="0" algn="l">
              <a:buNone/>
              <a:defRPr/>
            </a:pPr>
            <a:endParaRPr lang="en-US" altLang="ko-KR"/>
          </a:p>
        </p:txBody>
      </p:sp>
      <p:pic>
        <p:nvPicPr>
          <p:cNvPr id="4" name="그림 3"/>
          <p:cNvPicPr>
            <a:picLocks noChangeAspect="1"/>
          </p:cNvPicPr>
          <p:nvPr/>
        </p:nvPicPr>
        <p:blipFill rotWithShape="1">
          <a:blip r:embed="rId2"/>
          <a:stretch>
            <a:fillRect/>
          </a:stretch>
        </p:blipFill>
        <p:spPr>
          <a:xfrm>
            <a:off x="3741079" y="1811299"/>
            <a:ext cx="7168659" cy="3235401"/>
          </a:xfrm>
          <a:prstGeom prst="rect">
            <a:avLst/>
          </a:prstGeom>
        </p:spPr>
      </p:pic>
      <p:pic>
        <p:nvPicPr>
          <p:cNvPr id="6" name="그림 5"/>
          <p:cNvPicPr>
            <a:picLocks noChangeAspect="1"/>
          </p:cNvPicPr>
          <p:nvPr/>
        </p:nvPicPr>
        <p:blipFill rotWithShape="1">
          <a:blip r:embed="rId3"/>
          <a:stretch>
            <a:fillRect/>
          </a:stretch>
        </p:blipFill>
        <p:spPr>
          <a:xfrm>
            <a:off x="6096000" y="625996"/>
            <a:ext cx="1799870"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-Foundation Function Cluster</a:t>
            </a:r>
            <a:endParaRPr lang="en-US" altLang="ko-KR"/>
          </a:p>
          <a:p>
            <a:pPr marL="0" indent="0">
              <a:lnSpc>
                <a:spcPct val="80000"/>
              </a:lnSpc>
              <a:spcBef>
                <a:spcPts val="0"/>
              </a:spcBef>
              <a:buClr>
                <a:srgbClr val="888888"/>
              </a:buClr>
              <a:buSzPct val="25000"/>
              <a:buFont typeface="Arial"/>
              <a:buNone/>
              <a:defRPr/>
            </a:pPr>
            <a:endParaRPr lang="en-US" altLang="ko-K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ko-KR" altLang="en-US"/>
              <a:t>*</a:t>
            </a:r>
            <a:r>
              <a:rPr lang="en-US" altLang="ko-KR"/>
              <a:t>SOMEIP</a:t>
            </a: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endParaRPr lang="en-US" altLang="ko-KR"/>
          </a:p>
          <a:p>
            <a:pPr marL="0" indent="0" algn="l">
              <a:buNone/>
              <a:defRPr/>
            </a:pPr>
            <a:r>
              <a:rPr lang="en-US" altLang="ko-KR"/>
              <a:t>Every ECU has its own Registry and SOMEIP is done by </a:t>
            </a:r>
            <a:r>
              <a:rPr lang="en-US" altLang="ko-KR" b="1" i="1" u="sng">
                <a:solidFill>
                  <a:srgbClr val="ff0000"/>
                </a:solidFill>
              </a:rPr>
              <a:t>multicasting</a:t>
            </a:r>
            <a:endParaRPr lang="en-US" altLang="ko-KR" b="1" i="1" u="sng">
              <a:solidFill>
                <a:srgbClr val="ff0000"/>
              </a:solidFill>
            </a:endParaRPr>
          </a:p>
          <a:p>
            <a:pPr marL="0" indent="0" algn="l">
              <a:buNone/>
              <a:defRPr/>
            </a:pPr>
            <a:endParaRPr lang="en-US" altLang="ko-KR"/>
          </a:p>
          <a:p>
            <a:pPr marL="0" indent="0" algn="l">
              <a:buNone/>
              <a:defRPr/>
            </a:pPr>
            <a:endParaRPr lang="en-US" altLang="ko-KR"/>
          </a:p>
        </p:txBody>
      </p:sp>
      <p:pic>
        <p:nvPicPr>
          <p:cNvPr id="3" name="그림 2"/>
          <p:cNvPicPr>
            <a:picLocks noChangeAspect="1"/>
          </p:cNvPicPr>
          <p:nvPr/>
        </p:nvPicPr>
        <p:blipFill rotWithShape="1">
          <a:blip r:embed="rId2"/>
          <a:stretch>
            <a:fillRect/>
          </a:stretch>
        </p:blipFill>
        <p:spPr>
          <a:xfrm>
            <a:off x="6637889" y="1679575"/>
            <a:ext cx="5554111" cy="3400425"/>
          </a:xfrm>
          <a:prstGeom prst="rect">
            <a:avLst/>
          </a:prstGeom>
        </p:spPr>
      </p:pic>
      <p:pic>
        <p:nvPicPr>
          <p:cNvPr id="7" name="그림 6"/>
          <p:cNvPicPr>
            <a:picLocks noChangeAspect="1"/>
          </p:cNvPicPr>
          <p:nvPr/>
        </p:nvPicPr>
        <p:blipFill rotWithShape="1">
          <a:blip r:embed="rId3"/>
          <a:stretch>
            <a:fillRect/>
          </a:stretch>
        </p:blipFill>
        <p:spPr>
          <a:xfrm>
            <a:off x="682792" y="2174240"/>
            <a:ext cx="5667208" cy="290576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-Service Function Cluster</a:t>
            </a:r>
            <a:endParaRPr lang="en-US" altLang="ko-KR"/>
          </a:p>
          <a:p>
            <a:pPr marL="0" indent="0">
              <a:lnSpc>
                <a:spcPct val="80000"/>
              </a:lnSpc>
              <a:spcBef>
                <a:spcPts val="0"/>
              </a:spcBef>
              <a:buClr>
                <a:srgbClr val="888888"/>
              </a:buClr>
              <a:buSzPct val="25000"/>
              <a:buFont typeface="Arial"/>
              <a:buNone/>
              <a:defRPr/>
            </a:pPr>
            <a:endParaRPr lang="en-US" altLang="ko-KR"/>
          </a:p>
        </p:txBody>
      </p:sp>
      <p:pic>
        <p:nvPicPr>
          <p:cNvPr id="3" name="그림 2"/>
          <p:cNvPicPr>
            <a:picLocks noChangeAspect="1"/>
          </p:cNvPicPr>
          <p:nvPr/>
        </p:nvPicPr>
        <p:blipFill rotWithShape="1">
          <a:blip r:embed="rId2"/>
          <a:stretch>
            <a:fillRect/>
          </a:stretch>
        </p:blipFill>
        <p:spPr>
          <a:xfrm>
            <a:off x="759049" y="955039"/>
            <a:ext cx="9990231" cy="4815841"/>
          </a:xfrm>
          <a:prstGeom prst="rect">
            <a:avLst/>
          </a:prstGeom>
        </p:spPr>
      </p:pic>
      <p:pic>
        <p:nvPicPr>
          <p:cNvPr id="4" name="잉크 3"/>
          <p:cNvPicPr/>
          <p:nvPr/>
        </p:nvPicPr>
        <p:blipFill rotWithShape="1">
          <a:blip r:embed="rId3"/>
          <a:stretch>
            <a:fillRect/>
          </a:stretch>
        </p:blipFill>
        <p:spPr>
          <a:xfrm>
            <a:off x="8568600" y="1375360"/>
            <a:ext cx="2268000" cy="29278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111291" y="296954"/>
            <a:ext cx="11137237" cy="658085"/>
          </a:xfrm>
          <a:prstGeom prst="rect">
            <a:avLst/>
          </a:prstGeom>
          <a:noFill/>
          <a:ln>
            <a:noFill/>
          </a:ln>
        </p:spPr>
        <p:txBody>
          <a:bodyPr wrap="square" lIns="0" tIns="0" rIns="0" bIns="0" anchor="t" anchorCtr="0">
            <a:normAutofit fontScale="775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6. AUTOSAR Adaptive Platform</a:t>
            </a:r>
            <a:endParaRPr lang="en-US" altLang="ko-KR"/>
          </a:p>
          <a:p>
            <a:pPr marL="0" indent="0">
              <a:lnSpc>
                <a:spcPct val="80000"/>
              </a:lnSpc>
              <a:spcBef>
                <a:spcPts val="0"/>
              </a:spcBef>
              <a:buClr>
                <a:srgbClr val="888888"/>
              </a:buClr>
              <a:buSzPct val="25000"/>
              <a:buFont typeface="Arial"/>
              <a:buNone/>
              <a:defRPr/>
            </a:pPr>
            <a:r>
              <a:rPr lang="en-US" altLang="ko-KR"/>
              <a:t>	</a:t>
            </a:r>
            <a:endParaRPr lang="en-US" altLang="ko-KR"/>
          </a:p>
          <a:p>
            <a:pPr marL="0" indent="0">
              <a:lnSpc>
                <a:spcPct val="80000"/>
              </a:lnSpc>
              <a:spcBef>
                <a:spcPts val="0"/>
              </a:spcBef>
              <a:buClr>
                <a:srgbClr val="888888"/>
              </a:buClr>
              <a:buSzPct val="25000"/>
              <a:buFont typeface="Arial"/>
              <a:buNone/>
              <a:defRPr/>
            </a:pPr>
            <a:r>
              <a:rPr lang="en-US" altLang="ko-KR"/>
              <a:t>	</a:t>
            </a:r>
            <a:r>
              <a:rPr lang="en-US" altLang="ko-KR" b="1" i="1" u="sng">
                <a:solidFill>
                  <a:srgbClr val="ff0000"/>
                </a:solidFill>
                <a:effectLst>
                  <a:outerShdw blurRad="76200" dist="76200" dir="2700000" algn="ctr" rotWithShape="0">
                    <a:srgbClr val="000000">
                      <a:alpha val="50000"/>
                    </a:srgbClr>
                  </a:outerShdw>
                </a:effectLst>
              </a:rPr>
              <a:t>*Service Function Cluster</a:t>
            </a:r>
            <a:endParaRPr lang="en-US" altLang="ko-KR"/>
          </a:p>
          <a:p>
            <a:pPr marL="0" indent="0">
              <a:lnSpc>
                <a:spcPct val="80000"/>
              </a:lnSpc>
              <a:spcBef>
                <a:spcPts val="0"/>
              </a:spcBef>
              <a:buClr>
                <a:srgbClr val="888888"/>
              </a:buClr>
              <a:buSzPct val="25000"/>
              <a:buFont typeface="Arial"/>
              <a:buNone/>
              <a:defRPr/>
            </a:pPr>
            <a:endParaRPr lang="en-US" altLang="ko-KR"/>
          </a:p>
        </p:txBody>
      </p:sp>
      <p:sp>
        <p:nvSpPr>
          <p:cNvPr id="14" name="Google Shape;192;p9"/>
          <p:cNvSpPr txBox="1"/>
          <p:nvPr/>
        </p:nvSpPr>
        <p:spPr>
          <a:xfrm>
            <a:off x="682791" y="955040"/>
            <a:ext cx="11137237" cy="560600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r>
              <a:rPr lang="en-US" altLang="ko-KR"/>
              <a:t>-Network management : Managing PN(Partial Network, used in AUTOSAR), VN(Virtual Network, used in other communication systems)</a:t>
            </a:r>
            <a:endParaRPr lang="en-US" altLang="ko-KR"/>
          </a:p>
          <a:p>
            <a:pPr marL="0" indent="0" algn="l">
              <a:buNone/>
              <a:defRPr/>
            </a:pPr>
            <a:r>
              <a:rPr lang="en-US" altLang="ko-KR"/>
              <a:t>-State management : Managing states of applications</a:t>
            </a:r>
            <a:endParaRPr lang="en-US" altLang="ko-KR"/>
          </a:p>
          <a:p>
            <a:pPr marL="0" indent="0" algn="l">
              <a:buNone/>
              <a:defRPr/>
            </a:pPr>
            <a:r>
              <a:rPr lang="en-US" altLang="ko-KR"/>
              <a:t>-Update and Configuration management : Continuous update of platform</a:t>
            </a: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 name="Google Shape;204;p10"/>
          <p:cNvSpPr txBox="1"/>
          <p:nvPr/>
        </p:nvSpPr>
        <p:spPr>
          <a:xfrm>
            <a:off x="527381" y="888781"/>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spcBef>
                <a:spcPts val="0"/>
              </a:spcBef>
              <a:defRPr/>
            </a:pPr>
            <a:r>
              <a:rPr lang="en-US" altLang="ko-KR"/>
              <a:t>1. What is AUTOSAR?</a:t>
            </a:r>
            <a:endParaRPr lang="en-US" altLang="ko-KR"/>
          </a:p>
          <a:p>
            <a:pPr marL="0" indent="0">
              <a:lnSpc>
                <a:spcPct val="80000"/>
              </a:lnSpc>
              <a:spcBef>
                <a:spcPts val="0"/>
              </a:spcBef>
              <a:buClr>
                <a:srgbClr val="888888"/>
              </a:buClr>
              <a:buSzPct val="25000"/>
              <a:buFont typeface="Arial"/>
              <a:buNone/>
              <a:defRPr/>
            </a:pPr>
            <a:endParaRPr lang="en-US"/>
          </a:p>
        </p:txBody>
      </p:sp>
      <p:sp>
        <p:nvSpPr>
          <p:cNvPr id="12" name="Google Shape;200;p10"/>
          <p:cNvSpPr txBox="1"/>
          <p:nvPr/>
        </p:nvSpPr>
        <p:spPr>
          <a:xfrm>
            <a:off x="780594" y="3700956"/>
            <a:ext cx="11127627" cy="4096626"/>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en-US" altLang="ko-KR"/>
              <a:t>AUTOSAR = AUTomotive Open System ARchitecture</a:t>
            </a:r>
            <a:endParaRPr lang="en-US" altLang="ko-KR"/>
          </a:p>
          <a:p>
            <a:pPr marL="0" indent="0">
              <a:spcBef>
                <a:spcPts val="0"/>
              </a:spcBef>
              <a:buClr>
                <a:schemeClr val="dk1"/>
              </a:buClr>
              <a:buSzPct val="25000"/>
              <a:buFont typeface="Arial"/>
              <a:buNone/>
              <a:defRPr/>
            </a:pPr>
            <a:r>
              <a:rPr lang="en-US" altLang="ko-KR"/>
              <a:t>In the past, every company used each of their own vehicle SW. They are </a:t>
            </a:r>
            <a:r>
              <a:rPr lang="en-US" altLang="ko-KR" b="1" i="1" u="sng">
                <a:solidFill>
                  <a:srgbClr val="ff0000"/>
                </a:solidFill>
              </a:rPr>
              <a:t>not compatible at all</a:t>
            </a:r>
            <a:r>
              <a:rPr lang="en-US" altLang="ko-KR"/>
              <a:t>.</a:t>
            </a:r>
            <a:endParaRPr lang="en-US" altLang="ko-KR"/>
          </a:p>
          <a:p>
            <a:pPr marL="0" indent="0">
              <a:spcBef>
                <a:spcPts val="0"/>
              </a:spcBef>
              <a:buClr>
                <a:schemeClr val="dk1"/>
              </a:buClr>
              <a:buSzPct val="25000"/>
              <a:buFont typeface="Arial"/>
              <a:buNone/>
              <a:defRPr/>
            </a:pPr>
            <a:r>
              <a:rPr lang="en-US" altLang="ko-KR"/>
              <a:t>It was necessary to make a </a:t>
            </a:r>
            <a:r>
              <a:rPr lang="en-US" altLang="ko-KR" b="1" i="1" u="sng">
                <a:solidFill>
                  <a:srgbClr val="ff0000"/>
                </a:solidFill>
              </a:rPr>
              <a:t>general platform</a:t>
            </a:r>
            <a:r>
              <a:rPr lang="en-US" altLang="ko-KR"/>
              <a:t> which can be used at any time. So, they made AUTOSAR.</a:t>
            </a:r>
            <a:endParaRPr lang="en-US" altLang="ko-KR"/>
          </a:p>
          <a:p>
            <a:pPr marL="0" indent="0">
              <a:spcBef>
                <a:spcPts val="0"/>
              </a:spcBef>
              <a:buClr>
                <a:schemeClr val="dk1"/>
              </a:buClr>
              <a:buSzPct val="25000"/>
              <a:buFont typeface="Arial"/>
              <a:buNone/>
              <a:defRPr/>
            </a:pPr>
            <a:r>
              <a:rPr lang="en-US" altLang="ko-KR" b="1" i="1" u="sng">
                <a:solidFill>
                  <a:srgbClr val="ff0000"/>
                </a:solidFill>
              </a:rPr>
              <a:t>AUTOSAR is a platform which is available at any time.</a:t>
            </a:r>
            <a:endParaRPr lang="en-US" altLang="ko-KR"/>
          </a:p>
          <a:p>
            <a:pPr marL="0" indent="0">
              <a:spcBef>
                <a:spcPts val="0"/>
              </a:spcBef>
              <a:buClr>
                <a:schemeClr val="dk1"/>
              </a:buClr>
              <a:buSzPct val="25000"/>
              <a:buFont typeface="Arial"/>
              <a:buNone/>
              <a:defRPr/>
            </a:pPr>
            <a:r>
              <a:rPr lang="en-US" altLang="ko-KR"/>
              <a:t>Now, Every vehicle company uses AUTOSAR. </a:t>
            </a:r>
            <a:endParaRPr lang="en-US" altLang="ko-KR"/>
          </a:p>
        </p:txBody>
      </p:sp>
      <p:pic>
        <p:nvPicPr>
          <p:cNvPr id="1026" name="Picture 2" descr="What is AUTOSAR? | AUTOSAR Introduction | Why AUTOSAR?"/>
          <p:cNvPicPr>
            <a:picLocks noChangeAspect="1" noChangeArrowheads="1"/>
          </p:cNvPicPr>
          <p:nvPr/>
        </p:nvPicPr>
        <p:blipFill rotWithShape="1">
          <a:blip r:embed="rId2"/>
          <a:srcRect/>
          <a:stretch>
            <a:fillRect/>
          </a:stretch>
        </p:blipFill>
        <p:spPr>
          <a:xfrm>
            <a:off x="8585201" y="888781"/>
            <a:ext cx="3323020" cy="2268263"/>
          </a:xfrm>
          <a:prstGeom prst="rect">
            <a:avLst/>
          </a:prstGeom>
          <a:noFill/>
        </p:spPr>
      </p:pic>
      <p:pic>
        <p:nvPicPr>
          <p:cNvPr id="3" name="그림 2"/>
          <p:cNvPicPr>
            <a:picLocks noChangeAspect="1"/>
          </p:cNvPicPr>
          <p:nvPr/>
        </p:nvPicPr>
        <p:blipFill rotWithShape="1">
          <a:blip r:embed="rId3"/>
          <a:stretch>
            <a:fillRect/>
          </a:stretch>
        </p:blipFill>
        <p:spPr>
          <a:xfrm>
            <a:off x="2753711" y="462456"/>
            <a:ext cx="5193096" cy="3238500"/>
          </a:xfrm>
          <a:prstGeom prst="rect">
            <a:avLst/>
          </a:prstGeom>
        </p:spPr>
      </p:pic>
      <p:sp>
        <p:nvSpPr>
          <p:cNvPr id="2" name="직사각형 1"/>
          <p:cNvSpPr/>
          <p:nvPr/>
        </p:nvSpPr>
        <p:spPr>
          <a:xfrm>
            <a:off x="162560" y="1341351"/>
            <a:ext cx="2702560" cy="1846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t>Remember AUTOSAR is PLATFORM!!!</a:t>
            </a:r>
            <a:endParaRPr lang="ko-KR" altLang="en-US"/>
          </a:p>
        </p:txBody>
      </p:sp>
      <p:pic>
        <p:nvPicPr>
          <p:cNvPr id="6" name="잉크 5"/>
          <p:cNvPicPr/>
          <p:nvPr/>
        </p:nvPicPr>
        <p:blipFill rotWithShape="1">
          <a:blip r:embed="rId4"/>
          <a:stretch>
            <a:fillRect/>
          </a:stretch>
        </p:blipFill>
        <p:spPr>
          <a:xfrm>
            <a:off x="11152680" y="2888720"/>
            <a:ext cx="108000" cy="2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 name="Google Shape;204;p10"/>
          <p:cNvSpPr txBox="1"/>
          <p:nvPr/>
        </p:nvSpPr>
        <p:spPr>
          <a:xfrm>
            <a:off x="527381" y="888781"/>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spcBef>
                <a:spcPts val="0"/>
              </a:spcBef>
              <a:defRPr/>
            </a:pPr>
            <a:r>
              <a:rPr lang="en-US" altLang="ko-KR"/>
              <a:t>1. What is AUTOSAR?</a:t>
            </a:r>
            <a:endParaRPr lang="en-US" altLang="ko-KR"/>
          </a:p>
          <a:p>
            <a:pPr marL="0" indent="0">
              <a:lnSpc>
                <a:spcPct val="80000"/>
              </a:lnSpc>
              <a:spcBef>
                <a:spcPts val="0"/>
              </a:spcBef>
              <a:buClr>
                <a:srgbClr val="888888"/>
              </a:buClr>
              <a:buSzPct val="25000"/>
              <a:buFont typeface="Arial"/>
              <a:buNone/>
              <a:defRPr/>
            </a:pPr>
            <a:endParaRPr lang="en-US"/>
          </a:p>
        </p:txBody>
      </p:sp>
      <p:sp>
        <p:nvSpPr>
          <p:cNvPr id="12" name="Google Shape;200;p10"/>
          <p:cNvSpPr txBox="1"/>
          <p:nvPr/>
        </p:nvSpPr>
        <p:spPr bwMode="gray">
          <a:xfrm>
            <a:off x="536991" y="1191436"/>
            <a:ext cx="11127627" cy="4620084"/>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Font typeface="Arial"/>
              <a:buNone/>
              <a:defRPr/>
            </a:pPr>
            <a:r>
              <a:rPr lang="en-US" altLang="ko-KR" sz="2500" b="0" i="0">
                <a:solidFill>
                  <a:srgbClr val="000000"/>
                </a:solidFill>
                <a:effectLst/>
                <a:latin typeface="noto"/>
              </a:rPr>
              <a:t>AUTOSAR provides a set of specifications that describe basic software modules, define application interfaces, and build general development methodologies based on </a:t>
            </a:r>
            <a:r>
              <a:rPr lang="en-US" altLang="ko-KR" sz="3500" b="1" i="1" u="sng">
                <a:solidFill>
                  <a:srgbClr val="ff0000"/>
                </a:solidFill>
                <a:effectLst/>
                <a:latin typeface="noto"/>
              </a:rPr>
              <a:t>standardized exchange formats</a:t>
            </a:r>
            <a:r>
              <a:rPr lang="en-US" altLang="ko-KR" sz="3500" b="0" i="0">
                <a:solidFill>
                  <a:srgbClr val="000000"/>
                </a:solidFill>
                <a:effectLst/>
                <a:latin typeface="noto"/>
              </a:rPr>
              <a:t>. </a:t>
            </a:r>
            <a:r>
              <a:rPr lang="en-US" altLang="ko-KR" sz="2500" b="0" i="0">
                <a:solidFill>
                  <a:srgbClr val="000000"/>
                </a:solidFill>
                <a:effectLst/>
                <a:latin typeface="noto"/>
              </a:rPr>
              <a:t>The basic software modules provided by the AUTOSAR layered software architecture can be used in automobiles from different manufacturers (OEMs, Manufacturers) and electronic components from multiple suppliers (Suppliers, Tiers) to reduce R&amp;D costs and prepare for the complexity of the growing automotive and electronic software structure. Based on these basic guidelines, AUTOSAR is designed to pave the way for innovative electronic systems that improve performance, safety and environmental friendliness and facilitate software and hardware exchange and update during the service life of the vehicle. It aims to prepare for upcoming technologies and improve cost-effectiveness without compromise on quality.</a:t>
            </a:r>
            <a:endParaRPr lang="en-US" altLang="ko-KR" sz="2500"/>
          </a:p>
        </p:txBody>
      </p:sp>
      <p:sp>
        <p:nvSpPr>
          <p:cNvPr id="2" name="직사각형 1"/>
          <p:cNvSpPr/>
          <p:nvPr/>
        </p:nvSpPr>
        <p:spPr>
          <a:xfrm>
            <a:off x="7547898" y="215926"/>
            <a:ext cx="3480945" cy="95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t>Remember AUTOSAR is PLATFORM!!!</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03;p10">
            <a:extLst>
              <a:ext uri="{FF2B5EF4-FFF2-40B4-BE49-F238E27FC236}">
                <a16:creationId xmlns:a16="http://schemas.microsoft.com/office/drawing/2014/main" id="{209388CF-7A37-C586-83C9-D9E69CEE7811}"/>
              </a:ext>
            </a:extLst>
          </p:cNvPr>
          <p:cNvSpPr txBox="1">
            <a:spLocks/>
          </p:cNvSpPr>
          <p:nvPr/>
        </p:nvSpPr>
        <p:spPr>
          <a:xfrm>
            <a:off x="527381" y="514175"/>
            <a:ext cx="11137237" cy="333724"/>
          </a:xfrm>
          <a:prstGeom prst="rect">
            <a:avLst/>
          </a:prstGeom>
          <a:noFill/>
          <a:ln>
            <a:noFill/>
          </a:ln>
        </p:spPr>
        <p:txBody>
          <a:bodyPr spcFirstLastPara="1" vert="horz" wrap="square" lIns="0" tIns="45700" rIns="91425" bIns="45700" rtlCol="0" anchor="t" anchorCtr="0">
            <a:normAutofit fontScale="90000" lnSpcReduction="10000"/>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1980"/>
              <a:buFont typeface="Arial"/>
              <a:buNone/>
            </a:pPr>
            <a:endParaRPr lang="en-US" sz="1979" dirty="0"/>
          </a:p>
        </p:txBody>
      </p:sp>
      <p:sp>
        <p:nvSpPr>
          <p:cNvPr id="11" name="Google Shape;204;p10">
            <a:extLst>
              <a:ext uri="{FF2B5EF4-FFF2-40B4-BE49-F238E27FC236}">
                <a16:creationId xmlns:a16="http://schemas.microsoft.com/office/drawing/2014/main" id="{20B8B26C-597F-1822-46E8-7D4C91A153AF}"/>
              </a:ext>
            </a:extLst>
          </p:cNvPr>
          <p:cNvSpPr txBox="1">
            <a:spLocks/>
          </p:cNvSpPr>
          <p:nvPr/>
        </p:nvSpPr>
        <p:spPr bwMode="auto">
          <a:xfrm>
            <a:off x="527381" y="888781"/>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None/>
            </a:pPr>
            <a:endParaRPr lang="en-US" altLang="ko-KR" dirty="0"/>
          </a:p>
          <a:p>
            <a:pPr marL="0" indent="0">
              <a:lnSpc>
                <a:spcPct val="80000"/>
              </a:lnSpc>
              <a:spcBef>
                <a:spcPts val="0"/>
              </a:spcBef>
              <a:buClr>
                <a:srgbClr val="888888"/>
              </a:buClr>
              <a:buSzPts val="1200"/>
              <a:buFont typeface="Arial" panose="020B0604020202020204" pitchFamily="34" charset="0"/>
              <a:buNone/>
            </a:pPr>
            <a:endParaRPr lang="en-US" dirty="0"/>
          </a:p>
        </p:txBody>
      </p:sp>
      <p:pic>
        <p:nvPicPr>
          <p:cNvPr id="2052" name="Picture 4" descr="Platform Economy Business Models and Monetization Strategies">
            <a:extLst>
              <a:ext uri="{FF2B5EF4-FFF2-40B4-BE49-F238E27FC236}">
                <a16:creationId xmlns:a16="http://schemas.microsoft.com/office/drawing/2014/main" id="{31ECA7CC-2CEF-0C10-F867-BDCAC574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520" y="1051439"/>
            <a:ext cx="5212080" cy="36166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자동차 임베디드 SW 표준 아키텍쳐, AUTOSAR 소개 : 네이버 블로그">
            <a:extLst>
              <a:ext uri="{FF2B5EF4-FFF2-40B4-BE49-F238E27FC236}">
                <a16:creationId xmlns:a16="http://schemas.microsoft.com/office/drawing/2014/main" id="{416BA174-0E4D-15B8-A789-D4BBC879B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970110"/>
            <a:ext cx="4856480" cy="4058285"/>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03FFC499-4C1B-5A64-227B-C0609C9ACE04}"/>
              </a:ext>
            </a:extLst>
          </p:cNvPr>
          <p:cNvSpPr/>
          <p:nvPr/>
        </p:nvSpPr>
        <p:spPr>
          <a:xfrm>
            <a:off x="8082280" y="4883359"/>
            <a:ext cx="2702560" cy="1846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t>Remember AUTOSAR is PLATFORM!!!</a:t>
            </a:r>
            <a:endParaRPr lang="ko-KR" altLang="en-US" dirty="0"/>
          </a:p>
        </p:txBody>
      </p:sp>
    </p:spTree>
    <p:extLst>
      <p:ext uri="{BB962C8B-B14F-4D97-AF65-F5344CB8AC3E}">
        <p14:creationId xmlns:p14="http://schemas.microsoft.com/office/powerpoint/2010/main" val="2872113087"/>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2. History of AUTOSAR</a:t>
            </a:r>
            <a:endParaRPr lang="en-US" altLang="ko-KR"/>
          </a:p>
        </p:txBody>
      </p:sp>
      <p:sp>
        <p:nvSpPr>
          <p:cNvPr id="14" name="Google Shape;192;p9"/>
          <p:cNvSpPr txBox="1"/>
          <p:nvPr/>
        </p:nvSpPr>
        <p:spPr>
          <a:xfrm>
            <a:off x="682791" y="1382273"/>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altLang="ko-KR"/>
              <a:t>2003 : </a:t>
            </a:r>
            <a:r>
              <a:rPr lang="en-US" altLang="ko-KR" b="1" i="1" u="sng">
                <a:solidFill>
                  <a:srgbClr val="ff0000"/>
                </a:solidFill>
              </a:rPr>
              <a:t>Started making AUTOSAR classic platform</a:t>
            </a:r>
            <a:r>
              <a:rPr lang="en-US" altLang="ko-KR"/>
              <a:t> by BMW, Bosch, Continental etc.</a:t>
            </a:r>
            <a:endParaRPr lang="en-US" altLang="ko-KR"/>
          </a:p>
          <a:p>
            <a:pPr marL="0" indent="0">
              <a:spcBef>
                <a:spcPts val="0"/>
              </a:spcBef>
              <a:buClr>
                <a:schemeClr val="dk1"/>
              </a:buClr>
              <a:buSzPct val="25000"/>
              <a:buNone/>
              <a:defRPr/>
            </a:pPr>
            <a:r>
              <a:rPr lang="en-US" altLang="ko-KR"/>
              <a:t>2004-2016 : AUTOSAR classic platform`s continuous development and maintenance</a:t>
            </a:r>
            <a:endParaRPr lang="en-US" altLang="ko-KR"/>
          </a:p>
          <a:p>
            <a:pPr marL="0" indent="0">
              <a:spcBef>
                <a:spcPts val="0"/>
              </a:spcBef>
              <a:buClr>
                <a:schemeClr val="dk1"/>
              </a:buClr>
              <a:buSzPct val="25000"/>
              <a:buNone/>
              <a:defRPr/>
            </a:pPr>
            <a:r>
              <a:rPr lang="en-US" altLang="ko-KR"/>
              <a:t>2016 : </a:t>
            </a:r>
            <a:r>
              <a:rPr lang="en-US" altLang="ko-KR" b="1" i="1" u="sng">
                <a:solidFill>
                  <a:srgbClr val="ff0000"/>
                </a:solidFill>
              </a:rPr>
              <a:t>Started making AUTOSAR adaptive platform</a:t>
            </a:r>
            <a:endParaRPr lang="en-US" altLang="ko-KR"/>
          </a:p>
          <a:p>
            <a:pPr marL="0" indent="0">
              <a:spcBef>
                <a:spcPts val="0"/>
              </a:spcBef>
              <a:buClr>
                <a:schemeClr val="dk1"/>
              </a:buClr>
              <a:buSzPct val="25000"/>
              <a:buNone/>
              <a:defRPr/>
            </a:pPr>
            <a:r>
              <a:rPr lang="en-US" altLang="ko-KR"/>
              <a:t>2017-current : AUTOSAR adaptive platform`s continuous development and maintenance</a:t>
            </a:r>
            <a:endParaRPr lang="en-US" altLang="ko-KR"/>
          </a:p>
          <a:p>
            <a:pPr indent="-457200">
              <a:spcBef>
                <a:spcPts val="0"/>
              </a:spcBef>
              <a:buClr>
                <a:schemeClr val="dk1"/>
              </a:buClr>
              <a:buSzPct val="25000"/>
              <a:buFont typeface="Arial"/>
              <a:buAutoNum type="arabicPeriod"/>
              <a:defRPr/>
            </a:pPr>
            <a:endParaRPr lang="en-US"/>
          </a:p>
          <a:p>
            <a:pPr indent="-457200">
              <a:spcBef>
                <a:spcPts val="0"/>
              </a:spcBef>
              <a:buClr>
                <a:schemeClr val="dk1"/>
              </a:buClr>
              <a:buSzPct val="25000"/>
              <a:buFont typeface="Arial"/>
              <a:buAutoNum type="arabicPeriod"/>
              <a:defRPr/>
            </a:pPr>
            <a:endParaRPr lang="en-US"/>
          </a:p>
          <a:p>
            <a:pPr indent="-457200">
              <a:spcBef>
                <a:spcPts val="0"/>
              </a:spcBef>
              <a:buClr>
                <a:schemeClr val="dk1"/>
              </a:buClr>
              <a:buSzPct val="25000"/>
              <a:buFont typeface="Arial"/>
              <a:buAutoNum type="arabicPeriod"/>
              <a:defRPr/>
            </a:pPr>
            <a:endParaRPr 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en-US" altLang="ko-KR"/>
              <a:t>3. Structure of AUTOSAR</a:t>
            </a:r>
            <a:endParaRPr lang="en-US" altLang="ko-KR"/>
          </a:p>
        </p:txBody>
      </p:sp>
      <p:sp>
        <p:nvSpPr>
          <p:cNvPr id="14" name="Google Shape;192;p9"/>
          <p:cNvSpPr txBox="1"/>
          <p:nvPr/>
        </p:nvSpPr>
        <p:spPr>
          <a:xfrm>
            <a:off x="784391" y="1778513"/>
            <a:ext cx="11137237" cy="4467242"/>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0"/>
              </a:spcBef>
              <a:buClr>
                <a:schemeClr val="dk1"/>
              </a:buClr>
              <a:buSzPct val="25000"/>
              <a:buNone/>
              <a:defRPr/>
            </a:pPr>
            <a:r>
              <a:rPr lang="en-US" altLang="ko-KR" b="1" i="1" u="sng">
                <a:solidFill>
                  <a:srgbClr val="ff0000"/>
                </a:solidFill>
              </a:rPr>
              <a:t>3 layers</a:t>
            </a:r>
            <a:r>
              <a:rPr lang="en-US" altLang="ko-KR"/>
              <a:t> are in AUTOSAR</a:t>
            </a:r>
            <a:endParaRPr lang="en-US" altLang="ko-KR"/>
          </a:p>
          <a:p>
            <a:pPr indent="-457200">
              <a:spcBef>
                <a:spcPts val="0"/>
              </a:spcBef>
              <a:buClr>
                <a:schemeClr val="dk1"/>
              </a:buClr>
              <a:buSzPct val="25000"/>
              <a:buFont typeface="Arial"/>
              <a:buAutoNum type="arabicPeriod"/>
              <a:defRPr/>
            </a:pPr>
            <a:endParaRPr lang="en-US"/>
          </a:p>
          <a:p>
            <a:pPr marL="514350" indent="-514350">
              <a:spcBef>
                <a:spcPts val="0"/>
              </a:spcBef>
              <a:buClr>
                <a:schemeClr val="dk1"/>
              </a:buClr>
              <a:buSzPct val="25000"/>
              <a:buAutoNum type="arabicParenBoth"/>
              <a:defRPr/>
            </a:pPr>
            <a:r>
              <a:rPr lang="en-US" altLang="ko-KR" sz="2500" b="1" i="1" u="sng">
                <a:solidFill>
                  <a:srgbClr val="ff0000"/>
                </a:solidFill>
              </a:rPr>
              <a:t>Application layer</a:t>
            </a:r>
            <a:r>
              <a:rPr lang="en-US" altLang="ko-KR" sz="2500"/>
              <a:t> : Interacting with RTE</a:t>
            </a:r>
            <a:endParaRPr lang="en-US" altLang="ko-KR" sz="2500"/>
          </a:p>
          <a:p>
            <a:pPr marL="514350" indent="-514350">
              <a:spcBef>
                <a:spcPts val="0"/>
              </a:spcBef>
              <a:buClr>
                <a:schemeClr val="dk1"/>
              </a:buClr>
              <a:buSzPct val="25000"/>
              <a:buAutoNum type="arabicParenBoth"/>
              <a:defRPr/>
            </a:pPr>
            <a:r>
              <a:rPr lang="en-US" altLang="ko-KR" sz="2500" b="1" i="1" u="sng">
                <a:solidFill>
                  <a:srgbClr val="ff0000"/>
                </a:solidFill>
              </a:rPr>
              <a:t>RTE(Run Time Environment)</a:t>
            </a:r>
            <a:r>
              <a:rPr lang="en-US" altLang="ko-KR" sz="2500"/>
              <a:t> : </a:t>
            </a:r>
            <a:r>
              <a:rPr lang="en-US" altLang="ko-KR" sz="2500" b="0" i="0">
                <a:solidFill>
                  <a:srgbClr val="000000"/>
                </a:solidFill>
                <a:effectLst/>
                <a:latin typeface="noto"/>
              </a:rPr>
              <a:t>Middleware extracted from network topology for exchange of information between application software components and between underlying software and applications</a:t>
            </a:r>
            <a:endParaRPr lang="en-US" altLang="ko-KR" sz="2500" b="0" i="0">
              <a:solidFill>
                <a:srgbClr val="000000"/>
              </a:solidFill>
              <a:effectLst/>
              <a:latin typeface="noto"/>
            </a:endParaRPr>
          </a:p>
          <a:p>
            <a:pPr marL="514350" indent="-514350">
              <a:spcBef>
                <a:spcPts val="0"/>
              </a:spcBef>
              <a:buClr>
                <a:schemeClr val="dk1"/>
              </a:buClr>
              <a:buSzPct val="25000"/>
              <a:buAutoNum type="arabicParenBoth"/>
              <a:defRPr/>
            </a:pPr>
            <a:r>
              <a:rPr lang="en-US" altLang="ko-KR" sz="2500" b="1" i="1" u="sng">
                <a:solidFill>
                  <a:srgbClr val="ff0000"/>
                </a:solidFill>
              </a:rPr>
              <a:t>Basic software(BSW)</a:t>
            </a:r>
            <a:r>
              <a:rPr lang="en-US" altLang="ko-KR" sz="2500"/>
              <a:t> : A</a:t>
            </a:r>
            <a:r>
              <a:rPr lang="en-US" altLang="ko-KR" sz="2500" b="0" i="0">
                <a:solidFill>
                  <a:srgbClr val="000000"/>
                </a:solidFill>
                <a:effectLst/>
                <a:latin typeface="noto"/>
              </a:rPr>
              <a:t> standardized software module that does not have the functional tasks themselves that provide the services required to execute the functional parts of the higher software layer</a:t>
            </a:r>
            <a:endParaRPr lang="en-US" sz="2500"/>
          </a:p>
        </p:txBody>
      </p:sp>
      <p:pic>
        <p:nvPicPr>
          <p:cNvPr id="2" name="Picture 2" descr="What is AUTOSAR? | AUTOSAR Introduction | Why AUTOSAR?"/>
          <p:cNvPicPr>
            <a:picLocks noChangeAspect="1" noChangeArrowheads="1"/>
          </p:cNvPicPr>
          <p:nvPr/>
        </p:nvPicPr>
        <p:blipFill rotWithShape="1">
          <a:blip r:embed="rId2"/>
          <a:srcRect/>
          <a:stretch>
            <a:fillRect/>
          </a:stretch>
        </p:blipFill>
        <p:spPr>
          <a:xfrm>
            <a:off x="6573521" y="168761"/>
            <a:ext cx="3323020" cy="226826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95;p9">
            <a:extLst>
              <a:ext uri="{FF2B5EF4-FFF2-40B4-BE49-F238E27FC236}">
                <a16:creationId xmlns:a16="http://schemas.microsoft.com/office/drawing/2014/main" id="{61D0DAC7-5938-B928-E1F0-B5607A83DDC0}"/>
              </a:ext>
            </a:extLst>
          </p:cNvPr>
          <p:cNvSpPr txBox="1">
            <a:spLocks/>
          </p:cNvSpPr>
          <p:nvPr/>
        </p:nvSpPr>
        <p:spPr>
          <a:xfrm>
            <a:off x="527382" y="1140235"/>
            <a:ext cx="11137237" cy="162658"/>
          </a:xfrm>
          <a:prstGeom prst="rect">
            <a:avLst/>
          </a:prstGeom>
          <a:noFill/>
          <a:ln>
            <a:noFill/>
          </a:ln>
        </p:spPr>
        <p:txBody>
          <a:bodyPr spcFirstLastPara="1"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ts val="1200"/>
              <a:buFont typeface="Arial" panose="020B0604020202020204" pitchFamily="34" charset="0"/>
              <a:buNone/>
            </a:pPr>
            <a:r>
              <a:rPr lang="en-US" altLang="ko-KR" dirty="0"/>
              <a:t>4. How to use AUTOSAR?</a:t>
            </a:r>
          </a:p>
        </p:txBody>
      </p:sp>
      <p:sp>
        <p:nvSpPr>
          <p:cNvPr id="14" name="Google Shape;192;p9">
            <a:extLst>
              <a:ext uri="{FF2B5EF4-FFF2-40B4-BE49-F238E27FC236}">
                <a16:creationId xmlns:a16="http://schemas.microsoft.com/office/drawing/2014/main" id="{296A4B97-50AE-E270-D78F-26ECCA83823D}"/>
              </a:ext>
            </a:extLst>
          </p:cNvPr>
          <p:cNvSpPr txBox="1">
            <a:spLocks/>
          </p:cNvSpPr>
          <p:nvPr/>
        </p:nvSpPr>
        <p:spPr>
          <a:xfrm>
            <a:off x="682791" y="1382272"/>
            <a:ext cx="11137237" cy="4967727"/>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altLang="ko-KR" b="0" i="0" dirty="0">
                <a:solidFill>
                  <a:srgbClr val="000000"/>
                </a:solidFill>
                <a:effectLst/>
                <a:latin typeface="noto"/>
              </a:rPr>
              <a:t>The system configuration description includes all system information and information agreed between different ECUs (e.g. bus signals definition).</a:t>
            </a:r>
          </a:p>
          <a:p>
            <a:pPr marL="0" indent="0" algn="l">
              <a:buNone/>
            </a:pPr>
            <a:br>
              <a:rPr lang="en-US" altLang="ko-KR" dirty="0"/>
            </a:br>
            <a:r>
              <a:rPr lang="en-US" altLang="ko-KR" b="0" i="0" dirty="0">
                <a:solidFill>
                  <a:srgbClr val="000000"/>
                </a:solidFill>
                <a:effectLst/>
                <a:latin typeface="noto"/>
              </a:rPr>
              <a:t>ECU extraction : contains information on the system configuration description required for a specific ECU (e.g. a signal accessible by a specific ECU).</a:t>
            </a:r>
          </a:p>
          <a:p>
            <a:pPr marL="0" indent="0" algn="l">
              <a:buNone/>
            </a:pPr>
            <a:br>
              <a:rPr lang="en-US" altLang="ko-KR" dirty="0"/>
            </a:br>
            <a:r>
              <a:rPr lang="en-US" altLang="ko-KR" b="0" i="0" dirty="0">
                <a:solidFill>
                  <a:srgbClr val="000000"/>
                </a:solidFill>
                <a:effectLst/>
                <a:latin typeface="noto"/>
              </a:rPr>
              <a:t>ECU Configuration Description: Contains all basic software configuration information limited to a specific ECU. This information can be used to generate executable software, code from the underlying software module, and code from the software components.</a:t>
            </a:r>
            <a:endParaRPr lang="en-US" dirty="0"/>
          </a:p>
          <a:p>
            <a:pPr indent="-457200">
              <a:spcBef>
                <a:spcPts val="0"/>
              </a:spcBef>
              <a:buClr>
                <a:schemeClr val="dk1"/>
              </a:buClr>
              <a:buSzPts val="2000"/>
              <a:buFont typeface="Arial" panose="020B0604020202020204" pitchFamily="34" charset="0"/>
              <a:buAutoNum type="arabicPeriod"/>
            </a:pPr>
            <a:endParaRPr lang="en-US" dirty="0"/>
          </a:p>
          <a:p>
            <a:pPr indent="-457200">
              <a:spcBef>
                <a:spcPts val="0"/>
              </a:spcBef>
              <a:buClr>
                <a:schemeClr val="dk1"/>
              </a:buClr>
              <a:buSzPts val="2000"/>
              <a:buFont typeface="Arial" panose="020B0604020202020204" pitchFamily="34" charset="0"/>
              <a:buAutoNum type="arabicPeriod"/>
            </a:pPr>
            <a:endParaRPr lang="en-US" dirty="0"/>
          </a:p>
        </p:txBody>
      </p:sp>
    </p:spTree>
    <p:extLst>
      <p:ext uri="{BB962C8B-B14F-4D97-AF65-F5344CB8AC3E}">
        <p14:creationId xmlns:p14="http://schemas.microsoft.com/office/powerpoint/2010/main" val="1862584723"/>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 name="Google Shape;195;p9"/>
          <p:cNvSpPr txBox="1"/>
          <p:nvPr/>
        </p:nvSpPr>
        <p:spPr>
          <a:xfrm>
            <a:off x="527382" y="1140235"/>
            <a:ext cx="11137237" cy="162658"/>
          </a:xfrm>
          <a:prstGeom prst="rect">
            <a:avLst/>
          </a:prstGeom>
          <a:noFill/>
          <a:ln>
            <a:noFill/>
          </a:ln>
        </p:spPr>
        <p:txBody>
          <a:bodyPr wrap="square" lIns="0" tIns="0" rIns="0" bIns="0" anchor="t" anchorCtr="0">
            <a:normAutofit fontScale="55000" lnSpcReduction="20000"/>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spcBef>
                <a:spcPts val="0"/>
              </a:spcBef>
              <a:buClr>
                <a:srgbClr val="888888"/>
              </a:buClr>
              <a:buSzPct val="25000"/>
              <a:buFont typeface="Arial"/>
              <a:buNone/>
              <a:defRPr/>
            </a:pPr>
            <a:r>
              <a:rPr lang="ko-KR" altLang="en-US"/>
              <a:t>*</a:t>
            </a:r>
            <a:r>
              <a:rPr lang="en-US" altLang="ko-KR"/>
              <a:t>Overview of “AUTOSAR Classic Platform VS AUTOSAR Adaptive Platform </a:t>
            </a:r>
            <a:endParaRPr lang="en-US" altLang="ko-KR"/>
          </a:p>
        </p:txBody>
      </p:sp>
      <p:sp>
        <p:nvSpPr>
          <p:cNvPr id="14" name="Google Shape;192;p9"/>
          <p:cNvSpPr txBox="1"/>
          <p:nvPr/>
        </p:nvSpPr>
        <p:spPr>
          <a:xfrm>
            <a:off x="682791" y="1382272"/>
            <a:ext cx="11137237" cy="4967727"/>
          </a:xfrm>
          <a:prstGeom prst="rect">
            <a:avLst/>
          </a:prstGeom>
          <a:noFill/>
          <a:ln>
            <a:noFill/>
          </a:ln>
        </p:spPr>
        <p:txBody>
          <a:bodyPr vert="horz" wrap="square" lIns="91424" tIns="45700" rIns="91424" bIns="45700" anchor="t" anchorCtr="0">
            <a:noAutofit/>
          </a:bodyPr>
          <a:lst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defRPr/>
            </a:pPr>
            <a:endParaRPr lang="en-US"/>
          </a:p>
          <a:p>
            <a:pPr indent="-457200">
              <a:spcBef>
                <a:spcPts val="0"/>
              </a:spcBef>
              <a:buClr>
                <a:schemeClr val="dk1"/>
              </a:buClr>
              <a:buSzPct val="25000"/>
              <a:buFont typeface="Arial"/>
              <a:buAutoNum type="arabicPeriod"/>
              <a:defRPr/>
            </a:pPr>
            <a:endParaRPr lang="en-US"/>
          </a:p>
        </p:txBody>
      </p:sp>
      <p:pic>
        <p:nvPicPr>
          <p:cNvPr id="3" name="그림 2"/>
          <p:cNvPicPr>
            <a:picLocks noChangeAspect="1"/>
          </p:cNvPicPr>
          <p:nvPr/>
        </p:nvPicPr>
        <p:blipFill rotWithShape="1">
          <a:blip r:embed="rId2"/>
          <a:stretch>
            <a:fillRect/>
          </a:stretch>
        </p:blipFill>
        <p:spPr>
          <a:xfrm>
            <a:off x="652462" y="1804987"/>
            <a:ext cx="10887075" cy="3248025"/>
          </a:xfrm>
          <a:prstGeom prst="rect">
            <a:avLst/>
          </a:prstGeom>
        </p:spPr>
      </p:pic>
      <p:sp>
        <p:nvSpPr>
          <p:cNvPr id="5" name="TextBox 4"/>
          <p:cNvSpPr txBox="1"/>
          <p:nvPr/>
        </p:nvSpPr>
        <p:spPr>
          <a:xfrm>
            <a:off x="1219199" y="5222240"/>
            <a:ext cx="6228081" cy="1462405"/>
          </a:xfrm>
          <a:prstGeom prst="rect">
            <a:avLst/>
          </a:prstGeom>
          <a:noFill/>
        </p:spPr>
        <p:txBody>
          <a:bodyPr wrap="square">
            <a:spAutoFit/>
          </a:bodyPr>
          <a:lstStyle/>
          <a:p>
            <a:pPr lvl="0">
              <a:defRPr/>
            </a:pPr>
            <a:r>
              <a:rPr lang="en-US" altLang="ko-KR"/>
              <a:t>(Cf) C : </a:t>
            </a:r>
            <a:r>
              <a:rPr lang="en-US" altLang="ko-KR" b="1" i="1" u="sng">
                <a:solidFill>
                  <a:srgbClr val="ff0000"/>
                </a:solidFill>
              </a:rPr>
              <a:t>Efficient</a:t>
            </a:r>
            <a:r>
              <a:rPr lang="en-US" altLang="ko-KR"/>
              <a:t> in real-time hard system(e.g. milli seconds, micro seconds) and </a:t>
            </a:r>
            <a:r>
              <a:rPr lang="en-US" altLang="ko-KR" b="1" i="1" u="sng">
                <a:solidFill>
                  <a:srgbClr val="ff0000"/>
                </a:solidFill>
              </a:rPr>
              <a:t>saving resources</a:t>
            </a:r>
            <a:endParaRPr lang="en-US" altLang="ko-KR"/>
          </a:p>
          <a:p>
            <a:pPr lvl="0">
              <a:defRPr/>
            </a:pPr>
            <a:r>
              <a:rPr lang="en-US" altLang="ko-KR"/>
              <a:t>C++ : Only used in </a:t>
            </a:r>
            <a:r>
              <a:rPr lang="en-US" altLang="ko-KR" b="1" i="1" u="sng">
                <a:solidFill>
                  <a:srgbClr val="ff0000"/>
                </a:solidFill>
              </a:rPr>
              <a:t>high performance computing system</a:t>
            </a:r>
            <a:r>
              <a:rPr lang="en-US" altLang="ko-KR"/>
              <a:t>. Available in </a:t>
            </a:r>
            <a:r>
              <a:rPr lang="en-US" altLang="ko-KR" b="1" i="1" u="sng">
                <a:solidFill>
                  <a:srgbClr val="ff0000"/>
                </a:solidFill>
              </a:rPr>
              <a:t>object-oriented programming</a:t>
            </a:r>
            <a:r>
              <a:rPr lang="en-US" altLang="ko-KR"/>
              <a:t>(e.g. Event-based, sevice-oriented)</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1513</ep:Words>
  <ep:PresentationFormat>와이드스크린</ep:PresentationFormat>
  <ep:Paragraphs>193</ep:Paragraphs>
  <ep:Slides>24</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24</vt:i4>
      </vt:variant>
    </vt:vector>
  </ep:HeadingPairs>
  <ep:TitlesOfParts>
    <vt:vector size="25" baseType="lpstr">
      <vt:lpstr>Office 테마</vt:lpstr>
      <vt:lpstr>PowerPoint 프레젠테이션</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2022-12-28T01:13:56.000</dcterms:created>
  <dc:creator>해리_변영준</dc:creator>
  <cp:lastModifiedBy>82104</cp:lastModifiedBy>
  <dcterms:modified xsi:type="dcterms:W3CDTF">2023-01-05T05:51:17.517</dcterms:modified>
  <cp:revision>20</cp:revision>
  <dc:title>Technical Analysis of AUTOSAR</dc:title>
  <cp:version>1000.0000.01</cp:version>
</cp:coreProperties>
</file>