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9" r:id="rId2"/>
    <p:sldId id="260" r:id="rId3"/>
    <p:sldId id="265" r:id="rId4"/>
    <p:sldId id="286" r:id="rId5"/>
    <p:sldId id="280" r:id="rId6"/>
    <p:sldId id="289" r:id="rId7"/>
    <p:sldId id="290" r:id="rId8"/>
    <p:sldId id="287" r:id="rId9"/>
    <p:sldId id="292" r:id="rId10"/>
    <p:sldId id="295" r:id="rId11"/>
    <p:sldId id="293" r:id="rId12"/>
    <p:sldId id="282" r:id="rId13"/>
    <p:sldId id="279" r:id="rId14"/>
    <p:sldId id="296" r:id="rId15"/>
    <p:sldId id="283" r:id="rId16"/>
    <p:sldId id="269" r:id="rId17"/>
    <p:sldId id="29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4" r:id="rId27"/>
    <p:sldId id="285" r:id="rId28"/>
  </p:sldIdLst>
  <p:sldSz cx="12192000" cy="6858000"/>
  <p:notesSz cx="6742113" cy="98758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E4FOkzmSxSrADcJPOeCcy+YLr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58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8971" y="0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0332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838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880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728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461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3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218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8310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6815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3961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14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457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0625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385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56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9044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1189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747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71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714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525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x</a:t>
            </a: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16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314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323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배경과 제목 슬라이드">
  <p:cSld name="4_배경과 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 t="16337"/>
          <a:stretch/>
        </p:blipFill>
        <p:spPr>
          <a:xfrm>
            <a:off x="1200786" y="-6240"/>
            <a:ext cx="10708084" cy="67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2103" y="149794"/>
            <a:ext cx="1392620" cy="2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541113" y="1850777"/>
            <a:ext cx="5923187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541112" y="2828717"/>
            <a:ext cx="4414101" cy="1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/>
          <p:nvPr/>
        </p:nvSpPr>
        <p:spPr>
          <a:xfrm>
            <a:off x="541112" y="6432669"/>
            <a:ext cx="888581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/>
          <p:nvPr/>
        </p:nvSpPr>
        <p:spPr>
          <a:xfrm>
            <a:off x="2293289" y="6432669"/>
            <a:ext cx="632605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목차">
  <p:cSld name="7_목차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>
                  <a:alpha val="40000"/>
                </a:srgbClr>
              </a:gs>
              <a:gs pos="68000">
                <a:srgbClr val="FDFDFD">
                  <a:alpha val="40000"/>
                </a:srgbClr>
              </a:gs>
              <a:gs pos="100000">
                <a:srgbClr val="D0D8DF">
                  <a:alpha val="51372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441546" y="664621"/>
            <a:ext cx="2535017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026930" y="121832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3026930" y="173394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3026930" y="304839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3026930" y="356401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5"/>
          </p:nvPr>
        </p:nvSpPr>
        <p:spPr>
          <a:xfrm>
            <a:off x="3026930" y="4878461"/>
            <a:ext cx="102023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6"/>
          </p:nvPr>
        </p:nvSpPr>
        <p:spPr>
          <a:xfrm>
            <a:off x="3026930" y="5394081"/>
            <a:ext cx="3685537" cy="10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7267575" y="3596562"/>
            <a:ext cx="4924425" cy="3261438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l="-44646" t="-5067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본문내용">
  <p:cSld name="10_본문내용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527382" y="1590675"/>
            <a:ext cx="5479719" cy="446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184901" y="1590675"/>
            <a:ext cx="5479719" cy="446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11477417" y="6511927"/>
            <a:ext cx="464820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l="82952" t="57945" b="1129"/>
          <a:stretch/>
        </p:blipFill>
        <p:spPr>
          <a:xfrm>
            <a:off x="1" y="-1"/>
            <a:ext cx="1347070" cy="211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l="21687" t="82988" b="1129"/>
          <a:stretch/>
        </p:blipFill>
        <p:spPr>
          <a:xfrm>
            <a:off x="1073729" y="-1"/>
            <a:ext cx="4517446" cy="59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본문내용">
  <p:cSld name="12_본문내용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763" y="6585558"/>
            <a:ext cx="794510" cy="11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527382" y="1422399"/>
            <a:ext cx="5479719" cy="4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2"/>
          </p:nvPr>
        </p:nvSpPr>
        <p:spPr>
          <a:xfrm>
            <a:off x="6184901" y="1422399"/>
            <a:ext cx="5479719" cy="4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11477417" y="6511927"/>
            <a:ext cx="464820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964533" y="6528228"/>
            <a:ext cx="7516841" cy="2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527382" y="466358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3"/>
          </p:nvPr>
        </p:nvSpPr>
        <p:spPr>
          <a:xfrm>
            <a:off x="527382" y="853611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drimaes/1c47db1301994e2594419575bd86ff1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drimaes/Sconscript-420ffa22fbfc4774893d51ae8d1170a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shek-anand.medium.com/initialization-sequence-of-an-autosar-ecu-1-d9a75a62525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421041" y="1850777"/>
            <a:ext cx="7337505" cy="8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vECU - autoas</a:t>
            </a:r>
            <a:r>
              <a:rPr lang="ko-KR" altLang="en-US" dirty="0"/>
              <a:t> 시스템 구조 파악 및 실행 과정</a:t>
            </a:r>
            <a:endParaRPr dirty="0"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2"/>
          </p:nvPr>
        </p:nvSpPr>
        <p:spPr>
          <a:xfrm>
            <a:off x="1216547" y="6432669"/>
            <a:ext cx="813476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3"/>
          </p:nvPr>
        </p:nvSpPr>
        <p:spPr>
          <a:xfrm>
            <a:off x="2752823" y="6432669"/>
            <a:ext cx="1553463" cy="1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7CDF4A-D49C-BE6D-9D94-8DB798B1B723}"/>
              </a:ext>
            </a:extLst>
          </p:cNvPr>
          <p:cNvSpPr/>
          <p:nvPr/>
        </p:nvSpPr>
        <p:spPr>
          <a:xfrm>
            <a:off x="230909" y="6031345"/>
            <a:ext cx="4322618" cy="75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8) </a:t>
            </a:r>
            <a:r>
              <a:rPr lang="ko-KR" altLang="en-US" dirty="0"/>
              <a:t>파일 빌드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03474-0CCE-E39E-B6A1-5CD5892974F7}"/>
              </a:ext>
            </a:extLst>
          </p:cNvPr>
          <p:cNvSpPr txBox="1"/>
          <p:nvPr/>
        </p:nvSpPr>
        <p:spPr>
          <a:xfrm>
            <a:off x="527382" y="167340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https://www.notion.so/drimaes/1c47db1301994e2594419575bd86ff16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86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9) </a:t>
            </a:r>
            <a:r>
              <a:rPr lang="en-US" altLang="ko-KR" dirty="0" err="1"/>
              <a:t>Sconscirpt</a:t>
            </a:r>
            <a:r>
              <a:rPr lang="en-US" altLang="ko-KR" dirty="0"/>
              <a:t> </a:t>
            </a:r>
            <a:r>
              <a:rPr lang="ko-KR" altLang="en-US" dirty="0"/>
              <a:t>수행 순서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03474-0CCE-E39E-B6A1-5CD5892974F7}"/>
              </a:ext>
            </a:extLst>
          </p:cNvPr>
          <p:cNvSpPr txBox="1"/>
          <p:nvPr/>
        </p:nvSpPr>
        <p:spPr>
          <a:xfrm>
            <a:off x="527382" y="16734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https://www.notion.so/drimaes/Sconscript-420ffa22fbfc4774893d51ae8d1170a0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7195127" cy="174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Scons</a:t>
            </a:r>
            <a:r>
              <a:rPr lang="ko-KR" altLang="en-US" dirty="0"/>
              <a:t>로 </a:t>
            </a:r>
            <a:r>
              <a:rPr lang="ko-KR" altLang="en-US" dirty="0" err="1"/>
              <a:t>빌드된</a:t>
            </a:r>
            <a:r>
              <a:rPr lang="ko-KR" altLang="en-US" dirty="0"/>
              <a:t> 실행파일을 </a:t>
            </a:r>
            <a:r>
              <a:rPr lang="en-US" altLang="ko-KR" dirty="0"/>
              <a:t>scons run</a:t>
            </a:r>
            <a:r>
              <a:rPr lang="ko-KR" altLang="en-US" dirty="0"/>
              <a:t>을 통해서 </a:t>
            </a:r>
            <a:r>
              <a:rPr lang="en-US" altLang="ko-KR" dirty="0"/>
              <a:t>target board </a:t>
            </a:r>
            <a:r>
              <a:rPr lang="ko-KR" altLang="en-US" dirty="0"/>
              <a:t>위에서 실행 시킬 수 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dirty="0"/>
              <a:t>실행 파일 실행 시 어셈블리어로 구현된 </a:t>
            </a:r>
            <a:r>
              <a:rPr lang="en-US" altLang="ko-KR" dirty="0"/>
              <a:t>.S</a:t>
            </a:r>
            <a:r>
              <a:rPr lang="ko-KR" altLang="en-US" dirty="0"/>
              <a:t>파일을 통해서 </a:t>
            </a:r>
            <a:r>
              <a:rPr lang="en-US" altLang="ko-KR" dirty="0"/>
              <a:t>main loop</a:t>
            </a:r>
            <a:r>
              <a:rPr lang="ko-KR" altLang="en-US" dirty="0"/>
              <a:t>를 수행하며 시스템이 동작한다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2. Autoas </a:t>
            </a:r>
            <a:r>
              <a:rPr lang="ko-KR" altLang="en-US" sz="2000" dirty="0"/>
              <a:t>시스템 실행 과정</a:t>
            </a:r>
            <a:br>
              <a:rPr lang="ko-KR" altLang="en-US" sz="2000" dirty="0"/>
            </a:br>
            <a:endParaRPr sz="1979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0B099-276D-7A93-B97F-5EB059D3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085" y="1734031"/>
            <a:ext cx="1724266" cy="21815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DBAC84-0709-72BF-922E-BCC031DEFFFC}"/>
              </a:ext>
            </a:extLst>
          </p:cNvPr>
          <p:cNvSpPr/>
          <p:nvPr/>
        </p:nvSpPr>
        <p:spPr>
          <a:xfrm>
            <a:off x="8451273" y="3422850"/>
            <a:ext cx="1117600" cy="492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0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Autoas</a:t>
            </a:r>
            <a:r>
              <a:rPr lang="ko-KR" altLang="en-US" sz="1400" dirty="0"/>
              <a:t>는 </a:t>
            </a:r>
            <a:r>
              <a:rPr lang="en-US" altLang="ko-KR" sz="1400" dirty="0"/>
              <a:t>autosar</a:t>
            </a:r>
            <a:r>
              <a:rPr lang="ko-KR" altLang="en-US" sz="1400" dirty="0"/>
              <a:t>에서 실제 </a:t>
            </a:r>
            <a:r>
              <a:rPr lang="en-US" altLang="ko-KR" sz="1400" dirty="0"/>
              <a:t>ECU </a:t>
            </a:r>
            <a:r>
              <a:rPr lang="ko-KR" altLang="en-US" sz="1400" dirty="0"/>
              <a:t>구동 절차와 동일하게 시스템이 구동된다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(</a:t>
            </a:r>
            <a:r>
              <a:rPr lang="ko-KR" altLang="en-US" sz="1400" dirty="0"/>
              <a:t>참조</a:t>
            </a:r>
            <a:r>
              <a:rPr lang="en-US" altLang="ko-KR" sz="1400" dirty="0"/>
              <a:t>) : </a:t>
            </a:r>
            <a:r>
              <a:rPr lang="en-US" altLang="ko-KR" sz="1400" dirty="0">
                <a:hlinkClick r:id="rId3"/>
              </a:rPr>
              <a:t>https://abhishek-anand.medium.com/initialization-sequence-of-an-autosar-ecu-1-d9a75a625258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1. </a:t>
            </a:r>
            <a:r>
              <a:rPr lang="en-US" altLang="ko-KR" sz="1400" dirty="0" err="1"/>
              <a:t>EcuM</a:t>
            </a:r>
            <a:r>
              <a:rPr lang="en-US" altLang="ko-KR" sz="1400" dirty="0"/>
              <a:t> _Init()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2. Det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3. OS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4. OS </a:t>
            </a:r>
            <a:r>
              <a:rPr lang="ko-KR" altLang="en-US" sz="1400" dirty="0"/>
              <a:t>동작 전 드라이버 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5. </a:t>
            </a:r>
            <a:r>
              <a:rPr lang="en-US" altLang="ko-KR" sz="1400" dirty="0" err="1"/>
              <a:t>Mcu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6. Dem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7. </a:t>
            </a:r>
            <a:r>
              <a:rPr lang="ko-KR" altLang="en-US" sz="1400" dirty="0"/>
              <a:t>어플리케이션 선택 후 </a:t>
            </a:r>
            <a:r>
              <a:rPr lang="en-US" altLang="ko-KR" sz="1400" dirty="0"/>
              <a:t>OS </a:t>
            </a:r>
            <a:r>
              <a:rPr lang="ko-KR" altLang="en-US" sz="1400" dirty="0"/>
              <a:t>시작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8. Task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9. LCD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10. SG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11. Autosar </a:t>
            </a:r>
            <a:r>
              <a:rPr lang="ko-KR" altLang="en-US" sz="1400" dirty="0"/>
              <a:t>어플리케이션 실행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500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2. Autoas </a:t>
            </a:r>
            <a:r>
              <a:rPr lang="ko-KR" altLang="en-US" sz="2000" dirty="0"/>
              <a:t>시스템 실행 과정</a:t>
            </a:r>
            <a:br>
              <a:rPr lang="ko-KR" altLang="en-US" sz="2000" dirty="0"/>
            </a:br>
            <a:endParaRPr sz="1979" dirty="0"/>
          </a:p>
        </p:txBody>
      </p:sp>
    </p:spTree>
    <p:extLst>
      <p:ext uri="{BB962C8B-B14F-4D97-AF65-F5344CB8AC3E}">
        <p14:creationId xmlns:p14="http://schemas.microsoft.com/office/powerpoint/2010/main" val="87499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sz="1400" dirty="0"/>
              <a:t>여기서 </a:t>
            </a:r>
            <a:r>
              <a:rPr lang="en-US" altLang="ko-KR" sz="1400" dirty="0"/>
              <a:t>7</a:t>
            </a:r>
            <a:r>
              <a:rPr lang="ko-KR" altLang="en-US" sz="1400" dirty="0"/>
              <a:t>번 항목까지는 </a:t>
            </a:r>
            <a:r>
              <a:rPr lang="en-US" altLang="ko-KR" sz="1400" dirty="0"/>
              <a:t>autosar </a:t>
            </a:r>
            <a:r>
              <a:rPr lang="ko-KR" altLang="en-US" sz="1400" dirty="0"/>
              <a:t>스펙에 맞춰서 동작하는 </a:t>
            </a:r>
            <a:r>
              <a:rPr lang="en-US" altLang="ko-KR" sz="1400" dirty="0"/>
              <a:t>OS</a:t>
            </a:r>
            <a:r>
              <a:rPr lang="ko-KR" altLang="en-US" sz="1400" dirty="0"/>
              <a:t>와 관련 있으며 </a:t>
            </a:r>
            <a:r>
              <a:rPr lang="en-US" altLang="ko-KR" sz="1400" dirty="0"/>
              <a:t>Autosar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ECU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동작과정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사용한 </a:t>
            </a:r>
            <a:r>
              <a:rPr lang="en-US" altLang="ko-KR" sz="1400" dirty="0"/>
              <a:t>OS</a:t>
            </a:r>
            <a:r>
              <a:rPr lang="ko-KR" altLang="en-US" sz="1400" dirty="0"/>
              <a:t>인 </a:t>
            </a:r>
            <a:r>
              <a:rPr lang="en-US" altLang="ko-KR" sz="1400" dirty="0"/>
              <a:t>ASKER</a:t>
            </a:r>
            <a:r>
              <a:rPr lang="ko-KR" altLang="en-US" sz="1400" dirty="0"/>
              <a:t>에 대해 추후 세미나에서 설명하도록 함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strike="sngStrike" dirty="0"/>
              <a:t>1. </a:t>
            </a:r>
            <a:r>
              <a:rPr lang="en-US" altLang="ko-KR" sz="1400" strike="sngStrike" dirty="0" err="1"/>
              <a:t>EcuM</a:t>
            </a:r>
            <a:r>
              <a:rPr lang="en-US" altLang="ko-KR" sz="1400" strike="sngStrike" dirty="0"/>
              <a:t> _Init()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strike="sngStrike" dirty="0"/>
              <a:t>2. Det </a:t>
            </a:r>
            <a:r>
              <a:rPr lang="ko-KR" altLang="en-US" sz="1400" strike="sngStrike" dirty="0"/>
              <a:t>초기화</a:t>
            </a: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strike="sngStrike" dirty="0"/>
              <a:t>3. OS </a:t>
            </a:r>
            <a:r>
              <a:rPr lang="ko-KR" altLang="en-US" sz="1400" strike="sngStrike" dirty="0"/>
              <a:t>초기화</a:t>
            </a: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strike="sngStrike" dirty="0"/>
              <a:t>4. OS </a:t>
            </a:r>
            <a:r>
              <a:rPr lang="ko-KR" altLang="en-US" sz="1400" strike="sngStrike" dirty="0"/>
              <a:t>동작 전 드라이버 초기화</a:t>
            </a: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strike="sngStrike" dirty="0"/>
              <a:t>5. </a:t>
            </a:r>
            <a:r>
              <a:rPr lang="en-US" altLang="ko-KR" sz="1400" strike="sngStrike" dirty="0" err="1"/>
              <a:t>Mcu</a:t>
            </a:r>
            <a:r>
              <a:rPr lang="en-US" altLang="ko-KR" sz="1400" strike="sngStrike" dirty="0"/>
              <a:t> </a:t>
            </a:r>
            <a:r>
              <a:rPr lang="ko-KR" altLang="en-US" sz="1400" strike="sngStrike" dirty="0"/>
              <a:t>초기화</a:t>
            </a: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strike="sngStrike" dirty="0"/>
              <a:t>6. Dem </a:t>
            </a:r>
            <a:r>
              <a:rPr lang="ko-KR" altLang="en-US" sz="1400" strike="sngStrike" dirty="0"/>
              <a:t>초기화</a:t>
            </a: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strike="sngStrike" dirty="0"/>
              <a:t>7. </a:t>
            </a:r>
            <a:r>
              <a:rPr lang="ko-KR" altLang="en-US" sz="1400" strike="sngStrike" dirty="0"/>
              <a:t>어플리케이션 선택 후 </a:t>
            </a:r>
            <a:r>
              <a:rPr lang="en-US" altLang="ko-KR" sz="1400" strike="sngStrike" dirty="0"/>
              <a:t>OS </a:t>
            </a:r>
            <a:r>
              <a:rPr lang="ko-KR" altLang="en-US" sz="1400" strike="sngStrike" dirty="0"/>
              <a:t>시작</a:t>
            </a:r>
            <a:endParaRPr lang="en-US" altLang="ko-KR" sz="1400" strike="sngStrik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8. Task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9. LCD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10. SG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/>
              <a:t>11. Autosar </a:t>
            </a:r>
            <a:r>
              <a:rPr lang="ko-KR" altLang="en-US" sz="1400" dirty="0"/>
              <a:t>어플리케이션 실행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500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2. Autoas </a:t>
            </a:r>
            <a:r>
              <a:rPr lang="ko-KR" altLang="en-US" sz="2000" dirty="0"/>
              <a:t>시스템 실행 과정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242E83-AF03-D844-5ABA-92F1019C1FBF}"/>
              </a:ext>
            </a:extLst>
          </p:cNvPr>
          <p:cNvSpPr/>
          <p:nvPr/>
        </p:nvSpPr>
        <p:spPr>
          <a:xfrm>
            <a:off x="110837" y="4719781"/>
            <a:ext cx="3011054" cy="1664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93869F-ED24-B904-A95D-B611F74426E6}"/>
              </a:ext>
            </a:extLst>
          </p:cNvPr>
          <p:cNvCxnSpPr/>
          <p:nvPr/>
        </p:nvCxnSpPr>
        <p:spPr>
          <a:xfrm>
            <a:off x="3121891" y="5292436"/>
            <a:ext cx="19211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13A260-2A41-D1B1-8C4B-2D1AF78D09BB}"/>
              </a:ext>
            </a:extLst>
          </p:cNvPr>
          <p:cNvSpPr txBox="1"/>
          <p:nvPr/>
        </p:nvSpPr>
        <p:spPr>
          <a:xfrm>
            <a:off x="5144654" y="5138547"/>
            <a:ext cx="282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~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과정을 설명할 예정</a:t>
            </a:r>
          </a:p>
        </p:txBody>
      </p:sp>
    </p:spTree>
    <p:extLst>
      <p:ext uri="{BB962C8B-B14F-4D97-AF65-F5344CB8AC3E}">
        <p14:creationId xmlns:p14="http://schemas.microsoft.com/office/powerpoint/2010/main" val="242954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4"/>
            <a:ext cx="11387530" cy="451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500" dirty="0"/>
              <a:t>Autoas</a:t>
            </a:r>
            <a:r>
              <a:rPr lang="ko-KR" altLang="en-US" sz="1500" dirty="0"/>
              <a:t>에서</a:t>
            </a:r>
            <a:r>
              <a:rPr lang="en-US" altLang="ko-KR" sz="1500" dirty="0"/>
              <a:t> </a:t>
            </a:r>
            <a:r>
              <a:rPr lang="ko-KR" altLang="en-US" sz="1500" dirty="0"/>
              <a:t>동작하는</a:t>
            </a:r>
            <a:r>
              <a:rPr lang="en-US" altLang="ko-KR" sz="1500" dirty="0"/>
              <a:t> TASK</a:t>
            </a:r>
            <a:r>
              <a:rPr lang="ko-KR" altLang="en-US" sz="1500" dirty="0"/>
              <a:t>는 총 </a:t>
            </a:r>
            <a:r>
              <a:rPr lang="en-US" altLang="ko-KR" sz="1500" dirty="0"/>
              <a:t>10</a:t>
            </a:r>
            <a:r>
              <a:rPr lang="ko-KR" altLang="en-US" sz="1500" dirty="0"/>
              <a:t>개 존재</a:t>
            </a:r>
            <a:endParaRPr lang="en-US" altLang="ko-KR"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5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 err="1"/>
              <a:t>TaskApp</a:t>
            </a: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/>
              <a:t>RTE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/>
              <a:t>Posix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/>
              <a:t>Nm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/>
              <a:t>CanIf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/>
              <a:t>Shell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 err="1"/>
              <a:t>Lwip</a:t>
            </a: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/>
              <a:t>Idle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 err="1"/>
              <a:t>SchM</a:t>
            </a: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ko-KR" sz="1400" dirty="0" err="1"/>
              <a:t>BswService</a:t>
            </a:r>
            <a:endParaRPr lang="en-US" altLang="ko-KR"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500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D2C0833E-C2E3-B1F7-8A9E-3EEBBD42EDA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1) Autoas Task </a:t>
            </a:r>
            <a:r>
              <a:rPr lang="ko-KR" altLang="en-US" dirty="0"/>
              <a:t>종류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0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dirty="0"/>
              <a:t>release/ascore/app/</a:t>
            </a:r>
            <a:r>
              <a:rPr lang="en-US" altLang="ko-KR" dirty="0" err="1"/>
              <a:t>app.c</a:t>
            </a:r>
            <a:r>
              <a:rPr lang="ko-KR" altLang="en-US" dirty="0"/>
              <a:t>에 위치</a:t>
            </a:r>
          </a:p>
          <a:p>
            <a:pPr marL="228600" indent="0"/>
            <a:endParaRPr lang="en-US" altLang="ko-KR" dirty="0"/>
          </a:p>
          <a:p>
            <a:pPr marL="228600" indent="0"/>
            <a:r>
              <a:rPr lang="en-US" altLang="ko-KR" dirty="0" err="1"/>
              <a:t>Sg_ManagerTask</a:t>
            </a:r>
            <a:r>
              <a:rPr lang="en-US" altLang="ko-KR" dirty="0"/>
              <a:t>();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Lcd</a:t>
            </a:r>
            <a:r>
              <a:rPr lang="ko-KR" altLang="en-US" dirty="0"/>
              <a:t>에 그려질 화면을 계속해서 불러옴</a:t>
            </a:r>
            <a:endParaRPr lang="en-US" altLang="ko-KR" dirty="0"/>
          </a:p>
          <a:p>
            <a:pPr marL="228600" indent="0"/>
            <a:endParaRPr lang="ko-KR" altLang="en-US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3888ADAB-4FF0-2189-9454-586CE6C2A1E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1) </a:t>
            </a:r>
            <a:r>
              <a:rPr lang="en-US" altLang="ko-KR" sz="1200" dirty="0"/>
              <a:t>TASK(</a:t>
            </a:r>
            <a:r>
              <a:rPr lang="en-US" altLang="ko-KR" sz="1200" dirty="0" err="1"/>
              <a:t>TaskApp</a:t>
            </a:r>
            <a:r>
              <a:rPr lang="en-US" altLang="ko-KR" sz="1200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8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140A108A-9D27-1891-8C0D-1704A753B70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2) </a:t>
            </a:r>
            <a:r>
              <a:rPr lang="en-US" altLang="ko-KR" sz="1200" dirty="0"/>
              <a:t>TASK(</a:t>
            </a:r>
            <a:r>
              <a:rPr lang="en-US" altLang="ko-KR" dirty="0" err="1"/>
              <a:t>Rte_Runnable</a:t>
            </a:r>
            <a:r>
              <a:rPr lang="en-US" altLang="ko-KR" sz="1200" dirty="0"/>
              <a:t>)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EF547F-26DE-6310-4D70-699B24E5E3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3965" y="1302893"/>
            <a:ext cx="5430980" cy="4755024"/>
          </a:xfrm>
        </p:spPr>
        <p:txBody>
          <a:bodyPr/>
          <a:lstStyle/>
          <a:p>
            <a:r>
              <a:rPr lang="en-US" altLang="ko-KR" sz="1500" dirty="0"/>
              <a:t>com/as.application/common/</a:t>
            </a:r>
            <a:r>
              <a:rPr lang="en-US" altLang="ko-KR" sz="1500" dirty="0" err="1"/>
              <a:t>rte</a:t>
            </a:r>
            <a:r>
              <a:rPr lang="en-US" altLang="ko-KR" sz="1500" dirty="0"/>
              <a:t>/</a:t>
            </a:r>
            <a:r>
              <a:rPr lang="en-US" altLang="ko-KR" sz="1500" dirty="0" err="1"/>
              <a:t>rte_basic.c</a:t>
            </a:r>
            <a:r>
              <a:rPr lang="en-US" altLang="ko-KR" sz="1500" dirty="0"/>
              <a:t> </a:t>
            </a:r>
            <a:r>
              <a:rPr lang="ko-KR" altLang="en-US" sz="1500" dirty="0"/>
              <a:t>에 위치</a:t>
            </a:r>
            <a:endParaRPr lang="en-US" altLang="ko-KR" sz="1500" dirty="0"/>
          </a:p>
          <a:p>
            <a:endParaRPr lang="ko-KR" altLang="en-US" sz="15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500" dirty="0" err="1"/>
              <a:t>Telltale_run</a:t>
            </a:r>
            <a:r>
              <a:rPr lang="en-US" altLang="ko-KR" sz="1500" dirty="0"/>
              <a:t>()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500" dirty="0" err="1"/>
              <a:t>Swc_TelltaleManager</a:t>
            </a:r>
            <a:r>
              <a:rPr lang="en-US" altLang="ko-KR" sz="1500" dirty="0"/>
              <a:t>()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500" dirty="0" err="1"/>
              <a:t>Gauge_Run</a:t>
            </a:r>
            <a:r>
              <a:rPr lang="en-US" altLang="ko-KR" sz="1500" dirty="0"/>
              <a:t>()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500" dirty="0"/>
              <a:t>RTE TASK </a:t>
            </a:r>
            <a:r>
              <a:rPr lang="ko-KR" altLang="en-US" sz="1500" dirty="0"/>
              <a:t>종료</a:t>
            </a:r>
            <a:endParaRPr lang="en-US" altLang="ko-KR" sz="1500" dirty="0"/>
          </a:p>
          <a:p>
            <a:pPr marL="228600" indent="0"/>
            <a:endParaRPr lang="en-US" altLang="ko-KR" sz="1500" dirty="0"/>
          </a:p>
          <a:p>
            <a:pPr marL="228600" indent="0"/>
            <a:r>
              <a:rPr lang="en-US" altLang="ko-KR" sz="1500" dirty="0"/>
              <a:t>-&gt; </a:t>
            </a:r>
            <a:r>
              <a:rPr lang="ko-KR" altLang="en-US" sz="1500" dirty="0"/>
              <a:t>주기적으로 어플리케이션 </a:t>
            </a:r>
            <a:r>
              <a:rPr lang="en-US" altLang="ko-KR" sz="1500" dirty="0"/>
              <a:t>layer</a:t>
            </a:r>
            <a:r>
              <a:rPr lang="ko-KR" altLang="en-US" sz="1500" dirty="0"/>
              <a:t>에서 </a:t>
            </a:r>
            <a:r>
              <a:rPr lang="en-US" altLang="ko-KR" sz="1500" dirty="0"/>
              <a:t>Telltale</a:t>
            </a:r>
            <a:r>
              <a:rPr lang="ko-KR" altLang="en-US" sz="1500" dirty="0"/>
              <a:t>의 </a:t>
            </a:r>
            <a:r>
              <a:rPr lang="en-US" altLang="ko-KR" sz="1500" dirty="0"/>
              <a:t>signal</a:t>
            </a:r>
            <a:r>
              <a:rPr lang="ko-KR" altLang="en-US" sz="1500" dirty="0"/>
              <a:t>의 </a:t>
            </a:r>
            <a:r>
              <a:rPr lang="en-US" altLang="ko-KR" sz="1500" dirty="0"/>
              <a:t>on/off</a:t>
            </a:r>
            <a:r>
              <a:rPr lang="ko-KR" altLang="en-US" sz="1500" dirty="0"/>
              <a:t>와</a:t>
            </a:r>
            <a:endParaRPr lang="en-US" altLang="ko-KR" sz="1500" dirty="0"/>
          </a:p>
          <a:p>
            <a:pPr marL="228600" indent="0"/>
            <a:r>
              <a:rPr lang="en-US" altLang="ko-KR" sz="1500" dirty="0"/>
              <a:t>Gauge</a:t>
            </a:r>
            <a:r>
              <a:rPr lang="ko-KR" altLang="en-US" sz="1500" dirty="0"/>
              <a:t>의 </a:t>
            </a:r>
            <a:r>
              <a:rPr lang="en-US" altLang="ko-KR" sz="1500" dirty="0"/>
              <a:t>signal </a:t>
            </a:r>
            <a:r>
              <a:rPr lang="ko-KR" altLang="en-US" sz="1500" dirty="0"/>
              <a:t>데이터를 </a:t>
            </a:r>
            <a:r>
              <a:rPr lang="en-US" altLang="ko-KR" sz="1500" dirty="0"/>
              <a:t>Rte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BSW</a:t>
            </a:r>
            <a:r>
              <a:rPr lang="ko-KR" altLang="en-US" sz="1500" dirty="0"/>
              <a:t>단으로 보내줌</a:t>
            </a:r>
            <a:endParaRPr lang="en-US" altLang="ko-KR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9696CA-92B7-DEFA-61D5-5E72CC5D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14" y="1340408"/>
            <a:ext cx="5753903" cy="77163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C4BE50-39D1-F572-D9E0-5F3B738D50B8}"/>
              </a:ext>
            </a:extLst>
          </p:cNvPr>
          <p:cNvCxnSpPr>
            <a:cxnSpLocks/>
          </p:cNvCxnSpPr>
          <p:nvPr/>
        </p:nvCxnSpPr>
        <p:spPr>
          <a:xfrm flipV="1">
            <a:off x="8242721" y="1965791"/>
            <a:ext cx="0" cy="999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D96B98-6972-3054-538A-277FBDC7AA47}"/>
              </a:ext>
            </a:extLst>
          </p:cNvPr>
          <p:cNvSpPr txBox="1"/>
          <p:nvPr/>
        </p:nvSpPr>
        <p:spPr>
          <a:xfrm>
            <a:off x="6871925" y="3022266"/>
            <a:ext cx="2974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DIO_CHL_TelltaleTPMS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DIO_CHL_TelltaleLowOil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DIO_CHL_TelltalePosLamp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DIO_CHL_TelltaleTurnLeft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DIO_CHL_TelltaleTurnRight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DIO_CHL_TelltaleAutoCruise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DIO_CHL_TelltaleHighBeam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DIO_CHL_TelltaleSeatbeltDriver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DIO_CHL_TelltaleSeatbeltPassenger</a:t>
            </a:r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DIO_CHL_TelltaleAirbag</a:t>
            </a:r>
            <a:endParaRPr lang="en-US" altLang="ko-KR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7B517-C2A6-4FF7-40BC-D3F78D9D6EAA}"/>
              </a:ext>
            </a:extLst>
          </p:cNvPr>
          <p:cNvSpPr txBox="1"/>
          <p:nvPr/>
        </p:nvSpPr>
        <p:spPr>
          <a:xfrm>
            <a:off x="10129064" y="3469283"/>
            <a:ext cx="2576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ON / OFF </a:t>
            </a:r>
            <a:r>
              <a:rPr lang="ko-KR" altLang="en-US" dirty="0"/>
              <a:t>상태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4ED90E-F3C8-B25E-4B5A-14297A1D51C8}"/>
              </a:ext>
            </a:extLst>
          </p:cNvPr>
          <p:cNvCxnSpPr/>
          <p:nvPr/>
        </p:nvCxnSpPr>
        <p:spPr>
          <a:xfrm flipH="1" flipV="1">
            <a:off x="10554916" y="1923143"/>
            <a:ext cx="158630" cy="1480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FD197D38-CAF4-5193-2786-2CACCB4C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39619"/>
            <a:ext cx="3238952" cy="78115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37C4BC-98FF-E031-9185-3406C36C9276}"/>
              </a:ext>
            </a:extLst>
          </p:cNvPr>
          <p:cNvCxnSpPr>
            <a:cxnSpLocks/>
          </p:cNvCxnSpPr>
          <p:nvPr/>
        </p:nvCxnSpPr>
        <p:spPr>
          <a:xfrm flipH="1" flipV="1">
            <a:off x="8787665" y="5605725"/>
            <a:ext cx="70008" cy="49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C2FFA0-1754-BED8-4EFF-71528A027AD8}"/>
              </a:ext>
            </a:extLst>
          </p:cNvPr>
          <p:cNvSpPr txBox="1"/>
          <p:nvPr/>
        </p:nvSpPr>
        <p:spPr>
          <a:xfrm>
            <a:off x="8242722" y="6227087"/>
            <a:ext cx="177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value (0 ~ 24000)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93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C1F6828F-4E32-1913-8235-996EC4B851B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3)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TaskPosix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4" name="Google Shape;201;p10">
            <a:extLst>
              <a:ext uri="{FF2B5EF4-FFF2-40B4-BE49-F238E27FC236}">
                <a16:creationId xmlns:a16="http://schemas.microsoft.com/office/drawing/2014/main" id="{BCCAC0DD-CA6D-0D3A-9C59-9C4C73AF10F3}"/>
              </a:ext>
            </a:extLst>
          </p:cNvPr>
          <p:cNvSpPr txBox="1">
            <a:spLocks/>
          </p:cNvSpPr>
          <p:nvPr/>
        </p:nvSpPr>
        <p:spPr>
          <a:xfrm>
            <a:off x="429491" y="17430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/>
              <a:t>com/as.infrastructure/system/kernel/asker/kernel/posix/</a:t>
            </a:r>
            <a:r>
              <a:rPr lang="en-US" altLang="ko-KR" dirty="0" err="1"/>
              <a:t>posix.c</a:t>
            </a:r>
            <a:r>
              <a:rPr lang="ko-KR" altLang="en-US" dirty="0"/>
              <a:t>에 위치</a:t>
            </a:r>
            <a:endParaRPr lang="en-US" altLang="ko-KR" dirty="0"/>
          </a:p>
          <a:p>
            <a:endParaRPr lang="ko-KR" alt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이벤트 발생 시 이벤트를 수행하는 </a:t>
            </a:r>
            <a:r>
              <a:rPr lang="en-US" altLang="ko-KR" dirty="0"/>
              <a:t>task</a:t>
            </a:r>
          </a:p>
          <a:p>
            <a:pPr marL="685800" lvl="1" indent="0"/>
            <a:r>
              <a:rPr lang="en-US" altLang="ko-KR" dirty="0"/>
              <a:t>-&gt; kernel OS</a:t>
            </a:r>
            <a:r>
              <a:rPr lang="ko-KR" altLang="en-US" dirty="0"/>
              <a:t>관련으로 추후 더 알아볼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519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BAA3D989-CD1C-0D1A-2CD3-09579234FBA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4)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TaskNmInd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3" name="Google Shape;201;p10">
            <a:extLst>
              <a:ext uri="{FF2B5EF4-FFF2-40B4-BE49-F238E27FC236}">
                <a16:creationId xmlns:a16="http://schemas.microsoft.com/office/drawing/2014/main" id="{ED5E5F0D-132C-B5AC-61BD-B4BFA781FEF3}"/>
              </a:ext>
            </a:extLst>
          </p:cNvPr>
          <p:cNvSpPr txBox="1">
            <a:spLocks/>
          </p:cNvSpPr>
          <p:nvPr/>
        </p:nvSpPr>
        <p:spPr>
          <a:xfrm>
            <a:off x="402235" y="1373706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/>
              <a:t>com/as.application/common/config/</a:t>
            </a:r>
            <a:r>
              <a:rPr lang="en-US" altLang="ko-KR" dirty="0" err="1"/>
              <a:t>OsekNm_Cfg.c</a:t>
            </a:r>
            <a:r>
              <a:rPr lang="en-US" altLang="ko-KR" dirty="0"/>
              <a:t> </a:t>
            </a:r>
            <a:r>
              <a:rPr lang="ko-KR" altLang="en-US" dirty="0"/>
              <a:t>에 위치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Os Task</a:t>
            </a:r>
            <a:r>
              <a:rPr lang="ko-KR" altLang="en-US" dirty="0"/>
              <a:t>가 동작하면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이벤트 발생 시 아래 로직 중 하나 실행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228600" indent="0"/>
            <a:endParaRPr lang="en-US" altLang="ko-KR" dirty="0"/>
          </a:p>
          <a:p>
            <a:pPr marL="228600" indent="0"/>
            <a:endParaRPr lang="en-US" altLang="ko-KR" dirty="0"/>
          </a:p>
          <a:p>
            <a:pPr marL="228600" indent="0"/>
            <a:endParaRPr lang="en-US" altLang="ko-KR" dirty="0"/>
          </a:p>
          <a:p>
            <a:pPr marL="228600" indent="0"/>
            <a:endParaRPr lang="en-US" altLang="ko-KR" dirty="0"/>
          </a:p>
          <a:p>
            <a:pPr marL="228600" indent="0"/>
            <a:endParaRPr lang="en-US" altLang="ko-KR" dirty="0"/>
          </a:p>
          <a:p>
            <a:pPr marL="228600" indent="0"/>
            <a:endParaRPr lang="en-US" altLang="ko-KR" dirty="0"/>
          </a:p>
          <a:p>
            <a:pPr marL="228600" indent="0"/>
            <a:endParaRPr lang="ko-KR" altLang="en-US" dirty="0"/>
          </a:p>
          <a:p>
            <a:pPr marL="228600" indent="0"/>
            <a:r>
              <a:rPr lang="en-US" altLang="ko-KR" dirty="0"/>
              <a:t>-&gt; kernel OS</a:t>
            </a:r>
            <a:r>
              <a:rPr lang="ko-KR" altLang="en-US" dirty="0"/>
              <a:t>관련으로 추후 더 알아볼 예정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93C03-1128-1F51-8044-425F9126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26" y="2685614"/>
            <a:ext cx="4182369" cy="3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3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body" idx="3"/>
          </p:nvPr>
        </p:nvSpPr>
        <p:spPr>
          <a:xfrm>
            <a:off x="3026900" y="1348542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1. Autoas </a:t>
            </a:r>
            <a:r>
              <a:rPr lang="ko-KR" altLang="en-US" dirty="0"/>
              <a:t>시스템 구조</a:t>
            </a: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4"/>
          </p:nvPr>
        </p:nvSpPr>
        <p:spPr>
          <a:xfrm>
            <a:off x="3026923" y="1854924"/>
            <a:ext cx="5106900" cy="194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-US" dirty="0"/>
              <a:t>ECU</a:t>
            </a:r>
            <a:r>
              <a:rPr lang="ko-KR" altLang="en-US" dirty="0"/>
              <a:t>란</a:t>
            </a:r>
            <a:endParaRPr lang="en-US" altLang="ko-KR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ko-KR" altLang="en-US" dirty="0"/>
              <a:t>임베디드 시스템과 </a:t>
            </a:r>
            <a:r>
              <a:rPr lang="en-US" altLang="ko-KR" dirty="0"/>
              <a:t>vECU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-US" dirty="0"/>
              <a:t>HW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-US" dirty="0"/>
              <a:t>OS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-US" dirty="0"/>
              <a:t>Driver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-US" dirty="0"/>
              <a:t>Application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-US" dirty="0"/>
              <a:t>BSW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ko-KR" altLang="en-US" dirty="0"/>
              <a:t>파일 빌드 순서</a:t>
            </a:r>
            <a:endParaRPr lang="en-US" altLang="ko-KR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-US" dirty="0"/>
              <a:t>Sconscript </a:t>
            </a:r>
            <a:r>
              <a:rPr lang="ko-KR" altLang="en-US" dirty="0"/>
              <a:t>수행 순서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5"/>
          </p:nvPr>
        </p:nvSpPr>
        <p:spPr>
          <a:xfrm>
            <a:off x="3026900" y="3797431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dirty="0"/>
              <a:t>2. Autoas </a:t>
            </a:r>
            <a:r>
              <a:rPr lang="ko-KR" altLang="en-US" sz="2400" dirty="0"/>
              <a:t>시스템 실행 과정</a:t>
            </a:r>
            <a:endParaRPr dirty="0"/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6CEFCEC-C026-C86D-1BE1-24A5389AA750}"/>
              </a:ext>
            </a:extLst>
          </p:cNvPr>
          <p:cNvSpPr txBox="1">
            <a:spLocks/>
          </p:cNvSpPr>
          <p:nvPr/>
        </p:nvSpPr>
        <p:spPr>
          <a:xfrm>
            <a:off x="3026900" y="4350003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3. Autoas Task</a:t>
            </a:r>
            <a:endParaRPr lang="ko-KR" altLang="en-US" dirty="0"/>
          </a:p>
        </p:txBody>
      </p:sp>
      <p:sp>
        <p:nvSpPr>
          <p:cNvPr id="3" name="Google Shape;165;p7">
            <a:extLst>
              <a:ext uri="{FF2B5EF4-FFF2-40B4-BE49-F238E27FC236}">
                <a16:creationId xmlns:a16="http://schemas.microsoft.com/office/drawing/2014/main" id="{4A79D492-33E9-38CB-CB4A-35D8BBB36102}"/>
              </a:ext>
            </a:extLst>
          </p:cNvPr>
          <p:cNvSpPr txBox="1">
            <a:spLocks/>
          </p:cNvSpPr>
          <p:nvPr/>
        </p:nvSpPr>
        <p:spPr>
          <a:xfrm>
            <a:off x="3017664" y="4816439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4. Application </a:t>
            </a:r>
            <a:r>
              <a:rPr lang="ko-KR" altLang="en-US" dirty="0"/>
              <a:t>동작</a:t>
            </a:r>
          </a:p>
        </p:txBody>
      </p:sp>
      <p:sp>
        <p:nvSpPr>
          <p:cNvPr id="4" name="Google Shape;165;p7">
            <a:extLst>
              <a:ext uri="{FF2B5EF4-FFF2-40B4-BE49-F238E27FC236}">
                <a16:creationId xmlns:a16="http://schemas.microsoft.com/office/drawing/2014/main" id="{AFD0ED51-BEA8-A5A5-D9A1-39A7281226CF}"/>
              </a:ext>
            </a:extLst>
          </p:cNvPr>
          <p:cNvSpPr txBox="1">
            <a:spLocks/>
          </p:cNvSpPr>
          <p:nvPr/>
        </p:nvSpPr>
        <p:spPr>
          <a:xfrm>
            <a:off x="3017664" y="5331920"/>
            <a:ext cx="510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5. </a:t>
            </a:r>
            <a:r>
              <a:rPr lang="ko-KR" altLang="en-US" dirty="0"/>
              <a:t>정리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3A4F6973-0DFE-C1F5-5CD1-90E736EDE4F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5)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TaskCanIf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3" name="Google Shape;201;p10">
            <a:extLst>
              <a:ext uri="{FF2B5EF4-FFF2-40B4-BE49-F238E27FC236}">
                <a16:creationId xmlns:a16="http://schemas.microsoft.com/office/drawing/2014/main" id="{63667847-366C-CFA2-28C6-8B85603FBFBC}"/>
              </a:ext>
            </a:extLst>
          </p:cNvPr>
          <p:cNvSpPr txBox="1">
            <a:spLocks/>
          </p:cNvSpPr>
          <p:nvPr/>
        </p:nvSpPr>
        <p:spPr>
          <a:xfrm>
            <a:off x="429491" y="1743075"/>
            <a:ext cx="11387530" cy="26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/>
              <a:t>com/as.infrastructure/communication/</a:t>
            </a:r>
            <a:r>
              <a:rPr lang="en-US" altLang="ko-KR" dirty="0" err="1"/>
              <a:t>Canif</a:t>
            </a:r>
            <a:r>
              <a:rPr lang="en-US" altLang="ko-KR" dirty="0"/>
              <a:t>/</a:t>
            </a:r>
            <a:r>
              <a:rPr lang="en-US" altLang="ko-KR" dirty="0" err="1"/>
              <a:t>Canif.c</a:t>
            </a:r>
            <a:r>
              <a:rPr lang="en-US" altLang="ko-KR" dirty="0"/>
              <a:t> </a:t>
            </a:r>
            <a:r>
              <a:rPr lang="ko-KR" altLang="en-US" dirty="0"/>
              <a:t>에 위치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scheduleTxFifo</a:t>
            </a:r>
            <a:r>
              <a:rPr lang="en-US" altLang="ko-KR" dirty="0"/>
              <a:t>()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scheduleTxIndFifo</a:t>
            </a:r>
            <a:r>
              <a:rPr lang="en-US" altLang="ko-KR" dirty="0"/>
              <a:t>()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scheduleRxFifo</a:t>
            </a:r>
            <a:r>
              <a:rPr lang="en-US" altLang="ko-KR" dirty="0"/>
              <a:t>()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228600" indent="0"/>
            <a:r>
              <a:rPr lang="en-US" altLang="ko-KR" dirty="0"/>
              <a:t>-&gt; CAN BUS</a:t>
            </a:r>
            <a:r>
              <a:rPr lang="ko-KR" altLang="en-US" dirty="0"/>
              <a:t>를 구성하고 </a:t>
            </a:r>
            <a:r>
              <a:rPr lang="en-US" altLang="ko-KR" dirty="0"/>
              <a:t>CAN</a:t>
            </a:r>
            <a:r>
              <a:rPr lang="ko-KR" altLang="en-US" dirty="0"/>
              <a:t>통신이 가능하게끔 하는 </a:t>
            </a:r>
            <a:r>
              <a:rPr lang="en-US" altLang="ko-KR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25293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89" y="1568883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1CFD26E2-2C18-0BE7-8254-1E422DD1A8A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6)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TaskShell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3" name="Google Shape;201;p10">
            <a:extLst>
              <a:ext uri="{FF2B5EF4-FFF2-40B4-BE49-F238E27FC236}">
                <a16:creationId xmlns:a16="http://schemas.microsoft.com/office/drawing/2014/main" id="{70F2F9E3-029D-0E27-744A-998366F48E7D}"/>
              </a:ext>
            </a:extLst>
          </p:cNvPr>
          <p:cNvSpPr txBox="1">
            <a:spLocks/>
          </p:cNvSpPr>
          <p:nvPr/>
        </p:nvSpPr>
        <p:spPr>
          <a:xfrm>
            <a:off x="429491" y="17430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/>
              <a:t>com/as.infrastructure/system/shell/</a:t>
            </a:r>
            <a:r>
              <a:rPr lang="en-US" altLang="ko-KR" dirty="0" err="1"/>
              <a:t>shell.c</a:t>
            </a:r>
            <a:r>
              <a:rPr lang="en-US" altLang="ko-KR" dirty="0"/>
              <a:t> </a:t>
            </a:r>
            <a:r>
              <a:rPr lang="ko-KR" altLang="en-US" dirty="0"/>
              <a:t>에 위치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특정 보드의 터미널 사용을 위한 터미널로 디버깅 및 개발 시 도움을 줄 수 있는 기능을 담당하는 </a:t>
            </a:r>
            <a:r>
              <a:rPr lang="en-US" altLang="ko-KR" dirty="0"/>
              <a:t>Task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50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EAB7E19E-73B6-3CA1-5A2D-702DFA9EBF2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7)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TaskLwip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3" name="Google Shape;201;p10">
            <a:extLst>
              <a:ext uri="{FF2B5EF4-FFF2-40B4-BE49-F238E27FC236}">
                <a16:creationId xmlns:a16="http://schemas.microsoft.com/office/drawing/2014/main" id="{8168B417-A866-0A0E-BA98-F782D99FC87B}"/>
              </a:ext>
            </a:extLst>
          </p:cNvPr>
          <p:cNvSpPr txBox="1">
            <a:spLocks/>
          </p:cNvSpPr>
          <p:nvPr/>
        </p:nvSpPr>
        <p:spPr>
          <a:xfrm>
            <a:off x="429491" y="17430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/>
              <a:t>com/as.infrastructure/arch/common/</a:t>
            </a:r>
            <a:r>
              <a:rPr lang="en-US" altLang="ko-KR" dirty="0" err="1"/>
              <a:t>lwip</a:t>
            </a:r>
            <a:r>
              <a:rPr lang="en-US" altLang="ko-KR" dirty="0"/>
              <a:t>/</a:t>
            </a:r>
            <a:r>
              <a:rPr lang="en-US" altLang="ko-KR" dirty="0" err="1"/>
              <a:t>sys_arch.c</a:t>
            </a:r>
            <a:r>
              <a:rPr lang="en-US" altLang="ko-KR" dirty="0"/>
              <a:t> </a:t>
            </a:r>
            <a:r>
              <a:rPr lang="ko-KR" altLang="en-US" dirty="0"/>
              <a:t>에 위치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os</a:t>
            </a:r>
            <a:r>
              <a:rPr lang="en-US" altLang="ko-KR" dirty="0"/>
              <a:t> TASK </a:t>
            </a:r>
            <a:r>
              <a:rPr lang="ko-KR" altLang="en-US" dirty="0"/>
              <a:t>동작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이벤트 대기 → 이벤트 수행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Lwip</a:t>
            </a:r>
            <a:r>
              <a:rPr lang="en-US" altLang="ko-KR" dirty="0"/>
              <a:t> task </a:t>
            </a:r>
            <a:r>
              <a:rPr lang="ko-KR" altLang="en-US" dirty="0"/>
              <a:t>종료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os</a:t>
            </a:r>
            <a:r>
              <a:rPr lang="en-US" altLang="ko-KR" dirty="0"/>
              <a:t> task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228600" indent="0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관련</a:t>
            </a:r>
            <a:r>
              <a:rPr lang="en-US" altLang="ko-KR" dirty="0"/>
              <a:t>, </a:t>
            </a:r>
            <a:r>
              <a:rPr lang="ko-KR" altLang="en-US" dirty="0"/>
              <a:t>추후 더 알아볼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85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2B69C112-7DCD-2B4C-8504-77CC4D23246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8)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TaskIdle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3" name="Google Shape;201;p10">
            <a:extLst>
              <a:ext uri="{FF2B5EF4-FFF2-40B4-BE49-F238E27FC236}">
                <a16:creationId xmlns:a16="http://schemas.microsoft.com/office/drawing/2014/main" id="{1DDDDC93-26A7-312C-CB61-85F0DC00DAA0}"/>
              </a:ext>
            </a:extLst>
          </p:cNvPr>
          <p:cNvSpPr txBox="1">
            <a:spLocks/>
          </p:cNvSpPr>
          <p:nvPr/>
        </p:nvSpPr>
        <p:spPr>
          <a:xfrm>
            <a:off x="429491" y="17430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/>
              <a:t>com/as.infrastructure/system/kernel/</a:t>
            </a:r>
            <a:r>
              <a:rPr lang="en-US" altLang="ko-KR" dirty="0" err="1"/>
              <a:t>Os.c</a:t>
            </a:r>
            <a:r>
              <a:rPr lang="ko-KR" altLang="en-US" dirty="0"/>
              <a:t>에 위치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Irq</a:t>
            </a:r>
            <a:r>
              <a:rPr lang="en-US" altLang="ko-KR" dirty="0"/>
              <a:t>? </a:t>
            </a:r>
            <a:r>
              <a:rPr lang="ko-KR" altLang="en-US" dirty="0"/>
              <a:t>동작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KSM </a:t>
            </a:r>
            <a:r>
              <a:rPr lang="ko-KR" altLang="en-US" dirty="0"/>
              <a:t>수행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Contiki? </a:t>
            </a:r>
            <a:r>
              <a:rPr lang="ko-KR" altLang="en-US" dirty="0"/>
              <a:t>동작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OS </a:t>
            </a:r>
            <a:r>
              <a:rPr lang="ko-KR" altLang="en-US" dirty="0"/>
              <a:t>동작 확인 후 </a:t>
            </a:r>
            <a:r>
              <a:rPr lang="en-US" altLang="ko-KR" dirty="0"/>
              <a:t>Schedule() </a:t>
            </a:r>
            <a:r>
              <a:rPr lang="ko-KR" altLang="en-US" dirty="0"/>
              <a:t>함수 동작</a:t>
            </a:r>
            <a:endParaRPr lang="en-US" altLang="ko-KR" dirty="0"/>
          </a:p>
          <a:p>
            <a:pPr marL="228600" indent="0"/>
            <a:r>
              <a:rPr lang="en-US" altLang="ko-KR" dirty="0"/>
              <a:t>-&gt; Kernel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관련으로 추후 더 알아볼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8665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484FBAA4-FB54-9512-0D79-76407BDF21D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9)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SchM_Startup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3" name="Google Shape;201;p10">
            <a:extLst>
              <a:ext uri="{FF2B5EF4-FFF2-40B4-BE49-F238E27FC236}">
                <a16:creationId xmlns:a16="http://schemas.microsoft.com/office/drawing/2014/main" id="{0C8E41D1-5C6F-34C7-FF1A-87579B19C285}"/>
              </a:ext>
            </a:extLst>
          </p:cNvPr>
          <p:cNvSpPr txBox="1">
            <a:spLocks/>
          </p:cNvSpPr>
          <p:nvPr/>
        </p:nvSpPr>
        <p:spPr>
          <a:xfrm>
            <a:off x="527379" y="1547091"/>
            <a:ext cx="11387530" cy="478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/>
              <a:t>com/as.infrastructure/system/</a:t>
            </a:r>
            <a:r>
              <a:rPr lang="en-US" altLang="ko-KR" sz="1300" dirty="0" err="1"/>
              <a:t>SchM</a:t>
            </a:r>
            <a:r>
              <a:rPr lang="en-US" altLang="ko-KR" sz="1300" dirty="0"/>
              <a:t>/</a:t>
            </a:r>
            <a:r>
              <a:rPr lang="en-US" altLang="ko-KR" sz="1300" dirty="0" err="1"/>
              <a:t>SchM.c</a:t>
            </a:r>
            <a:r>
              <a:rPr lang="en-US" altLang="ko-KR" sz="1300" dirty="0"/>
              <a:t> </a:t>
            </a:r>
            <a:r>
              <a:rPr lang="ko-KR" altLang="en-US" sz="1300" dirty="0"/>
              <a:t>에 위치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os</a:t>
            </a:r>
            <a:r>
              <a:rPr lang="en-US" altLang="ko-KR" sz="1300" dirty="0"/>
              <a:t> task </a:t>
            </a:r>
            <a:r>
              <a:rPr lang="ko-KR" altLang="en-US" sz="1300" dirty="0"/>
              <a:t>동작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SchM_StartupHook</a:t>
            </a:r>
            <a:r>
              <a:rPr lang="en-US" altLang="ko-KR" sz="1300" dirty="0"/>
              <a:t>() </a:t>
            </a:r>
            <a:r>
              <a:rPr lang="ko-KR" altLang="en-US" sz="1300" dirty="0"/>
              <a:t>동작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EcuM_StartupTwo</a:t>
            </a:r>
            <a:r>
              <a:rPr lang="en-US" altLang="ko-KR" sz="1300" dirty="0"/>
              <a:t>() </a:t>
            </a:r>
            <a:r>
              <a:rPr lang="ko-KR" altLang="en-US" sz="1300" dirty="0"/>
              <a:t>동작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EcuM_QequestRUN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Com_IpduGroupStart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Nm_NetworkRequest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StartNM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CanSM_RequestComMode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CanIf_SetControllerMode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CanIf_SetPduMode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ComM_RequestComMode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BL_Init</a:t>
            </a:r>
            <a:r>
              <a:rPr lang="en-US" altLang="ko-KR" sz="1300" dirty="0"/>
              <a:t>()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SchM</a:t>
            </a:r>
            <a:r>
              <a:rPr lang="en-US" altLang="ko-KR" sz="1300" dirty="0"/>
              <a:t> task </a:t>
            </a:r>
            <a:r>
              <a:rPr lang="ko-KR" altLang="en-US" sz="1300" dirty="0"/>
              <a:t>종료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US" altLang="ko-KR" sz="1300" dirty="0" err="1"/>
              <a:t>os</a:t>
            </a:r>
            <a:r>
              <a:rPr lang="en-US" altLang="ko-KR" sz="1300" dirty="0"/>
              <a:t> task </a:t>
            </a:r>
            <a:r>
              <a:rPr lang="ko-KR" altLang="en-US" sz="1300" dirty="0"/>
              <a:t>종료</a:t>
            </a:r>
            <a:endParaRPr lang="en-US" altLang="ko-KR" sz="1300" dirty="0"/>
          </a:p>
          <a:p>
            <a:pPr marL="228600" indent="0">
              <a:buSzPct val="100000"/>
            </a:pPr>
            <a:r>
              <a:rPr lang="en-US" altLang="ko-KR" sz="1300" dirty="0"/>
              <a:t>-&gt; </a:t>
            </a:r>
            <a:r>
              <a:rPr lang="en-US" altLang="ko-KR" sz="1300" dirty="0" err="1"/>
              <a:t>EcuM_Init</a:t>
            </a:r>
            <a:r>
              <a:rPr lang="en-US" altLang="ko-KR" sz="1300" dirty="0"/>
              <a:t>()</a:t>
            </a:r>
            <a:r>
              <a:rPr lang="ko-KR" altLang="en-US" sz="1300" dirty="0"/>
              <a:t>가 수행되고 마지막 단계에서 </a:t>
            </a:r>
            <a:r>
              <a:rPr lang="en-US" altLang="ko-KR" sz="1300" dirty="0"/>
              <a:t>OS</a:t>
            </a:r>
            <a:r>
              <a:rPr lang="ko-KR" altLang="en-US" sz="1300" dirty="0"/>
              <a:t>를 실행하는 순간 동작 하는 </a:t>
            </a:r>
            <a:r>
              <a:rPr lang="en-US" altLang="ko-KR" sz="1300" dirty="0"/>
              <a:t>Task</a:t>
            </a:r>
            <a:endParaRPr lang="ko-KR" alt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4CB21-9BD1-E407-CAF0-060828A5A950}"/>
              </a:ext>
            </a:extLst>
          </p:cNvPr>
          <p:cNvSpPr txBox="1"/>
          <p:nvPr/>
        </p:nvSpPr>
        <p:spPr>
          <a:xfrm>
            <a:off x="5237018" y="4941577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BSW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스케줄러가 시작되고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BswM_Init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가 호출될 때 시작</a:t>
            </a:r>
            <a:endParaRPr lang="en-US" altLang="ko-K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이 시점에서 메모리 관리는 아직 초기화되지 않았고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통신 스택도 없고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소프트웨어 구성 요소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(SW-C)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도 아직 시작되지 않은 상태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306FC0-E4A5-17DD-A87D-93863E4578B9}"/>
              </a:ext>
            </a:extLst>
          </p:cNvPr>
          <p:cNvCxnSpPr>
            <a:cxnSpLocks/>
          </p:cNvCxnSpPr>
          <p:nvPr/>
        </p:nvCxnSpPr>
        <p:spPr>
          <a:xfrm flipV="1">
            <a:off x="6483927" y="5717765"/>
            <a:ext cx="175491" cy="567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6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3. Autoas Task</a:t>
            </a:r>
            <a:endParaRPr sz="1979" dirty="0"/>
          </a:p>
        </p:txBody>
      </p:sp>
      <p:sp>
        <p:nvSpPr>
          <p:cNvPr id="2" name="Google Shape;204;p10">
            <a:extLst>
              <a:ext uri="{FF2B5EF4-FFF2-40B4-BE49-F238E27FC236}">
                <a16:creationId xmlns:a16="http://schemas.microsoft.com/office/drawing/2014/main" id="{CC29D510-A7E7-131D-CA8D-B955339FEE9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10) </a:t>
            </a:r>
            <a:r>
              <a:rPr lang="en-US" altLang="ko-KR" sz="1600" dirty="0"/>
              <a:t>TASK(</a:t>
            </a:r>
            <a:r>
              <a:rPr lang="en-US" altLang="ko-KR" sz="1200" dirty="0" err="1"/>
              <a:t>SchM_BswService</a:t>
            </a:r>
            <a:r>
              <a:rPr lang="en-US" altLang="ko-KR" sz="1600" dirty="0"/>
              <a:t>)</a:t>
            </a:r>
            <a:endParaRPr dirty="0"/>
          </a:p>
        </p:txBody>
      </p:sp>
      <p:sp>
        <p:nvSpPr>
          <p:cNvPr id="3" name="Google Shape;201;p10">
            <a:extLst>
              <a:ext uri="{FF2B5EF4-FFF2-40B4-BE49-F238E27FC236}">
                <a16:creationId xmlns:a16="http://schemas.microsoft.com/office/drawing/2014/main" id="{809FEAD4-E1F3-DA8D-FB5A-4AAD37620DCB}"/>
              </a:ext>
            </a:extLst>
          </p:cNvPr>
          <p:cNvSpPr txBox="1">
            <a:spLocks/>
          </p:cNvSpPr>
          <p:nvPr/>
        </p:nvSpPr>
        <p:spPr>
          <a:xfrm>
            <a:off x="402235" y="1806862"/>
            <a:ext cx="6700529" cy="485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/>
              <a:t>com/as.infrastructure/system/</a:t>
            </a:r>
            <a:r>
              <a:rPr lang="en-US" altLang="ko-KR" dirty="0" err="1"/>
              <a:t>SchM</a:t>
            </a:r>
            <a:r>
              <a:rPr lang="en-US" altLang="ko-KR" dirty="0"/>
              <a:t>/</a:t>
            </a:r>
            <a:r>
              <a:rPr lang="en-US" altLang="ko-KR" dirty="0" err="1"/>
              <a:t>SchM.c</a:t>
            </a:r>
            <a:r>
              <a:rPr lang="en-US" altLang="ko-KR" dirty="0"/>
              <a:t> </a:t>
            </a:r>
            <a:r>
              <a:rPr lang="ko-KR" altLang="en-US" dirty="0"/>
              <a:t>에 위치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EcuM_GetSTate</a:t>
            </a:r>
            <a:r>
              <a:rPr lang="en-US" altLang="ko-KR" dirty="0"/>
              <a:t>()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runMemory</a:t>
            </a:r>
            <a:r>
              <a:rPr lang="en-US" altLang="ko-KR" dirty="0"/>
              <a:t>();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SCHM_MAINFUNCTION_ECUM();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SCHM_MAINFUNCTION_LINIF();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SCHM_MAINFUNCTION_LINSTP();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SCHM_MAINFUNCTION_CAN_WRITE();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SCHM_MAINFUNCTION_CAN_READ();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SCHM_MAINFUNCTION_CAN_BUSOFF();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SCHM_MAINFUNCTION_CAN_ERROR();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SCHM_MAINFUNCTION_CAN_WAKEUP();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SCHM_MAINFUNCTION_COMRX();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SCHM_MAINFUNCTION_COMTX();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SCHM_MAINFUNCTION_CANTP();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SCHM_MAINFUNCTION_J1939TP();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SCHM_MAINFUNCTION_DCM();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SCHM_MAINFUNCTION_DEM();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SCHM_MAINFUNCTION_XCP();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SCHM_MAINFUNCTION_IOHWAB();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SCHM_MAINFUNCTION_COMM();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SCHM_MAINFUNCTION_NM();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SCHM_MAINFUNCTION_OSEKNM();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SCHM_MAINFUNCTION_CANNM(); </a:t>
            </a:r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</p:txBody>
      </p:sp>
      <p:sp>
        <p:nvSpPr>
          <p:cNvPr id="5" name="Google Shape;201;p10">
            <a:extLst>
              <a:ext uri="{FF2B5EF4-FFF2-40B4-BE49-F238E27FC236}">
                <a16:creationId xmlns:a16="http://schemas.microsoft.com/office/drawing/2014/main" id="{10299389-3680-0ADE-37CE-5019936D6181}"/>
              </a:ext>
            </a:extLst>
          </p:cNvPr>
          <p:cNvSpPr txBox="1">
            <a:spLocks/>
          </p:cNvSpPr>
          <p:nvPr/>
        </p:nvSpPr>
        <p:spPr>
          <a:xfrm>
            <a:off x="7007865" y="1788913"/>
            <a:ext cx="4751656" cy="485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SCHM_MAINFUNCTION_CANSM();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SCHM_MAINFUNCTION_WDGM_TRIGGER();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SCHM_MAINFUNCTION_WDGM_ALIVESUPERVISION();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SCHM_MAINFUNCTION_SOAD();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SCHM_MAINFUNCTION_SD(); </a:t>
            </a:r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#ifdef __AS_BOOTLOADER__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 err="1"/>
              <a:t>BL_MainFunction</a:t>
            </a:r>
            <a:r>
              <a:rPr lang="en-US" altLang="ko-KR" sz="1000" dirty="0"/>
              <a:t>();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#endif</a:t>
            </a:r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 #ifdef USE_STMO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 err="1"/>
              <a:t>Stmo_MainFunction</a:t>
            </a:r>
            <a:r>
              <a:rPr lang="en-US" altLang="ko-KR" sz="1000" dirty="0"/>
              <a:t>();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 #endif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break;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} </a:t>
            </a:r>
          </a:p>
          <a:p>
            <a:pPr marL="0" indent="0">
              <a:spcBef>
                <a:spcPts val="0"/>
              </a:spcBef>
            </a:pPr>
            <a:r>
              <a:rPr lang="en-US" altLang="ko-KR" sz="1000" dirty="0" err="1"/>
              <a:t>OsTerminateTask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SchM_BswService</a:t>
            </a:r>
            <a:r>
              <a:rPr lang="en-US" altLang="ko-KR" sz="1000" dirty="0"/>
              <a:t>); </a:t>
            </a:r>
          </a:p>
          <a:p>
            <a:pPr marL="0" indent="0">
              <a:spcBef>
                <a:spcPts val="0"/>
              </a:spcBef>
            </a:pPr>
            <a:endParaRPr lang="en-US" altLang="ko-KR" sz="1000" dirty="0"/>
          </a:p>
          <a:p>
            <a:pPr marL="0" indent="0">
              <a:spcBef>
                <a:spcPts val="0"/>
              </a:spcBef>
            </a:pPr>
            <a:r>
              <a:rPr lang="en-US" altLang="ko-KR" sz="1000" dirty="0"/>
              <a:t>OS_TASK_END();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CEF73-B7F6-3C85-DD7F-F0D369A9ECCA}"/>
              </a:ext>
            </a:extLst>
          </p:cNvPr>
          <p:cNvSpPr txBox="1"/>
          <p:nvPr/>
        </p:nvSpPr>
        <p:spPr>
          <a:xfrm>
            <a:off x="1283855" y="5843408"/>
            <a:ext cx="331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startup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 동작 후 </a:t>
            </a:r>
            <a:r>
              <a:rPr lang="en-US" altLang="ko-KR" dirty="0"/>
              <a:t>BSW</a:t>
            </a:r>
            <a:r>
              <a:rPr lang="ko-KR" altLang="en-US" dirty="0"/>
              <a:t>에 필요한 모듈들을 수행하는 단계</a:t>
            </a:r>
          </a:p>
        </p:txBody>
      </p:sp>
    </p:spTree>
    <p:extLst>
      <p:ext uri="{BB962C8B-B14F-4D97-AF65-F5344CB8AC3E}">
        <p14:creationId xmlns:p14="http://schemas.microsoft.com/office/powerpoint/2010/main" val="381842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dirty="0"/>
              <a:t>모든 </a:t>
            </a:r>
            <a:r>
              <a:rPr lang="en-US" altLang="ko-KR" dirty="0"/>
              <a:t>TASK</a:t>
            </a:r>
            <a:r>
              <a:rPr lang="ko-KR" altLang="en-US" dirty="0"/>
              <a:t>가 동작하면 아래 나머지 과정을 수행함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1. LCD </a:t>
            </a:r>
            <a:r>
              <a:rPr lang="ko-KR" altLang="en-US" dirty="0"/>
              <a:t>세팅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2. SG </a:t>
            </a:r>
            <a:r>
              <a:rPr lang="ko-KR" altLang="en-US" dirty="0"/>
              <a:t>세팅 </a:t>
            </a:r>
            <a:r>
              <a:rPr lang="en-US" altLang="ko-KR" dirty="0"/>
              <a:t>(Lcd</a:t>
            </a:r>
            <a:r>
              <a:rPr lang="ko-KR" altLang="en-US" dirty="0"/>
              <a:t>위에 그려줄 내용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3.</a:t>
            </a:r>
            <a:r>
              <a:rPr lang="ko-KR" altLang="en-US" dirty="0"/>
              <a:t>어플리케이션 실행</a:t>
            </a: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4. Application </a:t>
            </a:r>
            <a:r>
              <a:rPr lang="ko-KR" altLang="en-US" sz="2000" dirty="0"/>
              <a:t>동작</a:t>
            </a:r>
            <a:br>
              <a:rPr lang="ko-KR" altLang="en-US" sz="2000" dirty="0"/>
            </a:br>
            <a:endParaRPr sz="1979" dirty="0"/>
          </a:p>
        </p:txBody>
      </p:sp>
    </p:spTree>
    <p:extLst>
      <p:ext uri="{BB962C8B-B14F-4D97-AF65-F5344CB8AC3E}">
        <p14:creationId xmlns:p14="http://schemas.microsoft.com/office/powerpoint/2010/main" val="265853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11387530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sz="2000" b="1" dirty="0"/>
              <a:t>추후 세미나에서 진행하면 좋을 것 같은 내용</a:t>
            </a:r>
            <a:br>
              <a:rPr lang="ko-KR" altLang="en-US" sz="2000" b="1" dirty="0"/>
            </a:br>
            <a:endParaRPr lang="en-US" altLang="ko-KR" sz="20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1. </a:t>
            </a:r>
            <a:r>
              <a:rPr lang="en-US" altLang="ko-KR" dirty="0" err="1"/>
              <a:t>Osek</a:t>
            </a:r>
            <a:r>
              <a:rPr lang="en-US" altLang="ko-KR" dirty="0"/>
              <a:t> OS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와 </a:t>
            </a:r>
            <a:r>
              <a:rPr lang="en-US" altLang="ko-KR" dirty="0"/>
              <a:t>Event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2. Autosar </a:t>
            </a:r>
            <a:r>
              <a:rPr lang="ko-KR" altLang="en-US" dirty="0"/>
              <a:t>표준에 따른 </a:t>
            </a:r>
            <a:r>
              <a:rPr lang="en-US" altLang="ko-KR" dirty="0"/>
              <a:t>Autoas </a:t>
            </a:r>
            <a:r>
              <a:rPr lang="ko-KR" altLang="en-US" dirty="0"/>
              <a:t>실행 과정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3. Windows</a:t>
            </a:r>
            <a:r>
              <a:rPr lang="ko-KR" altLang="en-US" dirty="0"/>
              <a:t>환경에서 프로젝트 구동 확인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4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5. </a:t>
            </a:r>
            <a:r>
              <a:rPr lang="ko-KR" altLang="en-US" sz="2000" dirty="0"/>
              <a:t>정리</a:t>
            </a:r>
            <a:endParaRPr sz="1979" dirty="0"/>
          </a:p>
        </p:txBody>
      </p:sp>
    </p:spTree>
    <p:extLst>
      <p:ext uri="{BB962C8B-B14F-4D97-AF65-F5344CB8AC3E}">
        <p14:creationId xmlns:p14="http://schemas.microsoft.com/office/powerpoint/2010/main" val="15675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3948998" cy="5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b="1" dirty="0"/>
              <a:t>Ecu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sz="1400" dirty="0">
                <a:sym typeface="Wingdings" panose="05000000000000000000" pitchFamily="2" charset="2"/>
              </a:rPr>
              <a:t>- </a:t>
            </a:r>
            <a:r>
              <a:rPr lang="ko-KR" altLang="en-US" sz="1400" dirty="0">
                <a:sym typeface="Wingdings" panose="05000000000000000000" pitchFamily="2" charset="2"/>
              </a:rPr>
              <a:t>정</a:t>
            </a:r>
            <a:r>
              <a:rPr lang="ko-KR" altLang="en-US" sz="1400" dirty="0"/>
              <a:t>보를 입력 받아 가공하고 출력하는 컴퓨터</a:t>
            </a:r>
            <a:endParaRPr lang="en-US" altLang="ko-KR" sz="14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1) ECU</a:t>
            </a:r>
            <a:r>
              <a:rPr lang="ko-KR" altLang="en-US" dirty="0"/>
              <a:t>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49AC8-C323-CA6A-BE8F-2614DA41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5" y="2987861"/>
            <a:ext cx="5596331" cy="3117157"/>
          </a:xfrm>
          <a:prstGeom prst="rect">
            <a:avLst/>
          </a:prstGeom>
        </p:spPr>
      </p:pic>
      <p:sp>
        <p:nvSpPr>
          <p:cNvPr id="5" name="Google Shape;201;p10">
            <a:extLst>
              <a:ext uri="{FF2B5EF4-FFF2-40B4-BE49-F238E27FC236}">
                <a16:creationId xmlns:a16="http://schemas.microsoft.com/office/drawing/2014/main" id="{55817663-B82E-FB46-73BC-24F63D03DFC0}"/>
              </a:ext>
            </a:extLst>
          </p:cNvPr>
          <p:cNvSpPr txBox="1">
            <a:spLocks/>
          </p:cNvSpPr>
          <p:nvPr/>
        </p:nvSpPr>
        <p:spPr>
          <a:xfrm>
            <a:off x="374525" y="2604424"/>
            <a:ext cx="1602057" cy="38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altLang="ko-KR" b="1" dirty="0"/>
              <a:t>Ecu</a:t>
            </a:r>
            <a:r>
              <a:rPr lang="ko-KR" altLang="en-US" b="1" dirty="0"/>
              <a:t> 개념도</a:t>
            </a: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3990109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b="1" dirty="0"/>
              <a:t>- ECU(</a:t>
            </a:r>
            <a:r>
              <a:rPr lang="ko-KR" altLang="en-US" b="1" dirty="0"/>
              <a:t>임베디드 시스템</a:t>
            </a:r>
            <a:r>
              <a:rPr lang="en-US" altLang="ko-KR" b="1" dirty="0"/>
              <a:t>)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2) ECU</a:t>
            </a:r>
            <a:r>
              <a:rPr lang="ko-KR" altLang="en-US" dirty="0"/>
              <a:t>와 </a:t>
            </a:r>
            <a:r>
              <a:rPr lang="en-US" altLang="ko-KR" dirty="0"/>
              <a:t>vECU</a:t>
            </a:r>
            <a:r>
              <a:rPr lang="en-US" dirty="0"/>
              <a:t> </a:t>
            </a:r>
            <a:r>
              <a:rPr lang="ko-KR" altLang="en-US" dirty="0"/>
              <a:t>차이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EB8DA-5B53-3E01-E9D4-341B50440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5" y="2299545"/>
            <a:ext cx="4297085" cy="2875433"/>
          </a:xfrm>
          <a:prstGeom prst="rect">
            <a:avLst/>
          </a:prstGeom>
        </p:spPr>
      </p:pic>
      <p:sp>
        <p:nvSpPr>
          <p:cNvPr id="6" name="Google Shape;201;p10">
            <a:extLst>
              <a:ext uri="{FF2B5EF4-FFF2-40B4-BE49-F238E27FC236}">
                <a16:creationId xmlns:a16="http://schemas.microsoft.com/office/drawing/2014/main" id="{7C8F1DF6-3766-3572-39B0-071081AFD3DF}"/>
              </a:ext>
            </a:extLst>
          </p:cNvPr>
          <p:cNvSpPr txBox="1">
            <a:spLocks/>
          </p:cNvSpPr>
          <p:nvPr/>
        </p:nvSpPr>
        <p:spPr>
          <a:xfrm>
            <a:off x="6728089" y="1586707"/>
            <a:ext cx="3990109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altLang="ko-KR" b="1" dirty="0"/>
              <a:t>- vECU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EE805-88DD-8A9A-7F2D-E534EE672B49}"/>
              </a:ext>
            </a:extLst>
          </p:cNvPr>
          <p:cNvSpPr txBox="1"/>
          <p:nvPr/>
        </p:nvSpPr>
        <p:spPr>
          <a:xfrm>
            <a:off x="5618842" y="3528984"/>
            <a:ext cx="668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VS</a:t>
            </a:r>
            <a:endParaRPr lang="ko-KR" altLang="en-US" sz="20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B60729-07B7-C025-C517-EDCCC0E34FA7}"/>
              </a:ext>
            </a:extLst>
          </p:cNvPr>
          <p:cNvCxnSpPr>
            <a:cxnSpLocks/>
          </p:cNvCxnSpPr>
          <p:nvPr/>
        </p:nvCxnSpPr>
        <p:spPr>
          <a:xfrm>
            <a:off x="3990109" y="4562764"/>
            <a:ext cx="2881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C452D6-D67E-B262-A658-2116135D61C3}"/>
              </a:ext>
            </a:extLst>
          </p:cNvPr>
          <p:cNvCxnSpPr>
            <a:cxnSpLocks/>
          </p:cNvCxnSpPr>
          <p:nvPr/>
        </p:nvCxnSpPr>
        <p:spPr>
          <a:xfrm>
            <a:off x="3990109" y="2803236"/>
            <a:ext cx="2817091" cy="226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4489D6-FCA7-AA83-8204-BA6900424245}"/>
              </a:ext>
            </a:extLst>
          </p:cNvPr>
          <p:cNvCxnSpPr>
            <a:cxnSpLocks/>
          </p:cNvCxnSpPr>
          <p:nvPr/>
        </p:nvCxnSpPr>
        <p:spPr>
          <a:xfrm flipV="1">
            <a:off x="3990109" y="3297382"/>
            <a:ext cx="2817091" cy="43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5583B-C597-835F-BA37-3A3F6AED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9" y="2299546"/>
            <a:ext cx="3634967" cy="192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AF53C6-F724-B83B-468F-945654C2F108}"/>
              </a:ext>
            </a:extLst>
          </p:cNvPr>
          <p:cNvSpPr txBox="1"/>
          <p:nvPr/>
        </p:nvSpPr>
        <p:spPr>
          <a:xfrm>
            <a:off x="6979661" y="2087672"/>
            <a:ext cx="269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Classic Autosar</a:t>
            </a:r>
            <a:endParaRPr lang="ko-KR" altLang="en-US" dirty="0"/>
          </a:p>
        </p:txBody>
      </p:sp>
      <p:pic>
        <p:nvPicPr>
          <p:cNvPr id="22" name="Picture 4" descr="도전 임베디드 OS 만들기 - qemu, u-boot 설치(Ubuntu 18.04 64bit ver)">
            <a:extLst>
              <a:ext uri="{FF2B5EF4-FFF2-40B4-BE49-F238E27FC236}">
                <a16:creationId xmlns:a16="http://schemas.microsoft.com/office/drawing/2014/main" id="{57227318-597A-9AC2-D0FC-93105E7DD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75" y="4280218"/>
            <a:ext cx="3253935" cy="127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4CB219-4E2C-6014-F7D7-7E358AB5DCC3}"/>
              </a:ext>
            </a:extLst>
          </p:cNvPr>
          <p:cNvSpPr/>
          <p:nvPr/>
        </p:nvSpPr>
        <p:spPr>
          <a:xfrm>
            <a:off x="6979661" y="4200605"/>
            <a:ext cx="3540557" cy="145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2A5EEFE-7C0B-167D-1243-C195E1DCD4E5}"/>
              </a:ext>
            </a:extLst>
          </p:cNvPr>
          <p:cNvCxnSpPr>
            <a:cxnSpLocks/>
          </p:cNvCxnSpPr>
          <p:nvPr/>
        </p:nvCxnSpPr>
        <p:spPr>
          <a:xfrm flipH="1" flipV="1">
            <a:off x="10553990" y="4034150"/>
            <a:ext cx="18472" cy="689080"/>
          </a:xfrm>
          <a:prstGeom prst="bentConnector3">
            <a:avLst>
              <a:gd name="adj1" fmla="val -123754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1" y="1590675"/>
            <a:ext cx="6816436" cy="372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QEMU</a:t>
            </a:r>
            <a:r>
              <a:rPr lang="ko-KR" altLang="en-US" dirty="0"/>
              <a:t>에서 지원하는 </a:t>
            </a:r>
            <a:r>
              <a:rPr lang="ko-KR" altLang="en-US" dirty="0" err="1"/>
              <a:t>타겟보드</a:t>
            </a:r>
            <a:r>
              <a:rPr lang="ko-KR" altLang="en-US" dirty="0"/>
              <a:t> 사용가능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Application </a:t>
            </a:r>
            <a:r>
              <a:rPr lang="ko-KR" altLang="en-US" dirty="0"/>
              <a:t>동작을 수행할 수 있는 보드를 선택하여 </a:t>
            </a:r>
            <a:r>
              <a:rPr lang="en-US" altLang="ko-KR" dirty="0"/>
              <a:t>vECU</a:t>
            </a:r>
            <a:r>
              <a:rPr lang="ko-KR" altLang="en-US" dirty="0"/>
              <a:t>를 개발할 수 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(</a:t>
            </a:r>
            <a:r>
              <a:rPr lang="ko-KR" altLang="en-US" dirty="0"/>
              <a:t>현재는 </a:t>
            </a:r>
            <a:r>
              <a:rPr lang="en-US" altLang="ko-KR" dirty="0"/>
              <a:t>posix, versatilepb</a:t>
            </a:r>
            <a:r>
              <a:rPr lang="ko-KR" altLang="en-US" dirty="0"/>
              <a:t>만 검증</a:t>
            </a:r>
            <a:r>
              <a:rPr lang="en-US" altLang="ko-KR" dirty="0"/>
              <a:t>)</a:t>
            </a:r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3) HW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8BF9CF-F221-18E0-825D-9D4E16348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36" y="2304025"/>
            <a:ext cx="1886213" cy="3115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66349B-6DCC-2E11-36B4-35C435BA02EC}"/>
              </a:ext>
            </a:extLst>
          </p:cNvPr>
          <p:cNvSpPr txBox="1"/>
          <p:nvPr/>
        </p:nvSpPr>
        <p:spPr>
          <a:xfrm>
            <a:off x="7722953" y="1888022"/>
            <a:ext cx="360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현 시스템에서 사용 가능한 보드 목록</a:t>
            </a:r>
          </a:p>
        </p:txBody>
      </p:sp>
    </p:spTree>
    <p:extLst>
      <p:ext uri="{BB962C8B-B14F-4D97-AF65-F5344CB8AC3E}">
        <p14:creationId xmlns:p14="http://schemas.microsoft.com/office/powerpoint/2010/main" val="150838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3067" y="1617394"/>
            <a:ext cx="6816436" cy="472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b="1" dirty="0"/>
              <a:t>ASKAR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RTOS</a:t>
            </a:r>
            <a:r>
              <a:rPr lang="ko-KR" altLang="en-US" dirty="0"/>
              <a:t>를 지원하는 </a:t>
            </a:r>
            <a:r>
              <a:rPr lang="en-US" altLang="ko-KR" dirty="0"/>
              <a:t> </a:t>
            </a:r>
            <a:r>
              <a:rPr lang="en-US" altLang="ko-KR" dirty="0" err="1"/>
              <a:t>Osek</a:t>
            </a:r>
            <a:r>
              <a:rPr lang="ko-KR" altLang="en-US" dirty="0"/>
              <a:t>을 </a:t>
            </a:r>
            <a:r>
              <a:rPr lang="ko-KR" altLang="en-US" dirty="0" err="1"/>
              <a:t>커스텀한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Noto Sans KR"/>
              </a:rPr>
              <a:t>Autosar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Noto Sans KR"/>
              </a:rPr>
              <a:t>표준 </a:t>
            </a:r>
            <a:r>
              <a:rPr lang="en-US" altLang="ko-KR" dirty="0">
                <a:solidFill>
                  <a:srgbClr val="242424"/>
                </a:solidFill>
                <a:latin typeface="Noto Sans KR"/>
              </a:rPr>
              <a:t>OS</a:t>
            </a:r>
            <a:r>
              <a:rPr lang="ko-KR" altLang="en-US" dirty="0">
                <a:solidFill>
                  <a:srgbClr val="242424"/>
                </a:solidFill>
                <a:latin typeface="Noto Sans KR"/>
              </a:rPr>
              <a:t>는 기존 </a:t>
            </a:r>
            <a:r>
              <a:rPr lang="en-US" altLang="ko-KR" dirty="0">
                <a:solidFill>
                  <a:srgbClr val="242424"/>
                </a:solidFill>
                <a:latin typeface="Noto Sans KR"/>
              </a:rPr>
              <a:t>OSEK OS</a:t>
            </a:r>
            <a:r>
              <a:rPr lang="ko-KR" altLang="en-US" dirty="0">
                <a:solidFill>
                  <a:srgbClr val="242424"/>
                </a:solidFill>
                <a:latin typeface="Noto Sans KR"/>
              </a:rPr>
              <a:t>를 기반으로 추가적인 기능을 더해 만들어져 있다</a:t>
            </a:r>
            <a:r>
              <a:rPr lang="en-US" altLang="ko-KR" dirty="0">
                <a:solidFill>
                  <a:srgbClr val="242424"/>
                </a:solidFill>
                <a:latin typeface="Noto Sans KR"/>
              </a:rPr>
              <a:t>.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Noto Sans KR"/>
              </a:rPr>
              <a:t> </a:t>
            </a:r>
            <a:endParaRPr lang="en-US" altLang="ko-KR" b="0" i="0" dirty="0">
              <a:solidFill>
                <a:srgbClr val="242424"/>
              </a:solidFill>
              <a:effectLst/>
              <a:latin typeface="Noto Sans K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>
              <a:solidFill>
                <a:srgbClr val="242424"/>
              </a:solidFill>
              <a:latin typeface="Noto Sans K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>
              <a:solidFill>
                <a:srgbClr val="242424"/>
              </a:solidFill>
              <a:latin typeface="Noto Sans K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>
                <a:solidFill>
                  <a:srgbClr val="242424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42424"/>
                </a:solidFill>
                <a:latin typeface="Noto Sans KR"/>
              </a:rPr>
              <a:t>현재는 </a:t>
            </a:r>
            <a:r>
              <a:rPr lang="en-US" altLang="ko-KR" dirty="0">
                <a:solidFill>
                  <a:srgbClr val="242424"/>
                </a:solidFill>
                <a:latin typeface="Noto Sans KR"/>
              </a:rPr>
              <a:t>ASKAR</a:t>
            </a:r>
            <a:r>
              <a:rPr lang="ko-KR" altLang="en-US" dirty="0">
                <a:solidFill>
                  <a:srgbClr val="242424"/>
                </a:solidFill>
                <a:latin typeface="Noto Sans KR"/>
              </a:rPr>
              <a:t>만 검증</a:t>
            </a:r>
            <a:r>
              <a:rPr lang="en-US" altLang="ko-KR" dirty="0">
                <a:solidFill>
                  <a:srgbClr val="242424"/>
                </a:solidFill>
                <a:latin typeface="Noto Sans KR"/>
              </a:rPr>
              <a:t>)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4) </a:t>
            </a:r>
            <a:r>
              <a:rPr lang="en-US" altLang="ko-KR" dirty="0"/>
              <a:t>OS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C48F3-C8B5-A9CF-6739-3734C93E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03" y="3906912"/>
            <a:ext cx="4610087" cy="24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30C85AA-3F76-A33C-B515-019460A8CBC6}"/>
              </a:ext>
            </a:extLst>
          </p:cNvPr>
          <p:cNvSpPr/>
          <p:nvPr/>
        </p:nvSpPr>
        <p:spPr>
          <a:xfrm>
            <a:off x="7173971" y="4467433"/>
            <a:ext cx="1357963" cy="726008"/>
          </a:xfrm>
          <a:custGeom>
            <a:avLst/>
            <a:gdLst>
              <a:gd name="connsiteX0" fmla="*/ 766618 w 1091681"/>
              <a:gd name="connsiteY0" fmla="*/ 572444 h 572444"/>
              <a:gd name="connsiteX1" fmla="*/ 73890 w 1091681"/>
              <a:gd name="connsiteY1" fmla="*/ 433899 h 572444"/>
              <a:gd name="connsiteX2" fmla="*/ 0 w 1091681"/>
              <a:gd name="connsiteY2" fmla="*/ 239935 h 572444"/>
              <a:gd name="connsiteX3" fmla="*/ 110836 w 1091681"/>
              <a:gd name="connsiteY3" fmla="*/ 73681 h 572444"/>
              <a:gd name="connsiteX4" fmla="*/ 1080654 w 1091681"/>
              <a:gd name="connsiteY4" fmla="*/ 193754 h 572444"/>
              <a:gd name="connsiteX5" fmla="*/ 1089890 w 1091681"/>
              <a:gd name="connsiteY5" fmla="*/ 267644 h 572444"/>
              <a:gd name="connsiteX6" fmla="*/ 1043709 w 1091681"/>
              <a:gd name="connsiteY6" fmla="*/ 332299 h 572444"/>
              <a:gd name="connsiteX7" fmla="*/ 831272 w 1091681"/>
              <a:gd name="connsiteY7" fmla="*/ 489317 h 57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681" h="572444">
                <a:moveTo>
                  <a:pt x="766618" y="572444"/>
                </a:moveTo>
                <a:cubicBezTo>
                  <a:pt x="573951" y="557233"/>
                  <a:pt x="243894" y="558569"/>
                  <a:pt x="73890" y="433899"/>
                </a:cubicBezTo>
                <a:cubicBezTo>
                  <a:pt x="18097" y="392984"/>
                  <a:pt x="24630" y="304590"/>
                  <a:pt x="0" y="239935"/>
                </a:cubicBezTo>
                <a:cubicBezTo>
                  <a:pt x="36945" y="184517"/>
                  <a:pt x="48133" y="96142"/>
                  <a:pt x="110836" y="73681"/>
                </a:cubicBezTo>
                <a:cubicBezTo>
                  <a:pt x="555868" y="-85733"/>
                  <a:pt x="678753" y="41031"/>
                  <a:pt x="1080654" y="193754"/>
                </a:cubicBezTo>
                <a:cubicBezTo>
                  <a:pt x="1083733" y="218384"/>
                  <a:pt x="1096286" y="243660"/>
                  <a:pt x="1089890" y="267644"/>
                </a:cubicBezTo>
                <a:cubicBezTo>
                  <a:pt x="1083066" y="293234"/>
                  <a:pt x="1062034" y="313177"/>
                  <a:pt x="1043709" y="332299"/>
                </a:cubicBezTo>
                <a:cubicBezTo>
                  <a:pt x="883104" y="499887"/>
                  <a:pt x="950280" y="489317"/>
                  <a:pt x="831272" y="48931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E7F2B6-21BA-E901-BDE9-9020F7B3D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503" y="1133057"/>
            <a:ext cx="1556064" cy="25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3067" y="1617394"/>
            <a:ext cx="7430060" cy="472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dirty="0"/>
              <a:t>각 </a:t>
            </a:r>
            <a:r>
              <a:rPr lang="en-US" altLang="ko-KR" dirty="0"/>
              <a:t>ECU</a:t>
            </a:r>
            <a:r>
              <a:rPr lang="ko-KR" altLang="en-US" dirty="0"/>
              <a:t>별 사용하는 보드에 맞게 필요한 드라이버 개발 진행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(</a:t>
            </a:r>
            <a:r>
              <a:rPr lang="ko-KR" altLang="en-US" dirty="0"/>
              <a:t>현재는 </a:t>
            </a:r>
            <a:r>
              <a:rPr lang="en-US" altLang="ko-KR" dirty="0"/>
              <a:t>posix, versatilepb</a:t>
            </a:r>
            <a:r>
              <a:rPr lang="ko-KR" altLang="en-US" dirty="0"/>
              <a:t>만 검증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5) Driver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C48F3-C8B5-A9CF-6739-3734C93E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15" y="2762152"/>
            <a:ext cx="4610087" cy="24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2D8098-6503-64D9-52A5-61EA353FB50F}"/>
              </a:ext>
            </a:extLst>
          </p:cNvPr>
          <p:cNvSpPr/>
          <p:nvPr/>
        </p:nvSpPr>
        <p:spPr>
          <a:xfrm>
            <a:off x="2352340" y="4328571"/>
            <a:ext cx="3648364" cy="47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CFB84-A578-AED3-ED66-890F9487F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941" y="1202749"/>
            <a:ext cx="1200567" cy="4927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640A0F-E2E9-6C88-DC62-ADCC5C47E4EC}"/>
              </a:ext>
            </a:extLst>
          </p:cNvPr>
          <p:cNvSpPr/>
          <p:nvPr/>
        </p:nvSpPr>
        <p:spPr>
          <a:xfrm>
            <a:off x="8768098" y="1202750"/>
            <a:ext cx="591127" cy="41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E8AE9C-6C03-F76A-999A-C4FDF3FE70B0}"/>
              </a:ext>
            </a:extLst>
          </p:cNvPr>
          <p:cNvSpPr/>
          <p:nvPr/>
        </p:nvSpPr>
        <p:spPr>
          <a:xfrm>
            <a:off x="8832750" y="4834920"/>
            <a:ext cx="591127" cy="41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3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0" y="1590675"/>
            <a:ext cx="4304145" cy="451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dirty="0"/>
              <a:t>각 </a:t>
            </a:r>
            <a:r>
              <a:rPr lang="en-US" altLang="ko-KR" dirty="0"/>
              <a:t>ECU</a:t>
            </a:r>
            <a:r>
              <a:rPr lang="ko-KR" altLang="en-US" dirty="0"/>
              <a:t>에서 검증할 어플리케이션 소스 제작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(</a:t>
            </a:r>
            <a:r>
              <a:rPr lang="ko-KR" altLang="en-US" dirty="0"/>
              <a:t>현재는 </a:t>
            </a:r>
            <a:r>
              <a:rPr lang="en-US" altLang="ko-KR" dirty="0"/>
              <a:t>cluster</a:t>
            </a:r>
            <a:r>
              <a:rPr lang="ko-KR" altLang="en-US" dirty="0"/>
              <a:t>에 </a:t>
            </a:r>
            <a:r>
              <a:rPr lang="en-US" altLang="ko-KR" dirty="0"/>
              <a:t>Telltale</a:t>
            </a:r>
            <a:r>
              <a:rPr lang="ko-KR" altLang="en-US" dirty="0"/>
              <a:t>과</a:t>
            </a:r>
            <a:r>
              <a:rPr lang="en-US" altLang="ko-KR" dirty="0"/>
              <a:t> Gauge signal </a:t>
            </a:r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개를 검증하기 위한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application</a:t>
            </a:r>
            <a:r>
              <a:rPr lang="ko-KR" altLang="en-US" dirty="0"/>
              <a:t>만 제작되어 있는 상태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b="1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6) Application</a:t>
            </a:r>
            <a:endParaRPr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0D1347D-6D0D-81A1-34E9-03A351EF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8" y="3905240"/>
            <a:ext cx="3634967" cy="192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A3F7CD4-E062-E086-1F67-A6B387FCA5FA}"/>
              </a:ext>
            </a:extLst>
          </p:cNvPr>
          <p:cNvSpPr/>
          <p:nvPr/>
        </p:nvSpPr>
        <p:spPr>
          <a:xfrm>
            <a:off x="701970" y="3905240"/>
            <a:ext cx="3583709" cy="369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201;p10">
            <a:extLst>
              <a:ext uri="{FF2B5EF4-FFF2-40B4-BE49-F238E27FC236}">
                <a16:creationId xmlns:a16="http://schemas.microsoft.com/office/drawing/2014/main" id="{A1999678-D2A7-B026-0265-BA870781FF3F}"/>
              </a:ext>
            </a:extLst>
          </p:cNvPr>
          <p:cNvSpPr txBox="1">
            <a:spLocks/>
          </p:cNvSpPr>
          <p:nvPr/>
        </p:nvSpPr>
        <p:spPr>
          <a:xfrm>
            <a:off x="8187130" y="1186545"/>
            <a:ext cx="2112327" cy="407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altLang="ko-KR" sz="1300" dirty="0"/>
          </a:p>
          <a:p>
            <a:pPr marL="0" indent="0">
              <a:spcBef>
                <a:spcPts val="0"/>
              </a:spcBef>
            </a:pPr>
            <a:r>
              <a:rPr lang="en-US" altLang="ko-KR" sz="1300" dirty="0"/>
              <a:t>Gauge</a:t>
            </a:r>
          </a:p>
          <a:p>
            <a:pPr indent="-457200">
              <a:spcBef>
                <a:spcPts val="0"/>
              </a:spcBef>
              <a:buSzPct val="100000"/>
              <a:buAutoNum type="arabicPeriod"/>
            </a:pPr>
            <a:r>
              <a:rPr lang="en-US" altLang="ko-KR" sz="1300" dirty="0"/>
              <a:t>Speed</a:t>
            </a:r>
          </a:p>
          <a:p>
            <a:pPr indent="-457200">
              <a:spcBef>
                <a:spcPts val="0"/>
              </a:spcBef>
              <a:buSzPct val="100000"/>
              <a:buAutoNum type="arabicPeriod"/>
            </a:pPr>
            <a:r>
              <a:rPr lang="en-US" altLang="ko-KR" sz="1300" dirty="0" err="1"/>
              <a:t>Tacho</a:t>
            </a:r>
            <a:endParaRPr lang="en-US" altLang="ko-KR" sz="1300" dirty="0"/>
          </a:p>
          <a:p>
            <a:pPr indent="-457200">
              <a:spcBef>
                <a:spcPts val="0"/>
              </a:spcBef>
              <a:buSzPct val="100000"/>
              <a:buAutoNum type="arabicPeriod"/>
            </a:pPr>
            <a:r>
              <a:rPr lang="en-US" altLang="ko-KR" sz="1300" dirty="0"/>
              <a:t>Temp</a:t>
            </a:r>
          </a:p>
          <a:p>
            <a:pPr indent="-457200">
              <a:spcBef>
                <a:spcPts val="0"/>
              </a:spcBef>
              <a:buSzPct val="100000"/>
              <a:buAutoNum type="arabicPeriod"/>
            </a:pPr>
            <a:r>
              <a:rPr lang="en-US" altLang="ko-KR" sz="1300" dirty="0"/>
              <a:t>Fuel</a:t>
            </a:r>
          </a:p>
          <a:p>
            <a:pPr marL="0" indent="0">
              <a:spcBef>
                <a:spcPts val="0"/>
              </a:spcBef>
            </a:pPr>
            <a:endParaRPr lang="en-US" altLang="ko-KR" sz="1300" dirty="0"/>
          </a:p>
          <a:p>
            <a:pPr marL="0" indent="0">
              <a:spcBef>
                <a:spcPts val="0"/>
              </a:spcBef>
            </a:pPr>
            <a:endParaRPr lang="en-US" altLang="ko-KR" sz="1300" dirty="0"/>
          </a:p>
          <a:p>
            <a:pPr marL="0" indent="0">
              <a:spcBef>
                <a:spcPts val="0"/>
              </a:spcBef>
            </a:pPr>
            <a:endParaRPr lang="en-US" altLang="ko-KR" sz="1300" dirty="0"/>
          </a:p>
          <a:p>
            <a:pPr marL="0" indent="0">
              <a:spcBef>
                <a:spcPts val="0"/>
              </a:spcBef>
            </a:pPr>
            <a:endParaRPr lang="en-US" altLang="ko-KR" sz="1300" dirty="0"/>
          </a:p>
          <a:p>
            <a:pPr marL="0" indent="0">
              <a:spcBef>
                <a:spcPts val="0"/>
              </a:spcBef>
            </a:pPr>
            <a:r>
              <a:rPr lang="en-US" altLang="ko-KR" sz="1300" dirty="0"/>
              <a:t>Telltale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/>
              <a:t>TPMS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 err="1"/>
              <a:t>LowOil</a:t>
            </a:r>
            <a:endParaRPr lang="en-US" altLang="ko-KR" sz="1300" dirty="0"/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 err="1"/>
              <a:t>PosLamp</a:t>
            </a:r>
            <a:endParaRPr lang="en-US" altLang="ko-KR" sz="1300" dirty="0"/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 err="1"/>
              <a:t>TurnLeft</a:t>
            </a:r>
            <a:endParaRPr lang="en-US" altLang="ko-KR" sz="1300" dirty="0"/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 err="1"/>
              <a:t>TurnRight</a:t>
            </a:r>
            <a:endParaRPr lang="en-US" altLang="ko-KR" sz="1300" dirty="0"/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 err="1"/>
              <a:t>AutoCruiseState</a:t>
            </a:r>
            <a:endParaRPr lang="en-US" altLang="ko-KR" sz="1300" dirty="0"/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 err="1"/>
              <a:t>HighBeam</a:t>
            </a:r>
            <a:endParaRPr lang="en-US" altLang="ko-KR" sz="1300" dirty="0"/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 err="1"/>
              <a:t>SeatbeltDriver</a:t>
            </a:r>
            <a:endParaRPr lang="en-US" altLang="ko-KR" sz="1300" dirty="0"/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/>
              <a:t>Passenger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ko-KR" sz="1300" dirty="0"/>
              <a:t>Airbag</a:t>
            </a:r>
          </a:p>
          <a:p>
            <a:pPr marL="0" indent="0">
              <a:spcBef>
                <a:spcPts val="0"/>
              </a:spcBef>
            </a:pP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425E4-2D06-B312-511F-D4E7A356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738" y="1221564"/>
            <a:ext cx="2353302" cy="40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277090" y="1590675"/>
            <a:ext cx="4304145" cy="451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dirty="0"/>
              <a:t>특정 </a:t>
            </a:r>
            <a:r>
              <a:rPr lang="en-US" altLang="ko-KR" dirty="0"/>
              <a:t>HW</a:t>
            </a:r>
            <a:r>
              <a:rPr lang="ko-KR" altLang="en-US" dirty="0"/>
              <a:t>에 종속되지 않게끔 </a:t>
            </a:r>
            <a:r>
              <a:rPr lang="en-US" altLang="ko-KR" dirty="0"/>
              <a:t>autosar </a:t>
            </a:r>
            <a:r>
              <a:rPr lang="ko-KR" altLang="en-US" dirty="0"/>
              <a:t>표준에 맞춰 </a:t>
            </a:r>
            <a:r>
              <a:rPr lang="en-US" altLang="ko-KR" dirty="0" err="1"/>
              <a:t>bsw</a:t>
            </a:r>
            <a:r>
              <a:rPr lang="en-US" altLang="ko-KR" dirty="0"/>
              <a:t> </a:t>
            </a:r>
            <a:r>
              <a:rPr lang="ko-KR" altLang="en-US" dirty="0"/>
              <a:t>구성요소 개발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/>
              <a:t>(Posix, versatilepb</a:t>
            </a:r>
            <a:r>
              <a:rPr lang="ko-KR" altLang="en-US" dirty="0"/>
              <a:t>만 검증하였으나 추상화계층으로 타 보드에서도 사용가능 할 것으로 예상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b="1" dirty="0"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27382" y="752982"/>
            <a:ext cx="11137237" cy="33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0000"/>
          </a:bodyPr>
          <a:lstStyle/>
          <a:p>
            <a:pPr>
              <a:buSzPts val="1980"/>
            </a:pPr>
            <a:r>
              <a:rPr lang="en-US" altLang="ko-KR" sz="2000" dirty="0"/>
              <a:t>1. Autoas </a:t>
            </a:r>
            <a:r>
              <a:rPr lang="ko-KR" altLang="en-US" sz="2000" dirty="0"/>
              <a:t>시스템 구조</a:t>
            </a:r>
            <a:br>
              <a:rPr lang="ko-KR" altLang="en-US" sz="2000" dirty="0"/>
            </a:br>
            <a:endParaRPr sz="1979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3"/>
          </p:nvPr>
        </p:nvSpPr>
        <p:spPr>
          <a:xfrm>
            <a:off x="527382" y="1140235"/>
            <a:ext cx="11137237" cy="1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dirty="0"/>
              <a:t>7) Autosar Layer BSW</a:t>
            </a:r>
            <a:endParaRPr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0D1347D-6D0D-81A1-34E9-03A351EF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8" y="3905240"/>
            <a:ext cx="3634967" cy="192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D02A9E-28D1-83A5-FC93-C05DA573EF25}"/>
              </a:ext>
            </a:extLst>
          </p:cNvPr>
          <p:cNvSpPr/>
          <p:nvPr/>
        </p:nvSpPr>
        <p:spPr>
          <a:xfrm>
            <a:off x="708178" y="4461164"/>
            <a:ext cx="3522398" cy="1052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208AC1-9B5D-0961-D1FF-A1EBCA22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178" y="590324"/>
            <a:ext cx="1403659" cy="60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0782"/>
      </p:ext>
    </p:extLst>
  </p:cSld>
  <p:clrMapOvr>
    <a:masterClrMapping/>
  </p:clrMapOvr>
</p:sld>
</file>

<file path=ppt/theme/theme1.xml><?xml version="1.0" encoding="utf-8"?>
<a:theme xmlns:a="http://schemas.openxmlformats.org/drawingml/2006/main" name="DRIMAES_1">
  <a:themeElements>
    <a:clrScheme name="사용자 지정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DEDE"/>
      </a:accent1>
      <a:accent2>
        <a:srgbClr val="A0A0A0"/>
      </a:accent2>
      <a:accent3>
        <a:srgbClr val="555555"/>
      </a:accent3>
      <a:accent4>
        <a:srgbClr val="7DEAD5"/>
      </a:accent4>
      <a:accent5>
        <a:srgbClr val="1BBBCC"/>
      </a:accent5>
      <a:accent6>
        <a:srgbClr val="06438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6720</TotalTime>
  <Words>1480</Words>
  <Application>Microsoft Office PowerPoint</Application>
  <PresentationFormat>와이드스크린</PresentationFormat>
  <Paragraphs>345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Noto Sans KR</vt:lpstr>
      <vt:lpstr>Malgun Gothic</vt:lpstr>
      <vt:lpstr>Arial</vt:lpstr>
      <vt:lpstr>Calibri</vt:lpstr>
      <vt:lpstr>Consolas</vt:lpstr>
      <vt:lpstr>Open Sans</vt:lpstr>
      <vt:lpstr>Wingdings</vt:lpstr>
      <vt:lpstr>DRIMAES_1</vt:lpstr>
      <vt:lpstr>vECU - autoas 시스템 구조 파악 및 실행 과정</vt:lpstr>
      <vt:lpstr>PowerPoint 프레젠테이션</vt:lpstr>
      <vt:lpstr>1. Autoas 시스템 구조 </vt:lpstr>
      <vt:lpstr>1. Autoas 시스템 구조 </vt:lpstr>
      <vt:lpstr>1. Autoas 시스템 구조 </vt:lpstr>
      <vt:lpstr>1. Autoas 시스템 구조 </vt:lpstr>
      <vt:lpstr>1. Autoas 시스템 구조 </vt:lpstr>
      <vt:lpstr>1. Autoas 시스템 구조 </vt:lpstr>
      <vt:lpstr>1. Autoas 시스템 구조 </vt:lpstr>
      <vt:lpstr>1. Autoas 시스템 구조 </vt:lpstr>
      <vt:lpstr>1. Autoas 시스템 구조 </vt:lpstr>
      <vt:lpstr>2. Autoas 시스템 실행 과정 </vt:lpstr>
      <vt:lpstr>2. Autoas 시스템 실행 과정 </vt:lpstr>
      <vt:lpstr>2. Autoas 시스템 실행 과정 </vt:lpstr>
      <vt:lpstr>3. Autoas Task</vt:lpstr>
      <vt:lpstr>3. Autoas Task</vt:lpstr>
      <vt:lpstr>3. Autoas Task</vt:lpstr>
      <vt:lpstr>3. Autoas Task</vt:lpstr>
      <vt:lpstr>3. Autoas Task</vt:lpstr>
      <vt:lpstr>3. Autoas Task</vt:lpstr>
      <vt:lpstr>3. Autoas Task</vt:lpstr>
      <vt:lpstr>3. Autoas Task</vt:lpstr>
      <vt:lpstr>3. Autoas Task</vt:lpstr>
      <vt:lpstr>3. Autoas Task</vt:lpstr>
      <vt:lpstr>3. Autoas Task</vt:lpstr>
      <vt:lpstr>4. Application 동작 </vt:lpstr>
      <vt:lpstr>5.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vECU – autoas 개발 과정 및 구조 파악</dc:title>
  <dc:creator>용태 지</dc:creator>
  <cp:lastModifiedBy>옥동자_공지수</cp:lastModifiedBy>
  <cp:revision>5</cp:revision>
  <dcterms:created xsi:type="dcterms:W3CDTF">2020-06-25T06:00:08Z</dcterms:created>
  <dcterms:modified xsi:type="dcterms:W3CDTF">2023-01-30T02:26:32Z</dcterms:modified>
</cp:coreProperties>
</file>