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6"/>
  </p:notesMasterIdLst>
  <p:sldIdLst>
    <p:sldId id="257" r:id="rId2"/>
    <p:sldId id="259" r:id="rId3"/>
    <p:sldId id="260" r:id="rId4"/>
    <p:sldId id="337" r:id="rId5"/>
    <p:sldId id="269" r:id="rId6"/>
    <p:sldId id="338" r:id="rId7"/>
    <p:sldId id="293" r:id="rId8"/>
    <p:sldId id="264" r:id="rId9"/>
    <p:sldId id="332" r:id="rId10"/>
    <p:sldId id="333" r:id="rId11"/>
    <p:sldId id="335" r:id="rId12"/>
    <p:sldId id="282" r:id="rId13"/>
    <p:sldId id="310" r:id="rId14"/>
    <p:sldId id="285" r:id="rId15"/>
    <p:sldId id="300" r:id="rId16"/>
    <p:sldId id="302" r:id="rId17"/>
    <p:sldId id="303" r:id="rId18"/>
    <p:sldId id="301" r:id="rId19"/>
    <p:sldId id="304" r:id="rId20"/>
    <p:sldId id="286" r:id="rId21"/>
    <p:sldId id="305" r:id="rId22"/>
    <p:sldId id="287" r:id="rId23"/>
    <p:sldId id="308" r:id="rId24"/>
    <p:sldId id="334" r:id="rId25"/>
    <p:sldId id="307" r:id="rId26"/>
    <p:sldId id="309" r:id="rId27"/>
    <p:sldId id="336" r:id="rId28"/>
    <p:sldId id="276" r:id="rId29"/>
    <p:sldId id="274" r:id="rId30"/>
    <p:sldId id="311" r:id="rId31"/>
    <p:sldId id="288" r:id="rId32"/>
    <p:sldId id="317" r:id="rId33"/>
    <p:sldId id="316" r:id="rId34"/>
    <p:sldId id="313" r:id="rId35"/>
    <p:sldId id="289" r:id="rId36"/>
    <p:sldId id="290" r:id="rId37"/>
    <p:sldId id="321" r:id="rId38"/>
    <p:sldId id="322" r:id="rId39"/>
    <p:sldId id="323" r:id="rId40"/>
    <p:sldId id="319" r:id="rId41"/>
    <p:sldId id="324" r:id="rId42"/>
    <p:sldId id="325" r:id="rId43"/>
    <p:sldId id="277" r:id="rId44"/>
    <p:sldId id="326" r:id="rId45"/>
    <p:sldId id="327" r:id="rId46"/>
    <p:sldId id="320" r:id="rId47"/>
    <p:sldId id="328" r:id="rId48"/>
    <p:sldId id="291" r:id="rId49"/>
    <p:sldId id="284" r:id="rId50"/>
    <p:sldId id="331" r:id="rId51"/>
    <p:sldId id="281" r:id="rId52"/>
    <p:sldId id="292" r:id="rId53"/>
    <p:sldId id="294" r:id="rId54"/>
    <p:sldId id="298" r:id="rId55"/>
  </p:sldIdLst>
  <p:sldSz cx="12192000" cy="6858000"/>
  <p:notesSz cx="6742113" cy="98758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23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7" roundtripDataSignature="AMtx7mhE4FOkzmSxSrADcJPOeCcy+YLr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2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67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21582" cy="49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8971" y="0"/>
            <a:ext cx="2921582" cy="49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80332"/>
            <a:ext cx="2921582" cy="49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8971" y="9380332"/>
            <a:ext cx="2921582" cy="49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97534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823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1446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665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8550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7840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1323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4932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4963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075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2391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9209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6325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1938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4786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91959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5151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5460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50143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3791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4267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08493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82623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51570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63073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62129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59514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64616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96395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88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0721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28154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81568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22008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6352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58820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449402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45404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81965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285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13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84197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75529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72167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46400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32074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345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9161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7776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394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배경과 제목 슬라이드">
  <p:cSld name="2_배경과 제목 슬라이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83AF">
              <a:alpha val="1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4"/>
          <p:cNvSpPr/>
          <p:nvPr/>
        </p:nvSpPr>
        <p:spPr>
          <a:xfrm>
            <a:off x="0" y="-1"/>
            <a:ext cx="12192000" cy="6432600"/>
          </a:xfrm>
          <a:prstGeom prst="rect">
            <a:avLst/>
          </a:prstGeom>
          <a:blipFill rotWithShape="1">
            <a:blip r:embed="rId2">
              <a:alphaModFix amt="4000"/>
            </a:blip>
            <a:stretch>
              <a:fillRect l="-9061" t="-6041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4"/>
          <p:cNvPicPr preferRelativeResize="0"/>
          <p:nvPr/>
        </p:nvPicPr>
        <p:blipFill rotWithShape="1">
          <a:blip r:embed="rId2">
            <a:alphaModFix/>
          </a:blip>
          <a:srcRect t="16337"/>
          <a:stretch/>
        </p:blipFill>
        <p:spPr>
          <a:xfrm>
            <a:off x="1200786" y="-6240"/>
            <a:ext cx="10708084" cy="6714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12103" y="149794"/>
            <a:ext cx="1392620" cy="20866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541113" y="1850777"/>
            <a:ext cx="5923187" cy="85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541112" y="2828717"/>
            <a:ext cx="4414101" cy="19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/>
          <p:nvPr/>
        </p:nvSpPr>
        <p:spPr>
          <a:xfrm>
            <a:off x="541112" y="6432669"/>
            <a:ext cx="888581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sz="13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2"/>
          </p:nvPr>
        </p:nvSpPr>
        <p:spPr>
          <a:xfrm>
            <a:off x="1216547" y="6432669"/>
            <a:ext cx="813476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3"/>
          </p:nvPr>
        </p:nvSpPr>
        <p:spPr>
          <a:xfrm>
            <a:off x="2752823" y="6432669"/>
            <a:ext cx="1553463" cy="18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4"/>
          <p:cNvSpPr txBox="1"/>
          <p:nvPr/>
        </p:nvSpPr>
        <p:spPr>
          <a:xfrm>
            <a:off x="2293289" y="6432669"/>
            <a:ext cx="632605" cy="18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sz="13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배경과 제목 슬라이드">
  <p:cSld name="4_배경과 제목 슬라이드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6"/>
          <p:cNvPicPr preferRelativeResize="0"/>
          <p:nvPr/>
        </p:nvPicPr>
        <p:blipFill rotWithShape="1">
          <a:blip r:embed="rId2">
            <a:alphaModFix/>
          </a:blip>
          <a:srcRect t="16337"/>
          <a:stretch/>
        </p:blipFill>
        <p:spPr>
          <a:xfrm>
            <a:off x="1200786" y="-6240"/>
            <a:ext cx="10708084" cy="6714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12103" y="149794"/>
            <a:ext cx="1392620" cy="20866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541113" y="1850777"/>
            <a:ext cx="5923187" cy="85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541112" y="2828717"/>
            <a:ext cx="4414101" cy="19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6"/>
          <p:cNvSpPr txBox="1"/>
          <p:nvPr/>
        </p:nvSpPr>
        <p:spPr>
          <a:xfrm>
            <a:off x="541112" y="6432669"/>
            <a:ext cx="888581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sz="13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2"/>
          </p:nvPr>
        </p:nvSpPr>
        <p:spPr>
          <a:xfrm>
            <a:off x="1216547" y="6432669"/>
            <a:ext cx="813476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body" idx="3"/>
          </p:nvPr>
        </p:nvSpPr>
        <p:spPr>
          <a:xfrm>
            <a:off x="2752823" y="6432669"/>
            <a:ext cx="1553463" cy="18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6"/>
          <p:cNvSpPr txBox="1"/>
          <p:nvPr/>
        </p:nvSpPr>
        <p:spPr>
          <a:xfrm>
            <a:off x="2293289" y="6432669"/>
            <a:ext cx="632605" cy="18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sz="13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목차">
  <p:cSld name="7_목차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DFDFD">
                  <a:alpha val="40000"/>
                </a:srgbClr>
              </a:gs>
              <a:gs pos="68000">
                <a:srgbClr val="FDFDFD">
                  <a:alpha val="40000"/>
                </a:srgbClr>
              </a:gs>
              <a:gs pos="100000">
                <a:srgbClr val="D0D8DF">
                  <a:alpha val="51372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9"/>
          <p:cNvSpPr txBox="1"/>
          <p:nvPr/>
        </p:nvSpPr>
        <p:spPr>
          <a:xfrm>
            <a:off x="441546" y="664621"/>
            <a:ext cx="2535017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3026930" y="1218321"/>
            <a:ext cx="1020231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2"/>
          </p:nvPr>
        </p:nvSpPr>
        <p:spPr>
          <a:xfrm>
            <a:off x="3026930" y="1733941"/>
            <a:ext cx="3685537" cy="104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3"/>
          </p:nvPr>
        </p:nvSpPr>
        <p:spPr>
          <a:xfrm>
            <a:off x="3026930" y="3048391"/>
            <a:ext cx="1020231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4"/>
          </p:nvPr>
        </p:nvSpPr>
        <p:spPr>
          <a:xfrm>
            <a:off x="3026930" y="3564011"/>
            <a:ext cx="3685537" cy="104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5"/>
          </p:nvPr>
        </p:nvSpPr>
        <p:spPr>
          <a:xfrm>
            <a:off x="3026930" y="4878461"/>
            <a:ext cx="1020231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6"/>
          </p:nvPr>
        </p:nvSpPr>
        <p:spPr>
          <a:xfrm>
            <a:off x="3026930" y="5394081"/>
            <a:ext cx="3685537" cy="104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/>
          <p:nvPr/>
        </p:nvSpPr>
        <p:spPr>
          <a:xfrm>
            <a:off x="7267575" y="3596562"/>
            <a:ext cx="4924425" cy="3261438"/>
          </a:xfrm>
          <a:prstGeom prst="rect">
            <a:avLst/>
          </a:prstGeom>
          <a:blipFill rotWithShape="1">
            <a:blip r:embed="rId2">
              <a:alphaModFix amt="5000"/>
            </a:blip>
            <a:stretch>
              <a:fillRect l="-44646" t="-50672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본문내용">
  <p:cSld name="9_본문내용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body" idx="1"/>
          </p:nvPr>
        </p:nvSpPr>
        <p:spPr>
          <a:xfrm>
            <a:off x="527382" y="1590676"/>
            <a:ext cx="11137237" cy="4467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 txBox="1"/>
          <p:nvPr/>
        </p:nvSpPr>
        <p:spPr>
          <a:xfrm>
            <a:off x="11477417" y="6511927"/>
            <a:ext cx="464820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1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5" name="Google Shape;95;p21"/>
          <p:cNvPicPr preferRelativeResize="0"/>
          <p:nvPr/>
        </p:nvPicPr>
        <p:blipFill rotWithShape="1">
          <a:blip r:embed="rId2">
            <a:alphaModFix/>
          </a:blip>
          <a:srcRect l="82952" t="57945" b="1129"/>
          <a:stretch/>
        </p:blipFill>
        <p:spPr>
          <a:xfrm>
            <a:off x="1" y="-1"/>
            <a:ext cx="1347070" cy="2112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1"/>
          <p:cNvPicPr preferRelativeResize="0"/>
          <p:nvPr/>
        </p:nvPicPr>
        <p:blipFill rotWithShape="1">
          <a:blip r:embed="rId2">
            <a:alphaModFix/>
          </a:blip>
          <a:srcRect l="21687" t="82988" b="1129"/>
          <a:stretch/>
        </p:blipFill>
        <p:spPr>
          <a:xfrm>
            <a:off x="1073729" y="-1"/>
            <a:ext cx="4517446" cy="5986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763" y="6585558"/>
            <a:ext cx="794510" cy="119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본문내용">
  <p:cSld name="12_본문내용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9763" y="6585558"/>
            <a:ext cx="794510" cy="119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527382" y="1422399"/>
            <a:ext cx="5479719" cy="463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2"/>
          </p:nvPr>
        </p:nvSpPr>
        <p:spPr>
          <a:xfrm>
            <a:off x="6184901" y="1422399"/>
            <a:ext cx="5479719" cy="463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11477417" y="6511927"/>
            <a:ext cx="464820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527382" y="466358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ubTitle" idx="3"/>
          </p:nvPr>
        </p:nvSpPr>
        <p:spPr>
          <a:xfrm>
            <a:off x="527382" y="853611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5" r:id="rId3"/>
    <p:sldLayoutId id="2147483657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541113" y="1850777"/>
            <a:ext cx="5923187" cy="85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/>
              <a:t>ASAM XIL </a:t>
            </a:r>
            <a:r>
              <a:rPr lang="ko-KR" altLang="en-US" dirty="0"/>
              <a:t>구조 분석</a:t>
            </a:r>
            <a:endParaRPr dirty="0"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1"/>
          </p:nvPr>
        </p:nvSpPr>
        <p:spPr>
          <a:xfrm>
            <a:off x="541112" y="2828717"/>
            <a:ext cx="4414101" cy="19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dirty="0" err="1"/>
              <a:t>loki</a:t>
            </a:r>
            <a:endParaRPr dirty="0"/>
          </a:p>
        </p:txBody>
      </p:sp>
      <p:sp>
        <p:nvSpPr>
          <p:cNvPr id="139" name="Google Shape;139;p2"/>
          <p:cNvSpPr txBox="1">
            <a:spLocks noGrp="1"/>
          </p:cNvSpPr>
          <p:nvPr>
            <p:ph type="body" idx="2"/>
          </p:nvPr>
        </p:nvSpPr>
        <p:spPr>
          <a:xfrm>
            <a:off x="1216547" y="6432669"/>
            <a:ext cx="813476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/>
              <a:t>1.0.0</a:t>
            </a:r>
            <a:endParaRPr/>
          </a:p>
        </p:txBody>
      </p:sp>
      <p:sp>
        <p:nvSpPr>
          <p:cNvPr id="140" name="Google Shape;140;p2"/>
          <p:cNvSpPr txBox="1">
            <a:spLocks noGrp="1"/>
          </p:cNvSpPr>
          <p:nvPr>
            <p:ph type="body" idx="3"/>
          </p:nvPr>
        </p:nvSpPr>
        <p:spPr>
          <a:xfrm>
            <a:off x="2752823" y="6432669"/>
            <a:ext cx="1553463" cy="18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dirty="0"/>
              <a:t>2023-01-20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sz="1979" dirty="0"/>
              <a:t>Framework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Framework </a:t>
            </a:r>
            <a:r>
              <a:rPr lang="ko-KR" altLang="en-US" dirty="0"/>
              <a:t>동작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E58138-63E4-AA28-BF38-D1CE6E613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26" y="1396256"/>
            <a:ext cx="6413792" cy="492036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C80006C-4EF9-1B12-B558-62BE71794B32}"/>
              </a:ext>
            </a:extLst>
          </p:cNvPr>
          <p:cNvSpPr/>
          <p:nvPr/>
        </p:nvSpPr>
        <p:spPr>
          <a:xfrm>
            <a:off x="527382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BE087-1180-CDAE-62E8-D1E9BBC6B33C}"/>
              </a:ext>
            </a:extLst>
          </p:cNvPr>
          <p:cNvSpPr txBox="1"/>
          <p:nvPr/>
        </p:nvSpPr>
        <p:spPr>
          <a:xfrm>
            <a:off x="1559188" y="153376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Framework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929607-5A6E-6765-417E-F7F3D7393EFD}"/>
              </a:ext>
            </a:extLst>
          </p:cNvPr>
          <p:cNvSpPr/>
          <p:nvPr/>
        </p:nvSpPr>
        <p:spPr>
          <a:xfrm>
            <a:off x="1011948" y="242481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FrameworkFactory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4D3CB3-B408-7273-00FA-D4A8A1E22A7C}"/>
              </a:ext>
            </a:extLst>
          </p:cNvPr>
          <p:cNvSpPr/>
          <p:nvPr/>
        </p:nvSpPr>
        <p:spPr>
          <a:xfrm>
            <a:off x="1011948" y="310202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59CC1D-993A-326F-201B-E02F83AB1530}"/>
              </a:ext>
            </a:extLst>
          </p:cNvPr>
          <p:cNvSpPr/>
          <p:nvPr/>
        </p:nvSpPr>
        <p:spPr>
          <a:xfrm>
            <a:off x="1011947" y="377923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FrameworkConfig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1ED572-6DEC-94EF-72C9-99A68A070573}"/>
              </a:ext>
            </a:extLst>
          </p:cNvPr>
          <p:cNvSpPr/>
          <p:nvPr/>
        </p:nvSpPr>
        <p:spPr>
          <a:xfrm>
            <a:off x="1011947" y="4440314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MAPortDef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62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Framework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ko-KR" dirty="0"/>
              <a:t>Framework </a:t>
            </a:r>
            <a:r>
              <a:rPr lang="ko-KR" altLang="en-US" dirty="0"/>
              <a:t>동작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B1CEAE-1FFD-C87F-AFD6-4D952272F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559" y="1509916"/>
            <a:ext cx="6798059" cy="464726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20BED8-270A-FEE5-28E2-BA2EFEEC97A2}"/>
              </a:ext>
            </a:extLst>
          </p:cNvPr>
          <p:cNvSpPr/>
          <p:nvPr/>
        </p:nvSpPr>
        <p:spPr>
          <a:xfrm>
            <a:off x="527382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D1882-F690-EA5D-3F81-A04E8315C988}"/>
              </a:ext>
            </a:extLst>
          </p:cNvPr>
          <p:cNvSpPr txBox="1"/>
          <p:nvPr/>
        </p:nvSpPr>
        <p:spPr>
          <a:xfrm>
            <a:off x="1559188" y="153376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Framework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17CD9-D21D-6B4A-D315-B17A0E96AC34}"/>
              </a:ext>
            </a:extLst>
          </p:cNvPr>
          <p:cNvSpPr/>
          <p:nvPr/>
        </p:nvSpPr>
        <p:spPr>
          <a:xfrm>
            <a:off x="1011948" y="242481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8500E7-B199-FA59-629F-E07A29A63507}"/>
              </a:ext>
            </a:extLst>
          </p:cNvPr>
          <p:cNvSpPr/>
          <p:nvPr/>
        </p:nvSpPr>
        <p:spPr>
          <a:xfrm>
            <a:off x="1011948" y="310202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D18ABF-BBDE-E7E6-2310-E4679413FBB0}"/>
              </a:ext>
            </a:extLst>
          </p:cNvPr>
          <p:cNvSpPr/>
          <p:nvPr/>
        </p:nvSpPr>
        <p:spPr>
          <a:xfrm>
            <a:off x="1011947" y="377923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FrameworkConfig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B19E72-3DD2-4207-7647-1E7D67540504}"/>
              </a:ext>
            </a:extLst>
          </p:cNvPr>
          <p:cNvSpPr/>
          <p:nvPr/>
        </p:nvSpPr>
        <p:spPr>
          <a:xfrm>
            <a:off x="1011947" y="4440314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MAPortDef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3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Framework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ko-KR" dirty="0"/>
              <a:t>Framework </a:t>
            </a:r>
            <a:r>
              <a:rPr lang="ko-KR" altLang="en-US" dirty="0"/>
              <a:t>구성 및 역할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3E7F93-2687-555F-A97B-964594C2AC36}"/>
              </a:ext>
            </a:extLst>
          </p:cNvPr>
          <p:cNvSpPr/>
          <p:nvPr/>
        </p:nvSpPr>
        <p:spPr>
          <a:xfrm>
            <a:off x="527382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F9D97-5D66-7EB5-D2E9-F31FC193503F}"/>
              </a:ext>
            </a:extLst>
          </p:cNvPr>
          <p:cNvSpPr txBox="1"/>
          <p:nvPr/>
        </p:nvSpPr>
        <p:spPr>
          <a:xfrm>
            <a:off x="1559188" y="153376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Framework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C0FCAB-4AF0-58F4-3710-3BA642971DA3}"/>
              </a:ext>
            </a:extLst>
          </p:cNvPr>
          <p:cNvSpPr/>
          <p:nvPr/>
        </p:nvSpPr>
        <p:spPr>
          <a:xfrm>
            <a:off x="1011948" y="242481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FrameworkFactory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038914-DF85-BEDA-06FE-98DB684E5956}"/>
              </a:ext>
            </a:extLst>
          </p:cNvPr>
          <p:cNvSpPr/>
          <p:nvPr/>
        </p:nvSpPr>
        <p:spPr>
          <a:xfrm>
            <a:off x="1011948" y="310202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6EB1BC-A149-5F6A-47D9-08B88C7B0357}"/>
              </a:ext>
            </a:extLst>
          </p:cNvPr>
          <p:cNvSpPr/>
          <p:nvPr/>
        </p:nvSpPr>
        <p:spPr>
          <a:xfrm>
            <a:off x="1011947" y="377923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FrameworkConfig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D43469-36FC-9290-6BA5-143F750F6D4E}"/>
              </a:ext>
            </a:extLst>
          </p:cNvPr>
          <p:cNvSpPr/>
          <p:nvPr/>
        </p:nvSpPr>
        <p:spPr>
          <a:xfrm>
            <a:off x="1011947" y="4440314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MAPortDef</a:t>
            </a:r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CC494D2-1A73-32AB-08B7-BA53C265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386445"/>
              </p:ext>
            </p:extLst>
          </p:nvPr>
        </p:nvGraphicFramePr>
        <p:xfrm>
          <a:off x="4624626" y="2930231"/>
          <a:ext cx="7037029" cy="1097280"/>
        </p:xfrm>
        <a:graphic>
          <a:graphicData uri="http://schemas.openxmlformats.org/drawingml/2006/table">
            <a:tbl>
              <a:tblPr/>
              <a:tblGrid>
                <a:gridCol w="2805983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31046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latin typeface="+mj-ea"/>
                          <a:ea typeface="+mj-ea"/>
                        </a:rPr>
                        <a:t>Description</a:t>
                      </a:r>
                      <a:endParaRPr lang="en-US" sz="1200" b="1"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vendorName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인스턴스화 할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FW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의 공급업체 명칭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productVersion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인스턴스화 할 제품의 버전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5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xilVersion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인스턴스화 할 제품의 </a:t>
                      </a: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xil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버전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2896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884A4B3-169C-8C02-D118-3F3B1FADF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17955"/>
              </p:ext>
            </p:extLst>
          </p:nvPr>
        </p:nvGraphicFramePr>
        <p:xfrm>
          <a:off x="4624626" y="1933873"/>
          <a:ext cx="7037029" cy="548640"/>
        </p:xfrm>
        <a:graphic>
          <a:graphicData uri="http://schemas.openxmlformats.org/drawingml/2006/table">
            <a:tbl>
              <a:tblPr/>
              <a:tblGrid>
                <a:gridCol w="7037029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200" b="1" i="0">
                          <a:latin typeface="+mj-ea"/>
                          <a:ea typeface="+mj-ea"/>
                        </a:rPr>
                        <a:t>FrameworkFactory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/>
                        <a:t>공급업체 별 </a:t>
                      </a:r>
                      <a:r>
                        <a:rPr lang="en-US" altLang="ko-KR" sz="1200"/>
                        <a:t>Framework </a:t>
                      </a:r>
                      <a:r>
                        <a:rPr lang="ko-KR" altLang="en-US" sz="1200"/>
                        <a:t>인스턴스를 찾아 생성할 수 있음</a:t>
                      </a:r>
                      <a:endParaRPr lang="en-US" altLang="ko-KR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22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Framework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Framework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3E7F93-2687-555F-A97B-964594C2AC36}"/>
              </a:ext>
            </a:extLst>
          </p:cNvPr>
          <p:cNvSpPr/>
          <p:nvPr/>
        </p:nvSpPr>
        <p:spPr>
          <a:xfrm>
            <a:off x="527382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F9D97-5D66-7EB5-D2E9-F31FC193503F}"/>
              </a:ext>
            </a:extLst>
          </p:cNvPr>
          <p:cNvSpPr txBox="1"/>
          <p:nvPr/>
        </p:nvSpPr>
        <p:spPr>
          <a:xfrm>
            <a:off x="1559188" y="153376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Framework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C0FCAB-4AF0-58F4-3710-3BA642971DA3}"/>
              </a:ext>
            </a:extLst>
          </p:cNvPr>
          <p:cNvSpPr/>
          <p:nvPr/>
        </p:nvSpPr>
        <p:spPr>
          <a:xfrm>
            <a:off x="1011948" y="242481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FrameworkFactory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038914-DF85-BEDA-06FE-98DB684E5956}"/>
              </a:ext>
            </a:extLst>
          </p:cNvPr>
          <p:cNvSpPr/>
          <p:nvPr/>
        </p:nvSpPr>
        <p:spPr>
          <a:xfrm>
            <a:off x="1011948" y="310202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6EB1BC-A149-5F6A-47D9-08B88C7B0357}"/>
              </a:ext>
            </a:extLst>
          </p:cNvPr>
          <p:cNvSpPr/>
          <p:nvPr/>
        </p:nvSpPr>
        <p:spPr>
          <a:xfrm>
            <a:off x="1011947" y="377923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FrameworkConfig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D43469-36FC-9290-6BA5-143F750F6D4E}"/>
              </a:ext>
            </a:extLst>
          </p:cNvPr>
          <p:cNvSpPr/>
          <p:nvPr/>
        </p:nvSpPr>
        <p:spPr>
          <a:xfrm>
            <a:off x="1011947" y="4440314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MAPortDef</a:t>
            </a:r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A89C26E-A99B-F4CD-4989-A2457B9B9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34096"/>
              </p:ext>
            </p:extLst>
          </p:nvPr>
        </p:nvGraphicFramePr>
        <p:xfrm>
          <a:off x="4627588" y="1933873"/>
          <a:ext cx="7037029" cy="3657600"/>
        </p:xfrm>
        <a:graphic>
          <a:graphicData uri="http://schemas.openxmlformats.org/drawingml/2006/table">
            <a:tbl>
              <a:tblPr/>
              <a:tblGrid>
                <a:gridCol w="2784209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52820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latin typeface="+mj-ea"/>
                          <a:ea typeface="+mj-ea"/>
                        </a:rPr>
                        <a:t>Description</a:t>
                      </a:r>
                      <a:endParaRPr lang="en-US" sz="1200" b="1"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346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CreateVendorSpecificFramework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지정된 매개변수로 식별된 공급업체별 </a:t>
                      </a:r>
                      <a:r>
                        <a:rPr lang="en-US" altLang="ko-KR" sz="12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FW</a:t>
                      </a:r>
                      <a:r>
                        <a:rPr lang="ko-KR" altLang="en-US" sz="12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인스턴스화 함</a:t>
                      </a:r>
                      <a:endParaRPr lang="en-US" altLang="ko-KR" sz="1200" b="0" i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메서드는 </a:t>
                      </a:r>
                      <a:r>
                        <a:rPr lang="en-US" altLang="ko-KR" sz="12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XIL </a:t>
                      </a:r>
                      <a:r>
                        <a:rPr lang="ko-KR" altLang="en-US" sz="12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버전이 사용된 </a:t>
                      </a:r>
                      <a:r>
                        <a:rPr lang="en-US" altLang="ko-KR" sz="12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FW </a:t>
                      </a:r>
                      <a:r>
                        <a:rPr lang="ko-KR" altLang="en-US" sz="1200" b="0" i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팩토리의</a:t>
                      </a:r>
                      <a:r>
                        <a:rPr lang="ko-KR" altLang="en-US" sz="12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XIL </a:t>
                      </a:r>
                      <a:r>
                        <a:rPr lang="ko-KR" altLang="en-US" sz="12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버전과 동일한 </a:t>
                      </a:r>
                      <a:r>
                        <a:rPr lang="en-US" altLang="ko-KR" sz="12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FW </a:t>
                      </a:r>
                      <a:r>
                        <a:rPr lang="ko-KR" altLang="en-US" sz="12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구현을 찾음</a:t>
                      </a:r>
                      <a:endParaRPr lang="en-US" altLang="ko-KR" sz="1200" b="0" i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구현이 없으면 정의되지 않은 방식으로 다른 </a:t>
                      </a:r>
                      <a:r>
                        <a:rPr lang="en-US" altLang="ko-KR" sz="12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XIL </a:t>
                      </a:r>
                      <a:r>
                        <a:rPr lang="ko-KR" altLang="en-US" sz="12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버전의 구현이 선택됨</a:t>
                      </a:r>
                      <a:endParaRPr lang="en-US" altLang="ko-KR" sz="1200" b="0" i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매개변수</a:t>
                      </a:r>
                      <a:r>
                        <a:rPr lang="en-US" altLang="ko-KR" sz="12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vendorName, </a:t>
                      </a:r>
                      <a:r>
                        <a:rPr lang="en-US" altLang="ko-KR" sz="1200" b="0" i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productVersion</a:t>
                      </a:r>
                      <a:endParaRPr lang="en-US" altLang="ko-KR" sz="1200" b="0" i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반환</a:t>
                      </a:r>
                      <a:r>
                        <a:rPr lang="en-US" altLang="ko-KR" sz="12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Framework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CreateVendorSpecificFramework2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지정된 매개변수로 식별된 공급업체별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FW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를 인스턴스화 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>
                          <a:latin typeface="+mn-ea"/>
                          <a:ea typeface="+mn-ea"/>
                        </a:rPr>
                        <a:t>XIL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버전이 다른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XIL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버전을 가진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FW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인스턴스를 작성하면 버전 호환성 문제가 발생함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사용되는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XIL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버전 미치 기술에 따라 다른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XIL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버전의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FW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구현을 인스턴스화 하지 못하거나 인스턴스화 이후 해당 기능이 잘릴 수 있음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매개변수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 vendorName,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productVersion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xilVersion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반환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5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GetAvailableFrameworks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사용 가능한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FW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정보를 반환함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 b="0">
                          <a:latin typeface="+mn-ea"/>
                          <a:ea typeface="+mn-ea"/>
                        </a:rPr>
                        <a:t>반환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b="0" i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FrameworkInfo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28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236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Framework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Framework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3E7F93-2687-555F-A97B-964594C2AC36}"/>
              </a:ext>
            </a:extLst>
          </p:cNvPr>
          <p:cNvSpPr/>
          <p:nvPr/>
        </p:nvSpPr>
        <p:spPr>
          <a:xfrm>
            <a:off x="527382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F9D97-5D66-7EB5-D2E9-F31FC193503F}"/>
              </a:ext>
            </a:extLst>
          </p:cNvPr>
          <p:cNvSpPr txBox="1"/>
          <p:nvPr/>
        </p:nvSpPr>
        <p:spPr>
          <a:xfrm>
            <a:off x="1559188" y="153376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Framework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C0FCAB-4AF0-58F4-3710-3BA642971DA3}"/>
              </a:ext>
            </a:extLst>
          </p:cNvPr>
          <p:cNvSpPr/>
          <p:nvPr/>
        </p:nvSpPr>
        <p:spPr>
          <a:xfrm>
            <a:off x="1011948" y="242481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038914-DF85-BEDA-06FE-98DB684E5956}"/>
              </a:ext>
            </a:extLst>
          </p:cNvPr>
          <p:cNvSpPr/>
          <p:nvPr/>
        </p:nvSpPr>
        <p:spPr>
          <a:xfrm>
            <a:off x="1011948" y="310202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6EB1BC-A149-5F6A-47D9-08B88C7B0357}"/>
              </a:ext>
            </a:extLst>
          </p:cNvPr>
          <p:cNvSpPr/>
          <p:nvPr/>
        </p:nvSpPr>
        <p:spPr>
          <a:xfrm>
            <a:off x="1011947" y="377923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FrameworkConfig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D43469-36FC-9290-6BA5-143F750F6D4E}"/>
              </a:ext>
            </a:extLst>
          </p:cNvPr>
          <p:cNvSpPr/>
          <p:nvPr/>
        </p:nvSpPr>
        <p:spPr>
          <a:xfrm>
            <a:off x="1011947" y="4440314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MAPortDef</a:t>
            </a:r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D7E3B4F-CEE5-51A9-F67F-584B462BD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881635"/>
              </p:ext>
            </p:extLst>
          </p:nvPr>
        </p:nvGraphicFramePr>
        <p:xfrm>
          <a:off x="4624627" y="3124250"/>
          <a:ext cx="7037029" cy="2194560"/>
        </p:xfrm>
        <a:graphic>
          <a:graphicData uri="http://schemas.openxmlformats.org/drawingml/2006/table">
            <a:tbl>
              <a:tblPr/>
              <a:tblGrid>
                <a:gridCol w="2805983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31046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Data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latin typeface="+mj-ea"/>
                          <a:ea typeface="+mj-ea"/>
                        </a:rPr>
                        <a:t>Description</a:t>
                      </a:r>
                      <a:endParaRPr lang="en-US" sz="1200" b="1"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abstractidentifier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latin typeface="+mn-ea"/>
                          <a:ea typeface="+mn-ea"/>
                        </a:rPr>
                        <a:t>FW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변수의 이름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368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latin typeface="+mn-ea"/>
                          <a:ea typeface="+mn-ea"/>
                        </a:rPr>
                        <a:t>FW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Configuration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파일에 지정된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TB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포트의 이름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610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config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FW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를 초기화하고 구성하는데 사용되는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FrameworkConfig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인스턴스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9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filename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매핑 파일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경로가 있는 파일 이름 또는 파일 이름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에 대한 참조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277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force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오류 발생 시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이 프로세스가 중단되는지 여부를 제어하는 역할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71133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FA85EE6-3B36-358B-BD80-1AEDCC02D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10875"/>
              </p:ext>
            </p:extLst>
          </p:nvPr>
        </p:nvGraphicFramePr>
        <p:xfrm>
          <a:off x="4624626" y="1933873"/>
          <a:ext cx="7037029" cy="914400"/>
        </p:xfrm>
        <a:graphic>
          <a:graphicData uri="http://schemas.openxmlformats.org/drawingml/2006/table">
            <a:tbl>
              <a:tblPr/>
              <a:tblGrid>
                <a:gridCol w="7037029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200" b="1" i="0">
                          <a:latin typeface="+mj-ea"/>
                          <a:ea typeface="+mj-ea"/>
                        </a:rPr>
                        <a:t>Framework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>
                          <a:latin typeface="+mn-ea"/>
                          <a:ea typeface="+mn-ea"/>
                        </a:rPr>
                        <a:t>TB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포트 세트와 그 구성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매핑 정보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전반적인 기록 및 자극을 관리하기 위한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중앙 클래스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여러 프레임워크 관련 </a:t>
                      </a:r>
                      <a:r>
                        <a:rPr lang="ko-KR" altLang="en-US" sz="1200" err="1">
                          <a:latin typeface="+mn-ea"/>
                          <a:ea typeface="+mn-ea"/>
                        </a:rPr>
                        <a:t>개체애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대한 팩토리 제공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(MA, ECUC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등등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공급업체에 따라 구성이 달라짐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169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Framework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Framework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3E7F93-2687-555F-A97B-964594C2AC36}"/>
              </a:ext>
            </a:extLst>
          </p:cNvPr>
          <p:cNvSpPr/>
          <p:nvPr/>
        </p:nvSpPr>
        <p:spPr>
          <a:xfrm>
            <a:off x="527382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F9D97-5D66-7EB5-D2E9-F31FC193503F}"/>
              </a:ext>
            </a:extLst>
          </p:cNvPr>
          <p:cNvSpPr txBox="1"/>
          <p:nvPr/>
        </p:nvSpPr>
        <p:spPr>
          <a:xfrm>
            <a:off x="1559188" y="153376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Framework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C0FCAB-4AF0-58F4-3710-3BA642971DA3}"/>
              </a:ext>
            </a:extLst>
          </p:cNvPr>
          <p:cNvSpPr/>
          <p:nvPr/>
        </p:nvSpPr>
        <p:spPr>
          <a:xfrm>
            <a:off x="1011948" y="242481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038914-DF85-BEDA-06FE-98DB684E5956}"/>
              </a:ext>
            </a:extLst>
          </p:cNvPr>
          <p:cNvSpPr/>
          <p:nvPr/>
        </p:nvSpPr>
        <p:spPr>
          <a:xfrm>
            <a:off x="1011948" y="310202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6EB1BC-A149-5F6A-47D9-08B88C7B0357}"/>
              </a:ext>
            </a:extLst>
          </p:cNvPr>
          <p:cNvSpPr/>
          <p:nvPr/>
        </p:nvSpPr>
        <p:spPr>
          <a:xfrm>
            <a:off x="1011947" y="377923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FrameworkConfig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D43469-36FC-9290-6BA5-143F750F6D4E}"/>
              </a:ext>
            </a:extLst>
          </p:cNvPr>
          <p:cNvSpPr/>
          <p:nvPr/>
        </p:nvSpPr>
        <p:spPr>
          <a:xfrm>
            <a:off x="1011947" y="4440314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MAPortDef</a:t>
            </a:r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D7E3B4F-CEE5-51A9-F67F-584B462BD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71630"/>
              </p:ext>
            </p:extLst>
          </p:nvPr>
        </p:nvGraphicFramePr>
        <p:xfrm>
          <a:off x="4627589" y="1933873"/>
          <a:ext cx="7037029" cy="3108960"/>
        </p:xfrm>
        <a:graphic>
          <a:graphicData uri="http://schemas.openxmlformats.org/drawingml/2006/table">
            <a:tbl>
              <a:tblPr/>
              <a:tblGrid>
                <a:gridCol w="2805983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31046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Property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latin typeface="+mj-ea"/>
                          <a:ea typeface="+mj-ea"/>
                        </a:rPr>
                        <a:t>Description</a:t>
                      </a:r>
                      <a:endParaRPr lang="en-US" sz="1200" b="1"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Acquisition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latin typeface="+mn-ea"/>
                          <a:ea typeface="+mn-ea"/>
                        </a:rPr>
                        <a:t>Configuration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클래스의 인스턴스를 가져오는 역할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0">
                          <a:latin typeface="+mn-ea"/>
                          <a:ea typeface="+mn-ea"/>
                        </a:rPr>
                        <a:t>Acquisition </a:t>
                      </a:r>
                      <a:r>
                        <a:rPr lang="ko-KR" altLang="en-US" sz="1200" b="0">
                          <a:latin typeface="+mn-ea"/>
                          <a:ea typeface="+mn-ea"/>
                        </a:rPr>
                        <a:t>클래스는 측정 프로세스를 구성하고 제어하는데 사용되며</a:t>
                      </a:r>
                      <a:r>
                        <a:rPr lang="en-US" altLang="ko-KR" sz="1200" b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>
                          <a:latin typeface="+mn-ea"/>
                          <a:ea typeface="+mn-ea"/>
                        </a:rPr>
                        <a:t>측정을 위한 변수와 </a:t>
                      </a:r>
                      <a:r>
                        <a:rPr lang="en-US" altLang="ko-KR" sz="1200" b="0">
                          <a:latin typeface="+mn-ea"/>
                          <a:ea typeface="+mn-ea"/>
                        </a:rPr>
                        <a:t>rasters</a:t>
                      </a:r>
                      <a:r>
                        <a:rPr lang="ko-KR" altLang="en-US" sz="1200" b="0">
                          <a:latin typeface="+mn-ea"/>
                          <a:ea typeface="+mn-ea"/>
                        </a:rPr>
                        <a:t>를 구성하고 측정 프로세스를 시작 및 중지할 수 있음</a:t>
                      </a:r>
                      <a:r>
                        <a:rPr lang="en-US" altLang="ko-KR" sz="1200" b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b="0">
                          <a:latin typeface="+mn-ea"/>
                          <a:ea typeface="+mn-ea"/>
                        </a:rPr>
                        <a:t>또한 이 클래스는 </a:t>
                      </a:r>
                      <a:r>
                        <a:rPr lang="en-US" altLang="ko-KR" sz="1200" b="0">
                          <a:latin typeface="+mn-ea"/>
                          <a:ea typeface="+mn-ea"/>
                        </a:rPr>
                        <a:t>Recorder </a:t>
                      </a:r>
                      <a:r>
                        <a:rPr lang="ko-KR" altLang="en-US" sz="1200" b="0"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200" b="0">
                          <a:latin typeface="+mn-ea"/>
                          <a:ea typeface="+mn-ea"/>
                        </a:rPr>
                        <a:t>Recorder</a:t>
                      </a:r>
                      <a:r>
                        <a:rPr lang="ko-KR" altLang="en-US" sz="12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>
                          <a:latin typeface="+mn-ea"/>
                          <a:ea typeface="+mn-ea"/>
                        </a:rPr>
                        <a:t>Result Reader/Writer</a:t>
                      </a:r>
                      <a:r>
                        <a:rPr lang="ko-KR" altLang="en-US" sz="1200" b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200" b="0">
                          <a:latin typeface="+mn-ea"/>
                          <a:ea typeface="+mn-ea"/>
                        </a:rPr>
                        <a:t>Factory </a:t>
                      </a:r>
                      <a:r>
                        <a:rPr lang="ko-KR" altLang="en-US" sz="1200" b="0">
                          <a:latin typeface="+mn-ea"/>
                          <a:ea typeface="+mn-ea"/>
                        </a:rPr>
                        <a:t>클래스 역할도 함</a:t>
                      </a:r>
                      <a:r>
                        <a:rPr lang="en-US" altLang="ko-KR" sz="1200" b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Configuration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가장 최근 호출에 의해 활성화된 구성을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Init()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로 반환함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Framework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생성 이후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Init()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가 호출되지 않았거나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Shutdown()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에 대한 마지막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성공적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호출이 없으면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값이 반환됩니다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5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MajorNumber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ASAM XIL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버전의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Major Number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를 확인하는 역할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28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Mapping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현재 활성화 된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Configuration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의 매핑을 반환함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59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MinorNumber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+mn-ea"/>
                          <a:ea typeface="+mn-ea"/>
                        </a:rPr>
                        <a:t>ASAM XIL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버전의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Minor Number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를 확인하는 역할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0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755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Framework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Framework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3E7F93-2687-555F-A97B-964594C2AC36}"/>
              </a:ext>
            </a:extLst>
          </p:cNvPr>
          <p:cNvSpPr/>
          <p:nvPr/>
        </p:nvSpPr>
        <p:spPr>
          <a:xfrm>
            <a:off x="527382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F9D97-5D66-7EB5-D2E9-F31FC193503F}"/>
              </a:ext>
            </a:extLst>
          </p:cNvPr>
          <p:cNvSpPr txBox="1"/>
          <p:nvPr/>
        </p:nvSpPr>
        <p:spPr>
          <a:xfrm>
            <a:off x="1559188" y="153376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Framework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C0FCAB-4AF0-58F4-3710-3BA642971DA3}"/>
              </a:ext>
            </a:extLst>
          </p:cNvPr>
          <p:cNvSpPr/>
          <p:nvPr/>
        </p:nvSpPr>
        <p:spPr>
          <a:xfrm>
            <a:off x="1011948" y="242481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038914-DF85-BEDA-06FE-98DB684E5956}"/>
              </a:ext>
            </a:extLst>
          </p:cNvPr>
          <p:cNvSpPr/>
          <p:nvPr/>
        </p:nvSpPr>
        <p:spPr>
          <a:xfrm>
            <a:off x="1011948" y="310202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6EB1BC-A149-5F6A-47D9-08B88C7B0357}"/>
              </a:ext>
            </a:extLst>
          </p:cNvPr>
          <p:cNvSpPr/>
          <p:nvPr/>
        </p:nvSpPr>
        <p:spPr>
          <a:xfrm>
            <a:off x="1011947" y="377923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FrameworkConfig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D43469-36FC-9290-6BA5-143F750F6D4E}"/>
              </a:ext>
            </a:extLst>
          </p:cNvPr>
          <p:cNvSpPr/>
          <p:nvPr/>
        </p:nvSpPr>
        <p:spPr>
          <a:xfrm>
            <a:off x="1011947" y="4440314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MAPortDef</a:t>
            </a:r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D7E3B4F-CEE5-51A9-F67F-584B462BD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56487"/>
              </p:ext>
            </p:extLst>
          </p:nvPr>
        </p:nvGraphicFramePr>
        <p:xfrm>
          <a:off x="4627589" y="1933873"/>
          <a:ext cx="7037029" cy="2834640"/>
        </p:xfrm>
        <a:graphic>
          <a:graphicData uri="http://schemas.openxmlformats.org/drawingml/2006/table">
            <a:tbl>
              <a:tblPr/>
              <a:tblGrid>
                <a:gridCol w="2805983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31046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Property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latin typeface="+mj-ea"/>
                          <a:ea typeface="+mj-ea"/>
                        </a:rPr>
                        <a:t>Description</a:t>
                      </a:r>
                      <a:endParaRPr lang="en-US" sz="1200" b="1"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Ports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>
                          <a:latin typeface="+mn-ea"/>
                          <a:ea typeface="+mn-ea"/>
                        </a:rPr>
                        <a:t>가장 최근에 호출하여 만든 </a:t>
                      </a:r>
                      <a:r>
                        <a:rPr lang="en-US" altLang="ko-KR" sz="1200" b="0">
                          <a:latin typeface="+mn-ea"/>
                          <a:ea typeface="+mn-ea"/>
                        </a:rPr>
                        <a:t>TB</a:t>
                      </a:r>
                      <a:r>
                        <a:rPr lang="ko-KR" altLang="en-US" sz="1200" b="0">
                          <a:latin typeface="+mn-ea"/>
                          <a:ea typeface="+mn-ea"/>
                        </a:rPr>
                        <a:t>포트 목록을 </a:t>
                      </a:r>
                      <a:r>
                        <a:rPr lang="en-US" altLang="ko-KR" sz="1200" b="0">
                          <a:latin typeface="+mn-ea"/>
                          <a:ea typeface="+mn-ea"/>
                        </a:rPr>
                        <a:t>Init()</a:t>
                      </a:r>
                      <a:r>
                        <a:rPr lang="ko-KR" altLang="en-US" sz="1200" b="0">
                          <a:latin typeface="+mn-ea"/>
                          <a:ea typeface="+mn-ea"/>
                        </a:rPr>
                        <a:t>로 반환함</a:t>
                      </a:r>
                      <a:endParaRPr lang="en-US" altLang="ko-KR" sz="1200" b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0">
                          <a:latin typeface="+mn-ea"/>
                          <a:ea typeface="+mn-ea"/>
                        </a:rPr>
                        <a:t>IPort[] </a:t>
                      </a:r>
                      <a:r>
                        <a:rPr lang="ko-KR" altLang="en-US" sz="1200" b="0">
                          <a:latin typeface="+mn-ea"/>
                          <a:ea typeface="+mn-ea"/>
                        </a:rPr>
                        <a:t>형식</a:t>
                      </a:r>
                      <a:endParaRPr lang="en-US" altLang="ko-KR" sz="1200" b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ProductVersion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공급업체의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FW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구현 버전을 문자열 형태로 반환함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5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QuantityFactory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Quantity Factory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에 대한 접근 권한을 반환함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QuantityFactory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28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RevisionNumber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ASAM XIL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버전의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Revision Number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를 확인하는 역할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59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SignalFactory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+mn-ea"/>
                          <a:ea typeface="+mn-ea"/>
                        </a:rPr>
                        <a:t>FWSignalFactory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의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인스턴스를 가져오는 역할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인스턴스는 첫 번째 액세스 시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FW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에 의해 작성됨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+mn-ea"/>
                          <a:ea typeface="+mn-ea"/>
                        </a:rPr>
                        <a:t>FWSignalFactory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0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Stimulation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+mn-ea"/>
                          <a:ea typeface="+mn-ea"/>
                        </a:rPr>
                        <a:t>Stimulation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의 인스턴스를 가져오는 역할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+mn-ea"/>
                          <a:ea typeface="+mn-ea"/>
                        </a:rPr>
                        <a:t>Stimulation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202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33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Framework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Framework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3E7F93-2687-555F-A97B-964594C2AC36}"/>
              </a:ext>
            </a:extLst>
          </p:cNvPr>
          <p:cNvSpPr/>
          <p:nvPr/>
        </p:nvSpPr>
        <p:spPr>
          <a:xfrm>
            <a:off x="527382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F9D97-5D66-7EB5-D2E9-F31FC193503F}"/>
              </a:ext>
            </a:extLst>
          </p:cNvPr>
          <p:cNvSpPr txBox="1"/>
          <p:nvPr/>
        </p:nvSpPr>
        <p:spPr>
          <a:xfrm>
            <a:off x="1559188" y="153376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Framework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C0FCAB-4AF0-58F4-3710-3BA642971DA3}"/>
              </a:ext>
            </a:extLst>
          </p:cNvPr>
          <p:cNvSpPr/>
          <p:nvPr/>
        </p:nvSpPr>
        <p:spPr>
          <a:xfrm>
            <a:off x="1011948" y="242481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038914-DF85-BEDA-06FE-98DB684E5956}"/>
              </a:ext>
            </a:extLst>
          </p:cNvPr>
          <p:cNvSpPr/>
          <p:nvPr/>
        </p:nvSpPr>
        <p:spPr>
          <a:xfrm>
            <a:off x="1011948" y="310202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6EB1BC-A149-5F6A-47D9-08B88C7B0357}"/>
              </a:ext>
            </a:extLst>
          </p:cNvPr>
          <p:cNvSpPr/>
          <p:nvPr/>
        </p:nvSpPr>
        <p:spPr>
          <a:xfrm>
            <a:off x="1011947" y="377923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FrameworkConfig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D43469-36FC-9290-6BA5-143F750F6D4E}"/>
              </a:ext>
            </a:extLst>
          </p:cNvPr>
          <p:cNvSpPr/>
          <p:nvPr/>
        </p:nvSpPr>
        <p:spPr>
          <a:xfrm>
            <a:off x="1011947" y="4440314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MAPortDef</a:t>
            </a:r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D7E3B4F-CEE5-51A9-F67F-584B462BD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33561"/>
              </p:ext>
            </p:extLst>
          </p:nvPr>
        </p:nvGraphicFramePr>
        <p:xfrm>
          <a:off x="4627589" y="1933873"/>
          <a:ext cx="7037029" cy="2468880"/>
        </p:xfrm>
        <a:graphic>
          <a:graphicData uri="http://schemas.openxmlformats.org/drawingml/2006/table">
            <a:tbl>
              <a:tblPr/>
              <a:tblGrid>
                <a:gridCol w="2805983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31046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Property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latin typeface="+mj-ea"/>
                          <a:ea typeface="+mj-ea"/>
                        </a:rPr>
                        <a:t>Description</a:t>
                      </a:r>
                      <a:endParaRPr lang="en-US" sz="1200" b="1"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SymbolFactory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err="1">
                          <a:latin typeface="+mn-ea"/>
                          <a:ea typeface="+mn-ea"/>
                        </a:rPr>
                        <a:t>FWsymbolFactory</a:t>
                      </a:r>
                      <a:r>
                        <a:rPr lang="ko-KR" altLang="en-US" sz="1200" b="0">
                          <a:latin typeface="+mn-ea"/>
                          <a:ea typeface="+mn-ea"/>
                        </a:rPr>
                        <a:t>의 인스턴스를 가져오는 역할</a:t>
                      </a:r>
                      <a:endParaRPr lang="en-US" altLang="ko-KR" sz="1200" b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 b="0">
                          <a:latin typeface="+mn-ea"/>
                          <a:ea typeface="+mn-ea"/>
                        </a:rPr>
                        <a:t>인스턴스는 첫 번째 액세스 시 </a:t>
                      </a:r>
                      <a:r>
                        <a:rPr lang="en-US" altLang="ko-KR" sz="1200" b="0">
                          <a:latin typeface="+mn-ea"/>
                          <a:ea typeface="+mn-ea"/>
                        </a:rPr>
                        <a:t>FW</a:t>
                      </a:r>
                      <a:r>
                        <a:rPr lang="ko-KR" altLang="en-US" sz="1200" b="0">
                          <a:latin typeface="+mn-ea"/>
                          <a:ea typeface="+mn-ea"/>
                        </a:rPr>
                        <a:t>에 의해 작성됨</a:t>
                      </a:r>
                      <a:endParaRPr lang="en-US" altLang="ko-KR" sz="1200" b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0" err="1">
                          <a:latin typeface="+mn-ea"/>
                          <a:ea typeface="+mn-ea"/>
                        </a:rPr>
                        <a:t>FWsymbolFactory</a:t>
                      </a:r>
                      <a:endParaRPr lang="en-US" altLang="ko-KR" sz="1200" b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VendorName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latin typeface="+mn-ea"/>
                          <a:ea typeface="+mn-ea"/>
                        </a:rPr>
                        <a:t>ASAM XIL API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구현의 벤더 이름을 반환함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5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WatcherFactory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err="1">
                          <a:latin typeface="+mn-ea"/>
                          <a:ea typeface="+mn-ea"/>
                        </a:rPr>
                        <a:t>FWatcherFactory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의 인스턴스를 가져오는 역할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인스턴스는 첫 번째 액세스 시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FW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에 의해 작성됨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28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59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0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202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483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Framework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Framework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3E7F93-2687-555F-A97B-964594C2AC36}"/>
              </a:ext>
            </a:extLst>
          </p:cNvPr>
          <p:cNvSpPr/>
          <p:nvPr/>
        </p:nvSpPr>
        <p:spPr>
          <a:xfrm>
            <a:off x="527382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F9D97-5D66-7EB5-D2E9-F31FC193503F}"/>
              </a:ext>
            </a:extLst>
          </p:cNvPr>
          <p:cNvSpPr txBox="1"/>
          <p:nvPr/>
        </p:nvSpPr>
        <p:spPr>
          <a:xfrm>
            <a:off x="1559188" y="153376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Framework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C0FCAB-4AF0-58F4-3710-3BA642971DA3}"/>
              </a:ext>
            </a:extLst>
          </p:cNvPr>
          <p:cNvSpPr/>
          <p:nvPr/>
        </p:nvSpPr>
        <p:spPr>
          <a:xfrm>
            <a:off x="1011948" y="242481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038914-DF85-BEDA-06FE-98DB684E5956}"/>
              </a:ext>
            </a:extLst>
          </p:cNvPr>
          <p:cNvSpPr/>
          <p:nvPr/>
        </p:nvSpPr>
        <p:spPr>
          <a:xfrm>
            <a:off x="1011948" y="310202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6EB1BC-A149-5F6A-47D9-08B88C7B0357}"/>
              </a:ext>
            </a:extLst>
          </p:cNvPr>
          <p:cNvSpPr/>
          <p:nvPr/>
        </p:nvSpPr>
        <p:spPr>
          <a:xfrm>
            <a:off x="1011947" y="377923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FrameworkConfig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D43469-36FC-9290-6BA5-143F750F6D4E}"/>
              </a:ext>
            </a:extLst>
          </p:cNvPr>
          <p:cNvSpPr/>
          <p:nvPr/>
        </p:nvSpPr>
        <p:spPr>
          <a:xfrm>
            <a:off x="1011947" y="4440314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MAPortDef</a:t>
            </a:r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CB7AD63-F85C-DC0A-3B7E-983A2B93C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30722"/>
              </p:ext>
            </p:extLst>
          </p:nvPr>
        </p:nvGraphicFramePr>
        <p:xfrm>
          <a:off x="4627589" y="1932414"/>
          <a:ext cx="7037029" cy="3840480"/>
        </p:xfrm>
        <a:graphic>
          <a:graphicData uri="http://schemas.openxmlformats.org/drawingml/2006/table">
            <a:tbl>
              <a:tblPr/>
              <a:tblGrid>
                <a:gridCol w="2784209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52820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+mj-ea"/>
                          <a:ea typeface="+mj-ea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346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CreateVariable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매핑에서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FrameworkVariable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을 생성함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err="1">
                          <a:latin typeface="+mn-ea"/>
                          <a:ea typeface="+mn-ea"/>
                        </a:rPr>
                        <a:t>FrameworkVariable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은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TB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포트의 값에 완전히 연결되어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있음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GetPort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전달받은 이름의 포트 인스턴스를 검색하고 반환함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Init()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에 대한 사전 호출에 의해 포트 인스턴스가 생성되어 있어야 함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5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Init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Configuration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을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FW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단계 프로세스로 적용함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단계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매핑을 포함하여 전달된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Configuration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을 활성화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및 이전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Configuration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및 매핑에 대한 참조 제거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기존 포트 인스턴스가 삭제됨에 따라 포트 인스턴스에 대한 모든 참조가 유효하지 않게 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단계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 Configuration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에 선언된 모든 포트에 대해 새 포트 인스턴스를 생성함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단계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 FW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는 새 포트 인스턴스를 구성하고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Configuration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에 선언된 상태에 따라 포트 상태를 설정함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포트를 요청된 상태로 설정할 수 없는 경우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Configuration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단계가 중단되고 오류가 발생함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오류 발생 시 호출자는 영향을 받는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TB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포트에 직접 액세스 하여 나머지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Configuration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작업을 처리해야 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28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79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Framework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Framework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3E7F93-2687-555F-A97B-964594C2AC36}"/>
              </a:ext>
            </a:extLst>
          </p:cNvPr>
          <p:cNvSpPr/>
          <p:nvPr/>
        </p:nvSpPr>
        <p:spPr>
          <a:xfrm>
            <a:off x="527382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F9D97-5D66-7EB5-D2E9-F31FC193503F}"/>
              </a:ext>
            </a:extLst>
          </p:cNvPr>
          <p:cNvSpPr txBox="1"/>
          <p:nvPr/>
        </p:nvSpPr>
        <p:spPr>
          <a:xfrm>
            <a:off x="1559188" y="153376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Framework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C0FCAB-4AF0-58F4-3710-3BA642971DA3}"/>
              </a:ext>
            </a:extLst>
          </p:cNvPr>
          <p:cNvSpPr/>
          <p:nvPr/>
        </p:nvSpPr>
        <p:spPr>
          <a:xfrm>
            <a:off x="1011948" y="242481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038914-DF85-BEDA-06FE-98DB684E5956}"/>
              </a:ext>
            </a:extLst>
          </p:cNvPr>
          <p:cNvSpPr/>
          <p:nvPr/>
        </p:nvSpPr>
        <p:spPr>
          <a:xfrm>
            <a:off x="1011948" y="310202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6EB1BC-A149-5F6A-47D9-08B88C7B0357}"/>
              </a:ext>
            </a:extLst>
          </p:cNvPr>
          <p:cNvSpPr/>
          <p:nvPr/>
        </p:nvSpPr>
        <p:spPr>
          <a:xfrm>
            <a:off x="1011947" y="377923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FrameworkConfig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D43469-36FC-9290-6BA5-143F750F6D4E}"/>
              </a:ext>
            </a:extLst>
          </p:cNvPr>
          <p:cNvSpPr/>
          <p:nvPr/>
        </p:nvSpPr>
        <p:spPr>
          <a:xfrm>
            <a:off x="1011947" y="4440314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MAPortDef</a:t>
            </a:r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CB7AD63-F85C-DC0A-3B7E-983A2B93C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845283"/>
              </p:ext>
            </p:extLst>
          </p:nvPr>
        </p:nvGraphicFramePr>
        <p:xfrm>
          <a:off x="4627589" y="1932414"/>
          <a:ext cx="7037029" cy="2286000"/>
        </p:xfrm>
        <a:graphic>
          <a:graphicData uri="http://schemas.openxmlformats.org/drawingml/2006/table">
            <a:tbl>
              <a:tblPr/>
              <a:tblGrid>
                <a:gridCol w="2784209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52820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+mj-ea"/>
                          <a:ea typeface="+mj-ea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346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LoadConfiguration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참조된 매핑 파일을 포함하여 전달된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FW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Configuration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파일을 로드하고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FrameworkConfig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개체를 반환함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로드 된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Configuration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은 자동으로 활성화 되지 않음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>
                          <a:latin typeface="+mn-ea"/>
                          <a:ea typeface="+mn-ea"/>
                        </a:rPr>
                        <a:t>Init()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을 사용하여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Configuration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을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FW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에 적용함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Shutdown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FW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를 종료하는 역할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err="1">
                          <a:latin typeface="+mn-ea"/>
                          <a:ea typeface="+mn-ea"/>
                        </a:rPr>
                        <a:t>LoadConfiguration</a:t>
                      </a:r>
                      <a:r>
                        <a:rPr lang="en-US" sz="1200">
                          <a:latin typeface="+mn-ea"/>
                          <a:ea typeface="+mn-ea"/>
                        </a:rPr>
                        <a:t>()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에서</a:t>
                      </a:r>
                      <a:r>
                        <a:rPr 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만든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FrameworkConfig()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를 제외 하고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FW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의 인스턴스에서 생성한 모든 개체가 비활성화 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먼저 모든 포트가 종료되고 연결이 끊어진 후 폐기됨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오류가 발생했을 경우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force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True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상태로 단일 포트의 종료가 실패하면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FW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가 전체 종료 프로세스를 중지함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58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01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>
            <a:spLocks noGrp="1"/>
          </p:cNvSpPr>
          <p:nvPr>
            <p:ph type="title"/>
          </p:nvPr>
        </p:nvSpPr>
        <p:spPr>
          <a:xfrm>
            <a:off x="541113" y="1850777"/>
            <a:ext cx="5923187" cy="85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altLang="ko-KR" dirty="0"/>
              <a:t>ASAM XIL </a:t>
            </a:r>
            <a:r>
              <a:rPr lang="ko-KR" altLang="en-US" dirty="0"/>
              <a:t>구조 분석</a:t>
            </a:r>
            <a:endParaRPr dirty="0"/>
          </a:p>
        </p:txBody>
      </p:sp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541112" y="2828717"/>
            <a:ext cx="4414101" cy="19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dirty="0" err="1"/>
              <a:t>loki</a:t>
            </a:r>
            <a:endParaRPr dirty="0"/>
          </a:p>
        </p:txBody>
      </p:sp>
      <p:sp>
        <p:nvSpPr>
          <p:cNvPr id="155" name="Google Shape;155;p4"/>
          <p:cNvSpPr txBox="1">
            <a:spLocks noGrp="1"/>
          </p:cNvSpPr>
          <p:nvPr>
            <p:ph type="body" idx="2"/>
          </p:nvPr>
        </p:nvSpPr>
        <p:spPr>
          <a:xfrm>
            <a:off x="1216547" y="6432669"/>
            <a:ext cx="813476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dirty="0"/>
              <a:t>1.0.0</a:t>
            </a:r>
            <a:endParaRPr dirty="0"/>
          </a:p>
        </p:txBody>
      </p:sp>
      <p:sp>
        <p:nvSpPr>
          <p:cNvPr id="156" name="Google Shape;156;p4"/>
          <p:cNvSpPr txBox="1">
            <a:spLocks noGrp="1"/>
          </p:cNvSpPr>
          <p:nvPr>
            <p:ph type="body" idx="3"/>
          </p:nvPr>
        </p:nvSpPr>
        <p:spPr>
          <a:xfrm>
            <a:off x="2752823" y="6432669"/>
            <a:ext cx="1553463" cy="18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dirty="0"/>
              <a:t>2023-01-20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Framework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Framework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3E7F93-2687-555F-A97B-964594C2AC36}"/>
              </a:ext>
            </a:extLst>
          </p:cNvPr>
          <p:cNvSpPr/>
          <p:nvPr/>
        </p:nvSpPr>
        <p:spPr>
          <a:xfrm>
            <a:off x="527382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F9D97-5D66-7EB5-D2E9-F31FC193503F}"/>
              </a:ext>
            </a:extLst>
          </p:cNvPr>
          <p:cNvSpPr txBox="1"/>
          <p:nvPr/>
        </p:nvSpPr>
        <p:spPr>
          <a:xfrm>
            <a:off x="1559188" y="153376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Framework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C0FCAB-4AF0-58F4-3710-3BA642971DA3}"/>
              </a:ext>
            </a:extLst>
          </p:cNvPr>
          <p:cNvSpPr/>
          <p:nvPr/>
        </p:nvSpPr>
        <p:spPr>
          <a:xfrm>
            <a:off x="1011948" y="242481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038914-DF85-BEDA-06FE-98DB684E5956}"/>
              </a:ext>
            </a:extLst>
          </p:cNvPr>
          <p:cNvSpPr/>
          <p:nvPr/>
        </p:nvSpPr>
        <p:spPr>
          <a:xfrm>
            <a:off x="1011948" y="310202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6EB1BC-A149-5F6A-47D9-08B88C7B0357}"/>
              </a:ext>
            </a:extLst>
          </p:cNvPr>
          <p:cNvSpPr/>
          <p:nvPr/>
        </p:nvSpPr>
        <p:spPr>
          <a:xfrm>
            <a:off x="1011947" y="377923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FrameworkConfig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D43469-36FC-9290-6BA5-143F750F6D4E}"/>
              </a:ext>
            </a:extLst>
          </p:cNvPr>
          <p:cNvSpPr/>
          <p:nvPr/>
        </p:nvSpPr>
        <p:spPr>
          <a:xfrm>
            <a:off x="1011947" y="4440314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MAPortDef</a:t>
            </a:r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0AD5327-22DA-1D80-3351-3E79C19E8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216791"/>
              </p:ext>
            </p:extLst>
          </p:nvPr>
        </p:nvGraphicFramePr>
        <p:xfrm>
          <a:off x="4624625" y="2632409"/>
          <a:ext cx="7037029" cy="2560320"/>
        </p:xfrm>
        <a:graphic>
          <a:graphicData uri="http://schemas.openxmlformats.org/drawingml/2006/table">
            <a:tbl>
              <a:tblPr/>
              <a:tblGrid>
                <a:gridCol w="2805983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31046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Data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latin typeface="+mj-ea"/>
                          <a:ea typeface="+mj-ea"/>
                        </a:rPr>
                        <a:t>Description</a:t>
                      </a:r>
                      <a:endParaRPr lang="en-US" sz="1200" b="1"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FrameworkMapping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로드 된 매핑 파일에 대한 정보를 포함하고 있음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MappingFileInfo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매핑 파일에 대한 주석이 달린 참조를 나타냄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각 매핑 파일의 내용 또는 목적을 가리키는 데 사용할 수 있는 정규화 된 이름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해당 매핑 파일에 대한 경로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5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IPortDef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FW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에서 생성하고 관리하는 포트 인스턴스에 대한 설명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포트 인스턴스 이름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포트 형태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(Type)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제품 이름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제품 버전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벤더 이름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2896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E4F71C1-855A-7301-ED32-B3B395D61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973068"/>
              </p:ext>
            </p:extLst>
          </p:nvPr>
        </p:nvGraphicFramePr>
        <p:xfrm>
          <a:off x="4624626" y="1933873"/>
          <a:ext cx="7037029" cy="548640"/>
        </p:xfrm>
        <a:graphic>
          <a:graphicData uri="http://schemas.openxmlformats.org/drawingml/2006/table">
            <a:tbl>
              <a:tblPr/>
              <a:tblGrid>
                <a:gridCol w="7037029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FrameworkConfig</a:t>
                      </a:r>
                      <a:endParaRPr lang="en-US" altLang="ko-KR" sz="1200" b="1" i="0"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/>
                        <a:t>프레임워크 구성 파일로부터 레퍼런스와 설정을 가져와 유지하는 개체 </a:t>
                      </a:r>
                      <a:endParaRPr lang="en-US" altLang="ko-KR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317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Framework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Framework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3E7F93-2687-555F-A97B-964594C2AC36}"/>
              </a:ext>
            </a:extLst>
          </p:cNvPr>
          <p:cNvSpPr/>
          <p:nvPr/>
        </p:nvSpPr>
        <p:spPr>
          <a:xfrm>
            <a:off x="527382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F9D97-5D66-7EB5-D2E9-F31FC193503F}"/>
              </a:ext>
            </a:extLst>
          </p:cNvPr>
          <p:cNvSpPr txBox="1"/>
          <p:nvPr/>
        </p:nvSpPr>
        <p:spPr>
          <a:xfrm>
            <a:off x="1559188" y="153376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Framework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C0FCAB-4AF0-58F4-3710-3BA642971DA3}"/>
              </a:ext>
            </a:extLst>
          </p:cNvPr>
          <p:cNvSpPr/>
          <p:nvPr/>
        </p:nvSpPr>
        <p:spPr>
          <a:xfrm>
            <a:off x="1011948" y="242481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038914-DF85-BEDA-06FE-98DB684E5956}"/>
              </a:ext>
            </a:extLst>
          </p:cNvPr>
          <p:cNvSpPr/>
          <p:nvPr/>
        </p:nvSpPr>
        <p:spPr>
          <a:xfrm>
            <a:off x="1011948" y="310202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6EB1BC-A149-5F6A-47D9-08B88C7B0357}"/>
              </a:ext>
            </a:extLst>
          </p:cNvPr>
          <p:cNvSpPr/>
          <p:nvPr/>
        </p:nvSpPr>
        <p:spPr>
          <a:xfrm>
            <a:off x="1011947" y="377923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FrameworkConfig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D43469-36FC-9290-6BA5-143F750F6D4E}"/>
              </a:ext>
            </a:extLst>
          </p:cNvPr>
          <p:cNvSpPr/>
          <p:nvPr/>
        </p:nvSpPr>
        <p:spPr>
          <a:xfrm>
            <a:off x="1011947" y="4440314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MAPortDef</a:t>
            </a:r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704A771-684C-9A95-E071-BA3252C68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12331"/>
              </p:ext>
            </p:extLst>
          </p:nvPr>
        </p:nvGraphicFramePr>
        <p:xfrm>
          <a:off x="4627589" y="1933873"/>
          <a:ext cx="7037029" cy="1554480"/>
        </p:xfrm>
        <a:graphic>
          <a:graphicData uri="http://schemas.openxmlformats.org/drawingml/2006/table">
            <a:tbl>
              <a:tblPr/>
              <a:tblGrid>
                <a:gridCol w="2784209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52820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Property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+mj-ea"/>
                          <a:ea typeface="+mj-ea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346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ConfigFileName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구성 파일의 경로를 반환하는 역할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Mapping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참조된 매핑 파일에서 로드 된 정보에 접근하기 위한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API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를 반환함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5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MappingFileNames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매핑 파일의 참조 목록을 반환함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28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PortDefs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정의된 포트 목록을 반환함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694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22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Framework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Framework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3E7F93-2687-555F-A97B-964594C2AC36}"/>
              </a:ext>
            </a:extLst>
          </p:cNvPr>
          <p:cNvSpPr/>
          <p:nvPr/>
        </p:nvSpPr>
        <p:spPr>
          <a:xfrm>
            <a:off x="527382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F9D97-5D66-7EB5-D2E9-F31FC193503F}"/>
              </a:ext>
            </a:extLst>
          </p:cNvPr>
          <p:cNvSpPr txBox="1"/>
          <p:nvPr/>
        </p:nvSpPr>
        <p:spPr>
          <a:xfrm>
            <a:off x="1559188" y="153376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Framework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C0FCAB-4AF0-58F4-3710-3BA642971DA3}"/>
              </a:ext>
            </a:extLst>
          </p:cNvPr>
          <p:cNvSpPr/>
          <p:nvPr/>
        </p:nvSpPr>
        <p:spPr>
          <a:xfrm>
            <a:off x="1011948" y="242481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038914-DF85-BEDA-06FE-98DB684E5956}"/>
              </a:ext>
            </a:extLst>
          </p:cNvPr>
          <p:cNvSpPr/>
          <p:nvPr/>
        </p:nvSpPr>
        <p:spPr>
          <a:xfrm>
            <a:off x="1011948" y="310202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6EB1BC-A149-5F6A-47D9-08B88C7B0357}"/>
              </a:ext>
            </a:extLst>
          </p:cNvPr>
          <p:cNvSpPr/>
          <p:nvPr/>
        </p:nvSpPr>
        <p:spPr>
          <a:xfrm>
            <a:off x="1011947" y="377923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FrameworkConfig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D43469-36FC-9290-6BA5-143F750F6D4E}"/>
              </a:ext>
            </a:extLst>
          </p:cNvPr>
          <p:cNvSpPr/>
          <p:nvPr/>
        </p:nvSpPr>
        <p:spPr>
          <a:xfrm>
            <a:off x="1011947" y="4440314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MAPortDef</a:t>
            </a:r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1930D31-27ED-844F-19F4-DBA5DCAA3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073192"/>
              </p:ext>
            </p:extLst>
          </p:nvPr>
        </p:nvGraphicFramePr>
        <p:xfrm>
          <a:off x="4624626" y="1933873"/>
          <a:ext cx="7037029" cy="548640"/>
        </p:xfrm>
        <a:graphic>
          <a:graphicData uri="http://schemas.openxmlformats.org/drawingml/2006/table">
            <a:tbl>
              <a:tblPr/>
              <a:tblGrid>
                <a:gridCol w="7037029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MAPortDef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>
                          <a:latin typeface="+mn-ea"/>
                          <a:ea typeface="+mn-ea"/>
                        </a:rPr>
                        <a:t>MAPort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인스턴스의 포트 정의 클래스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PortDef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를 상속 받았음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0D1B69A-B9A9-8D67-6194-EF0F5E2CB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042107"/>
              </p:ext>
            </p:extLst>
          </p:nvPr>
        </p:nvGraphicFramePr>
        <p:xfrm>
          <a:off x="4624626" y="2658496"/>
          <a:ext cx="7037029" cy="2011680"/>
        </p:xfrm>
        <a:graphic>
          <a:graphicData uri="http://schemas.openxmlformats.org/drawingml/2006/table">
            <a:tbl>
              <a:tblPr/>
              <a:tblGrid>
                <a:gridCol w="7037029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PortDef</a:t>
                      </a: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FW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에서 만들고 관리할 단일 포트 인스턴스에 대한 설명을 위한 기본 클래스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이 클래스 및 하위 클래스의 인스턴스에 의해 보유되는 정보는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FW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에서 특정 포트 구현을 찾고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인스턴스화하고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구성하는 데 사용됨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모든 포트 유형에 대한 파생 클래스가 있음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MAPortDef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DiagPortDef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ECUCPortDef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ECUMPortDef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EESPortDef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NetworkPortDef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135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Framework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Framework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3E7F93-2687-555F-A97B-964594C2AC36}"/>
              </a:ext>
            </a:extLst>
          </p:cNvPr>
          <p:cNvSpPr/>
          <p:nvPr/>
        </p:nvSpPr>
        <p:spPr>
          <a:xfrm>
            <a:off x="527382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F9D97-5D66-7EB5-D2E9-F31FC193503F}"/>
              </a:ext>
            </a:extLst>
          </p:cNvPr>
          <p:cNvSpPr txBox="1"/>
          <p:nvPr/>
        </p:nvSpPr>
        <p:spPr>
          <a:xfrm>
            <a:off x="1559188" y="153376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Framework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C0FCAB-4AF0-58F4-3710-3BA642971DA3}"/>
              </a:ext>
            </a:extLst>
          </p:cNvPr>
          <p:cNvSpPr/>
          <p:nvPr/>
        </p:nvSpPr>
        <p:spPr>
          <a:xfrm>
            <a:off x="1011948" y="242481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038914-DF85-BEDA-06FE-98DB684E5956}"/>
              </a:ext>
            </a:extLst>
          </p:cNvPr>
          <p:cNvSpPr/>
          <p:nvPr/>
        </p:nvSpPr>
        <p:spPr>
          <a:xfrm>
            <a:off x="1011948" y="310202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6EB1BC-A149-5F6A-47D9-08B88C7B0357}"/>
              </a:ext>
            </a:extLst>
          </p:cNvPr>
          <p:cNvSpPr/>
          <p:nvPr/>
        </p:nvSpPr>
        <p:spPr>
          <a:xfrm>
            <a:off x="1011947" y="377923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FrameworkConfig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D43469-36FC-9290-6BA5-143F750F6D4E}"/>
              </a:ext>
            </a:extLst>
          </p:cNvPr>
          <p:cNvSpPr/>
          <p:nvPr/>
        </p:nvSpPr>
        <p:spPr>
          <a:xfrm>
            <a:off x="1011947" y="4440314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MAPortDef</a:t>
            </a:r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9D7CACC-5CDC-CF10-A83A-3E030A3C8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559549"/>
              </p:ext>
            </p:extLst>
          </p:nvPr>
        </p:nvGraphicFramePr>
        <p:xfrm>
          <a:off x="4627589" y="1933873"/>
          <a:ext cx="7037029" cy="4023360"/>
        </p:xfrm>
        <a:graphic>
          <a:graphicData uri="http://schemas.openxmlformats.org/drawingml/2006/table">
            <a:tbl>
              <a:tblPr/>
              <a:tblGrid>
                <a:gridCol w="2805983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31046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Data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latin typeface="+mj-ea"/>
                          <a:ea typeface="+mj-ea"/>
                        </a:rPr>
                        <a:t>Description</a:t>
                      </a:r>
                      <a:endParaRPr lang="en-US" sz="1200" b="1"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MAPortState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MAPort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의 상태에 대한 정의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>
                          <a:latin typeface="+mn-ea"/>
                          <a:ea typeface="+mn-ea"/>
                        </a:rPr>
                        <a:t>eDISCONNECTED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>
                          <a:latin typeface="+mn-ea"/>
                          <a:ea typeface="+mn-ea"/>
                        </a:rPr>
                        <a:t>eSIMULATION_STOPPED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>
                          <a:latin typeface="+mn-ea"/>
                          <a:ea typeface="+mn-ea"/>
                        </a:rPr>
                        <a:t>eSIMULATION_RUNNING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>
                          <a:latin typeface="+mn-ea"/>
                          <a:ea typeface="+mn-ea"/>
                        </a:rPr>
                        <a:t>eSIMULATION_PAUSED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PortInstanceName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포트 인스턴스의 이름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5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PortType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포트 형태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(Type)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0" err="1">
                          <a:latin typeface="+mn-ea"/>
                          <a:ea typeface="+mn-ea"/>
                        </a:rPr>
                        <a:t>eDIAG_PORT</a:t>
                      </a:r>
                      <a:endParaRPr lang="en-US" sz="1200" b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0" err="1">
                          <a:latin typeface="+mn-ea"/>
                          <a:ea typeface="+mn-ea"/>
                        </a:rPr>
                        <a:t>eMA_PORT</a:t>
                      </a:r>
                      <a:endParaRPr lang="en-US" sz="1200" b="0">
                        <a:latin typeface="+mn-ea"/>
                        <a:ea typeface="+mn-ea"/>
                      </a:endParaRP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Char char="-"/>
                      </a:pPr>
                      <a:r>
                        <a:rPr lang="en-US" altLang="ko-KR" sz="1200" b="0" i="0" u="none" strike="noStrike" cap="none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eECUM_PORT</a:t>
                      </a:r>
                      <a:endParaRPr lang="en-US" altLang="ko-KR" sz="1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Char char="-"/>
                      </a:pPr>
                      <a:r>
                        <a:rPr lang="en-US" altLang="ko-KR" sz="1200" b="0" i="0" u="none" strike="noStrike" cap="none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eECUC_PORT</a:t>
                      </a:r>
                      <a:endParaRPr lang="en-US" altLang="ko-KR" sz="1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Char char="-"/>
                      </a:pPr>
                      <a:r>
                        <a:rPr lang="en-US" altLang="ko-KR" sz="1200" b="0" i="0" u="none" strike="noStrike" cap="none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eEES_PORT</a:t>
                      </a:r>
                      <a:endParaRPr lang="en-US" altLang="ko-KR" sz="1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Char char="-"/>
                      </a:pPr>
                      <a:r>
                        <a:rPr lang="en-US" altLang="ko-KR" sz="1200" b="0" i="0" u="none" strike="noStrike" cap="none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eNETWORK_PORT</a:t>
                      </a:r>
                      <a:endParaRPr lang="en-US" sz="1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28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ProductName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제품 이름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91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ProductVersion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제품 버전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487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VendorName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공급업체 이름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101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other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비교 대상으로 설정된 포트의 정의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69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612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Framework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Framework </a:t>
            </a:r>
            <a:r>
              <a:rPr lang="ko-KR" altLang="en-US" dirty="0"/>
              <a:t>구성 및 역할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0C916B-08F4-AE75-3F89-78045B17C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739" y="1498563"/>
            <a:ext cx="6978179" cy="4401621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E2B546A-1952-F44C-C65D-5CF0963D4136}"/>
              </a:ext>
            </a:extLst>
          </p:cNvPr>
          <p:cNvSpPr/>
          <p:nvPr/>
        </p:nvSpPr>
        <p:spPr>
          <a:xfrm>
            <a:off x="527382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18C30-61F9-ADCA-F6E6-4C4ED1DF1421}"/>
              </a:ext>
            </a:extLst>
          </p:cNvPr>
          <p:cNvSpPr txBox="1"/>
          <p:nvPr/>
        </p:nvSpPr>
        <p:spPr>
          <a:xfrm>
            <a:off x="1559188" y="153376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Framework</a:t>
            </a:r>
            <a:endParaRPr lang="ko-KR" altLang="en-US" sz="20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E3C4A0-8437-D82D-2EEA-A13B69E5104F}"/>
              </a:ext>
            </a:extLst>
          </p:cNvPr>
          <p:cNvSpPr/>
          <p:nvPr/>
        </p:nvSpPr>
        <p:spPr>
          <a:xfrm>
            <a:off x="1011948" y="242481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FrameworkFactory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32C93C-6614-58EC-9D0B-909DC5111E9D}"/>
              </a:ext>
            </a:extLst>
          </p:cNvPr>
          <p:cNvSpPr/>
          <p:nvPr/>
        </p:nvSpPr>
        <p:spPr>
          <a:xfrm>
            <a:off x="1011948" y="310202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5DE9D5-039F-45C5-88A1-1BA6C6FE27F8}"/>
              </a:ext>
            </a:extLst>
          </p:cNvPr>
          <p:cNvSpPr/>
          <p:nvPr/>
        </p:nvSpPr>
        <p:spPr>
          <a:xfrm>
            <a:off x="1011947" y="377923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FrameworkConfig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AFA3A0-96AB-A3D4-4A36-0F37F4D2F59D}"/>
              </a:ext>
            </a:extLst>
          </p:cNvPr>
          <p:cNvSpPr/>
          <p:nvPr/>
        </p:nvSpPr>
        <p:spPr>
          <a:xfrm>
            <a:off x="1011947" y="4440314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MAPortDef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18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Framework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Framework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3E7F93-2687-555F-A97B-964594C2AC36}"/>
              </a:ext>
            </a:extLst>
          </p:cNvPr>
          <p:cNvSpPr/>
          <p:nvPr/>
        </p:nvSpPr>
        <p:spPr>
          <a:xfrm>
            <a:off x="527382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F9D97-5D66-7EB5-D2E9-F31FC193503F}"/>
              </a:ext>
            </a:extLst>
          </p:cNvPr>
          <p:cNvSpPr txBox="1"/>
          <p:nvPr/>
        </p:nvSpPr>
        <p:spPr>
          <a:xfrm>
            <a:off x="1559188" y="153376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Framework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C0FCAB-4AF0-58F4-3710-3BA642971DA3}"/>
              </a:ext>
            </a:extLst>
          </p:cNvPr>
          <p:cNvSpPr/>
          <p:nvPr/>
        </p:nvSpPr>
        <p:spPr>
          <a:xfrm>
            <a:off x="1011948" y="242481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038914-DF85-BEDA-06FE-98DB684E5956}"/>
              </a:ext>
            </a:extLst>
          </p:cNvPr>
          <p:cNvSpPr/>
          <p:nvPr/>
        </p:nvSpPr>
        <p:spPr>
          <a:xfrm>
            <a:off x="1011948" y="310202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6EB1BC-A149-5F6A-47D9-08B88C7B0357}"/>
              </a:ext>
            </a:extLst>
          </p:cNvPr>
          <p:cNvSpPr/>
          <p:nvPr/>
        </p:nvSpPr>
        <p:spPr>
          <a:xfrm>
            <a:off x="1011947" y="377923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FrameworkConfig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D43469-36FC-9290-6BA5-143F750F6D4E}"/>
              </a:ext>
            </a:extLst>
          </p:cNvPr>
          <p:cNvSpPr/>
          <p:nvPr/>
        </p:nvSpPr>
        <p:spPr>
          <a:xfrm>
            <a:off x="1011947" y="4440314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MAPortDef</a:t>
            </a:r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46A2D23-4DEA-C4AB-5CFD-A44F018C2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190979"/>
              </p:ext>
            </p:extLst>
          </p:nvPr>
        </p:nvGraphicFramePr>
        <p:xfrm>
          <a:off x="4627589" y="1933873"/>
          <a:ext cx="7037029" cy="3931920"/>
        </p:xfrm>
        <a:graphic>
          <a:graphicData uri="http://schemas.openxmlformats.org/drawingml/2006/table">
            <a:tbl>
              <a:tblPr/>
              <a:tblGrid>
                <a:gridCol w="2784209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52820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Property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+mj-ea"/>
                          <a:ea typeface="+mj-ea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346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ForceConfig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시뮬레이션이 시뮬레이션 도구 또는 하드웨어에 이미 구성된 경우 동작을 확인하기 위해 포트의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Configure()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메서드에 매개 변수로 전달할 플래그를 반환함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>
                          <a:latin typeface="+mn-ea"/>
                          <a:ea typeface="+mn-ea"/>
                        </a:rPr>
                        <a:t>eDISCONNECTED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일 때 호출되는 경우 오류 전달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TargetState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FW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Init()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메서드에 의해 자동으로 설정될 해당 포트 인스턴스의 상태를 반환함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5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InitOrder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TB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포트에 할당된 시작 우선 순위를 반환함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포트 인스턴스가 대상 상태로 설정되는 순서를 결정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값이 작을수록 우선순위가 높음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436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PortConfigurationFile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포트의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Configure()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메서드에 전달할 포트 구성 파일의 경로를 반환하는 역할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04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PortInstanceName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생성 시 각 포트 인스턴스에 할당된 인스턴스 이름을 반환하는 역할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95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PortType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생성할 포트의 유형을 반환함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749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ProductName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사용할 포트 구현의 제품 이름을 반환함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02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ProductVersion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사용할 포트 구현의 제품 버전을 반환함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565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5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Framework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Framework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3E7F93-2687-555F-A97B-964594C2AC36}"/>
              </a:ext>
            </a:extLst>
          </p:cNvPr>
          <p:cNvSpPr/>
          <p:nvPr/>
        </p:nvSpPr>
        <p:spPr>
          <a:xfrm>
            <a:off x="527382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F9D97-5D66-7EB5-D2E9-F31FC193503F}"/>
              </a:ext>
            </a:extLst>
          </p:cNvPr>
          <p:cNvSpPr txBox="1"/>
          <p:nvPr/>
        </p:nvSpPr>
        <p:spPr>
          <a:xfrm>
            <a:off x="1559188" y="153376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Framework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C0FCAB-4AF0-58F4-3710-3BA642971DA3}"/>
              </a:ext>
            </a:extLst>
          </p:cNvPr>
          <p:cNvSpPr/>
          <p:nvPr/>
        </p:nvSpPr>
        <p:spPr>
          <a:xfrm>
            <a:off x="1011948" y="242481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038914-DF85-BEDA-06FE-98DB684E5956}"/>
              </a:ext>
            </a:extLst>
          </p:cNvPr>
          <p:cNvSpPr/>
          <p:nvPr/>
        </p:nvSpPr>
        <p:spPr>
          <a:xfrm>
            <a:off x="1011948" y="310202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6EB1BC-A149-5F6A-47D9-08B88C7B0357}"/>
              </a:ext>
            </a:extLst>
          </p:cNvPr>
          <p:cNvSpPr/>
          <p:nvPr/>
        </p:nvSpPr>
        <p:spPr>
          <a:xfrm>
            <a:off x="1011947" y="377923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FrameworkConfig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D43469-36FC-9290-6BA5-143F750F6D4E}"/>
              </a:ext>
            </a:extLst>
          </p:cNvPr>
          <p:cNvSpPr/>
          <p:nvPr/>
        </p:nvSpPr>
        <p:spPr>
          <a:xfrm>
            <a:off x="1011947" y="4440314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MAPortDef</a:t>
            </a:r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46A2D23-4DEA-C4AB-5CFD-A44F018C2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33384"/>
              </p:ext>
            </p:extLst>
          </p:nvPr>
        </p:nvGraphicFramePr>
        <p:xfrm>
          <a:off x="4627589" y="1933873"/>
          <a:ext cx="7037029" cy="1188720"/>
        </p:xfrm>
        <a:graphic>
          <a:graphicData uri="http://schemas.openxmlformats.org/drawingml/2006/table">
            <a:tbl>
              <a:tblPr/>
              <a:tblGrid>
                <a:gridCol w="2784209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52820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Property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+mj-ea"/>
                          <a:ea typeface="+mj-ea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346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ShutdownOrder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TB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포트와 연관된 중지 작업 우선순위를 반환함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포트 인스턴스가 삭제되는 순서를 결정함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값이 클수록 우선순위가 높음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814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VendorName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사용할 포트 구현의 공급업체 이름을 반환함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03690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BFE41BE-CACF-DC5A-87FF-BB8D6D340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125320"/>
              </p:ext>
            </p:extLst>
          </p:nvPr>
        </p:nvGraphicFramePr>
        <p:xfrm>
          <a:off x="4627588" y="3349341"/>
          <a:ext cx="7037029" cy="1097280"/>
        </p:xfrm>
        <a:graphic>
          <a:graphicData uri="http://schemas.openxmlformats.org/drawingml/2006/table">
            <a:tbl>
              <a:tblPr/>
              <a:tblGrid>
                <a:gridCol w="2784209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52820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+mj-ea"/>
                          <a:ea typeface="+mj-ea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346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Equals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해당 포트 정의를 다른 포트 정의와 비교함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두 인스턴스가 동일한 하위 형식이고 해당하는 모든 속성이 서로 일치하는 경우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True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반환하며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그렇지 않으면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False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를 반환함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016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sz="1979" dirty="0"/>
              <a:t>Testbench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Testbench </a:t>
            </a:r>
            <a:r>
              <a:rPr lang="ko-KR" altLang="en-US" dirty="0"/>
              <a:t>동작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D1CFFC-6412-A6EC-80A7-00D289A59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28" y="5947833"/>
            <a:ext cx="4229690" cy="31436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F3D649F-85A7-1AF5-ECE9-10AC10CB0CA6}"/>
              </a:ext>
            </a:extLst>
          </p:cNvPr>
          <p:cNvSpPr/>
          <p:nvPr/>
        </p:nvSpPr>
        <p:spPr>
          <a:xfrm>
            <a:off x="8048979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E16B8-E26E-6398-1D4B-430C40237FD6}"/>
              </a:ext>
            </a:extLst>
          </p:cNvPr>
          <p:cNvSpPr txBox="1"/>
          <p:nvPr/>
        </p:nvSpPr>
        <p:spPr>
          <a:xfrm>
            <a:off x="9122463" y="1533763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Testbench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162C9E-C2F3-6728-3716-360F0B6BA714}"/>
              </a:ext>
            </a:extLst>
          </p:cNvPr>
          <p:cNvSpPr/>
          <p:nvPr/>
        </p:nvSpPr>
        <p:spPr>
          <a:xfrm>
            <a:off x="8519065" y="235708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TestbenchFactory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8E90F4-6FE4-27F2-A18C-76AAA886E342}"/>
              </a:ext>
            </a:extLst>
          </p:cNvPr>
          <p:cNvSpPr/>
          <p:nvPr/>
        </p:nvSpPr>
        <p:spPr>
          <a:xfrm>
            <a:off x="8519065" y="30342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43E7A1-32AA-841E-3DF8-ED02B854F830}"/>
              </a:ext>
            </a:extLst>
          </p:cNvPr>
          <p:cNvSpPr/>
          <p:nvPr/>
        </p:nvSpPr>
        <p:spPr>
          <a:xfrm>
            <a:off x="8519064" y="371150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MAPortFactory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06A92B-0B62-5BB9-C17C-4DD0FFC260E7}"/>
              </a:ext>
            </a:extLst>
          </p:cNvPr>
          <p:cNvSpPr/>
          <p:nvPr/>
        </p:nvSpPr>
        <p:spPr>
          <a:xfrm>
            <a:off x="8519064" y="4372581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3FC2C1-3605-8396-0A68-11E38C9F5EAF}"/>
              </a:ext>
            </a:extLst>
          </p:cNvPr>
          <p:cNvSpPr/>
          <p:nvPr/>
        </p:nvSpPr>
        <p:spPr>
          <a:xfrm>
            <a:off x="8519063" y="50196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MAPortConfig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5F2284C-C402-6D7E-7BC5-4BF818594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44" y="1427510"/>
            <a:ext cx="4760859" cy="456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97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Testbench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ko-KR" dirty="0"/>
              <a:t>Testbench </a:t>
            </a:r>
            <a:r>
              <a:rPr lang="ko-KR" altLang="en-US" dirty="0"/>
              <a:t>동작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69CA00-D0D3-4F91-CC18-842700991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67" y="1467543"/>
            <a:ext cx="5039362" cy="4896035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6A9F04F-8170-2560-5F2E-2814292FB609}"/>
              </a:ext>
            </a:extLst>
          </p:cNvPr>
          <p:cNvSpPr/>
          <p:nvPr/>
        </p:nvSpPr>
        <p:spPr>
          <a:xfrm>
            <a:off x="8048979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3F6EB-39E3-216A-108C-D2660649010F}"/>
              </a:ext>
            </a:extLst>
          </p:cNvPr>
          <p:cNvSpPr txBox="1"/>
          <p:nvPr/>
        </p:nvSpPr>
        <p:spPr>
          <a:xfrm>
            <a:off x="9122463" y="1533763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Testbench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8E01DD-C23D-F40D-B7FE-9F9E9776A16B}"/>
              </a:ext>
            </a:extLst>
          </p:cNvPr>
          <p:cNvSpPr/>
          <p:nvPr/>
        </p:nvSpPr>
        <p:spPr>
          <a:xfrm>
            <a:off x="8519065" y="235708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CE28E5-5F03-8A7E-192C-588C841E0901}"/>
              </a:ext>
            </a:extLst>
          </p:cNvPr>
          <p:cNvSpPr/>
          <p:nvPr/>
        </p:nvSpPr>
        <p:spPr>
          <a:xfrm>
            <a:off x="8519065" y="30342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A681AF-A2D3-241D-DFDE-94028AF3A7DC}"/>
              </a:ext>
            </a:extLst>
          </p:cNvPr>
          <p:cNvSpPr/>
          <p:nvPr/>
        </p:nvSpPr>
        <p:spPr>
          <a:xfrm>
            <a:off x="8519064" y="371150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MAPortFactory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81AE98-0252-288B-9E22-67B35584A6CC}"/>
              </a:ext>
            </a:extLst>
          </p:cNvPr>
          <p:cNvSpPr/>
          <p:nvPr/>
        </p:nvSpPr>
        <p:spPr>
          <a:xfrm>
            <a:off x="8519064" y="4372581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9722DC-7D92-BD50-0DC8-2F0021AB9966}"/>
              </a:ext>
            </a:extLst>
          </p:cNvPr>
          <p:cNvSpPr/>
          <p:nvPr/>
        </p:nvSpPr>
        <p:spPr>
          <a:xfrm>
            <a:off x="8519063" y="50196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MAPortConfig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713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Testbench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Testbench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2C1A0E-8EE2-C642-9CF1-59AAE04A4EF9}"/>
              </a:ext>
            </a:extLst>
          </p:cNvPr>
          <p:cNvSpPr/>
          <p:nvPr/>
        </p:nvSpPr>
        <p:spPr>
          <a:xfrm>
            <a:off x="8048979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42BDE-7E1C-2407-B96B-90F7AC1C8971}"/>
              </a:ext>
            </a:extLst>
          </p:cNvPr>
          <p:cNvSpPr txBox="1"/>
          <p:nvPr/>
        </p:nvSpPr>
        <p:spPr>
          <a:xfrm>
            <a:off x="9122463" y="1533763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Testbench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960A7-015E-B475-CCF0-C867F2FE0EA4}"/>
              </a:ext>
            </a:extLst>
          </p:cNvPr>
          <p:cNvSpPr/>
          <p:nvPr/>
        </p:nvSpPr>
        <p:spPr>
          <a:xfrm>
            <a:off x="8519065" y="235708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TestbenchFactory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31C3F4-9F71-0DD7-52FD-A1321169FB14}"/>
              </a:ext>
            </a:extLst>
          </p:cNvPr>
          <p:cNvSpPr/>
          <p:nvPr/>
        </p:nvSpPr>
        <p:spPr>
          <a:xfrm>
            <a:off x="8519065" y="30342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9B08AE-59AF-F6C8-D6CD-EEA213B96846}"/>
              </a:ext>
            </a:extLst>
          </p:cNvPr>
          <p:cNvSpPr/>
          <p:nvPr/>
        </p:nvSpPr>
        <p:spPr>
          <a:xfrm>
            <a:off x="8519064" y="371150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MAPortFactory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8D8C5-5DB1-FAEC-FDD8-E0BAE3971F1E}"/>
              </a:ext>
            </a:extLst>
          </p:cNvPr>
          <p:cNvSpPr/>
          <p:nvPr/>
        </p:nvSpPr>
        <p:spPr>
          <a:xfrm>
            <a:off x="8519064" y="4372581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5BEC5C-1DDD-BFD9-3F27-2FF3CB51A72D}"/>
              </a:ext>
            </a:extLst>
          </p:cNvPr>
          <p:cNvSpPr/>
          <p:nvPr/>
        </p:nvSpPr>
        <p:spPr>
          <a:xfrm>
            <a:off x="8519063" y="50196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MAPortConfig</a:t>
            </a: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2C4DA0C-DEB8-8E41-D4DA-EAC2B0F2F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797711"/>
              </p:ext>
            </p:extLst>
          </p:nvPr>
        </p:nvGraphicFramePr>
        <p:xfrm>
          <a:off x="527380" y="1933873"/>
          <a:ext cx="7037029" cy="731520"/>
        </p:xfrm>
        <a:graphic>
          <a:graphicData uri="http://schemas.openxmlformats.org/drawingml/2006/table">
            <a:tbl>
              <a:tblPr/>
              <a:tblGrid>
                <a:gridCol w="7037029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latin typeface="+mj-ea"/>
                          <a:ea typeface="+mj-ea"/>
                        </a:rPr>
                        <a:t>TestbenchFactory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공급업체별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TB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객체를 찾아서 생성할 수 있음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>
                          <a:latin typeface="+mn-ea"/>
                          <a:ea typeface="+mn-ea"/>
                        </a:rPr>
                        <a:t>TB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객체는 각 공급업체의 포트를 구현하기 위한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Factory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역할을 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CCD6771-19DA-34C5-0004-C395A7FB1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14031"/>
              </p:ext>
            </p:extLst>
          </p:nvPr>
        </p:nvGraphicFramePr>
        <p:xfrm>
          <a:off x="527379" y="3000981"/>
          <a:ext cx="7037029" cy="2560320"/>
        </p:xfrm>
        <a:graphic>
          <a:graphicData uri="http://schemas.openxmlformats.org/drawingml/2006/table">
            <a:tbl>
              <a:tblPr/>
              <a:tblGrid>
                <a:gridCol w="2805983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31046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Data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latin typeface="+mj-ea"/>
                          <a:ea typeface="+mj-ea"/>
                        </a:rPr>
                        <a:t>Description</a:t>
                      </a:r>
                      <a:endParaRPr lang="en-US" sz="1200" b="1"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vendorName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인스턴스화 할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TB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의 공급업체 이름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productName</a:t>
                      </a:r>
                      <a:endParaRPr lang="en-US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인스턴스화 할 제품의 이름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5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productVersion</a:t>
                      </a:r>
                      <a:endParaRPr lang="en-US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인스턴스화 할 제품의 버전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28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xilVersion</a:t>
                      </a:r>
                      <a:endParaRPr lang="en-US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인스턴스화 할 제품의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XIL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버전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931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ITestbenchInfo</a:t>
                      </a:r>
                      <a:endParaRPr lang="en-US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TB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정보에 대해 포함하고 있는 클래스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제품 이름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제품 버전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보조 버전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시간 순서로 정렬에 사용됨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공급업체 이름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>
                          <a:latin typeface="+mn-ea"/>
                          <a:ea typeface="+mn-ea"/>
                        </a:rPr>
                        <a:t>XIL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버전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4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58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type="body" idx="1"/>
          </p:nvPr>
        </p:nvSpPr>
        <p:spPr>
          <a:xfrm>
            <a:off x="3026900" y="1218325"/>
            <a:ext cx="510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dirty="0"/>
              <a:t>ASAM XIL</a:t>
            </a:r>
            <a:endParaRPr dirty="0"/>
          </a:p>
        </p:txBody>
      </p:sp>
      <p:sp>
        <p:nvSpPr>
          <p:cNvPr id="162" name="Google Shape;162;p7"/>
          <p:cNvSpPr txBox="1">
            <a:spLocks noGrp="1"/>
          </p:cNvSpPr>
          <p:nvPr>
            <p:ph type="body" idx="2"/>
          </p:nvPr>
        </p:nvSpPr>
        <p:spPr>
          <a:xfrm>
            <a:off x="3026923" y="1733950"/>
            <a:ext cx="51069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dirty="0"/>
              <a:t> ASAM XIL </a:t>
            </a:r>
            <a:r>
              <a:rPr lang="ko-KR" altLang="en-US" dirty="0"/>
              <a:t>목적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dirty="0"/>
              <a:t> ASAM XIL 1.0.2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dirty="0"/>
              <a:t> ASAM XIL 2.0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dirty="0"/>
              <a:t> Framework</a:t>
            </a:r>
            <a:r>
              <a:rPr lang="ko-KR" altLang="en-US" dirty="0"/>
              <a:t>와 </a:t>
            </a:r>
            <a:r>
              <a:rPr lang="en-US" altLang="ko-KR" dirty="0"/>
              <a:t>Testbench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dirty="0"/>
              <a:t> Framework</a:t>
            </a:r>
            <a:r>
              <a:rPr lang="ko-KR" altLang="en-US" dirty="0"/>
              <a:t>와 </a:t>
            </a:r>
            <a:r>
              <a:rPr lang="en-US" altLang="ko-KR" dirty="0"/>
              <a:t>Testbench </a:t>
            </a:r>
            <a:r>
              <a:rPr lang="ko-KR" altLang="en-US" dirty="0"/>
              <a:t>구조 및 동작</a:t>
            </a:r>
            <a:endParaRPr dirty="0"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3"/>
          </p:nvPr>
        </p:nvSpPr>
        <p:spPr>
          <a:xfrm>
            <a:off x="3026900" y="3048398"/>
            <a:ext cx="510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dirty="0"/>
              <a:t>Framework</a:t>
            </a:r>
            <a:endParaRPr dirty="0"/>
          </a:p>
        </p:txBody>
      </p:sp>
      <p:sp>
        <p:nvSpPr>
          <p:cNvPr id="164" name="Google Shape;164;p7"/>
          <p:cNvSpPr txBox="1">
            <a:spLocks noGrp="1"/>
          </p:cNvSpPr>
          <p:nvPr>
            <p:ph type="body" idx="4"/>
          </p:nvPr>
        </p:nvSpPr>
        <p:spPr>
          <a:xfrm>
            <a:off x="3026923" y="3564013"/>
            <a:ext cx="51069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altLang="ko-KR" dirty="0"/>
              <a:t> Framework </a:t>
            </a:r>
            <a:r>
              <a:rPr lang="ko-KR" altLang="en-US" dirty="0"/>
              <a:t>동작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dirty="0"/>
              <a:t> Framework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5"/>
          </p:nvPr>
        </p:nvSpPr>
        <p:spPr>
          <a:xfrm>
            <a:off x="3026900" y="4878450"/>
            <a:ext cx="510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dirty="0"/>
              <a:t>Testbench</a:t>
            </a:r>
            <a:endParaRPr dirty="0"/>
          </a:p>
        </p:txBody>
      </p:sp>
      <p:sp>
        <p:nvSpPr>
          <p:cNvPr id="166" name="Google Shape;166;p7"/>
          <p:cNvSpPr txBox="1">
            <a:spLocks noGrp="1"/>
          </p:cNvSpPr>
          <p:nvPr>
            <p:ph type="body" idx="6"/>
          </p:nvPr>
        </p:nvSpPr>
        <p:spPr>
          <a:xfrm>
            <a:off x="3026923" y="5394075"/>
            <a:ext cx="51069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altLang="ko-KR" dirty="0"/>
              <a:t> Testbench </a:t>
            </a:r>
            <a:r>
              <a:rPr lang="ko-KR" altLang="en-US" dirty="0"/>
              <a:t>동작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altLang="ko-KR" dirty="0"/>
              <a:t> Testbench </a:t>
            </a:r>
            <a:r>
              <a:rPr lang="ko-KR" altLang="en-US" dirty="0"/>
              <a:t>구성 및 역할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Testbench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Testbench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2C1A0E-8EE2-C642-9CF1-59AAE04A4EF9}"/>
              </a:ext>
            </a:extLst>
          </p:cNvPr>
          <p:cNvSpPr/>
          <p:nvPr/>
        </p:nvSpPr>
        <p:spPr>
          <a:xfrm>
            <a:off x="8048979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42BDE-7E1C-2407-B96B-90F7AC1C8971}"/>
              </a:ext>
            </a:extLst>
          </p:cNvPr>
          <p:cNvSpPr txBox="1"/>
          <p:nvPr/>
        </p:nvSpPr>
        <p:spPr>
          <a:xfrm>
            <a:off x="9122463" y="1533763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Testbench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960A7-015E-B475-CCF0-C867F2FE0EA4}"/>
              </a:ext>
            </a:extLst>
          </p:cNvPr>
          <p:cNvSpPr/>
          <p:nvPr/>
        </p:nvSpPr>
        <p:spPr>
          <a:xfrm>
            <a:off x="8519065" y="235708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TestbenchFactory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31C3F4-9F71-0DD7-52FD-A1321169FB14}"/>
              </a:ext>
            </a:extLst>
          </p:cNvPr>
          <p:cNvSpPr/>
          <p:nvPr/>
        </p:nvSpPr>
        <p:spPr>
          <a:xfrm>
            <a:off x="8519065" y="30342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9B08AE-59AF-F6C8-D6CD-EEA213B96846}"/>
              </a:ext>
            </a:extLst>
          </p:cNvPr>
          <p:cNvSpPr/>
          <p:nvPr/>
        </p:nvSpPr>
        <p:spPr>
          <a:xfrm>
            <a:off x="8519064" y="371150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MAPortFactory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8D8C5-5DB1-FAEC-FDD8-E0BAE3971F1E}"/>
              </a:ext>
            </a:extLst>
          </p:cNvPr>
          <p:cNvSpPr/>
          <p:nvPr/>
        </p:nvSpPr>
        <p:spPr>
          <a:xfrm>
            <a:off x="8519064" y="4372581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5BEC5C-1DDD-BFD9-3F27-2FF3CB51A72D}"/>
              </a:ext>
            </a:extLst>
          </p:cNvPr>
          <p:cNvSpPr/>
          <p:nvPr/>
        </p:nvSpPr>
        <p:spPr>
          <a:xfrm>
            <a:off x="8519063" y="50196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MAPortConfig</a:t>
            </a:r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84BF7D6-9241-B8D9-FFAF-ECF6CC6E7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256309"/>
              </p:ext>
            </p:extLst>
          </p:nvPr>
        </p:nvGraphicFramePr>
        <p:xfrm>
          <a:off x="527380" y="1933873"/>
          <a:ext cx="7037029" cy="2743200"/>
        </p:xfrm>
        <a:graphic>
          <a:graphicData uri="http://schemas.openxmlformats.org/drawingml/2006/table">
            <a:tbl>
              <a:tblPr/>
              <a:tblGrid>
                <a:gridCol w="2784209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52820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+mj-ea"/>
                          <a:ea typeface="+mj-ea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346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CreateVendorSpecificTestbench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매개변수로 식별되는 공급업체별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TB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를 인스턴스화 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이 메서드는 </a:t>
                      </a:r>
                      <a:r>
                        <a:rPr lang="en-US" sz="1200">
                          <a:latin typeface="+mn-ea"/>
                          <a:ea typeface="+mn-ea"/>
                        </a:rPr>
                        <a:t>XIL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버전이 사용된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TB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버전이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TB </a:t>
                      </a:r>
                      <a:r>
                        <a:rPr lang="ko-KR" altLang="en-US" sz="1200" err="1">
                          <a:latin typeface="+mn-ea"/>
                          <a:ea typeface="+mn-ea"/>
                        </a:rPr>
                        <a:t>팩토리의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XIL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버전과 동일한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TB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구현을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찾음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이러한 구현이 없으면 정의되지 않은 방식으로 다른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XIL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버전의 구현을 선택함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CreateVendorSpecificTestbench2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매개변수로 식별되는 공급업체별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TB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를 인스턴스화 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TB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XIL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버전과 다른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XIL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버전이 있는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TB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인스턴스를 생성하면 버전 호환성 문제로 인해 문제가 발생할 수 있음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XIL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버전 및 기술에 따라 다른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XIL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버전의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TB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구현을 인스턴스화 하는 것이 불가능하거나 인스턴스화 이후 기능이 잘릴 수 있음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5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GetAvailableTestbenches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사용 가능한 테스트 도구에 대한 정보를 반환함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28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327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Testbench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Testbench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2C1A0E-8EE2-C642-9CF1-59AAE04A4EF9}"/>
              </a:ext>
            </a:extLst>
          </p:cNvPr>
          <p:cNvSpPr/>
          <p:nvPr/>
        </p:nvSpPr>
        <p:spPr>
          <a:xfrm>
            <a:off x="8048979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42BDE-7E1C-2407-B96B-90F7AC1C8971}"/>
              </a:ext>
            </a:extLst>
          </p:cNvPr>
          <p:cNvSpPr txBox="1"/>
          <p:nvPr/>
        </p:nvSpPr>
        <p:spPr>
          <a:xfrm>
            <a:off x="9122463" y="1533763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Testbench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960A7-015E-B475-CCF0-C867F2FE0EA4}"/>
              </a:ext>
            </a:extLst>
          </p:cNvPr>
          <p:cNvSpPr/>
          <p:nvPr/>
        </p:nvSpPr>
        <p:spPr>
          <a:xfrm>
            <a:off x="8519065" y="235708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31C3F4-9F71-0DD7-52FD-A1321169FB14}"/>
              </a:ext>
            </a:extLst>
          </p:cNvPr>
          <p:cNvSpPr/>
          <p:nvPr/>
        </p:nvSpPr>
        <p:spPr>
          <a:xfrm>
            <a:off x="8519065" y="30342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9B08AE-59AF-F6C8-D6CD-EEA213B96846}"/>
              </a:ext>
            </a:extLst>
          </p:cNvPr>
          <p:cNvSpPr/>
          <p:nvPr/>
        </p:nvSpPr>
        <p:spPr>
          <a:xfrm>
            <a:off x="8519064" y="371150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MAPortFactory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8D8C5-5DB1-FAEC-FDD8-E0BAE3971F1E}"/>
              </a:ext>
            </a:extLst>
          </p:cNvPr>
          <p:cNvSpPr/>
          <p:nvPr/>
        </p:nvSpPr>
        <p:spPr>
          <a:xfrm>
            <a:off x="8519064" y="4372581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5BEC5C-1DDD-BFD9-3F27-2FF3CB51A72D}"/>
              </a:ext>
            </a:extLst>
          </p:cNvPr>
          <p:cNvSpPr/>
          <p:nvPr/>
        </p:nvSpPr>
        <p:spPr>
          <a:xfrm>
            <a:off x="8519063" y="50196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MAPortConfig</a:t>
            </a:r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229377A-9AA4-45ED-3D19-B7F57EF62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598378"/>
              </p:ext>
            </p:extLst>
          </p:nvPr>
        </p:nvGraphicFramePr>
        <p:xfrm>
          <a:off x="527380" y="1933873"/>
          <a:ext cx="7037029" cy="1280160"/>
        </p:xfrm>
        <a:graphic>
          <a:graphicData uri="http://schemas.openxmlformats.org/drawingml/2006/table">
            <a:tbl>
              <a:tblPr/>
              <a:tblGrid>
                <a:gridCol w="7037029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latin typeface="+mj-ea"/>
                          <a:ea typeface="+mj-ea"/>
                        </a:rPr>
                        <a:t>Testbench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>
                          <a:latin typeface="+mn-ea"/>
                          <a:ea typeface="+mn-ea"/>
                        </a:rPr>
                        <a:t>TB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패키지의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인터페이스를 구현하는 모든 클래스의 인스턴스를 생성하기 위한 시작점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포트 및 관련 개체를 생성하기 위한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Factory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메서드와 개체를 제공함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공급업체 및 제품별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TB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객체는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TestbenchFactory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클래스를 통해 생성할 수 있음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>
                          <a:latin typeface="+mn-ea"/>
                          <a:ea typeface="+mn-ea"/>
                        </a:rPr>
                        <a:t>TB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객체는 항상 특정 공급업체의 특정 제품에 속하는 특정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ASAM XIL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구현에 바인딩 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따라서 다른 제품 또는 제품 버전에서 포트 인스턴스를 얻기 위해 다른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TB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객체를 생성해야 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99EE3E1-D0C7-C788-C47C-755616569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301395"/>
              </p:ext>
            </p:extLst>
          </p:nvPr>
        </p:nvGraphicFramePr>
        <p:xfrm>
          <a:off x="527379" y="3478871"/>
          <a:ext cx="7037029" cy="1645920"/>
        </p:xfrm>
        <a:graphic>
          <a:graphicData uri="http://schemas.openxmlformats.org/drawingml/2006/table">
            <a:tbl>
              <a:tblPr/>
              <a:tblGrid>
                <a:gridCol w="2805983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31046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Data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latin typeface="+mj-ea"/>
                          <a:ea typeface="+mj-ea"/>
                        </a:rPr>
                        <a:t>Description</a:t>
                      </a:r>
                      <a:endParaRPr lang="en-US" sz="1200" b="1"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AvailablePortTypes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사용 가능한 포트 형식 목록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>
                          <a:latin typeface="+mn-ea"/>
                          <a:ea typeface="+mn-ea"/>
                        </a:rPr>
                        <a:t>MAPort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err="1">
                          <a:latin typeface="+mn-ea"/>
                          <a:ea typeface="+mn-ea"/>
                        </a:rPr>
                        <a:t>EESPort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err="1">
                          <a:latin typeface="+mn-ea"/>
                          <a:ea typeface="+mn-ea"/>
                        </a:rPr>
                        <a:t>ECUMPort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err="1">
                          <a:latin typeface="+mn-ea"/>
                          <a:ea typeface="+mn-ea"/>
                        </a:rPr>
                        <a:t>ECUCPort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err="1">
                          <a:latin typeface="+mn-ea"/>
                          <a:ea typeface="+mn-ea"/>
                        </a:rPr>
                        <a:t>NetworkPort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err="1">
                          <a:latin typeface="+mn-ea"/>
                          <a:ea typeface="+mn-ea"/>
                        </a:rPr>
                        <a:t>DiagPort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52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Testbench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Testbench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2C1A0E-8EE2-C642-9CF1-59AAE04A4EF9}"/>
              </a:ext>
            </a:extLst>
          </p:cNvPr>
          <p:cNvSpPr/>
          <p:nvPr/>
        </p:nvSpPr>
        <p:spPr>
          <a:xfrm>
            <a:off x="8048979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42BDE-7E1C-2407-B96B-90F7AC1C8971}"/>
              </a:ext>
            </a:extLst>
          </p:cNvPr>
          <p:cNvSpPr txBox="1"/>
          <p:nvPr/>
        </p:nvSpPr>
        <p:spPr>
          <a:xfrm>
            <a:off x="9122463" y="1533763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Testbench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960A7-015E-B475-CCF0-C867F2FE0EA4}"/>
              </a:ext>
            </a:extLst>
          </p:cNvPr>
          <p:cNvSpPr/>
          <p:nvPr/>
        </p:nvSpPr>
        <p:spPr>
          <a:xfrm>
            <a:off x="8519065" y="235708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31C3F4-9F71-0DD7-52FD-A1321169FB14}"/>
              </a:ext>
            </a:extLst>
          </p:cNvPr>
          <p:cNvSpPr/>
          <p:nvPr/>
        </p:nvSpPr>
        <p:spPr>
          <a:xfrm>
            <a:off x="8519065" y="30342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9B08AE-59AF-F6C8-D6CD-EEA213B96846}"/>
              </a:ext>
            </a:extLst>
          </p:cNvPr>
          <p:cNvSpPr/>
          <p:nvPr/>
        </p:nvSpPr>
        <p:spPr>
          <a:xfrm>
            <a:off x="8519064" y="371150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MAPortFactory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8D8C5-5DB1-FAEC-FDD8-E0BAE3971F1E}"/>
              </a:ext>
            </a:extLst>
          </p:cNvPr>
          <p:cNvSpPr/>
          <p:nvPr/>
        </p:nvSpPr>
        <p:spPr>
          <a:xfrm>
            <a:off x="8519064" y="4372581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5BEC5C-1DDD-BFD9-3F27-2FF3CB51A72D}"/>
              </a:ext>
            </a:extLst>
          </p:cNvPr>
          <p:cNvSpPr/>
          <p:nvPr/>
        </p:nvSpPr>
        <p:spPr>
          <a:xfrm>
            <a:off x="8519063" y="50196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MAPortConfig</a:t>
            </a:r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99EE3E1-D0C7-C788-C47C-755616569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26347"/>
              </p:ext>
            </p:extLst>
          </p:nvPr>
        </p:nvGraphicFramePr>
        <p:xfrm>
          <a:off x="527380" y="1937013"/>
          <a:ext cx="7037029" cy="1920240"/>
        </p:xfrm>
        <a:graphic>
          <a:graphicData uri="http://schemas.openxmlformats.org/drawingml/2006/table">
            <a:tbl>
              <a:tblPr/>
              <a:tblGrid>
                <a:gridCol w="2805983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31046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Data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latin typeface="+mj-ea"/>
                          <a:ea typeface="+mj-ea"/>
                        </a:rPr>
                        <a:t>Description</a:t>
                      </a:r>
                      <a:endParaRPr lang="en-US" sz="1200" b="1"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MajorNumber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ASAM XIL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버전의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Major Number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918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MinorNumber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+mn-ea"/>
                          <a:ea typeface="+mn-ea"/>
                        </a:rPr>
                        <a:t>ASAM XIL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버전의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Minor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993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ProductName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공급업체의 제품 이름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07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ProductVersion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제품 버전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345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RevisionNumber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ASAN XIL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버전의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Revision Number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555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VendorName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구현의 공급업체 이름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368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518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Testbench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Testbench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2C1A0E-8EE2-C642-9CF1-59AAE04A4EF9}"/>
              </a:ext>
            </a:extLst>
          </p:cNvPr>
          <p:cNvSpPr/>
          <p:nvPr/>
        </p:nvSpPr>
        <p:spPr>
          <a:xfrm>
            <a:off x="8048979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42BDE-7E1C-2407-B96B-90F7AC1C8971}"/>
              </a:ext>
            </a:extLst>
          </p:cNvPr>
          <p:cNvSpPr txBox="1"/>
          <p:nvPr/>
        </p:nvSpPr>
        <p:spPr>
          <a:xfrm>
            <a:off x="9122463" y="1533763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Testbench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960A7-015E-B475-CCF0-C867F2FE0EA4}"/>
              </a:ext>
            </a:extLst>
          </p:cNvPr>
          <p:cNvSpPr/>
          <p:nvPr/>
        </p:nvSpPr>
        <p:spPr>
          <a:xfrm>
            <a:off x="8519065" y="235708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31C3F4-9F71-0DD7-52FD-A1321169FB14}"/>
              </a:ext>
            </a:extLst>
          </p:cNvPr>
          <p:cNvSpPr/>
          <p:nvPr/>
        </p:nvSpPr>
        <p:spPr>
          <a:xfrm>
            <a:off x="8519065" y="30342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9B08AE-59AF-F6C8-D6CD-EEA213B96846}"/>
              </a:ext>
            </a:extLst>
          </p:cNvPr>
          <p:cNvSpPr/>
          <p:nvPr/>
        </p:nvSpPr>
        <p:spPr>
          <a:xfrm>
            <a:off x="8519064" y="371150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MAPortFactory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8D8C5-5DB1-FAEC-FDD8-E0BAE3971F1E}"/>
              </a:ext>
            </a:extLst>
          </p:cNvPr>
          <p:cNvSpPr/>
          <p:nvPr/>
        </p:nvSpPr>
        <p:spPr>
          <a:xfrm>
            <a:off x="8519064" y="4372581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5BEC5C-1DDD-BFD9-3F27-2FF3CB51A72D}"/>
              </a:ext>
            </a:extLst>
          </p:cNvPr>
          <p:cNvSpPr/>
          <p:nvPr/>
        </p:nvSpPr>
        <p:spPr>
          <a:xfrm>
            <a:off x="8519063" y="50196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MAPortConfig</a:t>
            </a:r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E1570D4-9A41-2323-2E85-B37021AD2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80999"/>
              </p:ext>
            </p:extLst>
          </p:nvPr>
        </p:nvGraphicFramePr>
        <p:xfrm>
          <a:off x="527380" y="1933873"/>
          <a:ext cx="7037029" cy="4023360"/>
        </p:xfrm>
        <a:graphic>
          <a:graphicData uri="http://schemas.openxmlformats.org/drawingml/2006/table">
            <a:tbl>
              <a:tblPr/>
              <a:tblGrid>
                <a:gridCol w="2784209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52820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Property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+mj-ea"/>
                          <a:ea typeface="+mj-ea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346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AvailablePortTypes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Port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클래스에서 파생된 인터페이스 형식 개체와 관련하여 사용 가능한 포트 형식 목록을 반환함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라이선스 누락 또는 구현 누락으로 인해 사용하지 못할 수 있음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5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MajorNumber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ASAM XIL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버전의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Major Number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를 확인함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MinorNumber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+mn-ea"/>
                          <a:ea typeface="+mn-ea"/>
                        </a:rPr>
                        <a:t>ASAM XIL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버전의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Minor Number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를 확인함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5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ProductName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ASAN XIL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의</a:t>
                      </a:r>
                      <a:r>
                        <a:rPr lang="en-US" sz="1200">
                          <a:latin typeface="+mn-ea"/>
                          <a:ea typeface="+mn-ea"/>
                        </a:rPr>
                        <a:t> API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구현이 속한 공급업체의 제품 이름을 반환하는 역할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28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ProductVersion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제품의 버전을 반환하는 역할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공급업체별 표기법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9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RevisionNumber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ASAM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XIL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버전의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Revision Number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를 확인함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개정번호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774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VendorName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ASAM XIL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API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구현의 공급업체 이름을 반환함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560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CapturingFactory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err="1">
                          <a:latin typeface="+mn-ea"/>
                          <a:ea typeface="+mn-ea"/>
                        </a:rPr>
                        <a:t>CapturingFactory</a:t>
                      </a:r>
                      <a:r>
                        <a:rPr 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클래스에 대한 참조를 반환함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726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DiagPortFactory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DiagPortFactory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클래스</a:t>
                      </a:r>
                      <a:r>
                        <a:rPr lang="ko-KR" altLang="en-US" sz="1200" b="0" i="0" u="none" strike="noStrike" cap="none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에 대한 참조를 반환함</a:t>
                      </a:r>
                      <a:endParaRPr lang="en-US" altLang="ko-KR" sz="1200" b="0" i="0" u="none" strike="noStrike" cap="none" noProof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639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DurationFactory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DurationFactory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클래스</a:t>
                      </a:r>
                      <a:r>
                        <a:rPr lang="ko-KR" altLang="en-US" sz="1200" b="0" i="0" u="none" strike="noStrike" cap="none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에 대한 참조를 반환함</a:t>
                      </a:r>
                      <a:endParaRPr lang="en-US" altLang="ko-KR" sz="1200" b="0" i="0" u="none" strike="noStrike" cap="none" noProof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7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ECUCPortFactory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ECUCPortFactory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클래스</a:t>
                      </a:r>
                      <a:r>
                        <a:rPr lang="ko-KR" altLang="en-US" sz="1200" b="0" i="0" u="none" strike="noStrike" cap="none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에 대한 참조를 반환함</a:t>
                      </a:r>
                      <a:endParaRPr lang="en-US" altLang="ko-KR" sz="1200" b="0" i="0" u="none" strike="noStrike" cap="none" noProof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74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30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Testbench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Testbench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2C1A0E-8EE2-C642-9CF1-59AAE04A4EF9}"/>
              </a:ext>
            </a:extLst>
          </p:cNvPr>
          <p:cNvSpPr/>
          <p:nvPr/>
        </p:nvSpPr>
        <p:spPr>
          <a:xfrm>
            <a:off x="8048979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42BDE-7E1C-2407-B96B-90F7AC1C8971}"/>
              </a:ext>
            </a:extLst>
          </p:cNvPr>
          <p:cNvSpPr txBox="1"/>
          <p:nvPr/>
        </p:nvSpPr>
        <p:spPr>
          <a:xfrm>
            <a:off x="9122463" y="1533763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Testbench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960A7-015E-B475-CCF0-C867F2FE0EA4}"/>
              </a:ext>
            </a:extLst>
          </p:cNvPr>
          <p:cNvSpPr/>
          <p:nvPr/>
        </p:nvSpPr>
        <p:spPr>
          <a:xfrm>
            <a:off x="8519065" y="235708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31C3F4-9F71-0DD7-52FD-A1321169FB14}"/>
              </a:ext>
            </a:extLst>
          </p:cNvPr>
          <p:cNvSpPr/>
          <p:nvPr/>
        </p:nvSpPr>
        <p:spPr>
          <a:xfrm>
            <a:off x="8519065" y="30342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9B08AE-59AF-F6C8-D6CD-EEA213B96846}"/>
              </a:ext>
            </a:extLst>
          </p:cNvPr>
          <p:cNvSpPr/>
          <p:nvPr/>
        </p:nvSpPr>
        <p:spPr>
          <a:xfrm>
            <a:off x="8519064" y="371150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MAPortFactory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8D8C5-5DB1-FAEC-FDD8-E0BAE3971F1E}"/>
              </a:ext>
            </a:extLst>
          </p:cNvPr>
          <p:cNvSpPr/>
          <p:nvPr/>
        </p:nvSpPr>
        <p:spPr>
          <a:xfrm>
            <a:off x="8519064" y="4372581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5BEC5C-1DDD-BFD9-3F27-2FF3CB51A72D}"/>
              </a:ext>
            </a:extLst>
          </p:cNvPr>
          <p:cNvSpPr/>
          <p:nvPr/>
        </p:nvSpPr>
        <p:spPr>
          <a:xfrm>
            <a:off x="8519063" y="50196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MAPortConfig</a:t>
            </a:r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E1570D4-9A41-2323-2E85-B37021AD2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81350"/>
              </p:ext>
            </p:extLst>
          </p:nvPr>
        </p:nvGraphicFramePr>
        <p:xfrm>
          <a:off x="527380" y="1933873"/>
          <a:ext cx="7037029" cy="3291840"/>
        </p:xfrm>
        <a:graphic>
          <a:graphicData uri="http://schemas.openxmlformats.org/drawingml/2006/table">
            <a:tbl>
              <a:tblPr/>
              <a:tblGrid>
                <a:gridCol w="2784209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52820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Property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+mj-ea"/>
                          <a:ea typeface="+mj-ea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346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ECUMPortFactory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ECUMPortFactory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클래스</a:t>
                      </a:r>
                      <a:r>
                        <a:rPr lang="ko-KR" altLang="en-US" sz="1200" b="0" i="0" u="none" strike="noStrike" cap="none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에 대한 참조를 반환함</a:t>
                      </a:r>
                      <a:endParaRPr lang="en-US" altLang="ko-KR" sz="1200" b="0" i="0" u="none" strike="noStrike" cap="none" noProof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EESPortFactory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EESPortFactory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클래스</a:t>
                      </a:r>
                      <a:r>
                        <a:rPr lang="ko-KR" altLang="en-US" sz="1200" b="0" i="0" u="none" strike="noStrike" cap="none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에 대한 참조를 반환함</a:t>
                      </a:r>
                      <a:endParaRPr lang="en-US" altLang="ko-KR" sz="1200" b="0" i="0" u="none" strike="noStrike" cap="none" noProof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5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MAPortFactory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MAPortFactory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클래스</a:t>
                      </a:r>
                      <a:r>
                        <a:rPr lang="ko-KR" altLang="en-US" sz="1200" b="0" i="0" u="none" strike="noStrike" cap="none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에 대한 참조를 반환함</a:t>
                      </a:r>
                      <a:endParaRPr lang="en-US" altLang="ko-KR" sz="1200" b="0" i="0" u="none" strike="noStrike" cap="none" noProof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28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NetworkPortFactory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NetworkPortFactory</a:t>
                      </a:r>
                      <a:r>
                        <a:rPr lang="en-US" altLang="ko-KR" sz="1200" b="0" i="0" u="none" strike="noStrike" cap="none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클래스에 대한 참조를 반환함</a:t>
                      </a:r>
                      <a:endParaRPr lang="en-US" altLang="ko-KR" sz="1200" b="0" i="0" u="none" strike="noStrike" cap="none" noProof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9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SignalFactory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SignalFactory</a:t>
                      </a:r>
                      <a:r>
                        <a:rPr lang="en-US" altLang="ko-KR" sz="1200" b="0" i="0" u="none" strike="noStrike" cap="none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클래스에 대한 참조를 반환함</a:t>
                      </a:r>
                      <a:endParaRPr lang="en-US" altLang="ko-KR" sz="1200" b="0" i="0" u="none" strike="noStrike" cap="none" noProof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774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SignalGeneratorFactory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SignalGeneratorFactory</a:t>
                      </a:r>
                      <a:r>
                        <a:rPr lang="en-US" altLang="ko-KR" sz="1200" b="0" i="0" u="none" strike="noStrike" cap="none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클래스에 대한 참조를 반환함</a:t>
                      </a:r>
                      <a:endParaRPr lang="en-US" altLang="ko-KR" sz="1200" b="0" i="0" u="none" strike="noStrike" cap="none" noProof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560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SymbolFactory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SymbolFactory</a:t>
                      </a:r>
                      <a:r>
                        <a:rPr lang="en-US" altLang="ko-KR" sz="1200" b="0" i="0" u="none" strike="noStrike" cap="none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클래스에 대한 참조를 반환함</a:t>
                      </a:r>
                      <a:endParaRPr lang="en-US" altLang="ko-KR" sz="1200" b="0" i="0" u="none" strike="noStrike" cap="none" noProof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682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TargetScriptFactory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TargetScriptFactory</a:t>
                      </a:r>
                      <a:r>
                        <a:rPr lang="en-US" altLang="ko-KR" sz="1200" b="0" i="0" u="none" strike="noStrike" cap="none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클래스에 대한 참조를 반환함</a:t>
                      </a:r>
                      <a:endParaRPr lang="en-US" altLang="ko-KR" sz="1200" b="0" i="0" u="none" strike="noStrike" cap="none" noProof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255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ValueFactory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ValueFactory</a:t>
                      </a:r>
                      <a:r>
                        <a:rPr lang="en-US" altLang="ko-KR" sz="1200" b="0" i="0" u="none" strike="noStrike" cap="none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클래스에 대한 참조를 반환함</a:t>
                      </a:r>
                      <a:endParaRPr lang="en-US" altLang="ko-KR" sz="1200" b="0" i="0" u="none" strike="noStrike" cap="none" noProof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149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VariableRefFactory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VariableRefFactory</a:t>
                      </a:r>
                      <a:r>
                        <a:rPr lang="en-US" altLang="ko-KR" sz="1200" b="0" i="0" u="none" strike="noStrike" cap="none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클래스에 대한 참조를 반환함</a:t>
                      </a:r>
                      <a:endParaRPr lang="en-US" altLang="ko-KR" sz="1200" b="0" i="0" u="none" strike="noStrike" cap="none" noProof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27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WatcherFactory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WatcherFactory</a:t>
                      </a:r>
                      <a:r>
                        <a:rPr lang="en-US" altLang="ko-KR" sz="1200" b="0" i="0" u="none" strike="noStrike" cap="none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클래스에 대한 참조를 반환함</a:t>
                      </a:r>
                      <a:endParaRPr lang="en-US" altLang="ko-KR" sz="1200" b="0" i="0" u="none" strike="noStrike" cap="none" noProof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8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085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Testbench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Testbench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2C1A0E-8EE2-C642-9CF1-59AAE04A4EF9}"/>
              </a:ext>
            </a:extLst>
          </p:cNvPr>
          <p:cNvSpPr/>
          <p:nvPr/>
        </p:nvSpPr>
        <p:spPr>
          <a:xfrm>
            <a:off x="8048979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42BDE-7E1C-2407-B96B-90F7AC1C8971}"/>
              </a:ext>
            </a:extLst>
          </p:cNvPr>
          <p:cNvSpPr txBox="1"/>
          <p:nvPr/>
        </p:nvSpPr>
        <p:spPr>
          <a:xfrm>
            <a:off x="9122463" y="1533763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Testbench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960A7-015E-B475-CCF0-C867F2FE0EA4}"/>
              </a:ext>
            </a:extLst>
          </p:cNvPr>
          <p:cNvSpPr/>
          <p:nvPr/>
        </p:nvSpPr>
        <p:spPr>
          <a:xfrm>
            <a:off x="8519065" y="235708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31C3F4-9F71-0DD7-52FD-A1321169FB14}"/>
              </a:ext>
            </a:extLst>
          </p:cNvPr>
          <p:cNvSpPr/>
          <p:nvPr/>
        </p:nvSpPr>
        <p:spPr>
          <a:xfrm>
            <a:off x="8519065" y="30342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9B08AE-59AF-F6C8-D6CD-EEA213B96846}"/>
              </a:ext>
            </a:extLst>
          </p:cNvPr>
          <p:cNvSpPr/>
          <p:nvPr/>
        </p:nvSpPr>
        <p:spPr>
          <a:xfrm>
            <a:off x="8519064" y="371150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MAPortFactory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8D8C5-5DB1-FAEC-FDD8-E0BAE3971F1E}"/>
              </a:ext>
            </a:extLst>
          </p:cNvPr>
          <p:cNvSpPr/>
          <p:nvPr/>
        </p:nvSpPr>
        <p:spPr>
          <a:xfrm>
            <a:off x="8519064" y="4372581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5BEC5C-1DDD-BFD9-3F27-2FF3CB51A72D}"/>
              </a:ext>
            </a:extLst>
          </p:cNvPr>
          <p:cNvSpPr/>
          <p:nvPr/>
        </p:nvSpPr>
        <p:spPr>
          <a:xfrm>
            <a:off x="8519063" y="50196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MAPortConfig</a:t>
            </a:r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6675255-AE7A-6A8D-1EA8-D3D8D031D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8497"/>
              </p:ext>
            </p:extLst>
          </p:nvPr>
        </p:nvGraphicFramePr>
        <p:xfrm>
          <a:off x="527380" y="1933873"/>
          <a:ext cx="7037029" cy="548640"/>
        </p:xfrm>
        <a:graphic>
          <a:graphicData uri="http://schemas.openxmlformats.org/drawingml/2006/table">
            <a:tbl>
              <a:tblPr/>
              <a:tblGrid>
                <a:gridCol w="7037029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latin typeface="+mj-ea"/>
                          <a:ea typeface="+mj-ea"/>
                        </a:rPr>
                        <a:t>MAPortFactory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>
                          <a:latin typeface="+mn-ea"/>
                          <a:ea typeface="+mn-ea"/>
                        </a:rPr>
                        <a:t>MA(Model Access)Port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관련 개체를 만들기 위한 작업을 제공하는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Factory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클래스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1B8A4FA-C441-534C-7D7D-81E9B98B6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12703"/>
              </p:ext>
            </p:extLst>
          </p:nvPr>
        </p:nvGraphicFramePr>
        <p:xfrm>
          <a:off x="527379" y="2666523"/>
          <a:ext cx="7037029" cy="1645920"/>
        </p:xfrm>
        <a:graphic>
          <a:graphicData uri="http://schemas.openxmlformats.org/drawingml/2006/table">
            <a:tbl>
              <a:tblPr/>
              <a:tblGrid>
                <a:gridCol w="2805983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31046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Data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latin typeface="+mj-ea"/>
                          <a:ea typeface="+mj-ea"/>
                        </a:rPr>
                        <a:t>Description</a:t>
                      </a:r>
                      <a:endParaRPr lang="en-US" sz="1200" b="1"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포트 인스턴스의 이름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watcher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중단점을 감시자 형식으로 표시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형태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 Watcher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클래스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5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시뮬레이션이 중단점에 도달할 때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수행되는 작업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중단점 조건이 충족될 때 자동으로 수행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형태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BreakpointAction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클래스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2896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67EE1C6-336E-14A6-666B-CC1F638BA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44828"/>
              </p:ext>
            </p:extLst>
          </p:nvPr>
        </p:nvGraphicFramePr>
        <p:xfrm>
          <a:off x="541860" y="4496453"/>
          <a:ext cx="7037029" cy="1554480"/>
        </p:xfrm>
        <a:graphic>
          <a:graphicData uri="http://schemas.openxmlformats.org/drawingml/2006/table">
            <a:tbl>
              <a:tblPr/>
              <a:tblGrid>
                <a:gridCol w="2784209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52820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+mj-ea"/>
                          <a:ea typeface="+mj-ea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346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CreateMAPort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새로운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MAPort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를 생성하는 역할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매개변수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 name (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unicode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형식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반환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 MAPort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CreateMAPortBreakpoint2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err="1">
                          <a:latin typeface="+mn-ea"/>
                          <a:ea typeface="+mn-ea"/>
                        </a:rPr>
                        <a:t>MAPortBreakpoint</a:t>
                      </a:r>
                      <a:r>
                        <a:rPr 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개체를 생성함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매개변수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Wacher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클래스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BreakpointAction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클래스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반환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MAPortBreakpoint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클래스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58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639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Testbench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Testbench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2C1A0E-8EE2-C642-9CF1-59AAE04A4EF9}"/>
              </a:ext>
            </a:extLst>
          </p:cNvPr>
          <p:cNvSpPr/>
          <p:nvPr/>
        </p:nvSpPr>
        <p:spPr>
          <a:xfrm>
            <a:off x="8048979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42BDE-7E1C-2407-B96B-90F7AC1C8971}"/>
              </a:ext>
            </a:extLst>
          </p:cNvPr>
          <p:cNvSpPr txBox="1"/>
          <p:nvPr/>
        </p:nvSpPr>
        <p:spPr>
          <a:xfrm>
            <a:off x="9122463" y="1533763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Testbench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960A7-015E-B475-CCF0-C867F2FE0EA4}"/>
              </a:ext>
            </a:extLst>
          </p:cNvPr>
          <p:cNvSpPr/>
          <p:nvPr/>
        </p:nvSpPr>
        <p:spPr>
          <a:xfrm>
            <a:off x="8519065" y="235708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31C3F4-9F71-0DD7-52FD-A1321169FB14}"/>
              </a:ext>
            </a:extLst>
          </p:cNvPr>
          <p:cNvSpPr/>
          <p:nvPr/>
        </p:nvSpPr>
        <p:spPr>
          <a:xfrm>
            <a:off x="8519065" y="30342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9B08AE-59AF-F6C8-D6CD-EEA213B96846}"/>
              </a:ext>
            </a:extLst>
          </p:cNvPr>
          <p:cNvSpPr/>
          <p:nvPr/>
        </p:nvSpPr>
        <p:spPr>
          <a:xfrm>
            <a:off x="8519064" y="371150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MAPortFactory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8D8C5-5DB1-FAEC-FDD8-E0BAE3971F1E}"/>
              </a:ext>
            </a:extLst>
          </p:cNvPr>
          <p:cNvSpPr/>
          <p:nvPr/>
        </p:nvSpPr>
        <p:spPr>
          <a:xfrm>
            <a:off x="8519064" y="4372581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5BEC5C-1DDD-BFD9-3F27-2FF3CB51A72D}"/>
              </a:ext>
            </a:extLst>
          </p:cNvPr>
          <p:cNvSpPr/>
          <p:nvPr/>
        </p:nvSpPr>
        <p:spPr>
          <a:xfrm>
            <a:off x="8519063" y="50196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MAPortConfig</a:t>
            </a:r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05F2DCB-12C1-E6C3-D309-5D7CB771E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002119"/>
              </p:ext>
            </p:extLst>
          </p:nvPr>
        </p:nvGraphicFramePr>
        <p:xfrm>
          <a:off x="527380" y="1933873"/>
          <a:ext cx="7037029" cy="731520"/>
        </p:xfrm>
        <a:graphic>
          <a:graphicData uri="http://schemas.openxmlformats.org/drawingml/2006/table">
            <a:tbl>
              <a:tblPr/>
              <a:tblGrid>
                <a:gridCol w="7037029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latin typeface="+mj-ea"/>
                          <a:ea typeface="+mj-ea"/>
                        </a:rPr>
                        <a:t>MAPort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해당 포트는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HIL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시뮬레이터에서 시뮬레이션 된 모델에 대한 액세스를 관리하기 위한 중앙 지점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모델에 대한 읽기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및 쓰기 액세스와 캡쳐 및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stimuli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설정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모델 변수 관리 기능을 제공함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0E93590-619D-4D61-1CCB-AB1282B07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602058"/>
              </p:ext>
            </p:extLst>
          </p:nvPr>
        </p:nvGraphicFramePr>
        <p:xfrm>
          <a:off x="527379" y="2950220"/>
          <a:ext cx="7037029" cy="2834640"/>
        </p:xfrm>
        <a:graphic>
          <a:graphicData uri="http://schemas.openxmlformats.org/drawingml/2006/table">
            <a:tbl>
              <a:tblPr/>
              <a:tblGrid>
                <a:gridCol w="2805983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31046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Data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latin typeface="+mj-ea"/>
                          <a:ea typeface="+mj-ea"/>
                        </a:rPr>
                        <a:t>Description</a:t>
                      </a:r>
                      <a:endParaRPr lang="en-US" sz="1200" b="1"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config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+mn-ea"/>
                          <a:ea typeface="+mn-ea"/>
                        </a:rPr>
                        <a:t>MAPort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및 적용할 기본 시뮬레이션 도구 또는 하드웨어에 대한 구성 정보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MAPortConfig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클래스 형태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forceConfig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시뮬레이션이 시뮬레이션 도구 또는 하드웨어에 이미 구성된 경우에 동작을 결정하는 요소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현재 시뮬레이션을 제거하고 새로 설정된 시뮬레이션을 적용할지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아니면 현재 시뮬레이션을 유지할지 결정하기 위해서 사용됨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738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filepaths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err="1">
                          <a:latin typeface="+mn-ea"/>
                          <a:ea typeface="+mn-ea"/>
                        </a:rPr>
                        <a:t>로드할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매개변수 집합 파일의 경로 목록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unicode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[]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형식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5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filepath</a:t>
                      </a:r>
                      <a:endParaRPr lang="en-US" altLang="ko-KR" sz="1200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err="1">
                          <a:latin typeface="+mn-ea"/>
                          <a:ea typeface="+mn-ea"/>
                        </a:rPr>
                        <a:t>MAPortConfiguration</a:t>
                      </a:r>
                      <a:r>
                        <a:rPr 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파일의 경로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28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variableName</a:t>
                      </a:r>
                      <a:endParaRPr lang="en-US" altLang="ko-KR" sz="1200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MAPort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에서 액세스할 수 있는 변수 이름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unicode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04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taskName</a:t>
                      </a:r>
                      <a:endParaRPr lang="en-US" altLang="ko-KR" sz="1200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MAPort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에서 정의된 태스크 이름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699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575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Testbench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Testbench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2C1A0E-8EE2-C642-9CF1-59AAE04A4EF9}"/>
              </a:ext>
            </a:extLst>
          </p:cNvPr>
          <p:cNvSpPr/>
          <p:nvPr/>
        </p:nvSpPr>
        <p:spPr>
          <a:xfrm>
            <a:off x="8048979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42BDE-7E1C-2407-B96B-90F7AC1C8971}"/>
              </a:ext>
            </a:extLst>
          </p:cNvPr>
          <p:cNvSpPr txBox="1"/>
          <p:nvPr/>
        </p:nvSpPr>
        <p:spPr>
          <a:xfrm>
            <a:off x="9122463" y="1533763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Testbench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960A7-015E-B475-CCF0-C867F2FE0EA4}"/>
              </a:ext>
            </a:extLst>
          </p:cNvPr>
          <p:cNvSpPr/>
          <p:nvPr/>
        </p:nvSpPr>
        <p:spPr>
          <a:xfrm>
            <a:off x="8519065" y="235708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31C3F4-9F71-0DD7-52FD-A1321169FB14}"/>
              </a:ext>
            </a:extLst>
          </p:cNvPr>
          <p:cNvSpPr/>
          <p:nvPr/>
        </p:nvSpPr>
        <p:spPr>
          <a:xfrm>
            <a:off x="8519065" y="30342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9B08AE-59AF-F6C8-D6CD-EEA213B96846}"/>
              </a:ext>
            </a:extLst>
          </p:cNvPr>
          <p:cNvSpPr/>
          <p:nvPr/>
        </p:nvSpPr>
        <p:spPr>
          <a:xfrm>
            <a:off x="8519064" y="371150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MAPortFactory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8D8C5-5DB1-FAEC-FDD8-E0BAE3971F1E}"/>
              </a:ext>
            </a:extLst>
          </p:cNvPr>
          <p:cNvSpPr/>
          <p:nvPr/>
        </p:nvSpPr>
        <p:spPr>
          <a:xfrm>
            <a:off x="8519064" y="4372581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5BEC5C-1DDD-BFD9-3F27-2FF3CB51A72D}"/>
              </a:ext>
            </a:extLst>
          </p:cNvPr>
          <p:cNvSpPr/>
          <p:nvPr/>
        </p:nvSpPr>
        <p:spPr>
          <a:xfrm>
            <a:off x="8519063" y="50196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MAPortConfig</a:t>
            </a:r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0E93590-619D-4D61-1CCB-AB1282B07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34862"/>
              </p:ext>
            </p:extLst>
          </p:nvPr>
        </p:nvGraphicFramePr>
        <p:xfrm>
          <a:off x="527380" y="1937013"/>
          <a:ext cx="7037029" cy="3200400"/>
        </p:xfrm>
        <a:graphic>
          <a:graphicData uri="http://schemas.openxmlformats.org/drawingml/2006/table">
            <a:tbl>
              <a:tblPr/>
              <a:tblGrid>
                <a:gridCol w="2805983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31046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Data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latin typeface="+mj-ea"/>
                          <a:ea typeface="+mj-ea"/>
                        </a:rPr>
                        <a:t>Description</a:t>
                      </a:r>
                      <a:endParaRPr lang="en-US" sz="1200" b="1"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b="1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variableRefs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읽기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및 쓰기 변수를 지정하는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VariableRef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개체의 목록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b="1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variableRef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읽기 및 쓰기 변수를 지정하는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VariableRef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개체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err="1">
                          <a:latin typeface="+mn-ea"/>
                          <a:ea typeface="+mn-ea"/>
                        </a:rPr>
                        <a:t>VariableRef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클래스 형태를 가짐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변수 이름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값 표현 방식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ValueRepresentation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변수 참조 라벨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변수 참조 형식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VariableRefType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5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ValueRepresentation</a:t>
                      </a:r>
                      <a:endParaRPr lang="en-US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값 표현 방식을 결정함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err="1">
                          <a:latin typeface="+mn-ea"/>
                          <a:ea typeface="+mn-ea"/>
                        </a:rPr>
                        <a:t>ePhysicalValue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err="1">
                          <a:latin typeface="+mn-ea"/>
                          <a:ea typeface="+mn-ea"/>
                        </a:rPr>
                        <a:t>eRawValue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337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VariableRefType</a:t>
                      </a:r>
                      <a:endParaRPr lang="en-US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변수 참조 형식을 결정함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err="1">
                          <a:latin typeface="+mn-ea"/>
                          <a:ea typeface="+mn-ea"/>
                        </a:rPr>
                        <a:t>eGenericVariableRef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err="1">
                          <a:latin typeface="+mn-ea"/>
                          <a:ea typeface="+mn-ea"/>
                        </a:rPr>
                        <a:t>eMatrixElementRef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err="1">
                          <a:latin typeface="+mn-ea"/>
                          <a:ea typeface="+mn-ea"/>
                        </a:rPr>
                        <a:t>eVectorElementRef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03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391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Testbench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Testbench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2C1A0E-8EE2-C642-9CF1-59AAE04A4EF9}"/>
              </a:ext>
            </a:extLst>
          </p:cNvPr>
          <p:cNvSpPr/>
          <p:nvPr/>
        </p:nvSpPr>
        <p:spPr>
          <a:xfrm>
            <a:off x="8048979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42BDE-7E1C-2407-B96B-90F7AC1C8971}"/>
              </a:ext>
            </a:extLst>
          </p:cNvPr>
          <p:cNvSpPr txBox="1"/>
          <p:nvPr/>
        </p:nvSpPr>
        <p:spPr>
          <a:xfrm>
            <a:off x="9122463" y="1533763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Testbench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960A7-015E-B475-CCF0-C867F2FE0EA4}"/>
              </a:ext>
            </a:extLst>
          </p:cNvPr>
          <p:cNvSpPr/>
          <p:nvPr/>
        </p:nvSpPr>
        <p:spPr>
          <a:xfrm>
            <a:off x="8519065" y="235708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31C3F4-9F71-0DD7-52FD-A1321169FB14}"/>
              </a:ext>
            </a:extLst>
          </p:cNvPr>
          <p:cNvSpPr/>
          <p:nvPr/>
        </p:nvSpPr>
        <p:spPr>
          <a:xfrm>
            <a:off x="8519065" y="30342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9B08AE-59AF-F6C8-D6CD-EEA213B96846}"/>
              </a:ext>
            </a:extLst>
          </p:cNvPr>
          <p:cNvSpPr/>
          <p:nvPr/>
        </p:nvSpPr>
        <p:spPr>
          <a:xfrm>
            <a:off x="8519064" y="371150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MAPortFactory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8D8C5-5DB1-FAEC-FDD8-E0BAE3971F1E}"/>
              </a:ext>
            </a:extLst>
          </p:cNvPr>
          <p:cNvSpPr/>
          <p:nvPr/>
        </p:nvSpPr>
        <p:spPr>
          <a:xfrm>
            <a:off x="8519064" y="4372581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5BEC5C-1DDD-BFD9-3F27-2FF3CB51A72D}"/>
              </a:ext>
            </a:extLst>
          </p:cNvPr>
          <p:cNvSpPr/>
          <p:nvPr/>
        </p:nvSpPr>
        <p:spPr>
          <a:xfrm>
            <a:off x="8519063" y="50196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MAPortConfig</a:t>
            </a:r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0E93590-619D-4D61-1CCB-AB1282B07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49795"/>
              </p:ext>
            </p:extLst>
          </p:nvPr>
        </p:nvGraphicFramePr>
        <p:xfrm>
          <a:off x="527380" y="1937013"/>
          <a:ext cx="7037029" cy="2834640"/>
        </p:xfrm>
        <a:graphic>
          <a:graphicData uri="http://schemas.openxmlformats.org/drawingml/2006/table">
            <a:tbl>
              <a:tblPr/>
              <a:tblGrid>
                <a:gridCol w="2805983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31046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Data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latin typeface="+mj-ea"/>
                          <a:ea typeface="+mj-ea"/>
                        </a:rPr>
                        <a:t>Description</a:t>
                      </a:r>
                      <a:endParaRPr lang="en-US" sz="1200" b="1"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읽기 및 쓰기에 필요한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value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의 목록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err="1">
                          <a:latin typeface="+mn-ea"/>
                          <a:ea typeface="+mn-ea"/>
                        </a:rPr>
                        <a:t>VariableRef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에 사용할 값 그 자체를 의미함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err="1">
                          <a:latin typeface="+mn-ea"/>
                          <a:ea typeface="+mn-ea"/>
                        </a:rPr>
                        <a:t>BaseValue</a:t>
                      </a:r>
                      <a:r>
                        <a:rPr 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클래스 및 하위 클래스 형태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err="1">
                          <a:latin typeface="+mn-ea"/>
                          <a:ea typeface="+mn-ea"/>
                        </a:rPr>
                        <a:t>ContainerDataType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err="1">
                          <a:latin typeface="+mn-ea"/>
                          <a:ea typeface="+mn-ea"/>
                        </a:rPr>
                        <a:t>PrimitiveDataType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err="1">
                          <a:latin typeface="+mn-ea"/>
                          <a:ea typeface="+mn-ea"/>
                        </a:rPr>
                        <a:t>DataType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5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ContainerDataType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설명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err="1">
                          <a:latin typeface="+mn-ea"/>
                          <a:ea typeface="+mn-ea"/>
                        </a:rPr>
                        <a:t>eSCALAR</a:t>
                      </a:r>
                      <a:r>
                        <a:rPr lang="en-US" sz="120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200" err="1">
                          <a:latin typeface="+mn-ea"/>
                          <a:ea typeface="+mn-ea"/>
                        </a:rPr>
                        <a:t>eVECTOR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err="1">
                          <a:latin typeface="+mn-ea"/>
                          <a:ea typeface="+mn-ea"/>
                        </a:rPr>
                        <a:t>eMATRIX</a:t>
                      </a:r>
                      <a:r>
                        <a:rPr lang="en-US" sz="120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200" err="1">
                          <a:latin typeface="+mn-ea"/>
                          <a:ea typeface="+mn-ea"/>
                        </a:rPr>
                        <a:t>eCURVE</a:t>
                      </a:r>
                      <a:r>
                        <a:rPr lang="en-US" sz="120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200" err="1">
                          <a:latin typeface="+mn-ea"/>
                          <a:ea typeface="+mn-ea"/>
                        </a:rPr>
                        <a:t>eMAP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err="1">
                          <a:latin typeface="+mn-ea"/>
                          <a:ea typeface="+mn-ea"/>
                        </a:rPr>
                        <a:t>eXYVALUE</a:t>
                      </a:r>
                      <a:r>
                        <a:rPr lang="en-US" sz="120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200" err="1">
                          <a:latin typeface="+mn-ea"/>
                          <a:ea typeface="+mn-ea"/>
                        </a:rPr>
                        <a:t>eSIGNALVALUE</a:t>
                      </a:r>
                      <a:r>
                        <a:rPr lang="en-US" sz="120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200" err="1">
                          <a:latin typeface="+mn-ea"/>
                          <a:ea typeface="+mn-ea"/>
                        </a:rPr>
                        <a:t>eSIGNALGROUPVALUE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74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PrimitiveDataType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설명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err="1">
                          <a:latin typeface="+mn-ea"/>
                          <a:ea typeface="+mn-ea"/>
                        </a:rPr>
                        <a:t>eBOOLEAN</a:t>
                      </a:r>
                      <a:r>
                        <a:rPr lang="en-US" sz="120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200" err="1">
                          <a:latin typeface="+mn-ea"/>
                          <a:ea typeface="+mn-ea"/>
                        </a:rPr>
                        <a:t>eINT</a:t>
                      </a:r>
                      <a:r>
                        <a:rPr lang="en-US" sz="120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200" err="1">
                          <a:latin typeface="+mn-ea"/>
                          <a:ea typeface="+mn-ea"/>
                        </a:rPr>
                        <a:t>eUINT</a:t>
                      </a:r>
                      <a:r>
                        <a:rPr lang="en-US" sz="120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200" err="1">
                          <a:latin typeface="+mn-ea"/>
                          <a:ea typeface="+mn-ea"/>
                        </a:rPr>
                        <a:t>eFLOAT</a:t>
                      </a:r>
                      <a:r>
                        <a:rPr lang="en-US" sz="120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200" err="1">
                          <a:latin typeface="+mn-ea"/>
                          <a:ea typeface="+mn-ea"/>
                        </a:rPr>
                        <a:t>eSTRING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846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434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Testbench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Testbench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2C1A0E-8EE2-C642-9CF1-59AAE04A4EF9}"/>
              </a:ext>
            </a:extLst>
          </p:cNvPr>
          <p:cNvSpPr/>
          <p:nvPr/>
        </p:nvSpPr>
        <p:spPr>
          <a:xfrm>
            <a:off x="8048979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42BDE-7E1C-2407-B96B-90F7AC1C8971}"/>
              </a:ext>
            </a:extLst>
          </p:cNvPr>
          <p:cNvSpPr txBox="1"/>
          <p:nvPr/>
        </p:nvSpPr>
        <p:spPr>
          <a:xfrm>
            <a:off x="9122463" y="1533763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Testbench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960A7-015E-B475-CCF0-C867F2FE0EA4}"/>
              </a:ext>
            </a:extLst>
          </p:cNvPr>
          <p:cNvSpPr/>
          <p:nvPr/>
        </p:nvSpPr>
        <p:spPr>
          <a:xfrm>
            <a:off x="8519065" y="235708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31C3F4-9F71-0DD7-52FD-A1321169FB14}"/>
              </a:ext>
            </a:extLst>
          </p:cNvPr>
          <p:cNvSpPr/>
          <p:nvPr/>
        </p:nvSpPr>
        <p:spPr>
          <a:xfrm>
            <a:off x="8519065" y="30342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9B08AE-59AF-F6C8-D6CD-EEA213B96846}"/>
              </a:ext>
            </a:extLst>
          </p:cNvPr>
          <p:cNvSpPr/>
          <p:nvPr/>
        </p:nvSpPr>
        <p:spPr>
          <a:xfrm>
            <a:off x="8519064" y="371150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MAPortFactory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8D8C5-5DB1-FAEC-FDD8-E0BAE3971F1E}"/>
              </a:ext>
            </a:extLst>
          </p:cNvPr>
          <p:cNvSpPr/>
          <p:nvPr/>
        </p:nvSpPr>
        <p:spPr>
          <a:xfrm>
            <a:off x="8519064" y="4372581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5BEC5C-1DDD-BFD9-3F27-2FF3CB51A72D}"/>
              </a:ext>
            </a:extLst>
          </p:cNvPr>
          <p:cNvSpPr/>
          <p:nvPr/>
        </p:nvSpPr>
        <p:spPr>
          <a:xfrm>
            <a:off x="8519063" y="50196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MAPortConfig</a:t>
            </a:r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0E93590-619D-4D61-1CCB-AB1282B07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14448"/>
              </p:ext>
            </p:extLst>
          </p:nvPr>
        </p:nvGraphicFramePr>
        <p:xfrm>
          <a:off x="527380" y="1937013"/>
          <a:ext cx="7037029" cy="3474720"/>
        </p:xfrm>
        <a:graphic>
          <a:graphicData uri="http://schemas.openxmlformats.org/drawingml/2006/table">
            <a:tbl>
              <a:tblPr/>
              <a:tblGrid>
                <a:gridCol w="2805983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31046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Data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latin typeface="+mj-ea"/>
                          <a:ea typeface="+mj-ea"/>
                        </a:rPr>
                        <a:t>Description</a:t>
                      </a:r>
                      <a:endParaRPr lang="en-US" sz="1200" b="1"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DataType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+mn-ea"/>
                          <a:ea typeface="+mn-ea"/>
                        </a:rPr>
                        <a:t>eNO_TYPE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eMAP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eCURVE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err="1">
                          <a:latin typeface="+mn-ea"/>
                          <a:ea typeface="+mn-ea"/>
                        </a:rPr>
                        <a:t>eBOOLEAN</a:t>
                      </a:r>
                      <a:r>
                        <a:rPr lang="en-US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200" dirty="0" err="1">
                          <a:latin typeface="+mn-ea"/>
                          <a:ea typeface="+mn-ea"/>
                        </a:rPr>
                        <a:t>eINT</a:t>
                      </a:r>
                      <a:r>
                        <a:rPr lang="en-US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200" dirty="0" err="1">
                          <a:latin typeface="+mn-ea"/>
                          <a:ea typeface="+mn-ea"/>
                        </a:rPr>
                        <a:t>eUINT</a:t>
                      </a:r>
                      <a:r>
                        <a:rPr lang="en-US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200" dirty="0" err="1">
                          <a:latin typeface="+mn-ea"/>
                          <a:ea typeface="+mn-ea"/>
                        </a:rPr>
                        <a:t>eFLOAT</a:t>
                      </a:r>
                      <a:r>
                        <a:rPr lang="en-US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200" dirty="0" err="1">
                          <a:latin typeface="+mn-ea"/>
                          <a:ea typeface="+mn-ea"/>
                        </a:rPr>
                        <a:t>eSTRING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err="1">
                          <a:latin typeface="+mn-ea"/>
                          <a:ea typeface="+mn-ea"/>
                        </a:rPr>
                        <a:t>eINT_VECTOR</a:t>
                      </a:r>
                      <a:r>
                        <a:rPr lang="en-US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200" dirty="0" err="1">
                          <a:latin typeface="+mn-ea"/>
                          <a:ea typeface="+mn-ea"/>
                        </a:rPr>
                        <a:t>eFLOAT_VECTOR</a:t>
                      </a:r>
                      <a:r>
                        <a:rPr lang="en-US" sz="12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eUINT_VECTOR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dirty="0" err="1">
                          <a:latin typeface="+mn-ea"/>
                          <a:ea typeface="+mn-ea"/>
                        </a:rPr>
                        <a:t>eSTRING_VECTOR</a:t>
                      </a:r>
                      <a:r>
                        <a:rPr lang="en-US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200" dirty="0" err="1">
                          <a:latin typeface="+mn-ea"/>
                          <a:ea typeface="+mn-ea"/>
                        </a:rPr>
                        <a:t>eBOOLEAN_VECTOR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err="1">
                          <a:latin typeface="+mn-ea"/>
                          <a:ea typeface="+mn-ea"/>
                        </a:rPr>
                        <a:t>eINT_MATRIX</a:t>
                      </a:r>
                      <a:r>
                        <a:rPr lang="en-US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200" dirty="0" err="1">
                          <a:latin typeface="+mn-ea"/>
                          <a:ea typeface="+mn-ea"/>
                        </a:rPr>
                        <a:t>eFLOAT_MATRIX</a:t>
                      </a:r>
                      <a:r>
                        <a:rPr lang="en-US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200" dirty="0" err="1">
                          <a:latin typeface="+mn-ea"/>
                          <a:ea typeface="+mn-ea"/>
                        </a:rPr>
                        <a:t>eSTRING_MATRIX</a:t>
                      </a:r>
                      <a:r>
                        <a:rPr lang="en-US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200" dirty="0" err="1">
                          <a:latin typeface="+mn-ea"/>
                          <a:ea typeface="+mn-ea"/>
                        </a:rPr>
                        <a:t>eBOOLEAN_MATRIX</a:t>
                      </a:r>
                      <a:r>
                        <a:rPr lang="en-US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eUINT_MATRIX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err="1">
                          <a:latin typeface="+mn-ea"/>
                          <a:ea typeface="+mn-ea"/>
                        </a:rPr>
                        <a:t>eXYVALUE</a:t>
                      </a:r>
                      <a:r>
                        <a:rPr lang="en-US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200" dirty="0" err="1">
                          <a:latin typeface="+mn-ea"/>
                          <a:ea typeface="+mn-ea"/>
                        </a:rPr>
                        <a:t>eSIGNALVALUE</a:t>
                      </a:r>
                      <a:r>
                        <a:rPr lang="en-US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200" dirty="0" err="1">
                          <a:latin typeface="+mn-ea"/>
                          <a:ea typeface="+mn-ea"/>
                        </a:rPr>
                        <a:t>eSIGNALGROUPVALUE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189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MAPortState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ea"/>
                          <a:ea typeface="+mn-ea"/>
                        </a:rPr>
                        <a:t>MAPort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의 상태를 정의함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eDISCONNECTED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eSIMULATION_STOPPED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eSIMULATION_RUNNING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eSIMULATION_PAUSED</a:t>
                      </a:r>
                      <a:endParaRPr lang="en-US" sz="12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604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timeout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최대 대기 시간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음수 값과 소수점 값은 허용되지 않음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949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60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ASAM</a:t>
            </a:r>
            <a:r>
              <a:rPr lang="ko-KR" altLang="en-US" sz="1979" dirty="0"/>
              <a:t> </a:t>
            </a:r>
            <a:r>
              <a:rPr lang="en-US" altLang="ko-KR" sz="1979" dirty="0"/>
              <a:t>XIL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ASAM XIL </a:t>
            </a:r>
            <a:r>
              <a:rPr lang="ko-KR" altLang="en-US" dirty="0"/>
              <a:t>목적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68F15-7EE8-290A-D32E-863C9D20ED6E}"/>
              </a:ext>
            </a:extLst>
          </p:cNvPr>
          <p:cNvSpPr txBox="1"/>
          <p:nvPr/>
        </p:nvSpPr>
        <p:spPr>
          <a:xfrm>
            <a:off x="527382" y="4593762"/>
            <a:ext cx="6097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ASAM XIL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ko-KR" altLang="ko-KR" sz="1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테스트 자동화 툴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ko-KR" altLang="ko-KR" sz="14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테스트벤치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간의 통신을 위한</a:t>
            </a:r>
            <a:r>
              <a:rPr lang="en-US" altLang="ko-KR" sz="14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API 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표준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8AB975-E8E4-4BD2-2FBC-5CC9CE91C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084" y="1451992"/>
            <a:ext cx="6163535" cy="29245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1B0C0E-E6C0-2A81-C3BB-E882156C08F0}"/>
              </a:ext>
            </a:extLst>
          </p:cNvPr>
          <p:cNvSpPr txBox="1"/>
          <p:nvPr/>
        </p:nvSpPr>
        <p:spPr>
          <a:xfrm>
            <a:off x="527382" y="5117726"/>
            <a:ext cx="10953992" cy="76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ASAM XIL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표준화 효과의 주요 목표는 테스트 케이스에서 더 많은 재사용을 허용하고 </a:t>
            </a:r>
            <a:r>
              <a:rPr lang="ko-KR" altLang="ko-KR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테스트 자동화 소프트웨어를 테스트 하드웨어에서 분리하는 것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결과적으로 서로 다른 테스트 하드웨어 시스템의 동일한 테스트 자동화 소프트웨어 내에서 테스트 케이스를 재사용 가능함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이를 통해 테스트 하드웨어를 테스트 자동화 소프트웨어에 통합하기 위한 노력이 크게 저감 가능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87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Testbench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Testbench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2C1A0E-8EE2-C642-9CF1-59AAE04A4EF9}"/>
              </a:ext>
            </a:extLst>
          </p:cNvPr>
          <p:cNvSpPr/>
          <p:nvPr/>
        </p:nvSpPr>
        <p:spPr>
          <a:xfrm>
            <a:off x="8048979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42BDE-7E1C-2407-B96B-90F7AC1C8971}"/>
              </a:ext>
            </a:extLst>
          </p:cNvPr>
          <p:cNvSpPr txBox="1"/>
          <p:nvPr/>
        </p:nvSpPr>
        <p:spPr>
          <a:xfrm>
            <a:off x="9122463" y="1533763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Testbench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960A7-015E-B475-CCF0-C867F2FE0EA4}"/>
              </a:ext>
            </a:extLst>
          </p:cNvPr>
          <p:cNvSpPr/>
          <p:nvPr/>
        </p:nvSpPr>
        <p:spPr>
          <a:xfrm>
            <a:off x="8519065" y="235708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31C3F4-9F71-0DD7-52FD-A1321169FB14}"/>
              </a:ext>
            </a:extLst>
          </p:cNvPr>
          <p:cNvSpPr/>
          <p:nvPr/>
        </p:nvSpPr>
        <p:spPr>
          <a:xfrm>
            <a:off x="8519065" y="30342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9B08AE-59AF-F6C8-D6CD-EEA213B96846}"/>
              </a:ext>
            </a:extLst>
          </p:cNvPr>
          <p:cNvSpPr/>
          <p:nvPr/>
        </p:nvSpPr>
        <p:spPr>
          <a:xfrm>
            <a:off x="8519064" y="371150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MAPortFactory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8D8C5-5DB1-FAEC-FDD8-E0BAE3971F1E}"/>
              </a:ext>
            </a:extLst>
          </p:cNvPr>
          <p:cNvSpPr/>
          <p:nvPr/>
        </p:nvSpPr>
        <p:spPr>
          <a:xfrm>
            <a:off x="8519064" y="4372581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5BEC5C-1DDD-BFD9-3F27-2FF3CB51A72D}"/>
              </a:ext>
            </a:extLst>
          </p:cNvPr>
          <p:cNvSpPr/>
          <p:nvPr/>
        </p:nvSpPr>
        <p:spPr>
          <a:xfrm>
            <a:off x="8519063" y="50196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MAPortConfig</a:t>
            </a:r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0E93590-619D-4D61-1CCB-AB1282B07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2894"/>
              </p:ext>
            </p:extLst>
          </p:nvPr>
        </p:nvGraphicFramePr>
        <p:xfrm>
          <a:off x="527380" y="1937013"/>
          <a:ext cx="7037029" cy="3749040"/>
        </p:xfrm>
        <a:graphic>
          <a:graphicData uri="http://schemas.openxmlformats.org/drawingml/2006/table">
            <a:tbl>
              <a:tblPr/>
              <a:tblGrid>
                <a:gridCol w="2805983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31046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Method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latin typeface="+mj-ea"/>
                          <a:ea typeface="+mj-ea"/>
                        </a:rPr>
                        <a:t>Description</a:t>
                      </a:r>
                      <a:endParaRPr lang="en-US" sz="1200" b="1"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CheckVariableRefs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지정된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VariableRef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객체가 유효한지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즉 현재 포트 구성의 컨텍스트에서 이를 해결하고 처리할 수 있는지 확인함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잘못된 변수 참조가 반환 값을 통해 보고되며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반환 값은 유효성 검사에 실패한 모든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VariableRef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를 포함하는 목록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모든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VariableRef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가 유효하면 반환 값은 </a:t>
                      </a:r>
                      <a:r>
                        <a:rPr lang="ko-KR" altLang="en-US" sz="1200" err="1">
                          <a:latin typeface="+mn-ea"/>
                          <a:ea typeface="+mn-ea"/>
                        </a:rPr>
                        <a:t>비어있음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변수 이름이 존재하는가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altLang="ko-KR" sz="1200" err="1">
                          <a:latin typeface="+mn-ea"/>
                          <a:ea typeface="+mn-ea"/>
                        </a:rPr>
                        <a:t>VariableRef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와 변수의 유형 호환성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altLang="ko-KR" sz="1200">
                          <a:latin typeface="+mn-ea"/>
                          <a:ea typeface="+mn-ea"/>
                        </a:rPr>
                        <a:t>Index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경계를 준수했는가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매개변수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VariableRef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[]</a:t>
                      </a: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반환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VariableRef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[]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Configure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기본 시뮬레이션 도구 또는 하드웨어에 대한 연결을 설정하고 시뮬레이션을 구성함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전달된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MAPortConfig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개체에 지정된 시뮬레이션 모델을 로드하고 활성화하는 작업을 진행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시뮬레이션 상태는 성공적인 실행 시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eSIMATION_STOPED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상태로 지정됨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시뮬레이션 도구 또는 하드웨어에 이미 시뮬레이션이 구성된 경우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force config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플래그에 따라 동작이 달라짐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58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196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Testbench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Testbench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2C1A0E-8EE2-C642-9CF1-59AAE04A4EF9}"/>
              </a:ext>
            </a:extLst>
          </p:cNvPr>
          <p:cNvSpPr/>
          <p:nvPr/>
        </p:nvSpPr>
        <p:spPr>
          <a:xfrm>
            <a:off x="8048979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42BDE-7E1C-2407-B96B-90F7AC1C8971}"/>
              </a:ext>
            </a:extLst>
          </p:cNvPr>
          <p:cNvSpPr txBox="1"/>
          <p:nvPr/>
        </p:nvSpPr>
        <p:spPr>
          <a:xfrm>
            <a:off x="9122463" y="1533763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Testbench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960A7-015E-B475-CCF0-C867F2FE0EA4}"/>
              </a:ext>
            </a:extLst>
          </p:cNvPr>
          <p:cNvSpPr/>
          <p:nvPr/>
        </p:nvSpPr>
        <p:spPr>
          <a:xfrm>
            <a:off x="8519065" y="235708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31C3F4-9F71-0DD7-52FD-A1321169FB14}"/>
              </a:ext>
            </a:extLst>
          </p:cNvPr>
          <p:cNvSpPr/>
          <p:nvPr/>
        </p:nvSpPr>
        <p:spPr>
          <a:xfrm>
            <a:off x="8519065" y="30342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9B08AE-59AF-F6C8-D6CD-EEA213B96846}"/>
              </a:ext>
            </a:extLst>
          </p:cNvPr>
          <p:cNvSpPr/>
          <p:nvPr/>
        </p:nvSpPr>
        <p:spPr>
          <a:xfrm>
            <a:off x="8519064" y="371150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MAPortFactory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8D8C5-5DB1-FAEC-FDD8-E0BAE3971F1E}"/>
              </a:ext>
            </a:extLst>
          </p:cNvPr>
          <p:cNvSpPr/>
          <p:nvPr/>
        </p:nvSpPr>
        <p:spPr>
          <a:xfrm>
            <a:off x="8519064" y="4372581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5BEC5C-1DDD-BFD9-3F27-2FF3CB51A72D}"/>
              </a:ext>
            </a:extLst>
          </p:cNvPr>
          <p:cNvSpPr/>
          <p:nvPr/>
        </p:nvSpPr>
        <p:spPr>
          <a:xfrm>
            <a:off x="8519063" y="50196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MAPortConfig</a:t>
            </a:r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0E93590-619D-4D61-1CCB-AB1282B07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738607"/>
              </p:ext>
            </p:extLst>
          </p:nvPr>
        </p:nvGraphicFramePr>
        <p:xfrm>
          <a:off x="527380" y="1937013"/>
          <a:ext cx="7037029" cy="4206240"/>
        </p:xfrm>
        <a:graphic>
          <a:graphicData uri="http://schemas.openxmlformats.org/drawingml/2006/table">
            <a:tbl>
              <a:tblPr/>
              <a:tblGrid>
                <a:gridCol w="2805983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31046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Method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latin typeface="+mj-ea"/>
                          <a:ea typeface="+mj-ea"/>
                        </a:rPr>
                        <a:t>Description</a:t>
                      </a:r>
                      <a:endParaRPr lang="en-US" sz="1200" b="1"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CreateCapture</a:t>
                      </a: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지정된 작업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(task)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으로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Capture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개체를 생성함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매개변수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taskName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unicode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형식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반환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Capture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클래스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79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CreateSignalGenerator</a:t>
                      </a: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SignalGenerator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개체를 생성함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반환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SignalGenerator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클래스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54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CreateTargetScript</a:t>
                      </a: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비어 있는 </a:t>
                      </a: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TargetScript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개체를 생성함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반환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TargetScript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클래스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698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DownloadParameterSets</a:t>
                      </a: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지정된 매개 변수 집합 파일을 로드하고 포함된 매개 변수 값을 시뮬레이션 도구 또는 하드웨어의 해당 변수에 쓰기 작업을 진행함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여러 매개 변수 집합이 동일한 변수에 값을 할당하는 경우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index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값이 높은 파일에 할당된 값을 우선함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해당 메서드는 여러 번 호출될 수 있으며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현재 호출에 의해 수정되지 않는 이전 설정 매개 변수 값을 제외하고 전부 현재 호출된 매개 변수 값으로 덮어쓰기 됨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매개변수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filepaths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unicode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형식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8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GetVariableInfo</a:t>
                      </a: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지정된 변수의 메타데이터를 반환함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변수 이름을 매개변수로 받아 검색을 진행함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매개변수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variableName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unicode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형식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반환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MAPortVariableInfo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클래스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71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055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Testbench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Testbench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2C1A0E-8EE2-C642-9CF1-59AAE04A4EF9}"/>
              </a:ext>
            </a:extLst>
          </p:cNvPr>
          <p:cNvSpPr/>
          <p:nvPr/>
        </p:nvSpPr>
        <p:spPr>
          <a:xfrm>
            <a:off x="8048979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42BDE-7E1C-2407-B96B-90F7AC1C8971}"/>
              </a:ext>
            </a:extLst>
          </p:cNvPr>
          <p:cNvSpPr txBox="1"/>
          <p:nvPr/>
        </p:nvSpPr>
        <p:spPr>
          <a:xfrm>
            <a:off x="9122463" y="1533763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Testbench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960A7-015E-B475-CCF0-C867F2FE0EA4}"/>
              </a:ext>
            </a:extLst>
          </p:cNvPr>
          <p:cNvSpPr/>
          <p:nvPr/>
        </p:nvSpPr>
        <p:spPr>
          <a:xfrm>
            <a:off x="8519065" y="235708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31C3F4-9F71-0DD7-52FD-A1321169FB14}"/>
              </a:ext>
            </a:extLst>
          </p:cNvPr>
          <p:cNvSpPr/>
          <p:nvPr/>
        </p:nvSpPr>
        <p:spPr>
          <a:xfrm>
            <a:off x="8519065" y="30342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9B08AE-59AF-F6C8-D6CD-EEA213B96846}"/>
              </a:ext>
            </a:extLst>
          </p:cNvPr>
          <p:cNvSpPr/>
          <p:nvPr/>
        </p:nvSpPr>
        <p:spPr>
          <a:xfrm>
            <a:off x="8519064" y="371150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MAPortFactory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8D8C5-5DB1-FAEC-FDD8-E0BAE3971F1E}"/>
              </a:ext>
            </a:extLst>
          </p:cNvPr>
          <p:cNvSpPr/>
          <p:nvPr/>
        </p:nvSpPr>
        <p:spPr>
          <a:xfrm>
            <a:off x="8519064" y="4372581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5BEC5C-1DDD-BFD9-3F27-2FF3CB51A72D}"/>
              </a:ext>
            </a:extLst>
          </p:cNvPr>
          <p:cNvSpPr/>
          <p:nvPr/>
        </p:nvSpPr>
        <p:spPr>
          <a:xfrm>
            <a:off x="8519063" y="50196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MAPortConfig</a:t>
            </a:r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0E93590-619D-4D61-1CCB-AB1282B07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18945"/>
              </p:ext>
            </p:extLst>
          </p:nvPr>
        </p:nvGraphicFramePr>
        <p:xfrm>
          <a:off x="527380" y="1937013"/>
          <a:ext cx="7037029" cy="4206240"/>
        </p:xfrm>
        <a:graphic>
          <a:graphicData uri="http://schemas.openxmlformats.org/drawingml/2006/table">
            <a:tbl>
              <a:tblPr/>
              <a:tblGrid>
                <a:gridCol w="2805983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31046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Method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latin typeface="+mj-ea"/>
                          <a:ea typeface="+mj-ea"/>
                        </a:rPr>
                        <a:t>Description</a:t>
                      </a:r>
                      <a:endParaRPr lang="en-US" sz="1200" b="1"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LoadConfiguration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지정한 포트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Configuration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파일을 로드하고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MAPortConfig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개체를 생성함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(Configure()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를 사용하여 활성화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매개변수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filepath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unicode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형식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반환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 MAPortConfig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클래스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586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PauseSimulation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시뮬레이션 모델의 실행을 일시 중지하는 역할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호출에 성공하면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PAUSED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상태가 되며 시뮬레이션 진행이 일시 중지됨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하지만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STOPPED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상태에서 호출하면 시뮬레이션이 초기화되고 시뮬레이션 시간이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이 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err="1">
                          <a:latin typeface="+mn-ea"/>
                          <a:ea typeface="+mn-ea"/>
                        </a:rPr>
                        <a:t>StartSmulation</a:t>
                      </a:r>
                      <a:r>
                        <a:rPr lang="en-US" sz="1200">
                          <a:latin typeface="+mn-ea"/>
                          <a:ea typeface="+mn-ea"/>
                        </a:rPr>
                        <a:t>()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메서드로 다시 시작할 수 있음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8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StartSimulation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시뮬레이션이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STOPPTED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PAUSED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상태일 때 해당 시뮬레이션을 실행시켜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RUNNING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상태로 변경함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중단점이 설정되었다면 중단점에 도달 시 중지 또는 일시 중지 상태가 됨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710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StopSimulation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시뮬레이션 모델의 시뮬레이션을 중지함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성공적으로 진행되면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STOPPED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상태가 됨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86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WaitForBreakpoint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시뮬레이션이 중단점에 도달하여 호출자를 차단할 때까지 대기 상태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지정된 시간 초과 내에 중단점에 도달하지 못하면 예외가 발생함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매개변수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 timeout (float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형식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17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732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Testbench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Testbench </a:t>
            </a:r>
            <a:r>
              <a:rPr lang="ko-KR" altLang="en-US" dirty="0"/>
              <a:t>구성 및 역할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0C916B-08F4-AE75-3F89-78045B17C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0" y="1703397"/>
            <a:ext cx="6978179" cy="440162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1410837-D5D1-6E1B-A95B-163338BF5027}"/>
              </a:ext>
            </a:extLst>
          </p:cNvPr>
          <p:cNvSpPr/>
          <p:nvPr/>
        </p:nvSpPr>
        <p:spPr>
          <a:xfrm>
            <a:off x="8048979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840CE-3557-4821-5903-D2B05442B92E}"/>
              </a:ext>
            </a:extLst>
          </p:cNvPr>
          <p:cNvSpPr txBox="1"/>
          <p:nvPr/>
        </p:nvSpPr>
        <p:spPr>
          <a:xfrm>
            <a:off x="9122463" y="1533763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Testbench</a:t>
            </a:r>
            <a:endParaRPr lang="ko-KR" altLang="en-US" sz="2000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E86FA2-2DDF-A740-D185-17EC84D8F567}"/>
              </a:ext>
            </a:extLst>
          </p:cNvPr>
          <p:cNvSpPr/>
          <p:nvPr/>
        </p:nvSpPr>
        <p:spPr>
          <a:xfrm>
            <a:off x="8519065" y="235708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TestbenchFactory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68C380-19E7-7DE6-C19A-70BF244EC3EB}"/>
              </a:ext>
            </a:extLst>
          </p:cNvPr>
          <p:cNvSpPr/>
          <p:nvPr/>
        </p:nvSpPr>
        <p:spPr>
          <a:xfrm>
            <a:off x="8519065" y="30342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FEFE6C-CD1B-9647-1CE6-ED7204FD5CB3}"/>
              </a:ext>
            </a:extLst>
          </p:cNvPr>
          <p:cNvSpPr/>
          <p:nvPr/>
        </p:nvSpPr>
        <p:spPr>
          <a:xfrm>
            <a:off x="8519064" y="371150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MAPortFactory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70AC24-FCD6-925B-32E5-D9CDD8603CE9}"/>
              </a:ext>
            </a:extLst>
          </p:cNvPr>
          <p:cNvSpPr/>
          <p:nvPr/>
        </p:nvSpPr>
        <p:spPr>
          <a:xfrm>
            <a:off x="8519064" y="4372581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8E2F4A-6958-BC19-1D01-42AAB443576E}"/>
              </a:ext>
            </a:extLst>
          </p:cNvPr>
          <p:cNvSpPr/>
          <p:nvPr/>
        </p:nvSpPr>
        <p:spPr>
          <a:xfrm>
            <a:off x="8519063" y="50196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MAPortConfig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89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Testbench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Testbench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2C1A0E-8EE2-C642-9CF1-59AAE04A4EF9}"/>
              </a:ext>
            </a:extLst>
          </p:cNvPr>
          <p:cNvSpPr/>
          <p:nvPr/>
        </p:nvSpPr>
        <p:spPr>
          <a:xfrm>
            <a:off x="8048979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42BDE-7E1C-2407-B96B-90F7AC1C8971}"/>
              </a:ext>
            </a:extLst>
          </p:cNvPr>
          <p:cNvSpPr txBox="1"/>
          <p:nvPr/>
        </p:nvSpPr>
        <p:spPr>
          <a:xfrm>
            <a:off x="9122463" y="1533763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Testbench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960A7-015E-B475-CCF0-C867F2FE0EA4}"/>
              </a:ext>
            </a:extLst>
          </p:cNvPr>
          <p:cNvSpPr/>
          <p:nvPr/>
        </p:nvSpPr>
        <p:spPr>
          <a:xfrm>
            <a:off x="8519065" y="235708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31C3F4-9F71-0DD7-52FD-A1321169FB14}"/>
              </a:ext>
            </a:extLst>
          </p:cNvPr>
          <p:cNvSpPr/>
          <p:nvPr/>
        </p:nvSpPr>
        <p:spPr>
          <a:xfrm>
            <a:off x="8519065" y="30342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9B08AE-59AF-F6C8-D6CD-EEA213B96846}"/>
              </a:ext>
            </a:extLst>
          </p:cNvPr>
          <p:cNvSpPr/>
          <p:nvPr/>
        </p:nvSpPr>
        <p:spPr>
          <a:xfrm>
            <a:off x="8519064" y="371150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MAPortFactory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8D8C5-5DB1-FAEC-FDD8-E0BAE3971F1E}"/>
              </a:ext>
            </a:extLst>
          </p:cNvPr>
          <p:cNvSpPr/>
          <p:nvPr/>
        </p:nvSpPr>
        <p:spPr>
          <a:xfrm>
            <a:off x="8519064" y="4372581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5BEC5C-1DDD-BFD9-3F27-2FF3CB51A72D}"/>
              </a:ext>
            </a:extLst>
          </p:cNvPr>
          <p:cNvSpPr/>
          <p:nvPr/>
        </p:nvSpPr>
        <p:spPr>
          <a:xfrm>
            <a:off x="8519063" y="50196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MAPortConfig</a:t>
            </a:r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0E93590-619D-4D61-1CCB-AB1282B07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23216"/>
              </p:ext>
            </p:extLst>
          </p:nvPr>
        </p:nvGraphicFramePr>
        <p:xfrm>
          <a:off x="527380" y="1937013"/>
          <a:ext cx="7037029" cy="3200400"/>
        </p:xfrm>
        <a:graphic>
          <a:graphicData uri="http://schemas.openxmlformats.org/drawingml/2006/table">
            <a:tbl>
              <a:tblPr/>
              <a:tblGrid>
                <a:gridCol w="2805983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31046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Method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latin typeface="+mj-ea"/>
                          <a:ea typeface="+mj-ea"/>
                        </a:rPr>
                        <a:t>Description</a:t>
                      </a:r>
                      <a:endParaRPr lang="en-US" sz="1200" b="1"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Read2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지정한 변수 또는 변수 요소의 값을 반환함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err="1">
                          <a:latin typeface="+mn-ea"/>
                          <a:ea typeface="+mn-ea"/>
                        </a:rPr>
                        <a:t>VariableRef</a:t>
                      </a:r>
                      <a:r>
                        <a:rPr 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개체의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ValuePresentation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설정에 따라 변수의 형식이 물리 값 또는 원시 값이 반환됨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매개변수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VariableRef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클래스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반환</a:t>
                      </a:r>
                      <a:r>
                        <a:rPr lang="en-US" sz="120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200" err="1">
                          <a:latin typeface="+mn-ea"/>
                          <a:ea typeface="+mn-ea"/>
                        </a:rPr>
                        <a:t>BaseValue</a:t>
                      </a:r>
                      <a:r>
                        <a:rPr 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클래스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8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ReadSimultaneously2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지정한 변수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또는 해당 요소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의 값을 반환함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모든 값은 지정된 작업의 동일한 시뮬레이션 단계 또는 동일한 주기 내에서 읽기 작업 진행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읽은 값은 전달된 변수 이름 목록에서 정의된 순서대로 반환을 진행함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err="1">
                          <a:latin typeface="+mn-ea"/>
                          <a:ea typeface="+mn-ea"/>
                        </a:rPr>
                        <a:t>VariableRef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개체의 개별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ValuePresentation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설정에 따라 각 변수의 형식이 물리 값 또는 원시 값이 반환됨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동시에 읽을 수 있는 변수의 수가 제한될 수 있음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매개변수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VariableRef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[],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taskName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unicode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형식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반환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BaseValue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[]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71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5473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Testbench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Testbench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2C1A0E-8EE2-C642-9CF1-59AAE04A4EF9}"/>
              </a:ext>
            </a:extLst>
          </p:cNvPr>
          <p:cNvSpPr/>
          <p:nvPr/>
        </p:nvSpPr>
        <p:spPr>
          <a:xfrm>
            <a:off x="8048979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42BDE-7E1C-2407-B96B-90F7AC1C8971}"/>
              </a:ext>
            </a:extLst>
          </p:cNvPr>
          <p:cNvSpPr txBox="1"/>
          <p:nvPr/>
        </p:nvSpPr>
        <p:spPr>
          <a:xfrm>
            <a:off x="9122463" y="1533763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Testbench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960A7-015E-B475-CCF0-C867F2FE0EA4}"/>
              </a:ext>
            </a:extLst>
          </p:cNvPr>
          <p:cNvSpPr/>
          <p:nvPr/>
        </p:nvSpPr>
        <p:spPr>
          <a:xfrm>
            <a:off x="8519065" y="235708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31C3F4-9F71-0DD7-52FD-A1321169FB14}"/>
              </a:ext>
            </a:extLst>
          </p:cNvPr>
          <p:cNvSpPr/>
          <p:nvPr/>
        </p:nvSpPr>
        <p:spPr>
          <a:xfrm>
            <a:off x="8519065" y="30342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9B08AE-59AF-F6C8-D6CD-EEA213B96846}"/>
              </a:ext>
            </a:extLst>
          </p:cNvPr>
          <p:cNvSpPr/>
          <p:nvPr/>
        </p:nvSpPr>
        <p:spPr>
          <a:xfrm>
            <a:off x="8519064" y="371150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MAPortFactory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8D8C5-5DB1-FAEC-FDD8-E0BAE3971F1E}"/>
              </a:ext>
            </a:extLst>
          </p:cNvPr>
          <p:cNvSpPr/>
          <p:nvPr/>
        </p:nvSpPr>
        <p:spPr>
          <a:xfrm>
            <a:off x="8519064" y="4372581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5BEC5C-1DDD-BFD9-3F27-2FF3CB51A72D}"/>
              </a:ext>
            </a:extLst>
          </p:cNvPr>
          <p:cNvSpPr/>
          <p:nvPr/>
        </p:nvSpPr>
        <p:spPr>
          <a:xfrm>
            <a:off x="8519063" y="50196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MAPortConfig</a:t>
            </a:r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0E93590-619D-4D61-1CCB-AB1282B07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82859"/>
              </p:ext>
            </p:extLst>
          </p:nvPr>
        </p:nvGraphicFramePr>
        <p:xfrm>
          <a:off x="527380" y="1937013"/>
          <a:ext cx="7037029" cy="3017520"/>
        </p:xfrm>
        <a:graphic>
          <a:graphicData uri="http://schemas.openxmlformats.org/drawingml/2006/table">
            <a:tbl>
              <a:tblPr/>
              <a:tblGrid>
                <a:gridCol w="2805983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31046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Method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latin typeface="+mj-ea"/>
                          <a:ea typeface="+mj-ea"/>
                        </a:rPr>
                        <a:t>Description</a:t>
                      </a:r>
                      <a:endParaRPr lang="en-US" sz="1200" b="1"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Write2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지정한 변수 또는 변수 요소의 값을 기록함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err="1">
                          <a:latin typeface="+mn-ea"/>
                          <a:ea typeface="+mn-ea"/>
                        </a:rPr>
                        <a:t>VariableRef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개체의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ValuePresentation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설정에 따라 변수는 물리 값 또는 원시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값을 통해 수정됨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매개변수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VariableRef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클래스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반환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BaseValue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클래스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8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WriteSimultaneously2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지정한 변수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또는 해당 요소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의 값을 기록함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모든 값은 지정된 작업의 동일한 시뮬레이션 단계 또는 동일한 주기 내에서 기록 작업을 진행함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값은 변수 이름 목록에서 정의한 순서대로 전달해야 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err="1">
                          <a:latin typeface="+mn-ea"/>
                          <a:ea typeface="+mn-ea"/>
                        </a:rPr>
                        <a:t>VariableRef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개체의 개별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ValuePresentation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설정에 따라 각 변수가 물리 값 또는 원시 값을 통해 수정되는지 여부 결정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동시에 쓸 수 있는 변수의 수가 제한될 수 있음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매개변수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VariableRef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[],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taskName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unicode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형식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반환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BaseValue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[]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71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2168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Testbench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Testbench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2C1A0E-8EE2-C642-9CF1-59AAE04A4EF9}"/>
              </a:ext>
            </a:extLst>
          </p:cNvPr>
          <p:cNvSpPr/>
          <p:nvPr/>
        </p:nvSpPr>
        <p:spPr>
          <a:xfrm>
            <a:off x="8048979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42BDE-7E1C-2407-B96B-90F7AC1C8971}"/>
              </a:ext>
            </a:extLst>
          </p:cNvPr>
          <p:cNvSpPr txBox="1"/>
          <p:nvPr/>
        </p:nvSpPr>
        <p:spPr>
          <a:xfrm>
            <a:off x="9122463" y="1533763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Testbench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960A7-015E-B475-CCF0-C867F2FE0EA4}"/>
              </a:ext>
            </a:extLst>
          </p:cNvPr>
          <p:cNvSpPr/>
          <p:nvPr/>
        </p:nvSpPr>
        <p:spPr>
          <a:xfrm>
            <a:off x="8519065" y="235708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31C3F4-9F71-0DD7-52FD-A1321169FB14}"/>
              </a:ext>
            </a:extLst>
          </p:cNvPr>
          <p:cNvSpPr/>
          <p:nvPr/>
        </p:nvSpPr>
        <p:spPr>
          <a:xfrm>
            <a:off x="8519065" y="30342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9B08AE-59AF-F6C8-D6CD-EEA213B96846}"/>
              </a:ext>
            </a:extLst>
          </p:cNvPr>
          <p:cNvSpPr/>
          <p:nvPr/>
        </p:nvSpPr>
        <p:spPr>
          <a:xfrm>
            <a:off x="8519064" y="371150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MAPortFactory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8D8C5-5DB1-FAEC-FDD8-E0BAE3971F1E}"/>
              </a:ext>
            </a:extLst>
          </p:cNvPr>
          <p:cNvSpPr/>
          <p:nvPr/>
        </p:nvSpPr>
        <p:spPr>
          <a:xfrm>
            <a:off x="8519064" y="4372581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5BEC5C-1DDD-BFD9-3F27-2FF3CB51A72D}"/>
              </a:ext>
            </a:extLst>
          </p:cNvPr>
          <p:cNvSpPr/>
          <p:nvPr/>
        </p:nvSpPr>
        <p:spPr>
          <a:xfrm>
            <a:off x="8519063" y="50196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MAPortConfig</a:t>
            </a:r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0E93590-619D-4D61-1CCB-AB1282B07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32645"/>
              </p:ext>
            </p:extLst>
          </p:nvPr>
        </p:nvGraphicFramePr>
        <p:xfrm>
          <a:off x="527380" y="1937013"/>
          <a:ext cx="7037029" cy="3566160"/>
        </p:xfrm>
        <a:graphic>
          <a:graphicData uri="http://schemas.openxmlformats.org/drawingml/2006/table">
            <a:tbl>
              <a:tblPr/>
              <a:tblGrid>
                <a:gridCol w="2805983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31046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Property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latin typeface="+mj-ea"/>
                          <a:ea typeface="+mj-ea"/>
                        </a:rPr>
                        <a:t>Description</a:t>
                      </a:r>
                      <a:endParaRPr lang="en-US" sz="1200" b="1"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Breakpoint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특정 조건이 충족될 때 시뮬레이션 모델의 실행을 자동으로 일시 중지 또는 중지하는 중단점을 설정함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err="1">
                          <a:latin typeface="+mn-ea"/>
                          <a:ea typeface="+mn-ea"/>
                        </a:rPr>
                        <a:t>MAPortBreakpoint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Configuration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현재 활성화 된 포트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Configuration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을 반환하거나 없는 경우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NULL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을 반환함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포트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Configuration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개체에 대한 변경 사항은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LoadConfiguration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()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을 통해 활성화 할 때까지 적용 안 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="0">
                          <a:latin typeface="+mn-ea"/>
                          <a:ea typeface="+mn-ea"/>
                        </a:rPr>
                        <a:t>MAPortConfig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5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DAQClock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Capture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에 사용되는 타임 스탬프와 호환되는 상대 포트 시간을 가져옴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(float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형태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28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SimulationStepSize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시뮬레이션 모델이 고정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Step-Size-Solver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에 의해 계산되는 경우 이 메서드는 각 시뮬레이션 단계별로 이산 시뮬레이션 시간에 추가된 시간 증분을 반환함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시간 증분은 초 단위로 제공되며 시뮬레이션이 가변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Step-Size-Solver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에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의해 계산되면 음수 값이 반환됨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>
                          <a:latin typeface="+mn-ea"/>
                          <a:ea typeface="+mn-ea"/>
                        </a:rPr>
                        <a:t>(float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형태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894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81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Testbench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Testbench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2C1A0E-8EE2-C642-9CF1-59AAE04A4EF9}"/>
              </a:ext>
            </a:extLst>
          </p:cNvPr>
          <p:cNvSpPr/>
          <p:nvPr/>
        </p:nvSpPr>
        <p:spPr>
          <a:xfrm>
            <a:off x="8048979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42BDE-7E1C-2407-B96B-90F7AC1C8971}"/>
              </a:ext>
            </a:extLst>
          </p:cNvPr>
          <p:cNvSpPr txBox="1"/>
          <p:nvPr/>
        </p:nvSpPr>
        <p:spPr>
          <a:xfrm>
            <a:off x="9122463" y="1533763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Testbench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960A7-015E-B475-CCF0-C867F2FE0EA4}"/>
              </a:ext>
            </a:extLst>
          </p:cNvPr>
          <p:cNvSpPr/>
          <p:nvPr/>
        </p:nvSpPr>
        <p:spPr>
          <a:xfrm>
            <a:off x="8519065" y="235708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31C3F4-9F71-0DD7-52FD-A1321169FB14}"/>
              </a:ext>
            </a:extLst>
          </p:cNvPr>
          <p:cNvSpPr/>
          <p:nvPr/>
        </p:nvSpPr>
        <p:spPr>
          <a:xfrm>
            <a:off x="8519065" y="30342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9B08AE-59AF-F6C8-D6CD-EEA213B96846}"/>
              </a:ext>
            </a:extLst>
          </p:cNvPr>
          <p:cNvSpPr/>
          <p:nvPr/>
        </p:nvSpPr>
        <p:spPr>
          <a:xfrm>
            <a:off x="8519064" y="371150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MAPortFactory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8D8C5-5DB1-FAEC-FDD8-E0BAE3971F1E}"/>
              </a:ext>
            </a:extLst>
          </p:cNvPr>
          <p:cNvSpPr/>
          <p:nvPr/>
        </p:nvSpPr>
        <p:spPr>
          <a:xfrm>
            <a:off x="8519064" y="4372581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5BEC5C-1DDD-BFD9-3F27-2FF3CB51A72D}"/>
              </a:ext>
            </a:extLst>
          </p:cNvPr>
          <p:cNvSpPr/>
          <p:nvPr/>
        </p:nvSpPr>
        <p:spPr>
          <a:xfrm>
            <a:off x="8519063" y="50196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MAPortConfig</a:t>
            </a:r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0E93590-619D-4D61-1CCB-AB1282B07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75155"/>
              </p:ext>
            </p:extLst>
          </p:nvPr>
        </p:nvGraphicFramePr>
        <p:xfrm>
          <a:off x="527380" y="1937013"/>
          <a:ext cx="7037029" cy="2286000"/>
        </p:xfrm>
        <a:graphic>
          <a:graphicData uri="http://schemas.openxmlformats.org/drawingml/2006/table">
            <a:tbl>
              <a:tblPr/>
              <a:tblGrid>
                <a:gridCol w="2805983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31046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Property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latin typeface="+mj-ea"/>
                          <a:ea typeface="+mj-ea"/>
                        </a:rPr>
                        <a:t>Description</a:t>
                      </a:r>
                      <a:endParaRPr lang="en-US" sz="1200" b="1"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SimultaneousLevel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ReadSimultaneously()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WriteSimultaneously()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메서드의 구현에 의해 보장되는 읽기와 쓰기를 동시에 수행하는 수준을 반환함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SimultaneousLevel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69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포트의 현재 상태를 반환함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err="1">
                          <a:latin typeface="+mn-ea"/>
                          <a:ea typeface="+mn-ea"/>
                        </a:rPr>
                        <a:t>MAPortState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22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TaskInfos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사용 가능한 모든 작업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(task)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에 대한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TaskInfo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개체 반환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err="1">
                          <a:latin typeface="+mn-ea"/>
                          <a:ea typeface="+mn-ea"/>
                        </a:rPr>
                        <a:t>TaskInfo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10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VariableNames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사용 가능한 모든 변수의 이름을 반환함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unicode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형식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79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889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Testbench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Testbench </a:t>
            </a:r>
            <a:r>
              <a:rPr lang="ko-KR" altLang="en-US" dirty="0"/>
              <a:t>구성 및 역할</a:t>
            </a:r>
            <a:endParaRPr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2C1A0E-8EE2-C642-9CF1-59AAE04A4EF9}"/>
              </a:ext>
            </a:extLst>
          </p:cNvPr>
          <p:cNvSpPr/>
          <p:nvPr/>
        </p:nvSpPr>
        <p:spPr>
          <a:xfrm>
            <a:off x="8048979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42BDE-7E1C-2407-B96B-90F7AC1C8971}"/>
              </a:ext>
            </a:extLst>
          </p:cNvPr>
          <p:cNvSpPr txBox="1"/>
          <p:nvPr/>
        </p:nvSpPr>
        <p:spPr>
          <a:xfrm>
            <a:off x="9122463" y="1533763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Testbench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960A7-015E-B475-CCF0-C867F2FE0EA4}"/>
              </a:ext>
            </a:extLst>
          </p:cNvPr>
          <p:cNvSpPr/>
          <p:nvPr/>
        </p:nvSpPr>
        <p:spPr>
          <a:xfrm>
            <a:off x="8519065" y="235708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31C3F4-9F71-0DD7-52FD-A1321169FB14}"/>
              </a:ext>
            </a:extLst>
          </p:cNvPr>
          <p:cNvSpPr/>
          <p:nvPr/>
        </p:nvSpPr>
        <p:spPr>
          <a:xfrm>
            <a:off x="8519065" y="30342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9B08AE-59AF-F6C8-D6CD-EEA213B96846}"/>
              </a:ext>
            </a:extLst>
          </p:cNvPr>
          <p:cNvSpPr/>
          <p:nvPr/>
        </p:nvSpPr>
        <p:spPr>
          <a:xfrm>
            <a:off x="8519064" y="371150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MAPortFactory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8D8C5-5DB1-FAEC-FDD8-E0BAE3971F1E}"/>
              </a:ext>
            </a:extLst>
          </p:cNvPr>
          <p:cNvSpPr/>
          <p:nvPr/>
        </p:nvSpPr>
        <p:spPr>
          <a:xfrm>
            <a:off x="8519064" y="4372581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5BEC5C-1DDD-BFD9-3F27-2FF3CB51A72D}"/>
              </a:ext>
            </a:extLst>
          </p:cNvPr>
          <p:cNvSpPr/>
          <p:nvPr/>
        </p:nvSpPr>
        <p:spPr>
          <a:xfrm>
            <a:off x="8519063" y="50196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MAPortConfig</a:t>
            </a:r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49B345A-A886-B093-93C2-96B8E7458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978928"/>
              </p:ext>
            </p:extLst>
          </p:nvPr>
        </p:nvGraphicFramePr>
        <p:xfrm>
          <a:off x="527380" y="1933873"/>
          <a:ext cx="7037029" cy="548640"/>
        </p:xfrm>
        <a:graphic>
          <a:graphicData uri="http://schemas.openxmlformats.org/drawingml/2006/table">
            <a:tbl>
              <a:tblPr/>
              <a:tblGrid>
                <a:gridCol w="7037029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latin typeface="+mj-ea"/>
                          <a:ea typeface="+mj-ea"/>
                        </a:rPr>
                        <a:t>MAPortConfig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err="1">
                          <a:latin typeface="+mn-ea"/>
                          <a:ea typeface="+mn-ea"/>
                        </a:rPr>
                        <a:t>MAPort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에 대한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Configuration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클래스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10F333E-A730-B98D-5650-3740751BD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01838"/>
              </p:ext>
            </p:extLst>
          </p:nvPr>
        </p:nvGraphicFramePr>
        <p:xfrm>
          <a:off x="527378" y="2851875"/>
          <a:ext cx="7037029" cy="1005840"/>
        </p:xfrm>
        <a:graphic>
          <a:graphicData uri="http://schemas.openxmlformats.org/drawingml/2006/table">
            <a:tbl>
              <a:tblPr/>
              <a:tblGrid>
                <a:gridCol w="2805983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31046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Data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latin typeface="+mj-ea"/>
                          <a:ea typeface="+mj-ea"/>
                        </a:rPr>
                        <a:t>Description</a:t>
                      </a:r>
                      <a:endParaRPr lang="en-US" sz="1200" b="1"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modelFile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시뮬레이션 모델의 경로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b="1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vendorSpecificConfiguration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공급업체별 포트 설정을 보유하는 공급업체별 개체에 대한 마커 인터페이스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60568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9BDD3-47D6-F387-1F5E-59184A91A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6630"/>
              </p:ext>
            </p:extLst>
          </p:nvPr>
        </p:nvGraphicFramePr>
        <p:xfrm>
          <a:off x="527378" y="4059573"/>
          <a:ext cx="7037029" cy="1920240"/>
        </p:xfrm>
        <a:graphic>
          <a:graphicData uri="http://schemas.openxmlformats.org/drawingml/2006/table">
            <a:tbl>
              <a:tblPr/>
              <a:tblGrid>
                <a:gridCol w="2784209">
                  <a:extLst>
                    <a:ext uri="{9D8B030D-6E8A-4147-A177-3AD203B41FA5}">
                      <a16:colId xmlns:a16="http://schemas.microsoft.com/office/drawing/2014/main" val="604748803"/>
                    </a:ext>
                  </a:extLst>
                </a:gridCol>
                <a:gridCol w="4252820">
                  <a:extLst>
                    <a:ext uri="{9D8B030D-6E8A-4147-A177-3AD203B41FA5}">
                      <a16:colId xmlns:a16="http://schemas.microsoft.com/office/drawing/2014/main" val="154900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Property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+mj-ea"/>
                          <a:ea typeface="+mj-ea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346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ModelFile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대상이 되는 시뮬레이션 모듈의 경로를 설정하거나 설정된 시뮬레이션 모듈의 경로를 반환함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Setter: </a:t>
                      </a:r>
                      <a:r>
                        <a:rPr lang="en-US" sz="1200" err="1">
                          <a:latin typeface="+mn-ea"/>
                          <a:ea typeface="+mn-ea"/>
                        </a:rPr>
                        <a:t>modelFile</a:t>
                      </a:r>
                      <a:r>
                        <a:rPr lang="en-US" sz="120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sz="1200" err="1">
                          <a:latin typeface="+mn-ea"/>
                          <a:ea typeface="+mn-ea"/>
                        </a:rPr>
                        <a:t>unicode</a:t>
                      </a:r>
                      <a:r>
                        <a:rPr 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형식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0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VendorSpecificConfiguration</a:t>
                      </a:r>
                      <a:endParaRPr lang="en-US" altLang="ko-KR" sz="1200" b="1" i="0" u="none" strike="noStrike" cap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포트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Configuration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객체의 공급업체 및 포트 별 설정을 반환하거나 설정하는 역할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>
                          <a:latin typeface="+mn-ea"/>
                          <a:ea typeface="+mn-ea"/>
                        </a:rPr>
                        <a:t>각 호출은 </a:t>
                      </a:r>
                      <a:r>
                        <a:rPr lang="en-US" altLang="ko-KR" sz="1200" err="1">
                          <a:latin typeface="+mn-ea"/>
                          <a:ea typeface="+mn-ea"/>
                        </a:rPr>
                        <a:t>Configuraion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객체의 개별 복사본을 반환하며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변경 내용을 적용하려면 수정된 구성 개체의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Setter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호출이 필요함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525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7945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endParaRPr sz="1979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40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sz="1979" dirty="0"/>
              <a:t>ASAM</a:t>
            </a:r>
            <a:r>
              <a:rPr lang="ko-KR" altLang="en-US" sz="1979" dirty="0"/>
              <a:t> </a:t>
            </a:r>
            <a:r>
              <a:rPr lang="en-US" altLang="ko-KR" sz="1979" dirty="0"/>
              <a:t>XIL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ASAM XIL 1.0.2</a:t>
            </a:r>
            <a:r>
              <a:rPr lang="ko-KR" altLang="en-US" dirty="0"/>
              <a:t> 버전</a:t>
            </a:r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496183-D042-B287-7A64-78C88FB235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2"/>
          <a:stretch/>
        </p:blipFill>
        <p:spPr>
          <a:xfrm>
            <a:off x="5250179" y="1364042"/>
            <a:ext cx="6422059" cy="28463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3A1012-E29D-280E-5254-CD5ADDE35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82" y="1505476"/>
            <a:ext cx="4419498" cy="18990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FE938E-377B-92F8-56A1-54B885E80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382" y="3723877"/>
            <a:ext cx="4406292" cy="97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46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3061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endParaRPr sz="1979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FD4F3E-896F-D7C7-9AE9-7C9C8EE550AF}"/>
              </a:ext>
            </a:extLst>
          </p:cNvPr>
          <p:cNvSpPr txBox="1"/>
          <p:nvPr/>
        </p:nvSpPr>
        <p:spPr>
          <a:xfrm>
            <a:off x="527381" y="2086872"/>
            <a:ext cx="111372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testbench API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는 다음 하드웨어에 대한 액세스에 대해 다룹니다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:</a:t>
            </a:r>
            <a:br>
              <a:rPr lang="ko-KR" altLang="en-US" sz="1800" dirty="0">
                <a:latin typeface="+mn-ea"/>
                <a:ea typeface="+mn-ea"/>
              </a:rPr>
            </a:b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◦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Model Access,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시뮬레이션 모델 읽기 및 쓰기 매개변수에 대한 액세스 제공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신호 캡처 및 생성</a:t>
            </a:r>
            <a:br>
              <a:rPr lang="ko-KR" altLang="en-US" sz="1800" dirty="0">
                <a:latin typeface="+mn-ea"/>
                <a:ea typeface="+mn-ea"/>
              </a:rPr>
            </a:b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◦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ECU Access: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측정 변수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(M Port)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를 캡처하고 읽을 수 있으며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보정에 사용됩니다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(C Port)</a:t>
            </a:r>
            <a:br>
              <a:rPr lang="ko-KR" altLang="en-US" sz="1800" dirty="0">
                <a:latin typeface="+mn-ea"/>
                <a:ea typeface="+mn-ea"/>
              </a:rPr>
            </a:b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◦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Stimulator functionality: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즉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실시간으로 가능한 자극 시퀀스를 설명하고 평가하는 옵션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</a:t>
            </a:r>
            <a:br>
              <a:rPr lang="ko-KR" altLang="en-US" sz="1800" dirty="0">
                <a:latin typeface="+mn-ea"/>
                <a:ea typeface="+mn-ea"/>
              </a:rPr>
            </a:b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◦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DIAG Access: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타사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ECU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진단 도구를 원격 제어하도록 설정된 기능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예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진단 서비스를 통한 고장 메모리 관리 옵션 사용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).</a:t>
            </a:r>
            <a:br>
              <a:rPr lang="ko-KR" altLang="en-US" sz="1800" dirty="0">
                <a:latin typeface="+mn-ea"/>
                <a:ea typeface="+mn-ea"/>
              </a:rPr>
            </a:b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◦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FIU Access: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전기적 고장 분사 시스템을 제어하는 기능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단락에 사용할 기능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배터리 전압 또는 접지 전위로 설정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ECU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핀에 대한 단선 등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</a:t>
            </a:r>
            <a:br>
              <a:rPr lang="ko-KR" altLang="en-US" sz="1800" dirty="0">
                <a:latin typeface="+mn-ea"/>
                <a:ea typeface="+mn-ea"/>
              </a:rPr>
            </a:b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◦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Network Access: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즉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CAN, LIN,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Flexray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와 같은 자동차 네트워크 시스템에서 기호 형태로 신호 값을 읽고 쓰는 옵션입니다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42753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endParaRPr sz="1979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A9D3A-6E36-9556-33E5-CE7B00DC7E18}"/>
              </a:ext>
            </a:extLst>
          </p:cNvPr>
          <p:cNvSpPr txBox="1"/>
          <p:nvPr/>
        </p:nvSpPr>
        <p:spPr>
          <a:xfrm>
            <a:off x="527381" y="1665925"/>
            <a:ext cx="111372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프레임워크는 특정 형식과 관련된 모든 변수를 처리하는 중앙 인프라의 역할을 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프레임워크에 기반하여 하드웨어에 대한 액세스는 신호 생성에서 읽고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쓰고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캡처하거나 사용할 수 있는 변수에 의해서만 실현됩니다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이러한 변수는 테스트 벤치에 대한 액세스를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캡슐화합니다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프레임워크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API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는 다음과 같은 가능성을 제공한다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:</a:t>
            </a:r>
            <a:br>
              <a:rPr lang="ko-KR" altLang="en-US" sz="1800" dirty="0">
                <a:latin typeface="+mn-ea"/>
                <a:ea typeface="+mn-ea"/>
              </a:rPr>
            </a:b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◦ 포트 요소와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test case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변수를 교환하기 위한 매핑</a:t>
            </a:r>
            <a:br>
              <a:rPr lang="ko-KR" altLang="en-US" sz="1800" dirty="0">
                <a:latin typeface="+mn-ea"/>
                <a:ea typeface="+mn-ea"/>
              </a:rPr>
            </a:b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◦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port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수명 주기 제어</a:t>
            </a:r>
            <a:br>
              <a:rPr lang="ko-KR" altLang="en-US" sz="1800" dirty="0">
                <a:latin typeface="+mn-ea"/>
                <a:ea typeface="+mn-ea"/>
              </a:rPr>
            </a:b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◦ 사용된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testbench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포트 구성</a:t>
            </a:r>
            <a:endParaRPr lang="ko-KR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87906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endParaRPr sz="1979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782101-D3AC-39F4-D455-C31720EDF6A4}"/>
              </a:ext>
            </a:extLst>
          </p:cNvPr>
          <p:cNvSpPr txBox="1"/>
          <p:nvPr/>
        </p:nvSpPr>
        <p:spPr>
          <a:xfrm>
            <a:off x="1095596" y="1816652"/>
            <a:ext cx="6096000" cy="4197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ASAM XIL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테스트 자동화 툴과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테스트벤치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간의 통신을 위한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API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표준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표준은 개발 및 테스트 프로세스의 모든 단계에서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테스트벤치를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지원하며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가장 두드러진 것은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MIL(Model-in-the-Loop), SIL(Software-in-the-Loop)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및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HIL(Hardware-in-the-Loop)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존재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"XIL"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모든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"in-the-loop"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시스템에 표준을 사용할 수 있음을 의미함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ASAM XIL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호환 제품을 사용하면 테스트 시스템 사용자가 비용이 많이 드는 통합 노력 없이 다양한 공급업체의 최상의 구성 요소를 통합 가능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시뮬레이션 모델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ECU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내부 측정 및 캘리브레이션 데이터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진단 데이터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전기 오류 시뮬레이션 장치 및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ECU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네트워크에 대한 액세스를 제공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API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기술 독립적 인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UML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모델로 설명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표준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API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상당 부분을 구현하는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C#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오픈 소스 코드를 포함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 표준은 테스트 케이스를 실제 및 가상 테스트 시스템에서 분리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이를 통해 마이그레이션 노력이 거의 또는 전혀 없이 서로 다른 테스트 시스템 간에 테스트를 전송 가능해 테스트를 쉽게 재사용 가능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노하우를 한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테스트벤치에서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다른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테스트벤치로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훨씬 쉽게 이전할 수 있으므로 개발 및 테스트 엔지니어의 교육 비용이 절감 가능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1845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endParaRPr sz="1979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2CA97-DE93-96B2-7B25-07C16A0B3326}"/>
              </a:ext>
            </a:extLst>
          </p:cNvPr>
          <p:cNvSpPr txBox="1"/>
          <p:nvPr/>
        </p:nvSpPr>
        <p:spPr>
          <a:xfrm>
            <a:off x="0" y="1439481"/>
            <a:ext cx="6096000" cy="1329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프레임워크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 로깅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단위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유형 또는 변수 식별자 매핑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테스트벤치에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대한 포트 기반 통신 관리와 같은 기능을 제공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프레임워크는 테스트 도구에서 사용할 수 있는 기능을 사용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테스트벤치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시뮬레이션 모델에 대한 액세스 포트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ECU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매개 변수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 및 진단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전기 오류 시뮬레이션 및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ECU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네트워크를 포함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B8FD3-7860-CF51-8106-B901FBF4F2C1}"/>
              </a:ext>
            </a:extLst>
          </p:cNvPr>
          <p:cNvSpPr txBox="1"/>
          <p:nvPr/>
        </p:nvSpPr>
        <p:spPr>
          <a:xfrm>
            <a:off x="-135467" y="2876656"/>
            <a:ext cx="6096000" cy="2379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테스트 재사용을 개선하기 위해 테스트 개발자에게 테스트 케이스와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테스트벤치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간의 효과적인 분리는 표준화된 매핑을 통해 가능함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이는 테스트 케이스와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테스트벤치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간의 값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 식별자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물리적 단위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유형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표준화된 매핑을 제공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매핑된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값은 개발 프로세스 중에 다를 수 있지만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사용자는 매핑을 조정하기만 하면 되며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테스트 케이스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측정 정의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영향을 받지 않음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사용자는 통일된 방식으로 적절한 포트 전제 조건을 구성 가능함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포트에 다운로드할 시뮬레이션 모델 및 다운로드 후 시뮬레이션을 자동으로 시작해야 하는지 여부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).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정보를 통해 프레임워크는 측정이 시작되기 전에 포트를 적절한 상태로 전환 가능함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A67EC-B298-DD4F-E8FA-EFB36BFB3E98}"/>
              </a:ext>
            </a:extLst>
          </p:cNvPr>
          <p:cNvSpPr txBox="1"/>
          <p:nvPr/>
        </p:nvSpPr>
        <p:spPr>
          <a:xfrm>
            <a:off x="5960533" y="2905151"/>
            <a:ext cx="6096000" cy="3250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테스트 재사용을 개선하기 위해 테스트 개발자에게 테스트 케이스와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테스트벤치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간의 효과적인 분리는 프레임워크의 기본 기능 중 하나인 매핑에 의해 가능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abstract identifiers for variables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physical units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 types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매핑된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값은 개발 프로세스 중에 다를 수 있으며 사용자는 매핑을 조정하기만 하면 되며 테스트 케이스는 영향을 받지 않음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차량 속도의 데이터 유형 또는 물리적 단위와 같은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매핑된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값은 동일한 테스트 케이스 구현이 재사용되는 동안 다른 정밀도 또는 다른 시뮬레이션 모델 공급업체가 개발 프로세스에 참여하기 때문에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테스트벤치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측에서 변경될 수 있음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4F6826-14C3-9391-AAEC-2D842CA24136}"/>
              </a:ext>
            </a:extLst>
          </p:cNvPr>
          <p:cNvSpPr txBox="1"/>
          <p:nvPr/>
        </p:nvSpPr>
        <p:spPr>
          <a:xfrm>
            <a:off x="5960533" y="1542073"/>
            <a:ext cx="6169378" cy="1226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ASAM XIL 2.0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테스트벤치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포트의 변수에 대한 객체 지향 액세스를 사용하여 테스트 케이스에 포트 독립성을 도입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종류의 포트 추상화는 테스트 자동화와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테스트벤치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사이의 프레임워크 계층에서 제공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프레임워크 내의 일부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테스트벤치별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구성에 따라 다른 포트가 지정된 순서로 시작 및 종료됨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8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ASAM</a:t>
            </a:r>
            <a:r>
              <a:rPr lang="ko-KR" altLang="en-US" sz="1979" dirty="0"/>
              <a:t> </a:t>
            </a:r>
            <a:r>
              <a:rPr lang="en-US" altLang="ko-KR" sz="1979" dirty="0"/>
              <a:t>XIL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ko-KR" dirty="0"/>
              <a:t>ASAM XIL 2.0 </a:t>
            </a:r>
            <a:r>
              <a:rPr lang="ko-KR" altLang="en-US" dirty="0"/>
              <a:t>버전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6E46C4-AF30-38D5-CDCD-B46E2033CB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34"/>
          <a:stretch/>
        </p:blipFill>
        <p:spPr>
          <a:xfrm>
            <a:off x="5242560" y="1348802"/>
            <a:ext cx="6422059" cy="42137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CAE816-2286-72F6-47D0-6148D3195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75" y="1482432"/>
            <a:ext cx="4458506" cy="16148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2C8942-7771-BD60-2EBF-012903FDA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575" y="3276863"/>
            <a:ext cx="4458506" cy="79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0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ASAM</a:t>
            </a:r>
            <a:r>
              <a:rPr lang="ko-KR" altLang="en-US" sz="1979" dirty="0"/>
              <a:t> </a:t>
            </a:r>
            <a:r>
              <a:rPr lang="en-US" altLang="ko-KR" sz="1979" dirty="0"/>
              <a:t>XIL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ko-KR" dirty="0"/>
              <a:t> Framework</a:t>
            </a:r>
            <a:r>
              <a:rPr lang="ko-KR" altLang="en-US" dirty="0"/>
              <a:t>와 </a:t>
            </a:r>
            <a:r>
              <a:rPr lang="en-US" altLang="ko-KR" dirty="0"/>
              <a:t>Testbench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3E7F93-2687-555F-A97B-964594C2AC36}"/>
              </a:ext>
            </a:extLst>
          </p:cNvPr>
          <p:cNvSpPr/>
          <p:nvPr/>
        </p:nvSpPr>
        <p:spPr>
          <a:xfrm>
            <a:off x="527382" y="1950005"/>
            <a:ext cx="3615641" cy="147899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F9D97-5D66-7EB5-D2E9-F31FC193503F}"/>
              </a:ext>
            </a:extLst>
          </p:cNvPr>
          <p:cNvSpPr txBox="1"/>
          <p:nvPr/>
        </p:nvSpPr>
        <p:spPr>
          <a:xfrm>
            <a:off x="1559188" y="153376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Framework</a:t>
            </a:r>
            <a:endParaRPr lang="ko-KR" altLang="en-US" sz="2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D33E415-BE38-6074-1B9F-8CCE42F3475A}"/>
              </a:ext>
            </a:extLst>
          </p:cNvPr>
          <p:cNvSpPr/>
          <p:nvPr/>
        </p:nvSpPr>
        <p:spPr>
          <a:xfrm>
            <a:off x="8048979" y="1950005"/>
            <a:ext cx="3615641" cy="147899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A5E2FE-EAC6-CF17-3C27-50C31F40F365}"/>
              </a:ext>
            </a:extLst>
          </p:cNvPr>
          <p:cNvSpPr txBox="1"/>
          <p:nvPr/>
        </p:nvSpPr>
        <p:spPr>
          <a:xfrm>
            <a:off x="9122463" y="1533763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Testbench</a:t>
            </a:r>
            <a:endParaRPr lang="ko-KR" altLang="en-US" sz="20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799A8-653B-5E8F-FD73-9E2D867C638D}"/>
              </a:ext>
            </a:extLst>
          </p:cNvPr>
          <p:cNvSpPr txBox="1"/>
          <p:nvPr/>
        </p:nvSpPr>
        <p:spPr>
          <a:xfrm>
            <a:off x="527382" y="5200872"/>
            <a:ext cx="111372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Testbench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API: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테스트 하드웨어를 테스트 소프트웨어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자동화 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에서 분리하고 하드웨어에 대한 표준화된 액세스를 허용합니다</a:t>
            </a:r>
            <a:br>
              <a:rPr lang="ko-KR" altLang="en-US" dirty="0">
                <a:latin typeface="+mn-ea"/>
                <a:ea typeface="+mn-ea"/>
              </a:rPr>
            </a:br>
            <a:br>
              <a:rPr lang="ko-KR" altLang="en-US" dirty="0">
                <a:latin typeface="+mn-ea"/>
                <a:ea typeface="+mn-ea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API: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테스트 사례에 대한 표준화된 액세스 포인트를 통해 테스트 자동화 소프트웨어를 교환할 수 있으므로 실제 테스트 시스템과 가상 테스트 시스템의 테스트 사례가 분리됩니다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9F109-EEDA-F0B0-95D9-7925D8669B73}"/>
              </a:ext>
            </a:extLst>
          </p:cNvPr>
          <p:cNvSpPr txBox="1"/>
          <p:nvPr/>
        </p:nvSpPr>
        <p:spPr>
          <a:xfrm>
            <a:off x="527382" y="3928613"/>
            <a:ext cx="11137236" cy="970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장점은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ASAM XIL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표준의 두 가지 주요 구성 요소의 결과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사용된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테스트벤치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하드웨어 및 소프트웨어와 독립적인 데이터 측정 및 매핑 기능을 제공하는 </a:t>
            </a:r>
            <a:r>
              <a:rPr lang="ko-KR" altLang="ko-KR" sz="1400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프레임워크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시뮬레이션 모델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ECU,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전기 서브 시스템 및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ECU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네트워크에 포트 기반 통신 수단을 제공하는 </a:t>
            </a:r>
            <a:r>
              <a:rPr lang="ko-KR" altLang="ko-KR" sz="1400" u="sng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테스트벤치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8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ASAM</a:t>
            </a:r>
            <a:r>
              <a:rPr lang="ko-KR" altLang="en-US" sz="1979" dirty="0"/>
              <a:t> </a:t>
            </a:r>
            <a:r>
              <a:rPr lang="en-US" altLang="ko-KR" sz="1979" dirty="0"/>
              <a:t>XIL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Framework</a:t>
            </a:r>
            <a:r>
              <a:rPr lang="ko-KR" altLang="en-US" dirty="0"/>
              <a:t>와 </a:t>
            </a:r>
            <a:r>
              <a:rPr lang="en-US" altLang="ko-KR" dirty="0"/>
              <a:t>Testbench </a:t>
            </a:r>
            <a:r>
              <a:rPr lang="ko-KR" altLang="en-US" dirty="0"/>
              <a:t>구조 및 동작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3E7F93-2687-555F-A97B-964594C2AC36}"/>
              </a:ext>
            </a:extLst>
          </p:cNvPr>
          <p:cNvSpPr/>
          <p:nvPr/>
        </p:nvSpPr>
        <p:spPr>
          <a:xfrm>
            <a:off x="527382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F9D97-5D66-7EB5-D2E9-F31FC193503F}"/>
              </a:ext>
            </a:extLst>
          </p:cNvPr>
          <p:cNvSpPr txBox="1"/>
          <p:nvPr/>
        </p:nvSpPr>
        <p:spPr>
          <a:xfrm>
            <a:off x="1559188" y="153376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Framework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C0FCAB-4AF0-58F4-3710-3BA642971DA3}"/>
              </a:ext>
            </a:extLst>
          </p:cNvPr>
          <p:cNvSpPr/>
          <p:nvPr/>
        </p:nvSpPr>
        <p:spPr>
          <a:xfrm>
            <a:off x="1011948" y="242481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FrameworkFactory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038914-DF85-BEDA-06FE-98DB684E5956}"/>
              </a:ext>
            </a:extLst>
          </p:cNvPr>
          <p:cNvSpPr/>
          <p:nvPr/>
        </p:nvSpPr>
        <p:spPr>
          <a:xfrm>
            <a:off x="1011948" y="310202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6EB1BC-A149-5F6A-47D9-08B88C7B0357}"/>
              </a:ext>
            </a:extLst>
          </p:cNvPr>
          <p:cNvSpPr/>
          <p:nvPr/>
        </p:nvSpPr>
        <p:spPr>
          <a:xfrm>
            <a:off x="1011947" y="3779236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FrameworkConfig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D43469-36FC-9290-6BA5-143F750F6D4E}"/>
              </a:ext>
            </a:extLst>
          </p:cNvPr>
          <p:cNvSpPr/>
          <p:nvPr/>
        </p:nvSpPr>
        <p:spPr>
          <a:xfrm>
            <a:off x="1011947" y="4440314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MAPortDef</a:t>
            </a:r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D33E415-BE38-6074-1B9F-8CCE42F3475A}"/>
              </a:ext>
            </a:extLst>
          </p:cNvPr>
          <p:cNvSpPr/>
          <p:nvPr/>
        </p:nvSpPr>
        <p:spPr>
          <a:xfrm>
            <a:off x="8048979" y="1950005"/>
            <a:ext cx="3615641" cy="415501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A5E2FE-EAC6-CF17-3C27-50C31F40F365}"/>
              </a:ext>
            </a:extLst>
          </p:cNvPr>
          <p:cNvSpPr txBox="1"/>
          <p:nvPr/>
        </p:nvSpPr>
        <p:spPr>
          <a:xfrm>
            <a:off x="9122463" y="1533763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Testbench</a:t>
            </a:r>
            <a:endParaRPr lang="ko-KR" altLang="en-US" sz="20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8F9FA4-FD4F-DAE4-B1E4-AE8CEA88E5B8}"/>
              </a:ext>
            </a:extLst>
          </p:cNvPr>
          <p:cNvSpPr/>
          <p:nvPr/>
        </p:nvSpPr>
        <p:spPr>
          <a:xfrm>
            <a:off x="8519065" y="235708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TestbenchFactory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35BC8-EA09-7968-CF98-1B10B6CC33CC}"/>
              </a:ext>
            </a:extLst>
          </p:cNvPr>
          <p:cNvSpPr/>
          <p:nvPr/>
        </p:nvSpPr>
        <p:spPr>
          <a:xfrm>
            <a:off x="8519065" y="30342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Testbench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4DF3EF-E310-4C42-0833-144B7C9F52C5}"/>
              </a:ext>
            </a:extLst>
          </p:cNvPr>
          <p:cNvSpPr/>
          <p:nvPr/>
        </p:nvSpPr>
        <p:spPr>
          <a:xfrm>
            <a:off x="8519064" y="371150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MAPortFactory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6B67AE-032B-3373-6032-A1FD9EFFB351}"/>
              </a:ext>
            </a:extLst>
          </p:cNvPr>
          <p:cNvSpPr/>
          <p:nvPr/>
        </p:nvSpPr>
        <p:spPr>
          <a:xfrm>
            <a:off x="8519064" y="4372581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528152-3015-B2F5-DBA7-0C9CEB9241B3}"/>
              </a:ext>
            </a:extLst>
          </p:cNvPr>
          <p:cNvSpPr/>
          <p:nvPr/>
        </p:nvSpPr>
        <p:spPr>
          <a:xfrm>
            <a:off x="8519063" y="5019693"/>
            <a:ext cx="2675467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MAPortConfig</a:t>
            </a: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ASAM</a:t>
            </a:r>
            <a:r>
              <a:rPr lang="ko-KR" altLang="en-US" sz="1979" dirty="0"/>
              <a:t> </a:t>
            </a:r>
            <a:r>
              <a:rPr lang="en-US" altLang="ko-KR" sz="1979" dirty="0"/>
              <a:t>XIL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Framework</a:t>
            </a:r>
            <a:r>
              <a:rPr lang="ko-KR" altLang="en-US" dirty="0"/>
              <a:t>와 </a:t>
            </a:r>
            <a:r>
              <a:rPr lang="en-US" altLang="ko-KR" dirty="0"/>
              <a:t>Testbench </a:t>
            </a:r>
            <a:r>
              <a:rPr lang="ko-KR" altLang="en-US" dirty="0"/>
              <a:t>구조 및 동작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7D5CC5-7A18-6267-714F-CD63F07A9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843" y="1377464"/>
            <a:ext cx="7584313" cy="507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09200"/>
      </p:ext>
    </p:extLst>
  </p:cSld>
  <p:clrMapOvr>
    <a:masterClrMapping/>
  </p:clrMapOvr>
</p:sld>
</file>

<file path=ppt/theme/theme1.xml><?xml version="1.0" encoding="utf-8"?>
<a:theme xmlns:a="http://schemas.openxmlformats.org/drawingml/2006/main" name="DRIMAES_1">
  <a:themeElements>
    <a:clrScheme name="사용자 지정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EDEDE"/>
      </a:accent1>
      <a:accent2>
        <a:srgbClr val="A0A0A0"/>
      </a:accent2>
      <a:accent3>
        <a:srgbClr val="555555"/>
      </a:accent3>
      <a:accent4>
        <a:srgbClr val="7DEAD5"/>
      </a:accent4>
      <a:accent5>
        <a:srgbClr val="1BBBCC"/>
      </a:accent5>
      <a:accent6>
        <a:srgbClr val="06438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</TotalTime>
  <Words>4136</Words>
  <Application>Microsoft Office PowerPoint</Application>
  <PresentationFormat>와이드스크린</PresentationFormat>
  <Paragraphs>961</Paragraphs>
  <Slides>54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0" baseType="lpstr">
      <vt:lpstr>맑은 고딕</vt:lpstr>
      <vt:lpstr>맑은 고딕</vt:lpstr>
      <vt:lpstr>Arial</vt:lpstr>
      <vt:lpstr>Calibri</vt:lpstr>
      <vt:lpstr>Wingdings</vt:lpstr>
      <vt:lpstr>DRIMAES_1</vt:lpstr>
      <vt:lpstr>ASAM XIL 구조 분석</vt:lpstr>
      <vt:lpstr>ASAM XIL 구조 분석</vt:lpstr>
      <vt:lpstr>PowerPoint 프레젠테이션</vt:lpstr>
      <vt:lpstr>ASAM XIL</vt:lpstr>
      <vt:lpstr>ASAM XIL</vt:lpstr>
      <vt:lpstr>ASAM XIL</vt:lpstr>
      <vt:lpstr>ASAM XIL</vt:lpstr>
      <vt:lpstr>ASAM XIL</vt:lpstr>
      <vt:lpstr>ASAM XIL</vt:lpstr>
      <vt:lpstr>Framework</vt:lpstr>
      <vt:lpstr>Framework</vt:lpstr>
      <vt:lpstr>Framework</vt:lpstr>
      <vt:lpstr>Framework</vt:lpstr>
      <vt:lpstr>Framework</vt:lpstr>
      <vt:lpstr>Framework</vt:lpstr>
      <vt:lpstr>Framework</vt:lpstr>
      <vt:lpstr>Framework</vt:lpstr>
      <vt:lpstr>Framework</vt:lpstr>
      <vt:lpstr>Framework</vt:lpstr>
      <vt:lpstr>Framework</vt:lpstr>
      <vt:lpstr>Framework</vt:lpstr>
      <vt:lpstr>Framework</vt:lpstr>
      <vt:lpstr>Framework</vt:lpstr>
      <vt:lpstr>Framework</vt:lpstr>
      <vt:lpstr>Framework</vt:lpstr>
      <vt:lpstr>Framework</vt:lpstr>
      <vt:lpstr>Testbench</vt:lpstr>
      <vt:lpstr>Testbench</vt:lpstr>
      <vt:lpstr>Testbench</vt:lpstr>
      <vt:lpstr>Testbench</vt:lpstr>
      <vt:lpstr>Testbench</vt:lpstr>
      <vt:lpstr>Testbench</vt:lpstr>
      <vt:lpstr>Testbench</vt:lpstr>
      <vt:lpstr>Testbench</vt:lpstr>
      <vt:lpstr>Testbench</vt:lpstr>
      <vt:lpstr>Testbench</vt:lpstr>
      <vt:lpstr>Testbench</vt:lpstr>
      <vt:lpstr>Testbench</vt:lpstr>
      <vt:lpstr>Testbench</vt:lpstr>
      <vt:lpstr>Testbench</vt:lpstr>
      <vt:lpstr>Testbench</vt:lpstr>
      <vt:lpstr>Testbench</vt:lpstr>
      <vt:lpstr>Testbench</vt:lpstr>
      <vt:lpstr>Testbench</vt:lpstr>
      <vt:lpstr>Testbench</vt:lpstr>
      <vt:lpstr>Testbench</vt:lpstr>
      <vt:lpstr>Testbench</vt:lpstr>
      <vt:lpstr>Testbench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용태 지</dc:creator>
  <cp:lastModifiedBy>로키_이인호</cp:lastModifiedBy>
  <cp:revision>131</cp:revision>
  <dcterms:created xsi:type="dcterms:W3CDTF">2020-06-25T06:00:08Z</dcterms:created>
  <dcterms:modified xsi:type="dcterms:W3CDTF">2023-01-20T01:17:02Z</dcterms:modified>
</cp:coreProperties>
</file>