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Technical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Analysis</a:t>
            </a:r>
            <a:r>
              <a:rPr lang="ko-KR" altLang="en-US" dirty="0">
                <a:ea typeface="맑은 고딕"/>
              </a:rPr>
              <a:t> of FMI and FMI ME/CS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612755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#6-3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의 </a:t>
            </a:r>
            <a:r>
              <a:rPr lang="en-US" altLang="ko-KR">
                <a:ea typeface="맑은 고딕"/>
              </a:rPr>
              <a:t>path</a:t>
            </a:r>
            <a:r>
              <a:rPr lang="ko-KR" altLang="en-US">
                <a:ea typeface="맑은 고딕"/>
              </a:rPr>
              <a:t>를 정의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#6-4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를 현재의 </a:t>
            </a:r>
            <a:r>
              <a:rPr lang="en-US" altLang="ko-KR">
                <a:ea typeface="맑은 고딕"/>
              </a:rPr>
              <a:t>work directory</a:t>
            </a:r>
            <a:r>
              <a:rPr lang="ko-KR" altLang="en-US">
                <a:ea typeface="맑은 고딕"/>
              </a:rPr>
              <a:t>로 불러온다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#7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Loading, instantiating and initialising the FMU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#7-1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 parameter</a:t>
            </a:r>
            <a:r>
              <a:rPr lang="ko-KR" altLang="en-US">
                <a:ea typeface="맑은 고딕"/>
              </a:rPr>
              <a:t> 정의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#7-2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FMUModelExchangeV2 </a:t>
            </a:r>
            <a:r>
              <a:rPr lang="ko-KR" altLang="en-US">
                <a:ea typeface="맑은 고딕"/>
              </a:rPr>
              <a:t>클래스를 불러와 위에서 세팅한 </a:t>
            </a:r>
            <a:r>
              <a:rPr lang="en-US" altLang="ko-KR">
                <a:ea typeface="맑은 고딕"/>
              </a:rPr>
              <a:t>parameter</a:t>
            </a:r>
            <a:r>
              <a:rPr lang="ko-KR" altLang="en-US">
                <a:ea typeface="맑은 고딕"/>
              </a:rPr>
              <a:t> 값을 넣습니다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260" y="1141482"/>
            <a:ext cx="5539739" cy="79032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001" y="2541876"/>
            <a:ext cx="4978961" cy="62787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267" y="3882727"/>
            <a:ext cx="5273040" cy="84582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125" y="5343507"/>
            <a:ext cx="4747260" cy="65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0"/>
            <a:ext cx="10677769" cy="475596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#7-3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를 실행하고 상태를 체크한다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#8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Run a simulation with the FMU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#8-1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시뮬레이션 </a:t>
            </a:r>
            <a:r>
              <a:rPr lang="en-US" altLang="ko-KR">
                <a:ea typeface="맑은 고딕"/>
              </a:rPr>
              <a:t>step size</a:t>
            </a:r>
            <a:r>
              <a:rPr lang="ko-KR" altLang="en-US">
                <a:ea typeface="맑은 고딕"/>
              </a:rPr>
              <a:t>를 정의한다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통신 </a:t>
            </a:r>
            <a:r>
              <a:rPr lang="en-US" altLang="ko-KR">
                <a:ea typeface="맑은 고딕"/>
              </a:rPr>
              <a:t>step size </a:t>
            </a:r>
            <a:r>
              <a:rPr lang="ko-KR" altLang="en-US">
                <a:ea typeface="맑은 고딕"/>
              </a:rPr>
              <a:t>정의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#8-2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시뮬레이션 루프를 실행한 후 함수를 반복적으로 호출하여 결과를 저장합니다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#8-3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현재까지의 결과와 앞으로 나올 결과를 포함하여 </a:t>
            </a:r>
            <a:r>
              <a:rPr lang="en-US" altLang="ko-KR">
                <a:ea typeface="맑은 고딕"/>
              </a:rPr>
              <a:t>plotting</a:t>
            </a:r>
            <a:r>
              <a:rPr lang="ko-KR" altLang="en-US">
                <a:ea typeface="맑은 고딕"/>
              </a:rPr>
              <a:t>해줍니다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813" y="1167107"/>
            <a:ext cx="4099559" cy="34290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310" y="2182085"/>
            <a:ext cx="1379220" cy="48768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961" y="3096757"/>
            <a:ext cx="4053840" cy="120396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568" y="4591185"/>
            <a:ext cx="4404360" cy="180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201275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543" y="960862"/>
            <a:ext cx="9435383" cy="5324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558463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*Example of Co-simulation용 FMU</a:t>
            </a:r>
            <a:r>
              <a:rPr lang="ko-KR" altLang="en-US">
                <a:ea typeface="맑은 고딕"/>
              </a:rPr>
              <a:t>를 파이썬으로 만든 후 테스트 해보기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Creating an FMU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#1-1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FMI++</a:t>
            </a:r>
            <a:r>
              <a:rPr lang="ko-KR" altLang="en-US">
                <a:ea typeface="맑은 고딕"/>
              </a:rPr>
              <a:t>라이브러리에서 필요한 기능 </a:t>
            </a:r>
            <a:r>
              <a:rPr lang="en-US" altLang="ko-KR">
                <a:ea typeface="맑은 고딕"/>
              </a:rPr>
              <a:t>import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#1-2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model name </a:t>
            </a:r>
            <a:r>
              <a:rPr lang="ko-KR" altLang="en-US">
                <a:ea typeface="맑은 고딕"/>
              </a:rPr>
              <a:t>정의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#1-3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value</a:t>
            </a:r>
            <a:r>
              <a:rPr lang="ko-KR" altLang="en-US">
                <a:ea typeface="맑은 고딕"/>
              </a:rPr>
              <a:t>들의 초기값 설정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#1-4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의 </a:t>
            </a:r>
            <a:r>
              <a:rPr lang="en-US" altLang="ko-KR">
                <a:ea typeface="맑은 고딕"/>
              </a:rPr>
              <a:t>resource directory</a:t>
            </a:r>
            <a:r>
              <a:rPr lang="ko-KR" altLang="en-US">
                <a:ea typeface="맑은 고딕"/>
              </a:rPr>
              <a:t> 추가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035" y="1702294"/>
            <a:ext cx="3205052" cy="41889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770" y="2481827"/>
            <a:ext cx="2041485" cy="377089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5568" y="3244570"/>
            <a:ext cx="2247900" cy="14478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6161" y="5306083"/>
            <a:ext cx="3764280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447973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#1-5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를 만들면서 앞에서 초기화한 값들을 넣어준다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Testing the FMU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#2-1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의 </a:t>
            </a:r>
            <a:r>
              <a:rPr lang="en-US" altLang="ko-KR">
                <a:ea typeface="맑은 고딕"/>
              </a:rPr>
              <a:t>path</a:t>
            </a:r>
            <a:r>
              <a:rPr lang="ko-KR" altLang="en-US">
                <a:ea typeface="맑은 고딕"/>
              </a:rPr>
              <a:t>를 저장해 놓는다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#2-2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의</a:t>
            </a:r>
            <a:r>
              <a:rPr lang="en-US" altLang="ko-KR">
                <a:ea typeface="맑은 고딕"/>
              </a:rPr>
              <a:t> current work directory</a:t>
            </a:r>
            <a:r>
              <a:rPr lang="ko-KR" altLang="en-US">
                <a:ea typeface="맑은 고딕"/>
              </a:rPr>
              <a:t>로 불러온다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#2-3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 load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931" y="932370"/>
            <a:ext cx="5151120" cy="525779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418" y="2193649"/>
            <a:ext cx="4632960" cy="78486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3218" y="3429000"/>
            <a:ext cx="5059680" cy="63246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2863" y="4379377"/>
            <a:ext cx="2293620" cy="115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503218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#2-4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 </a:t>
            </a:r>
            <a:r>
              <a:rPr lang="ko-KR" altLang="en-US">
                <a:ea typeface="맑은 고딕"/>
              </a:rPr>
              <a:t>초기화 및 실행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#2-5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Output</a:t>
            </a:r>
            <a:r>
              <a:rPr lang="ko-KR" altLang="en-US">
                <a:ea typeface="맑은 고딕"/>
              </a:rPr>
              <a:t>이 잘 나왔는지 확인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841" y="1155475"/>
            <a:ext cx="5067300" cy="27432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9252" y="1677007"/>
            <a:ext cx="4107180" cy="481894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88439" y="4847129"/>
            <a:ext cx="2910840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228898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4.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Specific examples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 </a:t>
            </a:r>
            <a:r>
              <a:rPr lang="ko-KR" altLang="en-US">
                <a:ea typeface="맑은 고딕"/>
              </a:rPr>
              <a:t>아래와 같은 요구사항을 가진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 설계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017" y="1226803"/>
            <a:ext cx="7505700" cy="315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283190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4.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Specific examples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(1)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Option 1(Import FMUs in Python code)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247" y="1205240"/>
            <a:ext cx="3200400" cy="272796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5790" y="1351943"/>
            <a:ext cx="3863339" cy="1760219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590" y="2971800"/>
            <a:ext cx="2133600" cy="4572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6756" y="1288217"/>
            <a:ext cx="3013137" cy="1988819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774" y="2819400"/>
            <a:ext cx="769619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1"/>
            <a:ext cx="10677769" cy="310813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4.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Specific examples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(2)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Option 2(Export Python code as FMU)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624" y="2210811"/>
            <a:ext cx="3817620" cy="198120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221" y="1455689"/>
            <a:ext cx="2788919" cy="77724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38783" y="1219200"/>
            <a:ext cx="2270760" cy="220980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0513" y="2356333"/>
            <a:ext cx="754380" cy="594359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22278" y="1127759"/>
            <a:ext cx="3063239" cy="230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8591" y="2551770"/>
            <a:ext cx="3626973" cy="282795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>
                <a:ea typeface="맑은 고딕"/>
              </a:rPr>
              <a:t>Contents</a:t>
            </a:r>
            <a:endParaRPr lang="en-US">
              <a:ea typeface="맑은 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Overview of SDM`s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V-model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What is FMI?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How to use FMI?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Specific examples of FMI ME and CS</a:t>
            </a:r>
            <a:endParaRPr lang="en-US" altLang="ko-KR">
              <a:ea typeface="맑은 고딕"/>
            </a:endParaRPr>
          </a:p>
          <a:p>
            <a:pPr lvl="0">
              <a:defRPr/>
            </a:pPr>
            <a:endParaRPr lang="en-US">
              <a:ea typeface="맑은 고딕"/>
            </a:endParaRPr>
          </a:p>
          <a:p>
            <a:pPr lvl="0">
              <a:defRPr/>
            </a:pPr>
            <a:endParaRPr lang="en-US">
              <a:ea typeface="맑은 고딕"/>
            </a:endParaRPr>
          </a:p>
          <a:p>
            <a:pPr lvl="0">
              <a:defRPr/>
            </a:pPr>
            <a:endParaRPr lang="en-US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5"/>
            <a:ext cx="10677769" cy="530840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Overview of SDM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*SDM(Software Development Methodology)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-SW</a:t>
            </a:r>
            <a:r>
              <a:rPr lang="ko-KR" altLang="en-US">
                <a:ea typeface="맑은 고딕"/>
              </a:rPr>
              <a:t> 개발 방법을 체계적으로 정리하고 표준화시킨 것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-SDM</a:t>
            </a:r>
            <a:r>
              <a:rPr lang="ko-KR" altLang="en-US">
                <a:ea typeface="맑은 고딕"/>
              </a:rPr>
              <a:t>의 구성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여러개의 </a:t>
            </a:r>
            <a:r>
              <a:rPr lang="en-US" altLang="ko-KR">
                <a:ea typeface="맑은 고딕"/>
              </a:rPr>
              <a:t>SDM</a:t>
            </a:r>
            <a:r>
              <a:rPr lang="ko-KR" altLang="en-US">
                <a:ea typeface="맑은 고딕"/>
              </a:rPr>
              <a:t>이 존재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1789" y="1595652"/>
            <a:ext cx="7705102" cy="230855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9691" y="4386249"/>
            <a:ext cx="5973878" cy="2211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5"/>
            <a:ext cx="10677769" cy="749915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Overview of SDM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*V-model(Extended Waterfall model)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-V-model 아래 방향으로 선형적으로 내려가면서 진행되는 폭포수 모델과 달리, 코딩 단계에서 위쪽으로 꺾여서 알파벳 V자 모양으로 진행.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이 모델은</a:t>
            </a:r>
            <a:r>
              <a:rPr lang="en-US" altLang="ko-KR">
                <a:ea typeface="맑은 고딕"/>
              </a:rPr>
              <a:t> 소프트웨어 개발의 각 단계마다 상세한 문서화를 통해 작업을 진행 또한 테스트 설계와 같은 테스트 활동을 코딩 이후가 아닌 프로젝트 시작 시에 함께 시작하여, 전체적으로 많은 양의 프로젝트 비용과 시간을 감소시킨다.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총 </a:t>
            </a:r>
            <a:r>
              <a:rPr lang="en-US" altLang="ko-KR">
                <a:ea typeface="맑은 고딕"/>
              </a:rPr>
              <a:t>2</a:t>
            </a:r>
            <a:r>
              <a:rPr lang="ko-KR" altLang="en-US">
                <a:ea typeface="맑은 고딕"/>
              </a:rPr>
              <a:t>개의 단계로 이루어짐 </a:t>
            </a:r>
            <a:r>
              <a:rPr lang="en-US" altLang="ko-KR">
                <a:ea typeface="맑은 고딕"/>
              </a:rPr>
              <a:t>: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Verification 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Validation </a:t>
            </a:r>
            <a:r>
              <a:rPr lang="ko-KR" altLang="en-US">
                <a:ea typeface="맑은 고딕"/>
              </a:rPr>
              <a:t>단계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(1)Verification </a:t>
            </a:r>
            <a:r>
              <a:rPr lang="ko-KR" altLang="en-US">
                <a:ea typeface="맑은 고딕"/>
              </a:rPr>
              <a:t>단계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-Requirement anaysis : </a:t>
            </a:r>
            <a:r>
              <a:rPr lang="ko-KR" altLang="en-US">
                <a:ea typeface="맑은 고딕"/>
              </a:rPr>
              <a:t>사</a:t>
            </a:r>
            <a:r>
              <a:rPr lang="en-US" altLang="ko-KR">
                <a:ea typeface="맑은 고딕"/>
              </a:rPr>
              <a:t>용자의 필요를 분석(사용자 요구사항 문서로 생성),</a:t>
            </a:r>
            <a:r>
              <a:rPr lang="ko-KR" altLang="en-US">
                <a:ea typeface="맑은 고딕"/>
              </a:rPr>
              <a:t> 이상적인 시스템이 수행해야할 기능에 대해 고민하는 단계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-System design :　사용자 요구사항 문서를 면밀히 검토하는 것을 통해 개발할 시스템에 대해 분석하고 이해,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개발 단계를 위한 청사진이 될 소프트웨어 기술서(software specification document)</a:t>
            </a:r>
            <a:r>
              <a:rPr lang="ko-KR" altLang="en-US">
                <a:ea typeface="맑은 고딕"/>
              </a:rPr>
              <a:t> 생성</a:t>
            </a:r>
            <a:r>
              <a:rPr lang="en-US" altLang="ko-KR">
                <a:ea typeface="맑은 고딕"/>
              </a:rPr>
              <a:t>(시스템 구성과 메뉴 구조, 자료 구조 등을 기술)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-Architecture design :</a:t>
            </a:r>
            <a:r>
              <a:rPr lang="ko-KR" altLang="en-US">
                <a:ea typeface="맑은 고딕"/>
              </a:rPr>
              <a:t> 컴퓨터 아키텍처 및 소프트웨어 아키텍처 설계 단계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구현될 모듈 항목과 그 간략한 기능을 정의, 모듈 간의 인터페이스, 관계, 의존성을 기술, 필요한 데이터베이스 테이블, 아키텍처 다이어그램, 적용기술 내역을 기술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-Modul design :</a:t>
            </a:r>
            <a:r>
              <a:rPr lang="ko-KR" altLang="en-US">
                <a:ea typeface="맑은 고딕"/>
              </a:rPr>
              <a:t> 아키텍처 설계 단계에서 정의된 모듈 항목을 더 세분하여 각각의 모듈에 대한 기술을 작성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각 모듈의 모든 인터페이스 상세 사항을 기술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3050" y="971852"/>
            <a:ext cx="2819400" cy="230124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4448" y="380325"/>
            <a:ext cx="3314700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5"/>
            <a:ext cx="10677769" cy="475595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>
                <a:ea typeface="맑은 고딕"/>
              </a:rPr>
              <a:t>Overview of SDM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(2)Validation </a:t>
            </a:r>
            <a:r>
              <a:rPr lang="ko-KR" altLang="en-US">
                <a:ea typeface="맑은 고딕"/>
              </a:rPr>
              <a:t>단계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-Unit testing :　에러를 줄이기 위한 의도로 작성된 코드에 대한 분석을 진행,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코드가 효율적으로 작성되었는지, 프로젝트 내에 합의된 코딩 표준을 준수하고 있는지도 검증, 모듈 설계 단계에서 준비된 테스트 케이스를 이용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    </a:t>
            </a:r>
            <a:r>
              <a:rPr lang="en-US" altLang="ko-KR">
                <a:ea typeface="맑은 고딕"/>
              </a:rPr>
              <a:t>-Integration testing : 각각의 모듈들을 통합하여, 통합된 컴포넌트 간의 인터페이스와 상호작용 상의 오류를 발견하는 작업을 수행, 아키텍처 설계 단계에서 준비된 테스트 케이스를 사용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    -System testing : 실제 구현된 시스템과 계획된 사양(specifications)을 서로 비교하는 작업, 실제 환경과 유사한 환경에서 테스트를 진행, 시스템 테스트에 대한 설계가 시스템 설계 문서로부터 도출되어 사용, 자동화 도구를 이용하여 자동화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    -Acceptance testing :　시스템을 배포하거나 실제 사용할만한 준비가 되었는지에 대해 평가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973" y="3563867"/>
            <a:ext cx="5987027" cy="3094216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3224" y="3554457"/>
            <a:ext cx="5974482" cy="3106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4"/>
            <a:ext cx="10677769" cy="612755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2.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What is FMI?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-FMI == Functional Mock-up Interface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-Models</a:t>
            </a:r>
            <a:r>
              <a:rPr lang="ko-KR" altLang="en-US">
                <a:ea typeface="맑은 고딕"/>
              </a:rPr>
              <a:t>과 </a:t>
            </a:r>
            <a:r>
              <a:rPr lang="en-US" altLang="ko-KR">
                <a:ea typeface="맑은 고딕"/>
              </a:rPr>
              <a:t>Simulators</a:t>
            </a:r>
            <a:r>
              <a:rPr lang="ko-KR" altLang="en-US">
                <a:ea typeface="맑은 고딕"/>
              </a:rPr>
              <a:t>를 연결시켜 주는 인터페이스</a:t>
            </a:r>
            <a:r>
              <a:rPr lang="en-US" altLang="ko-KR">
                <a:ea typeface="맑은 고딕"/>
              </a:rPr>
              <a:t>=&gt;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처음엔 </a:t>
            </a:r>
            <a:r>
              <a:rPr lang="en-US" altLang="ko-KR">
                <a:ea typeface="맑은 고딕"/>
              </a:rPr>
              <a:t>35</a:t>
            </a:r>
            <a:r>
              <a:rPr lang="ko-KR" altLang="en-US">
                <a:ea typeface="맑은 고딕"/>
              </a:rPr>
              <a:t>개의 </a:t>
            </a:r>
            <a:r>
              <a:rPr lang="en-US" altLang="ko-KR">
                <a:ea typeface="맑은 고딕"/>
              </a:rPr>
              <a:t>tool</a:t>
            </a:r>
            <a:r>
              <a:rPr lang="ko-KR" altLang="en-US">
                <a:ea typeface="맑은 고딕"/>
              </a:rPr>
              <a:t>만 지원했지만 현재는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100</a:t>
            </a:r>
            <a:r>
              <a:rPr lang="ko-KR" altLang="en-US">
                <a:ea typeface="맑은 고딕"/>
              </a:rPr>
              <a:t>개가 넘는 </a:t>
            </a:r>
            <a:r>
              <a:rPr lang="en-US" altLang="ko-KR">
                <a:ea typeface="맑은 고딕"/>
              </a:rPr>
              <a:t>tool</a:t>
            </a:r>
            <a:r>
              <a:rPr lang="ko-KR" altLang="en-US">
                <a:ea typeface="맑은 고딕"/>
              </a:rPr>
              <a:t>을 지원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-FMI</a:t>
            </a:r>
            <a:r>
              <a:rPr lang="ko-KR" altLang="en-US">
                <a:ea typeface="맑은 고딕"/>
              </a:rPr>
              <a:t>에는 </a:t>
            </a:r>
            <a:r>
              <a:rPr lang="en-US" altLang="ko-KR">
                <a:ea typeface="맑은 고딕"/>
              </a:rPr>
              <a:t>2</a:t>
            </a:r>
            <a:r>
              <a:rPr lang="ko-KR" altLang="en-US">
                <a:ea typeface="맑은 고딕"/>
              </a:rPr>
              <a:t>가지 방법이 존재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(1)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FMI ME(Model Exchange)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미분방정식이나 선형방정식 등과 같은 방정식으로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모델링이 가능한 모델에 대해 적용</a:t>
            </a:r>
            <a:r>
              <a:rPr lang="en-US" altLang="ko-KR">
                <a:ea typeface="맑은 고딕"/>
              </a:rPr>
              <a:t>(i.e. zigzag movement,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ko-KR" altLang="en-US">
                <a:ea typeface="맑은 고딕"/>
              </a:rPr>
              <a:t>탱탱볼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일반물리책에 나와있는 예제들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이미 갖춰진 환경에서 제공되는 </a:t>
            </a:r>
            <a:r>
              <a:rPr lang="en-US" altLang="ko-KR">
                <a:ea typeface="맑은 고딕"/>
              </a:rPr>
              <a:t>integrator</a:t>
            </a:r>
            <a:r>
              <a:rPr lang="ko-KR" altLang="en-US">
                <a:ea typeface="맑은 고딕"/>
              </a:rPr>
              <a:t>를 사용하여 방정식을 푼다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변수의 종류가 시간 등과 같이 일반적인 방정식들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(2) FMI CS(Co-Simulation)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자체적으로 시뮬레이션이 가능한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외부와의 상호작용이 단절된 완전한 모델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 모델을 시뮬레이션하기 위해 사용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이산적인 </a:t>
            </a:r>
            <a:r>
              <a:rPr lang="en-US" altLang="ko-KR">
                <a:ea typeface="맑은 고딕"/>
              </a:rPr>
              <a:t>communication point(i.e. </a:t>
            </a:r>
            <a:r>
              <a:rPr lang="ko-KR" altLang="en-US">
                <a:ea typeface="맑은 고딕"/>
              </a:rPr>
              <a:t>미국의</a:t>
            </a:r>
            <a:r>
              <a:rPr lang="en-US" altLang="ko-KR">
                <a:ea typeface="맑은 고딕"/>
              </a:rPr>
              <a:t> Ford</a:t>
            </a:r>
            <a:r>
              <a:rPr lang="ko-KR" altLang="en-US">
                <a:ea typeface="맑은 고딕"/>
              </a:rPr>
              <a:t>와 대한민국의 쌍용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끼리 데이터를 주고받을때 사용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실행될때 다른 </a:t>
            </a:r>
            <a:r>
              <a:rPr lang="en-US" altLang="ko-KR">
                <a:ea typeface="맑은 고딕"/>
              </a:rPr>
              <a:t>tool</a:t>
            </a:r>
            <a:r>
              <a:rPr lang="ko-KR" altLang="en-US">
                <a:ea typeface="맑은 고딕"/>
              </a:rPr>
              <a:t>들을 사용할 수 있음</a:t>
            </a:r>
            <a:r>
              <a:rPr lang="en-US" altLang="ko-KR">
                <a:ea typeface="맑은 고딕"/>
              </a:rPr>
              <a:t>(Tool coupling</a:t>
            </a:r>
            <a:r>
              <a:rPr lang="ko-KR" altLang="en-US">
                <a:ea typeface="맑은 고딕"/>
              </a:rPr>
              <a:t> 방식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ko-KR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0"/>
            <a:ext cx="5775690" cy="201439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0063" y="1936694"/>
            <a:ext cx="2674619" cy="20574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14076" y="4933849"/>
            <a:ext cx="2735579" cy="1814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4"/>
            <a:ext cx="10677769" cy="338435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2.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What is FMI?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*FMU(Functional Mock-up Unit)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-FMI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specification</a:t>
            </a:r>
            <a:r>
              <a:rPr lang="ko-KR" altLang="en-US">
                <a:ea typeface="맑은 고딕"/>
              </a:rPr>
              <a:t>을 따르는 </a:t>
            </a:r>
            <a:r>
              <a:rPr lang="en-US" altLang="ko-KR">
                <a:ea typeface="맑은 고딕"/>
              </a:rPr>
              <a:t>simulation component(3</a:t>
            </a:r>
            <a:r>
              <a:rPr lang="ko-KR" altLang="en-US">
                <a:ea typeface="맑은 고딕"/>
              </a:rPr>
              <a:t>가지 요소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=</a:t>
            </a:r>
            <a:r>
              <a:rPr lang="ko-KR" altLang="en-US">
                <a:ea typeface="맑은 고딕"/>
              </a:rPr>
              <a:t>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-FMI API</a:t>
            </a:r>
            <a:r>
              <a:rPr lang="ko-KR" altLang="en-US">
                <a:ea typeface="맑은 고딕"/>
              </a:rPr>
              <a:t>는 </a:t>
            </a:r>
            <a:r>
              <a:rPr lang="en-US" altLang="ko-KR">
                <a:ea typeface="맑은 고딕"/>
              </a:rPr>
              <a:t>shared library</a:t>
            </a:r>
            <a:r>
              <a:rPr lang="ko-KR" altLang="en-US">
                <a:ea typeface="맑은 고딕"/>
              </a:rPr>
              <a:t>로 실행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-FMU</a:t>
            </a:r>
            <a:r>
              <a:rPr lang="ko-KR" altLang="en-US">
                <a:ea typeface="맑은 고딕"/>
              </a:rPr>
              <a:t>와 관련된 정보들은 </a:t>
            </a:r>
            <a:r>
              <a:rPr lang="en-US" altLang="ko-KR">
                <a:ea typeface="맑은 고딕"/>
              </a:rPr>
              <a:t>XML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text</a:t>
            </a:r>
            <a:r>
              <a:rPr lang="ko-KR" altLang="en-US">
                <a:ea typeface="맑은 고딕"/>
              </a:rPr>
              <a:t> 파일의 형태로 저장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**FMI Library</a:t>
            </a:r>
            <a:r>
              <a:rPr lang="ko-KR" altLang="en-US">
                <a:ea typeface="맑은 고딕"/>
              </a:rPr>
              <a:t>에 대한 추가 설명</a:t>
            </a:r>
            <a:r>
              <a:rPr lang="en-US" altLang="ko-KR">
                <a:ea typeface="맑은 고딕"/>
              </a:rPr>
              <a:t>**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-Open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source</a:t>
            </a:r>
            <a:r>
              <a:rPr lang="ko-KR" altLang="en-US">
                <a:ea typeface="맑은 고딕"/>
              </a:rPr>
              <a:t>로 개발되고 있음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-FMU import </a:t>
            </a:r>
            <a:r>
              <a:rPr lang="ko-KR" altLang="en-US">
                <a:ea typeface="맑은 고딕"/>
              </a:rPr>
              <a:t>기능 </a:t>
            </a:r>
            <a:r>
              <a:rPr lang="en-US" altLang="ko-KR">
                <a:ea typeface="맑은 고딕"/>
              </a:rPr>
              <a:t>:</a:t>
            </a:r>
            <a:r>
              <a:rPr lang="ko-KR" altLang="en-US">
                <a:ea typeface="맑은 고딕"/>
              </a:rPr>
              <a:t> 다른 </a:t>
            </a:r>
            <a:r>
              <a:rPr lang="en-US" altLang="ko-KR">
                <a:ea typeface="맑은 고딕"/>
              </a:rPr>
              <a:t>application</a:t>
            </a:r>
            <a:r>
              <a:rPr lang="ko-KR" altLang="en-US">
                <a:ea typeface="맑은 고딕"/>
              </a:rPr>
              <a:t>이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를 사용가능하도록 함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-FMU export</a:t>
            </a:r>
            <a:r>
              <a:rPr lang="ko-KR" altLang="en-US">
                <a:ea typeface="맑은 고딕"/>
              </a:rPr>
              <a:t> 기능 </a:t>
            </a:r>
            <a:r>
              <a:rPr lang="en-US" altLang="ko-KR">
                <a:ea typeface="맑은 고딕"/>
              </a:rPr>
              <a:t>: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FMI</a:t>
            </a:r>
            <a:r>
              <a:rPr lang="ko-KR" altLang="en-US">
                <a:ea typeface="맑은 고딕"/>
              </a:rPr>
              <a:t> 표준을 따르는 </a:t>
            </a:r>
            <a:r>
              <a:rPr lang="en-US" altLang="ko-KR">
                <a:ea typeface="맑은 고딕"/>
              </a:rPr>
              <a:t>Co-simulation interface</a:t>
            </a:r>
            <a:r>
              <a:rPr lang="ko-KR" altLang="en-US">
                <a:ea typeface="맑은 고딕"/>
              </a:rPr>
              <a:t>의 개발을 지원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7382" y="366096"/>
            <a:ext cx="3398520" cy="216407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2608" y="3590838"/>
            <a:ext cx="3246120" cy="30480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1314" y="3429000"/>
            <a:ext cx="3192779" cy="329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3"/>
            <a:ext cx="10677769" cy="640378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*Example of FMI ME(ZigZag movement</a:t>
            </a:r>
            <a:r>
              <a:rPr lang="ko-KR" altLang="en-US">
                <a:ea typeface="맑은 고딕"/>
              </a:rPr>
              <a:t>를 파이썬으로 모델링하기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Python packege</a:t>
            </a:r>
            <a:r>
              <a:rPr lang="ko-KR" altLang="en-US">
                <a:ea typeface="맑은 고딕"/>
              </a:rPr>
              <a:t> 중 </a:t>
            </a:r>
            <a:r>
              <a:rPr lang="en-US" altLang="ko-KR">
                <a:ea typeface="맑은 고딕"/>
              </a:rPr>
              <a:t>FMI++</a:t>
            </a:r>
            <a:r>
              <a:rPr lang="ko-KR" altLang="en-US">
                <a:ea typeface="맑은 고딕"/>
              </a:rPr>
              <a:t>를 다운로드 받습니다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언제나 </a:t>
            </a:r>
            <a:r>
              <a:rPr lang="en-US" altLang="ko-KR">
                <a:ea typeface="맑은 고딕"/>
              </a:rPr>
              <a:t>Python </a:t>
            </a:r>
            <a:r>
              <a:rPr lang="ko-KR" altLang="en-US">
                <a:ea typeface="맑은 고딕"/>
              </a:rPr>
              <a:t>프로그램을 사용하여 </a:t>
            </a:r>
            <a:r>
              <a:rPr lang="en-US" altLang="ko-KR">
                <a:ea typeface="맑은 고딕"/>
              </a:rPr>
              <a:t>Mock-up</a:t>
            </a:r>
            <a:r>
              <a:rPr lang="ko-KR" altLang="en-US">
                <a:ea typeface="맑은 고딕"/>
              </a:rPr>
              <a:t>을 하기전에 라이브러리를 불러옵니다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#3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Zigzag movement</a:t>
            </a:r>
            <a:r>
              <a:rPr lang="ko-KR" altLang="en-US">
                <a:ea typeface="맑은 고딕"/>
              </a:rPr>
              <a:t>를 하는 모델을 정의하여 나타내보도록 하겠습니다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Modelica </a:t>
            </a:r>
            <a:r>
              <a:rPr lang="ko-KR" altLang="en-US">
                <a:ea typeface="맑은 고딕"/>
              </a:rPr>
              <a:t>프로그램을 사용하여 아래와 같은 모델을 구성해봅니다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#4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결과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722" y="1185348"/>
            <a:ext cx="2755068" cy="525577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197" y="2290146"/>
            <a:ext cx="1620092" cy="67615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6935" y="3572297"/>
            <a:ext cx="4556759" cy="2256903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3587" y="4217097"/>
            <a:ext cx="4099559" cy="230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5612"/>
            <a:ext cx="10677769" cy="585133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3.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How to use FMI? 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#4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결과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#5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위의 </a:t>
            </a:r>
            <a:r>
              <a:rPr lang="en-US" altLang="ko-KR">
                <a:ea typeface="맑은 고딕"/>
              </a:rPr>
              <a:t>zigzag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Function</a:t>
            </a:r>
            <a:r>
              <a:rPr lang="ko-KR" altLang="en-US">
                <a:ea typeface="맑은 고딕"/>
              </a:rPr>
              <a:t>을 </a:t>
            </a:r>
            <a:r>
              <a:rPr lang="en-US" altLang="ko-KR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을 이용하여 그대로 베껴보겠습니다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개발환경 </a:t>
            </a:r>
            <a:r>
              <a:rPr lang="en-US" altLang="ko-KR">
                <a:ea typeface="맑은 고딕"/>
              </a:rPr>
              <a:t>:Jupitar notebook</a:t>
            </a:r>
            <a:r>
              <a:rPr lang="ko-KR" altLang="en-US">
                <a:ea typeface="맑은 고딕"/>
              </a:rPr>
              <a:t>사용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#6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Loading the library and extracting an FMU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#6-1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FMI++ </a:t>
            </a:r>
            <a:r>
              <a:rPr lang="ko-KR" altLang="en-US">
                <a:ea typeface="맑은 고딕"/>
              </a:rPr>
              <a:t>라이브러리를 불러옵니다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ea typeface="맑은 고딕"/>
              </a:rPr>
              <a:t>#6-2</a:t>
            </a:r>
            <a:r>
              <a:rPr lang="ko-KR" altLang="en-US">
                <a:ea typeface="맑은 고딕"/>
              </a:rPr>
              <a:t>단계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FMU</a:t>
            </a:r>
            <a:r>
              <a:rPr lang="ko-KR" altLang="en-US">
                <a:ea typeface="맑은 고딕"/>
              </a:rPr>
              <a:t>의 모델 이름을 정의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818" y="1127760"/>
            <a:ext cx="4099559" cy="230124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020" y="4637516"/>
            <a:ext cx="1488934" cy="39833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" y="5526152"/>
            <a:ext cx="1670196" cy="399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666</ep:Words>
  <ep:PresentationFormat>Widescreen</ep:PresentationFormat>
  <ep:Paragraphs>99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Technical Analysis of FMI and FMI ME/CS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2023-01-26T04:48:06.000</dcterms:created>
  <cp:lastModifiedBy>82104</cp:lastModifiedBy>
  <dcterms:modified xsi:type="dcterms:W3CDTF">2023-01-26T06:55:40.979</dcterms:modified>
  <cp:revision>32</cp:revision>
  <dc:title>PowerPoint Presentation</dc:title>
  <cp:version>1000.0000.01</cp:version>
</cp:coreProperties>
</file>