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83" r:id="rId5"/>
    <p:sldId id="285" r:id="rId6"/>
    <p:sldId id="260" r:id="rId7"/>
    <p:sldId id="280" r:id="rId8"/>
    <p:sldId id="261" r:id="rId9"/>
    <p:sldId id="281" r:id="rId10"/>
    <p:sldId id="267" r:id="rId11"/>
    <p:sldId id="263" r:id="rId12"/>
    <p:sldId id="264" r:id="rId13"/>
    <p:sldId id="268" r:id="rId14"/>
    <p:sldId id="275" r:id="rId15"/>
    <p:sldId id="276" r:id="rId16"/>
    <p:sldId id="277" r:id="rId17"/>
    <p:sldId id="282" r:id="rId18"/>
    <p:sldId id="278" r:id="rId19"/>
    <p:sldId id="270" r:id="rId20"/>
    <p:sldId id="279" r:id="rId21"/>
    <p:sldId id="271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670" autoAdjust="0"/>
  </p:normalViewPr>
  <p:slideViewPr>
    <p:cSldViewPr snapToGrid="0">
      <p:cViewPr varScale="1">
        <p:scale>
          <a:sx n="55" d="100"/>
          <a:sy n="55" d="100"/>
        </p:scale>
        <p:origin x="36" y="12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04A7D-49A2-4705-AA18-D284CA6EA412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60D9F-6DBF-40FE-8649-CDB787ABB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8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921ED-136E-4CB3-9AA7-A028A09592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69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3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7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61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3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43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71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95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27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2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9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37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65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15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9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9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0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6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7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2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0913" y="742950"/>
            <a:ext cx="496887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1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2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5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2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2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5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4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1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9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70E56-07AF-4981-8A76-456CC1E4EA2B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BD17-952A-4607-AE14-E2CD7B3B7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6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64595"/>
            <a:ext cx="9144000" cy="1355252"/>
          </a:xfrm>
          <a:prstGeom prst="rect">
            <a:avLst/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j-ea"/>
                <a:ea typeface="+mj-ea"/>
              </a:rPr>
              <a:t>N</a:t>
            </a:r>
            <a:r>
              <a:rPr lang="en-US" altLang="ko-KR" sz="2800" b="1" dirty="0" smtClean="0">
                <a:solidFill>
                  <a:schemeClr val="tx1"/>
                </a:solidFill>
                <a:latin typeface="+mj-ea"/>
                <a:ea typeface="+mj-ea"/>
              </a:rPr>
              <a:t>utrient requirement of small ruminants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+mj-ea"/>
                <a:ea typeface="+mj-ea"/>
              </a:rPr>
              <a:t>(Environmental impact)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직사각형 7"/>
          <p:cNvSpPr/>
          <p:nvPr/>
        </p:nvSpPr>
        <p:spPr>
          <a:xfrm>
            <a:off x="5364090" y="4581600"/>
            <a:ext cx="3363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 smtClean="0">
                <a:latin typeface="+mj-ea"/>
              </a:rPr>
              <a:t>2019. 3. 20. (</a:t>
            </a:r>
            <a:r>
              <a:rPr lang="ko-KR" altLang="en-US" sz="2400" b="1" dirty="0" smtClean="0">
                <a:latin typeface="+mj-ea"/>
              </a:rPr>
              <a:t>수</a:t>
            </a:r>
            <a:r>
              <a:rPr lang="en-US" altLang="ko-KR" sz="2400" b="1" dirty="0" smtClean="0">
                <a:latin typeface="+mj-ea"/>
              </a:rPr>
              <a:t>)</a:t>
            </a:r>
            <a:endParaRPr lang="en-US" altLang="ko-KR" sz="2400" b="1" dirty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사료생물공학 실험실</a:t>
            </a:r>
            <a:endParaRPr lang="en-US" altLang="ko-KR" sz="2400" b="1" dirty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400" b="1" dirty="0">
                <a:latin typeface="+mj-ea"/>
                <a:ea typeface="+mj-ea"/>
              </a:rPr>
              <a:t>이우도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025" y="87614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2019</a:t>
            </a:r>
            <a:r>
              <a:rPr lang="ko-KR" altLang="en-US" b="1" dirty="0" smtClean="0">
                <a:latin typeface="+mj-ea"/>
                <a:ea typeface="+mj-ea"/>
              </a:rPr>
              <a:t>년도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b="1" dirty="0" smtClean="0">
                <a:latin typeface="+mj-ea"/>
                <a:ea typeface="+mj-ea"/>
              </a:rPr>
              <a:t>1</a:t>
            </a:r>
            <a:r>
              <a:rPr lang="ko-KR" altLang="en-US" b="1" dirty="0" smtClean="0">
                <a:latin typeface="+mj-ea"/>
                <a:ea typeface="+mj-ea"/>
              </a:rPr>
              <a:t>학기 환경과 영양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5" y="3693542"/>
            <a:ext cx="4214600" cy="2851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01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9"/>
            <a:ext cx="86583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Benefits of small ruminant use in foraging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systems and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range restoration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050091"/>
            <a:ext cx="90647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Co-grazing </a:t>
            </a:r>
            <a:r>
              <a:rPr lang="en-US" altLang="ko-KR" sz="1600" dirty="0">
                <a:latin typeface="+mj-ea"/>
                <a:ea typeface="+mj-ea"/>
              </a:rPr>
              <a:t>of small ruminants, horses, and cattle will reduce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parasitism </a:t>
            </a:r>
            <a:r>
              <a:rPr lang="en-US" altLang="ko-KR" sz="1600" dirty="0">
                <a:latin typeface="+mj-ea"/>
                <a:ea typeface="+mj-ea"/>
              </a:rPr>
              <a:t>of </a:t>
            </a:r>
            <a:r>
              <a:rPr lang="en-US" altLang="ko-KR" sz="1600" dirty="0" smtClean="0">
                <a:latin typeface="+mj-ea"/>
                <a:ea typeface="+mj-ea"/>
              </a:rPr>
              <a:t>anyone </a:t>
            </a:r>
            <a:r>
              <a:rPr lang="en-US" altLang="ko-KR" sz="1600" dirty="0">
                <a:latin typeface="+mj-ea"/>
                <a:ea typeface="+mj-ea"/>
              </a:rPr>
              <a:t>animal species </a:t>
            </a:r>
            <a:r>
              <a:rPr lang="en-US" altLang="ko-KR" sz="1600" dirty="0" smtClean="0">
                <a:latin typeface="+mj-ea"/>
                <a:ea typeface="+mj-ea"/>
              </a:rPr>
              <a:t>/ animal </a:t>
            </a:r>
            <a:r>
              <a:rPr lang="en-US" altLang="ko-KR" sz="1600" dirty="0">
                <a:latin typeface="+mj-ea"/>
                <a:ea typeface="+mj-ea"/>
              </a:rPr>
              <a:t>losses to poisonous </a:t>
            </a:r>
            <a:r>
              <a:rPr lang="en-US" altLang="ko-KR" sz="1600" dirty="0" smtClean="0">
                <a:latin typeface="+mj-ea"/>
                <a:ea typeface="+mj-ea"/>
              </a:rPr>
              <a:t>plants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</a:t>
            </a:r>
            <a:r>
              <a:rPr lang="en-US" altLang="ko-KR" sz="1600" dirty="0">
                <a:latin typeface="+mj-ea"/>
              </a:rPr>
              <a:t>(Taylor and </a:t>
            </a:r>
            <a:r>
              <a:rPr lang="en-US" altLang="ko-KR" sz="1600" dirty="0" err="1">
                <a:latin typeface="+mj-ea"/>
              </a:rPr>
              <a:t>Ralphse</a:t>
            </a:r>
            <a:r>
              <a:rPr lang="en-US" altLang="ko-KR" sz="1600" dirty="0">
                <a:latin typeface="+mj-ea"/>
              </a:rPr>
              <a:t>, 1992; Hart, 2001; </a:t>
            </a:r>
            <a:r>
              <a:rPr lang="en-US" altLang="ko-KR" sz="1600" dirty="0" err="1">
                <a:latin typeface="+mj-ea"/>
              </a:rPr>
              <a:t>Hoste</a:t>
            </a:r>
            <a:r>
              <a:rPr lang="en-US" altLang="ko-KR" sz="1600" dirty="0">
                <a:latin typeface="+mj-ea"/>
              </a:rPr>
              <a:t> et al., 2001). 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Sheep &amp; goats : </a:t>
            </a:r>
            <a:r>
              <a:rPr lang="en-US" altLang="ko-KR" sz="1600" dirty="0">
                <a:latin typeface="+mj-ea"/>
              </a:rPr>
              <a:t>benefit of tannin-rich ingestion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consume </a:t>
            </a:r>
            <a:r>
              <a:rPr lang="en-US" altLang="ko-KR" sz="1600" dirty="0">
                <a:latin typeface="+mj-ea"/>
                <a:ea typeface="+mj-ea"/>
              </a:rPr>
              <a:t>and control </a:t>
            </a:r>
            <a:r>
              <a:rPr lang="en-US" altLang="ko-KR" sz="1600" dirty="0" smtClean="0">
                <a:latin typeface="+mj-ea"/>
                <a:ea typeface="+mj-ea"/>
              </a:rPr>
              <a:t>tannin rich vegetation (</a:t>
            </a:r>
            <a:r>
              <a:rPr lang="en-US" altLang="ko-KR" sz="1600" dirty="0" err="1" smtClean="0">
                <a:latin typeface="+mj-ea"/>
              </a:rPr>
              <a:t>Villalba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en-US" altLang="ko-KR" sz="1600" dirty="0">
                <a:latin typeface="+mj-ea"/>
              </a:rPr>
              <a:t>et al., (2002</a:t>
            </a:r>
            <a:r>
              <a:rPr lang="en-US" altLang="ko-KR" sz="1600" dirty="0" smtClean="0">
                <a:latin typeface="+mj-ea"/>
              </a:rPr>
              <a:t>))</a:t>
            </a:r>
            <a:endParaRPr lang="en-US" altLang="ko-KR" sz="1600" dirty="0">
              <a:latin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</a:rPr>
              <a:t>    </a:t>
            </a:r>
            <a:r>
              <a:rPr lang="en-US" altLang="ko-KR" sz="1600" dirty="0" smtClean="0">
                <a:latin typeface="+mj-ea"/>
              </a:rPr>
              <a:t>    : </a:t>
            </a:r>
            <a:r>
              <a:rPr lang="en-US" altLang="ko-KR" sz="1600" dirty="0" smtClean="0">
                <a:latin typeface="+mj-ea"/>
                <a:ea typeface="+mj-ea"/>
              </a:rPr>
              <a:t>potential </a:t>
            </a:r>
            <a:r>
              <a:rPr lang="en-US" altLang="ko-KR" sz="1600" dirty="0">
                <a:latin typeface="+mj-ea"/>
                <a:ea typeface="+mj-ea"/>
              </a:rPr>
              <a:t>reduction in internal </a:t>
            </a:r>
            <a:r>
              <a:rPr lang="en-US" altLang="ko-KR" sz="1600" dirty="0" smtClean="0">
                <a:latin typeface="+mj-ea"/>
                <a:ea typeface="+mj-ea"/>
              </a:rPr>
              <a:t>parasites / </a:t>
            </a:r>
            <a:r>
              <a:rPr lang="en-US" altLang="ko-KR" sz="1600" dirty="0">
                <a:latin typeface="+mj-ea"/>
                <a:ea typeface="+mj-ea"/>
              </a:rPr>
              <a:t>reduced incidence of </a:t>
            </a:r>
            <a:r>
              <a:rPr lang="en-US" altLang="ko-KR" sz="1600" dirty="0" smtClean="0">
                <a:latin typeface="+mj-ea"/>
                <a:ea typeface="+mj-ea"/>
              </a:rPr>
              <a:t>bloat / improvement </a:t>
            </a:r>
            <a:r>
              <a:rPr lang="en-US" altLang="ko-KR" sz="1600" dirty="0">
                <a:latin typeface="+mj-ea"/>
                <a:ea typeface="+mj-ea"/>
              </a:rPr>
              <a:t>of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  other </a:t>
            </a:r>
            <a:r>
              <a:rPr lang="en-US" altLang="ko-KR" sz="1600" dirty="0">
                <a:latin typeface="+mj-ea"/>
                <a:ea typeface="+mj-ea"/>
              </a:rPr>
              <a:t>health conditions (Hart, 2001; </a:t>
            </a:r>
            <a:r>
              <a:rPr lang="en-US" altLang="ko-KR" sz="1600" dirty="0" err="1">
                <a:latin typeface="+mj-ea"/>
                <a:ea typeface="+mj-ea"/>
              </a:rPr>
              <a:t>Waghorn</a:t>
            </a:r>
            <a:r>
              <a:rPr lang="en-US" altLang="ko-KR" sz="1600" dirty="0">
                <a:latin typeface="+mj-ea"/>
                <a:ea typeface="+mj-ea"/>
              </a:rPr>
              <a:t> and McNabb, 2003</a:t>
            </a:r>
            <a:r>
              <a:rPr lang="en-US" altLang="ko-KR" sz="1600" dirty="0" smtClean="0">
                <a:latin typeface="+mj-ea"/>
                <a:ea typeface="+mj-ea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    </a:t>
            </a:r>
            <a:r>
              <a:rPr lang="en-US" altLang="ko-KR" sz="1600" dirty="0">
                <a:latin typeface="+mj-ea"/>
              </a:rPr>
              <a:t>-&gt; reduce the spread of weeds and woody </a:t>
            </a:r>
            <a:r>
              <a:rPr lang="en-US" altLang="ko-KR" sz="1600" dirty="0" smtClean="0">
                <a:latin typeface="+mj-ea"/>
              </a:rPr>
              <a:t>plant </a:t>
            </a:r>
            <a:r>
              <a:rPr lang="en-US" altLang="ko-KR" sz="1600" dirty="0">
                <a:latin typeface="+mj-ea"/>
              </a:rPr>
              <a:t>(Fay, 1991; Mayo, 2000)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</a:rPr>
              <a:t>    -&gt; reduce brush overgrowth for the improvement of wildlife habitats (Hart, 2001). 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98" y="2197100"/>
            <a:ext cx="3687002" cy="24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9"/>
            <a:ext cx="86583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Benefits of small ruminant use in foraging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systems and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range restoration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340589"/>
            <a:ext cx="8837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In summary, small </a:t>
            </a:r>
            <a:r>
              <a:rPr lang="en-US" altLang="ko-KR" sz="1600" dirty="0">
                <a:latin typeface="+mj-ea"/>
                <a:ea typeface="+mj-ea"/>
              </a:rPr>
              <a:t>ruminant species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-&gt; are </a:t>
            </a:r>
            <a:r>
              <a:rPr lang="en-US" altLang="ko-KR" sz="1600" dirty="0">
                <a:latin typeface="+mj-ea"/>
                <a:ea typeface="+mj-ea"/>
              </a:rPr>
              <a:t>well suited for range restoration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-&gt; increase </a:t>
            </a:r>
            <a:r>
              <a:rPr lang="en-US" altLang="ko-KR" sz="1600" dirty="0">
                <a:latin typeface="+mj-ea"/>
                <a:ea typeface="+mj-ea"/>
              </a:rPr>
              <a:t>the production of livestock biomass in both range and woodland production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systems</a:t>
            </a:r>
            <a:r>
              <a:rPr lang="en-US" altLang="ko-KR" sz="1600" dirty="0">
                <a:latin typeface="+mj-ea"/>
                <a:ea typeface="+mj-ea"/>
              </a:rPr>
              <a:t>, particularly when integrated into multispecies grazing systems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/>
          <a:stretch/>
        </p:blipFill>
        <p:spPr>
          <a:xfrm>
            <a:off x="4968240" y="3048000"/>
            <a:ext cx="3758565" cy="32723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29400" y="6320356"/>
            <a:ext cx="2097405" cy="3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바이오매스 순환체계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3030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951" y="1188707"/>
            <a:ext cx="87599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The effects of animals on the </a:t>
            </a:r>
            <a:r>
              <a:rPr lang="ko-KR" altLang="en-US" sz="1600" dirty="0" smtClean="0">
                <a:latin typeface="+mj-ea"/>
                <a:ea typeface="+mj-ea"/>
              </a:rPr>
              <a:t>environment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</a:t>
            </a:r>
            <a:r>
              <a:rPr lang="ko-KR" altLang="ko-KR" sz="1600" dirty="0" smtClean="0">
                <a:latin typeface="+mj-ea"/>
                <a:ea typeface="+mj-ea"/>
              </a:rPr>
              <a:t>①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depend </a:t>
            </a:r>
            <a:r>
              <a:rPr lang="ko-KR" altLang="en-US" sz="1600" dirty="0">
                <a:latin typeface="+mj-ea"/>
                <a:ea typeface="+mj-ea"/>
              </a:rPr>
              <a:t>on the intensity of </a:t>
            </a:r>
            <a:r>
              <a:rPr lang="ko-KR" altLang="en-US" sz="1600" dirty="0" smtClean="0">
                <a:latin typeface="+mj-ea"/>
                <a:ea typeface="+mj-ea"/>
              </a:rPr>
              <a:t>grazing-browsing </a:t>
            </a:r>
            <a:r>
              <a:rPr lang="en-US" altLang="ko-KR" sz="1600" dirty="0" smtClean="0">
                <a:latin typeface="+mj-ea"/>
                <a:ea typeface="+mj-ea"/>
              </a:rPr>
              <a:t>  </a:t>
            </a:r>
            <a:r>
              <a:rPr lang="ko-KR" altLang="en-US" sz="1600" dirty="0" smtClean="0">
                <a:latin typeface="+mj-ea"/>
                <a:ea typeface="+mj-ea"/>
              </a:rPr>
              <a:t>② species </a:t>
            </a:r>
            <a:r>
              <a:rPr lang="ko-KR" altLang="en-US" sz="1600" dirty="0">
                <a:latin typeface="+mj-ea"/>
                <a:ea typeface="+mj-ea"/>
              </a:rPr>
              <a:t>and/or number of </a:t>
            </a:r>
            <a:r>
              <a:rPr lang="ko-KR" altLang="en-US" sz="1600" dirty="0" smtClean="0">
                <a:latin typeface="+mj-ea"/>
                <a:ea typeface="+mj-ea"/>
              </a:rPr>
              <a:t>animals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ko-KR" altLang="en-US" sz="1600" dirty="0" smtClean="0">
                <a:latin typeface="+mj-ea"/>
                <a:ea typeface="+mj-ea"/>
              </a:rPr>
              <a:t>③ type </a:t>
            </a:r>
            <a:r>
              <a:rPr lang="ko-KR" altLang="en-US" sz="1600" dirty="0">
                <a:latin typeface="+mj-ea"/>
                <a:ea typeface="+mj-ea"/>
              </a:rPr>
              <a:t>of land (e.g., feedlot, </a:t>
            </a:r>
            <a:r>
              <a:rPr lang="ko-KR" altLang="en-US" sz="1600" dirty="0" smtClean="0">
                <a:latin typeface="+mj-ea"/>
                <a:ea typeface="+mj-ea"/>
              </a:rPr>
              <a:t>pas</a:t>
            </a: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en-US" altLang="ko-KR" sz="1600" dirty="0" err="1" smtClean="0">
                <a:latin typeface="+mj-ea"/>
                <a:ea typeface="+mj-ea"/>
              </a:rPr>
              <a:t>ture</a:t>
            </a:r>
            <a:r>
              <a:rPr lang="en-US" altLang="ko-KR" sz="1600" dirty="0">
                <a:latin typeface="+mj-ea"/>
                <a:ea typeface="+mj-ea"/>
              </a:rPr>
              <a:t>, range, woodland, or other type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ko-KR" altLang="en-US" sz="1600" dirty="0" smtClean="0">
                <a:latin typeface="+mj-ea"/>
                <a:ea typeface="+mj-ea"/>
              </a:rPr>
              <a:t>④ </a:t>
            </a:r>
            <a:r>
              <a:rPr lang="en-US" altLang="ko-KR" sz="1600" dirty="0" smtClean="0">
                <a:latin typeface="+mj-ea"/>
                <a:ea typeface="+mj-ea"/>
              </a:rPr>
              <a:t>amount </a:t>
            </a:r>
            <a:r>
              <a:rPr lang="en-US" altLang="ko-KR" sz="1600" dirty="0">
                <a:latin typeface="+mj-ea"/>
                <a:ea typeface="+mj-ea"/>
              </a:rPr>
              <a:t>of usable for </a:t>
            </a:r>
            <a:r>
              <a:rPr lang="en-US" altLang="ko-KR" sz="1600" dirty="0" smtClean="0">
                <a:latin typeface="+mj-ea"/>
                <a:ea typeface="+mj-ea"/>
              </a:rPr>
              <a:t>age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⑤ other </a:t>
            </a:r>
            <a:r>
              <a:rPr lang="en-US" altLang="ko-KR" sz="1600" dirty="0">
                <a:latin typeface="+mj-ea"/>
                <a:ea typeface="+mj-ea"/>
              </a:rPr>
              <a:t>husbandry practices connected with livestock production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(</a:t>
            </a:r>
            <a:r>
              <a:rPr lang="en-US" altLang="ko-KR" sz="1600" dirty="0">
                <a:latin typeface="+mj-ea"/>
                <a:ea typeface="+mj-ea"/>
              </a:rPr>
              <a:t>e.g., administration of some </a:t>
            </a:r>
            <a:r>
              <a:rPr lang="en-US" altLang="ko-KR" sz="1600" dirty="0" err="1" smtClean="0">
                <a:latin typeface="+mj-ea"/>
                <a:ea typeface="+mj-ea"/>
              </a:rPr>
              <a:t>endectocides</a:t>
            </a:r>
            <a:r>
              <a:rPr lang="en-US" altLang="ko-KR" sz="1600" dirty="0" smtClean="0">
                <a:latin typeface="+mj-ea"/>
                <a:ea typeface="+mj-ea"/>
              </a:rPr>
              <a:t> (</a:t>
            </a:r>
            <a:r>
              <a:rPr lang="ko-KR" altLang="en-US" sz="1600" dirty="0" smtClean="0">
                <a:latin typeface="+mj-ea"/>
                <a:ea typeface="+mj-ea"/>
              </a:rPr>
              <a:t>항염증약</a:t>
            </a:r>
            <a:r>
              <a:rPr lang="en-US" altLang="ko-KR" sz="1600" dirty="0" smtClean="0">
                <a:latin typeface="+mj-ea"/>
                <a:ea typeface="+mj-ea"/>
              </a:rPr>
              <a:t>) </a:t>
            </a:r>
            <a:r>
              <a:rPr lang="en-US" altLang="ko-KR" sz="1600" dirty="0">
                <a:latin typeface="+mj-ea"/>
                <a:ea typeface="+mj-ea"/>
              </a:rPr>
              <a:t>or sheep dipping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Overgrazing</a:t>
            </a:r>
            <a:r>
              <a:rPr lang="en-US" altLang="ko-KR" sz="1600" dirty="0">
                <a:latin typeface="+mj-ea"/>
                <a:ea typeface="+mj-ea"/>
              </a:rPr>
              <a:t>, improper grazing </a:t>
            </a:r>
            <a:r>
              <a:rPr lang="en-US" altLang="ko-KR" sz="1600" dirty="0" smtClean="0">
                <a:latin typeface="+mj-ea"/>
                <a:ea typeface="+mj-ea"/>
              </a:rPr>
              <a:t>management</a:t>
            </a:r>
            <a:r>
              <a:rPr lang="en-US" altLang="ko-KR" sz="1600" dirty="0">
                <a:latin typeface="+mj-ea"/>
                <a:ea typeface="+mj-ea"/>
              </a:rPr>
              <a:t>, and </a:t>
            </a:r>
            <a:r>
              <a:rPr lang="en-US" altLang="ko-KR" sz="1600" dirty="0" smtClean="0">
                <a:latin typeface="+mj-ea"/>
                <a:ea typeface="+mj-ea"/>
              </a:rPr>
              <a:t>intensive </a:t>
            </a:r>
            <a:r>
              <a:rPr lang="en-US" altLang="ko-KR" sz="1600" dirty="0">
                <a:latin typeface="+mj-ea"/>
                <a:ea typeface="+mj-ea"/>
              </a:rPr>
              <a:t>production agriculture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 smtClean="0">
                <a:latin typeface="+mj-ea"/>
                <a:ea typeface="+mj-ea"/>
              </a:rPr>
              <a:t>loss </a:t>
            </a:r>
            <a:r>
              <a:rPr lang="en-US" altLang="ko-KR" sz="1600" dirty="0">
                <a:latin typeface="+mj-ea"/>
                <a:ea typeface="+mj-ea"/>
              </a:rPr>
              <a:t>of desirable </a:t>
            </a:r>
            <a:r>
              <a:rPr lang="en-US" altLang="ko-KR" sz="1600" dirty="0" smtClean="0">
                <a:latin typeface="+mj-ea"/>
                <a:ea typeface="+mj-ea"/>
              </a:rPr>
              <a:t>forages                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② </a:t>
            </a:r>
            <a:r>
              <a:rPr lang="en-US" altLang="ko-KR" sz="1600" dirty="0" smtClean="0">
                <a:latin typeface="+mj-ea"/>
                <a:ea typeface="+mj-ea"/>
              </a:rPr>
              <a:t>soil erosion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③ </a:t>
            </a:r>
            <a:r>
              <a:rPr lang="en-US" altLang="ko-KR" sz="1600" dirty="0" smtClean="0">
                <a:latin typeface="+mj-ea"/>
                <a:ea typeface="+mj-ea"/>
              </a:rPr>
              <a:t>sequestration </a:t>
            </a:r>
            <a:r>
              <a:rPr lang="en-US" altLang="ko-KR" sz="1600" dirty="0">
                <a:latin typeface="+mj-ea"/>
                <a:ea typeface="+mj-ea"/>
              </a:rPr>
              <a:t>of soil nutrients in less desirable </a:t>
            </a:r>
            <a:r>
              <a:rPr lang="en-US" altLang="ko-KR" sz="1600" dirty="0">
                <a:latin typeface="+mj-ea"/>
              </a:rPr>
              <a:t>plants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 smtClean="0">
                <a:latin typeface="맑은 고딕" panose="020B0503020000020004" pitchFamily="50" charset="-127"/>
              </a:rPr>
              <a:t>④ </a:t>
            </a:r>
            <a:r>
              <a:rPr lang="en-US" altLang="ko-KR" sz="1600" dirty="0" smtClean="0">
                <a:latin typeface="+mj-ea"/>
                <a:ea typeface="+mj-ea"/>
              </a:rPr>
              <a:t>accumulation </a:t>
            </a:r>
            <a:r>
              <a:rPr lang="en-US" altLang="ko-KR" sz="1600" dirty="0">
                <a:latin typeface="+mj-ea"/>
                <a:ea typeface="+mj-ea"/>
              </a:rPr>
              <a:t>of </a:t>
            </a:r>
            <a:r>
              <a:rPr lang="en-US" altLang="ko-KR" sz="1600" dirty="0" smtClean="0">
                <a:latin typeface="+mj-ea"/>
                <a:ea typeface="+mj-ea"/>
              </a:rPr>
              <a:t>toxic </a:t>
            </a:r>
            <a:r>
              <a:rPr lang="en-US" altLang="ko-KR" sz="1600" dirty="0">
                <a:latin typeface="+mj-ea"/>
                <a:ea typeface="+mj-ea"/>
              </a:rPr>
              <a:t>chemicals </a:t>
            </a:r>
            <a:r>
              <a:rPr lang="en-US" altLang="ko-KR" sz="1600" dirty="0" smtClean="0">
                <a:latin typeface="+mj-ea"/>
                <a:ea typeface="+mj-ea"/>
              </a:rPr>
              <a:t>or animal </a:t>
            </a:r>
            <a:r>
              <a:rPr lang="en-US" altLang="ko-KR" sz="1600" dirty="0">
                <a:latin typeface="+mj-ea"/>
                <a:ea typeface="+mj-ea"/>
              </a:rPr>
              <a:t>use medicines used in animals' </a:t>
            </a:r>
            <a:r>
              <a:rPr lang="en-US" altLang="ko-KR" sz="1600" dirty="0" smtClean="0">
                <a:latin typeface="+mj-ea"/>
                <a:ea typeface="+mj-ea"/>
              </a:rPr>
              <a:t>care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j-ea"/>
                <a:ea typeface="+mj-ea"/>
              </a:rPr>
              <a:t>Although desirable in weed control, </a:t>
            </a:r>
            <a:r>
              <a:rPr lang="en-US" altLang="ko-KR" sz="1600" dirty="0" smtClean="0">
                <a:latin typeface="+mj-ea"/>
                <a:ea typeface="+mj-ea"/>
              </a:rPr>
              <a:t>goats</a:t>
            </a:r>
            <a:r>
              <a:rPr lang="en-US" altLang="ko-KR" sz="1600" dirty="0">
                <a:latin typeface="+mj-ea"/>
                <a:ea typeface="+mj-ea"/>
              </a:rPr>
              <a:t>' ability to debark plants can be an undesirable trait when they browse on and kill desirable trees.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225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493507"/>
            <a:ext cx="9036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Sound forage and livestock management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   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dirty="0" smtClean="0"/>
              <a:t>enhance ground cover with crops suitable for grazing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      </a:t>
            </a:r>
            <a:r>
              <a:rPr lang="en-US" altLang="ko-KR" dirty="0" smtClean="0">
                <a:latin typeface="맑은 고딕" panose="020B0503020000020004" pitchFamily="50" charset="-127"/>
              </a:rPr>
              <a:t>② </a:t>
            </a:r>
            <a:r>
              <a:rPr lang="en-US" altLang="ko-KR" dirty="0" smtClean="0"/>
              <a:t>resist weed or woody plant overgrowth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      </a:t>
            </a:r>
            <a:r>
              <a:rPr lang="en-US" altLang="ko-KR" dirty="0" smtClean="0">
                <a:latin typeface="맑은 고딕" panose="020B0503020000020004" pitchFamily="50" charset="-127"/>
              </a:rPr>
              <a:t>③ </a:t>
            </a:r>
            <a:r>
              <a:rPr lang="en-US" altLang="ko-KR" dirty="0" smtClean="0"/>
              <a:t>enhance soil fertility and soil water retention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      </a:t>
            </a:r>
            <a:r>
              <a:rPr lang="en-US" altLang="ko-KR" dirty="0" smtClean="0">
                <a:latin typeface="맑은 고딕" panose="020B0503020000020004" pitchFamily="50" charset="-127"/>
              </a:rPr>
              <a:t>④ </a:t>
            </a:r>
            <a:r>
              <a:rPr lang="en-US" altLang="ko-KR" dirty="0" smtClean="0"/>
              <a:t>minimize the introduction of toxic substances to soils, ground water, and air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      -&gt; Emphasis should be placed on production systems (sustainable &amp; environmentally safe)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Major concern </a:t>
            </a:r>
            <a:r>
              <a:rPr lang="en-US" altLang="ko-KR" dirty="0"/>
              <a:t>: Livestock waste </a:t>
            </a:r>
            <a:r>
              <a:rPr lang="en-US" altLang="ko-KR" dirty="0" smtClean="0"/>
              <a:t>disposal and contamination </a:t>
            </a:r>
            <a:r>
              <a:rPr lang="en-US" altLang="ko-KR" dirty="0"/>
              <a:t>of air and groundwater </a:t>
            </a: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: </a:t>
            </a:r>
            <a:r>
              <a:rPr lang="en-US" altLang="ko-KR" dirty="0" err="1" smtClean="0"/>
              <a:t>Misi</a:t>
            </a:r>
            <a:r>
              <a:rPr lang="en-US" altLang="ko-KR" dirty="0" smtClean="0"/>
              <a:t> </a:t>
            </a:r>
            <a:r>
              <a:rPr lang="en-US" altLang="ko-KR" dirty="0"/>
              <a:t>and Forster (2001</a:t>
            </a:r>
            <a:r>
              <a:rPr lang="en-US" altLang="ko-KR" dirty="0" smtClean="0"/>
              <a:t>) -&gt; gas production associated with small ruminants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-&gt; more work is needed</a:t>
            </a:r>
          </a:p>
        </p:txBody>
      </p:sp>
    </p:spTree>
    <p:extLst>
      <p:ext uri="{BB962C8B-B14F-4D97-AF65-F5344CB8AC3E}">
        <p14:creationId xmlns:p14="http://schemas.microsoft.com/office/powerpoint/2010/main" val="25020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339503"/>
            <a:ext cx="87697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More </a:t>
            </a:r>
            <a:r>
              <a:rPr lang="en-US" altLang="ko-KR" sz="1600" dirty="0">
                <a:latin typeface="+mj-ea"/>
                <a:ea typeface="+mj-ea"/>
              </a:rPr>
              <a:t>animal waste products are produced in smaller, confined areas and the reduction of greenhouse gases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conflict </a:t>
            </a:r>
            <a:r>
              <a:rPr lang="en-US" altLang="ko-KR" sz="1600" dirty="0">
                <a:latin typeface="+mj-ea"/>
                <a:ea typeface="+mj-ea"/>
              </a:rPr>
              <a:t>between modern or improved agricultural </a:t>
            </a:r>
            <a:r>
              <a:rPr lang="en-US" altLang="ko-KR" sz="1600" dirty="0" smtClean="0">
                <a:latin typeface="+mj-ea"/>
                <a:ea typeface="+mj-ea"/>
              </a:rPr>
              <a:t>practices (</a:t>
            </a:r>
            <a:r>
              <a:rPr lang="en-US" altLang="ko-KR" sz="1600" dirty="0">
                <a:latin typeface="+mj-ea"/>
                <a:ea typeface="+mj-ea"/>
              </a:rPr>
              <a:t>Moore et al., 2001).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Sheep</a:t>
            </a:r>
            <a:r>
              <a:rPr lang="en-US" altLang="ko-KR" sz="1600" dirty="0">
                <a:latin typeface="+mj-ea"/>
                <a:ea typeface="+mj-ea"/>
              </a:rPr>
              <a:t>, goats, </a:t>
            </a:r>
            <a:r>
              <a:rPr lang="en-US" altLang="ko-KR" sz="1600" dirty="0" err="1">
                <a:latin typeface="+mj-ea"/>
                <a:ea typeface="+mj-ea"/>
              </a:rPr>
              <a:t>cervids</a:t>
            </a:r>
            <a:r>
              <a:rPr lang="en-US" altLang="ko-KR" sz="1600" dirty="0">
                <a:latin typeface="+mj-ea"/>
                <a:ea typeface="+mj-ea"/>
              </a:rPr>
              <a:t>, and camelids will all contribute to </a:t>
            </a:r>
            <a:r>
              <a:rPr lang="en-US" altLang="ko-KR" sz="1600" dirty="0" smtClean="0">
                <a:latin typeface="+mj-ea"/>
                <a:ea typeface="+mj-ea"/>
              </a:rPr>
              <a:t>these production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Yang </a:t>
            </a:r>
            <a:r>
              <a:rPr lang="en-US" altLang="ko-KR" sz="1600" dirty="0">
                <a:latin typeface="+mj-ea"/>
                <a:ea typeface="+mj-ea"/>
              </a:rPr>
              <a:t>et al. (2003) </a:t>
            </a:r>
            <a:r>
              <a:rPr lang="en-US" altLang="ko-KR" sz="1600" dirty="0" smtClean="0">
                <a:latin typeface="+mj-ea"/>
                <a:ea typeface="+mj-ea"/>
              </a:rPr>
              <a:t>: reduction </a:t>
            </a:r>
            <a:r>
              <a:rPr lang="en-US" altLang="ko-KR" sz="1600" dirty="0">
                <a:latin typeface="+mj-ea"/>
                <a:ea typeface="+mj-ea"/>
              </a:rPr>
              <a:t>in two greenhouse </a:t>
            </a:r>
            <a:r>
              <a:rPr lang="en-US" altLang="ko-KR" sz="1600" dirty="0" smtClean="0">
                <a:latin typeface="+mj-ea"/>
                <a:ea typeface="+mj-ea"/>
              </a:rPr>
              <a:t>gases (methane </a:t>
            </a:r>
            <a:r>
              <a:rPr lang="en-US" altLang="ko-KR" sz="1600" dirty="0">
                <a:latin typeface="+mj-ea"/>
                <a:ea typeface="+mj-ea"/>
              </a:rPr>
              <a:t>and nitrous </a:t>
            </a:r>
            <a:r>
              <a:rPr lang="en-US" altLang="ko-KR" sz="1600" dirty="0" smtClean="0">
                <a:latin typeface="+mj-ea"/>
                <a:ea typeface="+mj-ea"/>
              </a:rPr>
              <a:t>oxide) produced </a:t>
            </a:r>
            <a:r>
              <a:rPr lang="en-US" altLang="ko-KR" sz="1600" dirty="0">
                <a:latin typeface="+mj-ea"/>
                <a:ea typeface="+mj-ea"/>
              </a:rPr>
              <a:t>by livestock waste management in Taiwan from 1990 to 2000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Goat </a:t>
            </a:r>
            <a:r>
              <a:rPr lang="en-US" altLang="ko-KR" sz="1600" dirty="0">
                <a:latin typeface="+mj-ea"/>
                <a:ea typeface="+mj-ea"/>
              </a:rPr>
              <a:t>production is a major contributor to livestock waste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     </a:t>
            </a:r>
            <a:r>
              <a:rPr lang="en-US" altLang="ko-KR" sz="1600" dirty="0" smtClean="0">
                <a:latin typeface="+mj-ea"/>
                <a:ea typeface="+mj-ea"/>
              </a:rPr>
              <a:t>: it </a:t>
            </a:r>
            <a:r>
              <a:rPr lang="en-US" altLang="ko-KR" sz="1600" dirty="0">
                <a:latin typeface="+mj-ea"/>
                <a:ea typeface="+mj-ea"/>
              </a:rPr>
              <a:t>ranks second to swine production in </a:t>
            </a:r>
            <a:r>
              <a:rPr lang="en-US" altLang="ko-KR" sz="1600" dirty="0" smtClean="0">
                <a:latin typeface="+mj-ea"/>
                <a:ea typeface="+mj-ea"/>
              </a:rPr>
              <a:t>Taiwan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Much </a:t>
            </a:r>
            <a:r>
              <a:rPr lang="en-US" altLang="ko-KR" sz="1600" dirty="0">
                <a:latin typeface="+mj-ea"/>
                <a:ea typeface="+mj-ea"/>
              </a:rPr>
              <a:t>work is required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627063" indent="-627063"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① determine </a:t>
            </a:r>
            <a:r>
              <a:rPr lang="en-US" altLang="ko-KR" sz="1600" dirty="0">
                <a:latin typeface="+mj-ea"/>
                <a:ea typeface="+mj-ea"/>
              </a:rPr>
              <a:t>the exact contribution of small </a:t>
            </a:r>
            <a:r>
              <a:rPr lang="en-US" altLang="ko-KR" sz="1600" dirty="0" smtClean="0">
                <a:latin typeface="+mj-ea"/>
                <a:ea typeface="+mj-ea"/>
              </a:rPr>
              <a:t>ruminants</a:t>
            </a:r>
          </a:p>
          <a:p>
            <a:pPr marL="627063" indent="-627063"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② how </a:t>
            </a:r>
            <a:r>
              <a:rPr lang="en-US" altLang="ko-KR" sz="1600" dirty="0">
                <a:latin typeface="+mj-ea"/>
                <a:ea typeface="+mj-ea"/>
              </a:rPr>
              <a:t>best to reduce associated </a:t>
            </a:r>
            <a:r>
              <a:rPr lang="en-US" altLang="ko-KR" sz="1600" dirty="0" smtClean="0">
                <a:latin typeface="+mj-ea"/>
                <a:ea typeface="+mj-ea"/>
              </a:rPr>
              <a:t>emissions worldwide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485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9"/>
            <a:ext cx="1323731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951" y="1399007"/>
            <a:ext cx="8610600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Disposal of livestock waste is a growing </a:t>
            </a:r>
            <a:r>
              <a:rPr lang="ko-KR" altLang="en-US" sz="1600" dirty="0" smtClean="0">
                <a:latin typeface="+mj-ea"/>
                <a:ea typeface="+mj-ea"/>
              </a:rPr>
              <a:t>concern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-&gt; </a:t>
            </a:r>
            <a:r>
              <a:rPr lang="ko-KR" altLang="en-US" sz="1600" dirty="0" smtClean="0">
                <a:latin typeface="+mj-ea"/>
                <a:ea typeface="+mj-ea"/>
              </a:rPr>
              <a:t>Improper </a:t>
            </a:r>
            <a:r>
              <a:rPr lang="ko-KR" altLang="en-US" sz="1600" dirty="0">
                <a:latin typeface="+mj-ea"/>
                <a:ea typeface="+mj-ea"/>
              </a:rPr>
              <a:t>waste disposal is environmentally damaging. </a:t>
            </a: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</a:t>
            </a:r>
            <a:r>
              <a:rPr lang="ko-KR" altLang="en-US" sz="1600" dirty="0" smtClean="0">
                <a:latin typeface="+mj-ea"/>
              </a:rPr>
              <a:t>goat </a:t>
            </a:r>
            <a:r>
              <a:rPr lang="en-US" altLang="ko-KR" sz="1600" dirty="0" smtClean="0">
                <a:latin typeface="+mj-ea"/>
              </a:rPr>
              <a:t>:</a:t>
            </a:r>
            <a:r>
              <a:rPr lang="ko-KR" altLang="en-US" sz="1600" dirty="0" smtClean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lower organic carbon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higher biodegradable organic compounds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         </a:t>
            </a:r>
            <a:r>
              <a:rPr lang="ko-KR" altLang="en-US" sz="1600" dirty="0" smtClean="0">
                <a:latin typeface="+mj-ea"/>
              </a:rPr>
              <a:t>than horse, pig, or rabbi</a:t>
            </a:r>
            <a:r>
              <a:rPr lang="en-US" altLang="ko-KR" sz="1600" dirty="0" smtClean="0">
                <a:latin typeface="+mj-ea"/>
              </a:rPr>
              <a:t>t’s manure (</a:t>
            </a:r>
            <a:r>
              <a:rPr lang="ko-KR" altLang="en-US" sz="1600" dirty="0" smtClean="0">
                <a:latin typeface="+mj-ea"/>
              </a:rPr>
              <a:t>Moral </a:t>
            </a:r>
            <a:r>
              <a:rPr lang="ko-KR" altLang="en-US" sz="1600" dirty="0">
                <a:latin typeface="+mj-ea"/>
              </a:rPr>
              <a:t>et al. (2005</a:t>
            </a:r>
            <a:r>
              <a:rPr lang="ko-KR" altLang="en-US" sz="1600" dirty="0" smtClean="0">
                <a:latin typeface="+mj-ea"/>
              </a:rPr>
              <a:t>)</a:t>
            </a:r>
            <a:r>
              <a:rPr lang="en-US" altLang="ko-KR" sz="1600" dirty="0" smtClean="0">
                <a:latin typeface="+mj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+mj-ea"/>
              </a:rPr>
              <a:t>    </a:t>
            </a:r>
            <a:r>
              <a:rPr lang="en-US" altLang="ko-KR" sz="1600" dirty="0" smtClean="0">
                <a:latin typeface="+mj-ea"/>
              </a:rPr>
              <a:t>-&gt; </a:t>
            </a:r>
            <a:r>
              <a:rPr lang="ko-KR" altLang="en-US" sz="1600" dirty="0" smtClean="0">
                <a:latin typeface="+mj-ea"/>
              </a:rPr>
              <a:t>Hutchinson </a:t>
            </a:r>
            <a:r>
              <a:rPr lang="ko-KR" altLang="en-US" sz="1600" dirty="0">
                <a:latin typeface="+mj-ea"/>
              </a:rPr>
              <a:t>et </a:t>
            </a:r>
            <a:r>
              <a:rPr lang="ko-KR" altLang="en-US" sz="1600" dirty="0" smtClean="0">
                <a:latin typeface="+mj-ea"/>
              </a:rPr>
              <a:t>al</a:t>
            </a:r>
            <a:r>
              <a:rPr lang="en-US" altLang="ko-KR" sz="1600" dirty="0" smtClean="0">
                <a:latin typeface="+mj-ea"/>
              </a:rPr>
              <a:t>.</a:t>
            </a:r>
            <a:r>
              <a:rPr lang="ko-KR" altLang="en-US" sz="1600" dirty="0" smtClean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 smtClean="0">
                <a:latin typeface="+mj-ea"/>
              </a:rPr>
              <a:t>2005) </a:t>
            </a:r>
            <a:r>
              <a:rPr lang="en-US" altLang="ko-KR" sz="1600" dirty="0" smtClean="0">
                <a:latin typeface="+mj-ea"/>
              </a:rPr>
              <a:t>: </a:t>
            </a:r>
            <a:r>
              <a:rPr lang="ko-KR" altLang="en-US" sz="1600" i="1" dirty="0" smtClean="0">
                <a:latin typeface="+mj-ea"/>
              </a:rPr>
              <a:t>E. coli</a:t>
            </a:r>
            <a:r>
              <a:rPr lang="ko-KR" altLang="en-US" sz="1600" dirty="0" smtClean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/ </a:t>
            </a:r>
            <a:r>
              <a:rPr lang="en-US" altLang="ko-KR" sz="1600" i="1" dirty="0" smtClean="0">
                <a:latin typeface="+mj-ea"/>
              </a:rPr>
              <a:t>S</a:t>
            </a:r>
            <a:r>
              <a:rPr lang="ko-KR" altLang="en-US" sz="1600" i="1" dirty="0" smtClean="0">
                <a:latin typeface="+mj-ea"/>
              </a:rPr>
              <a:t>almonella </a:t>
            </a:r>
            <a:r>
              <a:rPr lang="en-US" altLang="ko-KR" sz="1600" dirty="0" smtClean="0">
                <a:latin typeface="+mj-ea"/>
              </a:rPr>
              <a:t>number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       </a:t>
            </a:r>
            <a:r>
              <a:rPr lang="ko-KR" altLang="en-US" sz="1600" dirty="0" smtClean="0">
                <a:latin typeface="+mj-ea"/>
              </a:rPr>
              <a:t>consuming forages </a:t>
            </a:r>
            <a:r>
              <a:rPr lang="en-US" altLang="ko-KR" sz="1600" dirty="0" smtClean="0">
                <a:latin typeface="+mj-ea"/>
              </a:rPr>
              <a:t>&lt; </a:t>
            </a:r>
            <a:r>
              <a:rPr lang="ko-KR" altLang="en-US" sz="1600" dirty="0">
                <a:latin typeface="+mj-ea"/>
              </a:rPr>
              <a:t>grain-fed animals 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j-ea"/>
                <a:ea typeface="+mj-ea"/>
              </a:rPr>
              <a:t>Thus</a:t>
            </a:r>
            <a:r>
              <a:rPr lang="ko-KR" altLang="en-US" sz="1600" dirty="0">
                <a:latin typeface="+mj-ea"/>
                <a:ea typeface="+mj-ea"/>
              </a:rPr>
              <a:t>, low-input, </a:t>
            </a:r>
            <a:r>
              <a:rPr lang="ko-KR" altLang="en-US" sz="1600" dirty="0" smtClean="0">
                <a:latin typeface="+mj-ea"/>
                <a:ea typeface="+mj-ea"/>
              </a:rPr>
              <a:t>range </a:t>
            </a:r>
            <a:r>
              <a:rPr lang="ko-KR" altLang="en-US" sz="1600" dirty="0">
                <a:latin typeface="+mj-ea"/>
                <a:ea typeface="+mj-ea"/>
              </a:rPr>
              <a:t>managed, small-ruminant </a:t>
            </a:r>
            <a:r>
              <a:rPr lang="ko-KR" altLang="en-US" sz="1600" dirty="0" smtClean="0">
                <a:latin typeface="+mj-ea"/>
                <a:ea typeface="+mj-ea"/>
              </a:rPr>
              <a:t>production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</a:t>
            </a:r>
            <a:r>
              <a:rPr lang="ko-KR" altLang="en-US" sz="1600" dirty="0" smtClean="0">
                <a:latin typeface="+mj-ea"/>
                <a:ea typeface="+mj-ea"/>
              </a:rPr>
              <a:t>reduce </a:t>
            </a:r>
            <a:r>
              <a:rPr lang="ko-KR" altLang="en-US" sz="1600" dirty="0">
                <a:latin typeface="+mj-ea"/>
                <a:ea typeface="+mj-ea"/>
              </a:rPr>
              <a:t>the </a:t>
            </a:r>
            <a:r>
              <a:rPr lang="ko-KR" altLang="en-US" sz="1600" dirty="0" smtClean="0">
                <a:latin typeface="+mj-ea"/>
                <a:ea typeface="+mj-ea"/>
              </a:rPr>
              <a:t>potential </a:t>
            </a:r>
            <a:r>
              <a:rPr lang="ko-KR" altLang="en-US" sz="1600" dirty="0">
                <a:latin typeface="+mj-ea"/>
                <a:ea typeface="+mj-ea"/>
              </a:rPr>
              <a:t>for transmission of pathogens from manure </a:t>
            </a:r>
            <a:r>
              <a:rPr lang="ko-KR" altLang="en-US" sz="1600" dirty="0" smtClean="0">
                <a:latin typeface="+mj-ea"/>
                <a:ea typeface="+mj-ea"/>
              </a:rPr>
              <a:t>handling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450850" indent="-450850" algn="just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   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reduce the amount of nonbiodegradable livestock waste </a:t>
            </a:r>
            <a:r>
              <a:rPr lang="ko-KR" altLang="en-US" sz="1600" dirty="0" smtClean="0">
                <a:latin typeface="+mj-ea"/>
                <a:ea typeface="+mj-ea"/>
              </a:rPr>
              <a:t>pro</a:t>
            </a:r>
            <a:r>
              <a:rPr lang="en-US" altLang="ko-KR" sz="1600" dirty="0" smtClean="0">
                <a:latin typeface="+mj-ea"/>
                <a:ea typeface="+mj-ea"/>
              </a:rPr>
              <a:t>d</a:t>
            </a:r>
            <a:r>
              <a:rPr lang="ko-KR" altLang="en-US" sz="1600" dirty="0" smtClean="0">
                <a:latin typeface="+mj-ea"/>
                <a:ea typeface="+mj-ea"/>
              </a:rPr>
              <a:t>uced</a:t>
            </a:r>
            <a:r>
              <a:rPr lang="ko-KR" altLang="en-US" sz="1600" dirty="0">
                <a:latin typeface="+mj-ea"/>
                <a:ea typeface="+mj-ea"/>
              </a:rPr>
              <a:t>, as compared to </a:t>
            </a:r>
            <a:r>
              <a:rPr lang="ko-KR" altLang="en-US" sz="1600" dirty="0" smtClean="0">
                <a:latin typeface="+mj-ea"/>
                <a:ea typeface="+mj-ea"/>
              </a:rPr>
              <a:t>other </a:t>
            </a:r>
            <a:r>
              <a:rPr lang="ko-KR" altLang="en-US" sz="1600" dirty="0">
                <a:latin typeface="+mj-ea"/>
                <a:ea typeface="+mj-ea"/>
              </a:rPr>
              <a:t>species. </a:t>
            </a:r>
          </a:p>
        </p:txBody>
      </p:sp>
    </p:spTree>
    <p:extLst>
      <p:ext uri="{BB962C8B-B14F-4D97-AF65-F5344CB8AC3E}">
        <p14:creationId xmlns:p14="http://schemas.microsoft.com/office/powerpoint/2010/main" val="170620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600" y="1061707"/>
            <a:ext cx="7886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j-ea"/>
                <a:ea typeface="+mj-ea"/>
              </a:rPr>
              <a:t>Hooda</a:t>
            </a:r>
            <a:r>
              <a:rPr lang="en-US" altLang="ko-KR" sz="1600" dirty="0">
                <a:latin typeface="+mj-ea"/>
                <a:ea typeface="+mj-ea"/>
              </a:rPr>
              <a:t> et al</a:t>
            </a:r>
            <a:r>
              <a:rPr lang="en-US" altLang="ko-KR" sz="1600" dirty="0" smtClean="0">
                <a:latin typeface="+mj-ea"/>
                <a:ea typeface="+mj-ea"/>
              </a:rPr>
              <a:t>. (2000) : </a:t>
            </a:r>
            <a:r>
              <a:rPr lang="ko-KR" altLang="en-US" sz="1600" dirty="0" smtClean="0">
                <a:latin typeface="+mj-ea"/>
                <a:ea typeface="+mj-ea"/>
              </a:rPr>
              <a:t>keeping </a:t>
            </a:r>
            <a:r>
              <a:rPr lang="ko-KR" altLang="en-US" sz="1600" dirty="0">
                <a:latin typeface="+mj-ea"/>
                <a:ea typeface="+mj-ea"/>
              </a:rPr>
              <a:t>small ruminants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① </a:t>
            </a:r>
            <a:r>
              <a:rPr lang="ko-KR" altLang="en-US" sz="1600" dirty="0" smtClean="0">
                <a:latin typeface="+mj-ea"/>
                <a:ea typeface="+mj-ea"/>
              </a:rPr>
              <a:t>more </a:t>
            </a:r>
            <a:r>
              <a:rPr lang="ko-KR" altLang="en-US" sz="1600" dirty="0">
                <a:latin typeface="+mj-ea"/>
                <a:ea typeface="+mj-ea"/>
              </a:rPr>
              <a:t>dispersal of </a:t>
            </a:r>
            <a:r>
              <a:rPr lang="ko-KR" altLang="en-US" sz="1600" dirty="0" smtClean="0">
                <a:latin typeface="+mj-ea"/>
                <a:ea typeface="+mj-ea"/>
              </a:rPr>
              <a:t>manure    </a:t>
            </a:r>
            <a:r>
              <a:rPr lang="en-US" altLang="ko-KR" sz="1600" dirty="0" smtClean="0">
                <a:latin typeface="+mj-ea"/>
                <a:ea typeface="+mj-ea"/>
              </a:rPr>
              <a:t>  ② </a:t>
            </a:r>
            <a:r>
              <a:rPr lang="ko-KR" altLang="en-US" sz="1600" dirty="0" smtClean="0">
                <a:latin typeface="+mj-ea"/>
                <a:ea typeface="+mj-ea"/>
              </a:rPr>
              <a:t>reduce </a:t>
            </a:r>
            <a:r>
              <a:rPr lang="ko-KR" altLang="en-US" sz="1600" dirty="0">
                <a:latin typeface="+mj-ea"/>
                <a:ea typeface="+mj-ea"/>
              </a:rPr>
              <a:t>the need for manure </a:t>
            </a:r>
            <a:r>
              <a:rPr lang="ko-KR" altLang="en-US" sz="1600" dirty="0" smtClean="0">
                <a:latin typeface="+mj-ea"/>
                <a:ea typeface="+mj-ea"/>
              </a:rPr>
              <a:t>handling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  </a:t>
            </a:r>
            <a:r>
              <a:rPr lang="en-US" altLang="ko-KR" sz="1600" dirty="0" smtClean="0">
                <a:latin typeface="+mj-ea"/>
                <a:ea typeface="+mj-ea"/>
              </a:rPr>
              <a:t>③ </a:t>
            </a:r>
            <a:r>
              <a:rPr lang="ko-KR" altLang="en-US" sz="1600" dirty="0" smtClean="0">
                <a:latin typeface="+mj-ea"/>
                <a:ea typeface="+mj-ea"/>
              </a:rPr>
              <a:t>reduce par</a:t>
            </a:r>
            <a:r>
              <a:rPr lang="en-US" altLang="ko-KR" sz="1600" dirty="0" err="1" smtClean="0">
                <a:latin typeface="+mj-ea"/>
                <a:ea typeface="+mj-ea"/>
              </a:rPr>
              <a:t>asitism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associated with heavy stocking rates of small </a:t>
            </a:r>
            <a:r>
              <a:rPr lang="en-US" altLang="ko-KR" sz="1600" dirty="0" smtClean="0">
                <a:latin typeface="+mj-ea"/>
                <a:ea typeface="+mj-ea"/>
              </a:rPr>
              <a:t>ruminants 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④ dilute </a:t>
            </a:r>
            <a:r>
              <a:rPr lang="en-US" altLang="ko-KR" sz="1600" dirty="0">
                <a:latin typeface="+mj-ea"/>
                <a:ea typeface="+mj-ea"/>
              </a:rPr>
              <a:t>any pesticides and antibiotics over greater areas of </a:t>
            </a:r>
            <a:r>
              <a:rPr lang="en-US" altLang="ko-KR" sz="1600" dirty="0" smtClean="0">
                <a:latin typeface="+mj-ea"/>
                <a:ea typeface="+mj-ea"/>
              </a:rPr>
              <a:t>land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Siddiqui </a:t>
            </a:r>
            <a:r>
              <a:rPr lang="en-US" altLang="ko-KR" sz="1600" dirty="0">
                <a:latin typeface="+mj-ea"/>
                <a:ea typeface="+mj-ea"/>
              </a:rPr>
              <a:t>(2004</a:t>
            </a:r>
            <a:r>
              <a:rPr lang="en-US" altLang="ko-KR" sz="1600" dirty="0" smtClean="0">
                <a:latin typeface="+mj-ea"/>
                <a:ea typeface="+mj-ea"/>
              </a:rPr>
              <a:t>) : composted </a:t>
            </a:r>
            <a:r>
              <a:rPr lang="en-US" altLang="ko-KR" sz="1600" dirty="0">
                <a:latin typeface="+mj-ea"/>
                <a:ea typeface="+mj-ea"/>
              </a:rPr>
              <a:t>goat feces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>
                <a:latin typeface="+mj-ea"/>
                <a:ea typeface="+mj-ea"/>
              </a:rPr>
              <a:t>superior to horse </a:t>
            </a:r>
            <a:r>
              <a:rPr lang="en-US" altLang="ko-KR" sz="1600" dirty="0" smtClean="0">
                <a:latin typeface="+mj-ea"/>
                <a:ea typeface="+mj-ea"/>
              </a:rPr>
              <a:t>manure)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① reducing </a:t>
            </a:r>
            <a:r>
              <a:rPr lang="en-US" altLang="ko-KR" sz="1600" dirty="0" err="1">
                <a:latin typeface="+mj-ea"/>
                <a:ea typeface="+mj-ea"/>
              </a:rPr>
              <a:t>soilborne</a:t>
            </a:r>
            <a:r>
              <a:rPr lang="en-US" altLang="ko-KR" sz="1600" dirty="0">
                <a:latin typeface="+mj-ea"/>
                <a:ea typeface="+mj-ea"/>
              </a:rPr>
              <a:t> nematode </a:t>
            </a:r>
            <a:r>
              <a:rPr lang="en-US" altLang="ko-KR" sz="1600" dirty="0" smtClean="0">
                <a:latin typeface="+mj-ea"/>
                <a:ea typeface="+mj-ea"/>
              </a:rPr>
              <a:t>growth    ② improving </a:t>
            </a:r>
            <a:r>
              <a:rPr lang="en-US" altLang="ko-KR" sz="1600" dirty="0">
                <a:latin typeface="+mj-ea"/>
                <a:ea typeface="+mj-ea"/>
              </a:rPr>
              <a:t>tomato </a:t>
            </a:r>
            <a:r>
              <a:rPr lang="en-US" altLang="ko-KR" sz="1600" dirty="0" smtClean="0">
                <a:latin typeface="+mj-ea"/>
                <a:ea typeface="+mj-ea"/>
              </a:rPr>
              <a:t>growth 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However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smtClean="0">
                <a:latin typeface="+mj-ea"/>
                <a:ea typeface="+mj-ea"/>
              </a:rPr>
              <a:t>where handling </a:t>
            </a:r>
            <a:r>
              <a:rPr lang="en-US" altLang="ko-KR" sz="1600" dirty="0">
                <a:latin typeface="+mj-ea"/>
                <a:ea typeface="+mj-ea"/>
              </a:rPr>
              <a:t>and disposal of small ruminant </a:t>
            </a:r>
            <a:r>
              <a:rPr lang="en-US" altLang="ko-KR" sz="1600" dirty="0" smtClean="0">
                <a:latin typeface="+mj-ea"/>
                <a:ea typeface="+mj-ea"/>
              </a:rPr>
              <a:t>manure</a:t>
            </a:r>
          </a:p>
          <a:p>
            <a:pPr marL="450850" indent="-450850"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required procedures </a:t>
            </a:r>
            <a:r>
              <a:rPr lang="en-US" altLang="ko-KR" sz="1600" dirty="0">
                <a:latin typeface="+mj-ea"/>
                <a:ea typeface="+mj-ea"/>
              </a:rPr>
              <a:t>such as composting, spreading onto large areas, and minimizing water shed </a:t>
            </a:r>
            <a:r>
              <a:rPr lang="en-US" altLang="ko-KR" sz="1600" dirty="0" smtClean="0">
                <a:latin typeface="+mj-ea"/>
                <a:ea typeface="+mj-ea"/>
              </a:rPr>
              <a:t>contamination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427"/>
          <a:stretch/>
        </p:blipFill>
        <p:spPr>
          <a:xfrm>
            <a:off x="882059" y="3829569"/>
            <a:ext cx="2524125" cy="15441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06184" y="5072254"/>
            <a:ext cx="2097405" cy="33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Nematode : </a:t>
            </a:r>
            <a:r>
              <a:rPr lang="ko-KR" altLang="en-US" sz="1600" b="1" dirty="0" smtClean="0">
                <a:latin typeface="+mj-ea"/>
                <a:ea typeface="+mj-ea"/>
              </a:rPr>
              <a:t>선충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39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5600" y="1061707"/>
            <a:ext cx="85217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High </a:t>
            </a:r>
            <a:r>
              <a:rPr lang="en-US" altLang="ko-KR" sz="1600" dirty="0">
                <a:latin typeface="+mj-ea"/>
                <a:ea typeface="+mj-ea"/>
              </a:rPr>
              <a:t>stocking </a:t>
            </a:r>
            <a:r>
              <a:rPr lang="en-US" altLang="ko-KR" sz="1600" dirty="0" smtClean="0">
                <a:latin typeface="+mj-ea"/>
                <a:ea typeface="+mj-ea"/>
              </a:rPr>
              <a:t>rates, grain </a:t>
            </a:r>
            <a:r>
              <a:rPr lang="en-US" altLang="ko-KR" sz="1600" dirty="0">
                <a:latin typeface="+mj-ea"/>
                <a:ea typeface="+mj-ea"/>
              </a:rPr>
              <a:t>diets (e.g., feedlots or dairy), and </a:t>
            </a:r>
            <a:r>
              <a:rPr lang="en-US" altLang="ko-KR" sz="1600" dirty="0" smtClean="0">
                <a:latin typeface="+mj-ea"/>
                <a:ea typeface="+mj-ea"/>
              </a:rPr>
              <a:t>confinement systems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require </a:t>
            </a:r>
            <a:r>
              <a:rPr lang="en-US" altLang="ko-KR" sz="1600" dirty="0">
                <a:latin typeface="+mj-ea"/>
                <a:ea typeface="+mj-ea"/>
              </a:rPr>
              <a:t>greater future scrutiny </a:t>
            </a:r>
            <a:r>
              <a:rPr lang="en-US" altLang="ko-KR" sz="1600" dirty="0" smtClean="0">
                <a:latin typeface="+mj-ea"/>
                <a:ea typeface="+mj-ea"/>
              </a:rPr>
              <a:t>-&gt; diminish </a:t>
            </a:r>
            <a:r>
              <a:rPr lang="en-US" altLang="ko-KR" sz="1600" dirty="0">
                <a:latin typeface="+mj-ea"/>
                <a:ea typeface="+mj-ea"/>
              </a:rPr>
              <a:t>effects on animal and human </a:t>
            </a:r>
            <a:r>
              <a:rPr lang="en-US" altLang="ko-KR" sz="1600" dirty="0" smtClean="0">
                <a:latin typeface="+mj-ea"/>
                <a:ea typeface="+mj-ea"/>
              </a:rPr>
              <a:t>health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j-ea"/>
              </a:rPr>
              <a:t>G</a:t>
            </a:r>
            <a:r>
              <a:rPr lang="ko-KR" altLang="en-US" sz="1600" dirty="0" smtClean="0">
                <a:latin typeface="+mj-ea"/>
              </a:rPr>
              <a:t>rowing </a:t>
            </a:r>
            <a:r>
              <a:rPr lang="ko-KR" altLang="en-US" sz="1600" dirty="0">
                <a:latin typeface="+mj-ea"/>
              </a:rPr>
              <a:t>environmental </a:t>
            </a:r>
            <a:r>
              <a:rPr lang="ko-KR" altLang="en-US" sz="1600" dirty="0" smtClean="0">
                <a:latin typeface="+mj-ea"/>
              </a:rPr>
              <a:t>concern</a:t>
            </a:r>
            <a:r>
              <a:rPr lang="ko-KR" altLang="en-US" sz="1600" dirty="0">
                <a:latin typeface="+mj-ea"/>
              </a:rPr>
              <a:t> </a:t>
            </a:r>
            <a:endParaRPr lang="en-US" altLang="ko-KR" sz="1600" dirty="0" smtClean="0">
              <a:latin typeface="+mj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   </a:t>
            </a:r>
            <a:r>
              <a:rPr lang="en-US" altLang="ko-KR" sz="1600" dirty="0" smtClean="0">
                <a:latin typeface="+mj-ea"/>
                <a:ea typeface="+mj-ea"/>
              </a:rPr>
              <a:t>: s</a:t>
            </a:r>
            <a:r>
              <a:rPr lang="ko-KR" altLang="en-US" sz="1600" dirty="0" smtClean="0">
                <a:latin typeface="+mj-ea"/>
                <a:ea typeface="+mj-ea"/>
              </a:rPr>
              <a:t>oil </a:t>
            </a:r>
            <a:r>
              <a:rPr lang="ko-KR" altLang="en-US" sz="1600" dirty="0">
                <a:latin typeface="+mj-ea"/>
                <a:ea typeface="+mj-ea"/>
              </a:rPr>
              <a:t>and water contamination of phosphates, nitrates, and other chemicals from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</a:t>
            </a:r>
            <a:r>
              <a:rPr lang="ko-KR" altLang="en-US" sz="1600" dirty="0" smtClean="0">
                <a:latin typeface="+mj-ea"/>
                <a:ea typeface="+mj-ea"/>
              </a:rPr>
              <a:t>livestock production</a:t>
            </a: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: c</a:t>
            </a:r>
            <a:r>
              <a:rPr lang="ko-KR" altLang="en-US" sz="1600" dirty="0" smtClean="0">
                <a:latin typeface="+mj-ea"/>
                <a:ea typeface="+mj-ea"/>
              </a:rPr>
              <a:t>ontribution </a:t>
            </a:r>
            <a:r>
              <a:rPr lang="ko-KR" altLang="en-US" sz="1600" dirty="0">
                <a:latin typeface="+mj-ea"/>
                <a:ea typeface="+mj-ea"/>
              </a:rPr>
              <a:t>of these chemicals by sheep, goats, cervids, and camelids</a:t>
            </a: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en-US" altLang="ko-KR" sz="1600" dirty="0" smtClean="0">
                <a:latin typeface="+mj-ea"/>
                <a:ea typeface="+mj-ea"/>
              </a:rPr>
              <a:t> -&gt; </a:t>
            </a:r>
            <a:r>
              <a:rPr lang="ko-KR" altLang="en-US" sz="1600" dirty="0" smtClean="0">
                <a:latin typeface="+mj-ea"/>
                <a:ea typeface="+mj-ea"/>
              </a:rPr>
              <a:t>minor </a:t>
            </a:r>
            <a:r>
              <a:rPr lang="ko-KR" altLang="en-US" sz="1600" dirty="0">
                <a:latin typeface="+mj-ea"/>
                <a:ea typeface="+mj-ea"/>
              </a:rPr>
              <a:t>as compared to other livestock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poultry, swine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cattle</a:t>
            </a:r>
            <a:r>
              <a:rPr lang="en-US" altLang="ko-KR" sz="1600" dirty="0">
                <a:latin typeface="+mj-ea"/>
                <a:ea typeface="+mj-ea"/>
              </a:rPr>
              <a:t>) but, also</a:t>
            </a:r>
            <a:r>
              <a:rPr lang="ko-KR" altLang="en-US" sz="1600" dirty="0">
                <a:latin typeface="+mj-ea"/>
                <a:ea typeface="+mj-ea"/>
              </a:rPr>
              <a:t> significant</a:t>
            </a: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Placing animals on larger range areas vs. small intensely managed areas </a:t>
            </a: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: </a:t>
            </a:r>
            <a:r>
              <a:rPr lang="ko-KR" altLang="en-US" sz="1600" dirty="0">
                <a:latin typeface="+mj-ea"/>
                <a:ea typeface="+mj-ea"/>
              </a:rPr>
              <a:t>reduces the potential contamination of water sources via simple dilution. 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Constantly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moving and grazing sheep on different areas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pastures, woodlands, or rangelands</a:t>
            </a:r>
            <a:r>
              <a:rPr lang="en-US" altLang="ko-KR" sz="1600" dirty="0" smtClean="0">
                <a:latin typeface="+mj-ea"/>
                <a:ea typeface="+mj-ea"/>
              </a:rPr>
              <a:t>) -&gt; </a:t>
            </a:r>
            <a:r>
              <a:rPr lang="ko-KR" altLang="en-US" sz="1600" dirty="0">
                <a:latin typeface="+mj-ea"/>
                <a:ea typeface="+mj-ea"/>
              </a:rPr>
              <a:t>useful for the redistribution of phosphates accumulated in contaminated wetland to </a:t>
            </a:r>
            <a:r>
              <a:rPr lang="ko-KR" altLang="en-US" sz="1600" dirty="0" smtClean="0">
                <a:latin typeface="+mj-ea"/>
                <a:ea typeface="+mj-ea"/>
              </a:rPr>
              <a:t>other </a:t>
            </a:r>
            <a:r>
              <a:rPr lang="ko-KR" altLang="en-US" sz="1600" dirty="0">
                <a:latin typeface="+mj-ea"/>
                <a:ea typeface="+mj-ea"/>
              </a:rPr>
              <a:t>areas or range (Haynes and Williams, 1993).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45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775" y="1339503"/>
            <a:ext cx="8874450" cy="4889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Sheep </a:t>
            </a:r>
            <a:r>
              <a:rPr lang="en-US" altLang="ko-KR" sz="1600" dirty="0">
                <a:latin typeface="+mj-ea"/>
                <a:ea typeface="+mj-ea"/>
              </a:rPr>
              <a:t>grazing around </a:t>
            </a:r>
            <a:r>
              <a:rPr lang="en-US" altLang="ko-KR" sz="1600" dirty="0" smtClean="0">
                <a:latin typeface="+mj-ea"/>
                <a:ea typeface="+mj-ea"/>
              </a:rPr>
              <a:t>North </a:t>
            </a:r>
            <a:r>
              <a:rPr lang="en-US" altLang="ko-KR" sz="1600" dirty="0" err="1" smtClean="0">
                <a:latin typeface="+mj-ea"/>
                <a:ea typeface="+mj-ea"/>
              </a:rPr>
              <a:t>american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streams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: no </a:t>
            </a:r>
            <a:r>
              <a:rPr lang="en-US" altLang="ko-KR" sz="1600" dirty="0">
                <a:latin typeface="+mj-ea"/>
                <a:ea typeface="+mj-ea"/>
              </a:rPr>
              <a:t>measurable </a:t>
            </a:r>
            <a:r>
              <a:rPr lang="en-US" altLang="ko-KR" sz="1600" dirty="0" smtClean="0">
                <a:latin typeface="+mj-ea"/>
                <a:ea typeface="+mj-ea"/>
              </a:rPr>
              <a:t>impact </a:t>
            </a:r>
            <a:r>
              <a:rPr lang="en-US" altLang="ko-KR" sz="1600" dirty="0">
                <a:latin typeface="+mj-ea"/>
                <a:ea typeface="+mj-ea"/>
              </a:rPr>
              <a:t>on nitrates and phosphates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>
                <a:latin typeface="+mj-ea"/>
                <a:ea typeface="+mj-ea"/>
              </a:rPr>
              <a:t>Darling and </a:t>
            </a:r>
            <a:r>
              <a:rPr lang="en-US" altLang="ko-KR" sz="1600" dirty="0" err="1">
                <a:latin typeface="+mj-ea"/>
                <a:ea typeface="+mj-ea"/>
              </a:rPr>
              <a:t>Coltharp</a:t>
            </a:r>
            <a:r>
              <a:rPr lang="en-US" altLang="ko-KR" sz="1600" dirty="0">
                <a:latin typeface="+mj-ea"/>
                <a:ea typeface="+mj-ea"/>
              </a:rPr>
              <a:t>, 1973).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80" dirty="0" smtClean="0">
                <a:latin typeface="+mj-ea"/>
                <a:ea typeface="+mj-ea"/>
              </a:rPr>
              <a:t>Ratio </a:t>
            </a:r>
            <a:r>
              <a:rPr lang="en-US" altLang="ko-KR" sz="1580" dirty="0">
                <a:latin typeface="+mj-ea"/>
                <a:ea typeface="+mj-ea"/>
              </a:rPr>
              <a:t>of </a:t>
            </a:r>
            <a:r>
              <a:rPr lang="en-US" altLang="ko-KR" sz="1580" dirty="0" smtClean="0">
                <a:latin typeface="+mj-ea"/>
                <a:ea typeface="+mj-ea"/>
              </a:rPr>
              <a:t>chloride/bromide (useful </a:t>
            </a:r>
            <a:r>
              <a:rPr lang="en-US" altLang="ko-KR" sz="1580" dirty="0">
                <a:latin typeface="+mj-ea"/>
                <a:ea typeface="+mj-ea"/>
              </a:rPr>
              <a:t>in the </a:t>
            </a:r>
            <a:r>
              <a:rPr lang="en-US" altLang="ko-KR" sz="1580" dirty="0" smtClean="0">
                <a:latin typeface="+mj-ea"/>
                <a:ea typeface="+mj-ea"/>
              </a:rPr>
              <a:t>identification/quantification </a:t>
            </a:r>
            <a:r>
              <a:rPr lang="en-US" altLang="ko-KR" sz="1580" dirty="0">
                <a:latin typeface="+mj-ea"/>
                <a:ea typeface="+mj-ea"/>
              </a:rPr>
              <a:t>of </a:t>
            </a:r>
            <a:r>
              <a:rPr lang="en-US" altLang="ko-KR" sz="1580" dirty="0" smtClean="0">
                <a:latin typeface="+mj-ea"/>
                <a:ea typeface="+mj-ea"/>
              </a:rPr>
              <a:t>water contamination)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: lower </a:t>
            </a:r>
            <a:r>
              <a:rPr lang="en-US" altLang="ko-KR" sz="1600" dirty="0">
                <a:latin typeface="+mj-ea"/>
                <a:ea typeface="+mj-ea"/>
              </a:rPr>
              <a:t>in leachate from goat waste than in that of domestic </a:t>
            </a:r>
            <a:r>
              <a:rPr lang="en-US" altLang="ko-KR" sz="1600" dirty="0" smtClean="0">
                <a:latin typeface="+mj-ea"/>
                <a:ea typeface="+mj-ea"/>
              </a:rPr>
              <a:t>wastewater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: within </a:t>
            </a:r>
            <a:r>
              <a:rPr lang="en-US" altLang="ko-KR" sz="1600" dirty="0">
                <a:latin typeface="+mj-ea"/>
                <a:ea typeface="+mj-ea"/>
              </a:rPr>
              <a:t>the range of oil field brine (</a:t>
            </a:r>
            <a:r>
              <a:rPr lang="en-US" altLang="ko-KR" sz="1600" dirty="0" err="1">
                <a:latin typeface="+mj-ea"/>
                <a:ea typeface="+mj-ea"/>
              </a:rPr>
              <a:t>Hudak</a:t>
            </a:r>
            <a:r>
              <a:rPr lang="en-US" altLang="ko-KR" sz="1600" dirty="0">
                <a:latin typeface="+mj-ea"/>
                <a:ea typeface="+mj-ea"/>
              </a:rPr>
              <a:t>, 2003).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Some </a:t>
            </a:r>
            <a:r>
              <a:rPr lang="en-US" altLang="ko-KR" sz="1600" dirty="0">
                <a:latin typeface="+mj-ea"/>
                <a:ea typeface="+mj-ea"/>
              </a:rPr>
              <a:t>agricultural practices </a:t>
            </a:r>
            <a:r>
              <a:rPr lang="en-US" altLang="ko-KR" sz="1600" dirty="0" smtClean="0">
                <a:latin typeface="+mj-ea"/>
                <a:ea typeface="+mj-ea"/>
              </a:rPr>
              <a:t>: increase </a:t>
            </a:r>
            <a:r>
              <a:rPr lang="en-US" altLang="ko-KR" sz="1600" dirty="0">
                <a:latin typeface="+mj-ea"/>
                <a:ea typeface="+mj-ea"/>
              </a:rPr>
              <a:t>nitrate-N concentrations in </a:t>
            </a:r>
            <a:r>
              <a:rPr lang="en-US" altLang="ko-KR" sz="1600" dirty="0" smtClean="0">
                <a:latin typeface="+mj-ea"/>
                <a:ea typeface="+mj-ea"/>
              </a:rPr>
              <a:t>underlying </a:t>
            </a:r>
            <a:r>
              <a:rPr lang="en-US" altLang="ko-KR" sz="1600" dirty="0">
                <a:latin typeface="+mj-ea"/>
                <a:ea typeface="+mj-ea"/>
              </a:rPr>
              <a:t>groundwater.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-&gt; sheep </a:t>
            </a:r>
            <a:r>
              <a:rPr lang="en-US" altLang="ko-KR" sz="1600" dirty="0">
                <a:latin typeface="+mj-ea"/>
                <a:ea typeface="+mj-ea"/>
              </a:rPr>
              <a:t>ranch </a:t>
            </a:r>
            <a:r>
              <a:rPr lang="en-US" altLang="ko-KR" sz="1600" dirty="0" smtClean="0">
                <a:latin typeface="+mj-ea"/>
                <a:ea typeface="+mj-ea"/>
              </a:rPr>
              <a:t>areas : showed low </a:t>
            </a:r>
            <a:r>
              <a:rPr lang="en-US" altLang="ko-KR" sz="1600" dirty="0">
                <a:latin typeface="+mj-ea"/>
                <a:ea typeface="+mj-ea"/>
              </a:rPr>
              <a:t>nitrate-N </a:t>
            </a:r>
            <a:r>
              <a:rPr lang="en-US" altLang="ko-KR" sz="1600" dirty="0" smtClean="0">
                <a:latin typeface="+mj-ea"/>
                <a:ea typeface="+mj-ea"/>
              </a:rPr>
              <a:t>concentration (</a:t>
            </a:r>
            <a:r>
              <a:rPr lang="en-US" altLang="ko-KR" sz="1600" dirty="0" err="1">
                <a:latin typeface="+mj-ea"/>
                <a:ea typeface="+mj-ea"/>
              </a:rPr>
              <a:t>McLay</a:t>
            </a:r>
            <a:r>
              <a:rPr lang="en-US" altLang="ko-KR" sz="1600" dirty="0">
                <a:latin typeface="+mj-ea"/>
                <a:ea typeface="+mj-ea"/>
              </a:rPr>
              <a:t> et al 2001).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Much </a:t>
            </a:r>
            <a:r>
              <a:rPr lang="en-US" altLang="ko-KR" sz="1600" dirty="0">
                <a:latin typeface="+mj-ea"/>
                <a:ea typeface="+mj-ea"/>
              </a:rPr>
              <a:t>research is needed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539750" indent="-539750"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: better quantify </a:t>
            </a:r>
            <a:r>
              <a:rPr lang="en-US" altLang="ko-KR" sz="1600" dirty="0">
                <a:latin typeface="+mj-ea"/>
                <a:ea typeface="+mj-ea"/>
              </a:rPr>
              <a:t>the extent of sheep, goat, </a:t>
            </a:r>
            <a:r>
              <a:rPr lang="en-US" altLang="ko-KR" sz="1600" dirty="0" err="1">
                <a:latin typeface="+mj-ea"/>
                <a:ea typeface="+mj-ea"/>
              </a:rPr>
              <a:t>cervid</a:t>
            </a:r>
            <a:r>
              <a:rPr lang="en-US" altLang="ko-KR" sz="1600" dirty="0">
                <a:latin typeface="+mj-ea"/>
                <a:ea typeface="+mj-ea"/>
              </a:rPr>
              <a:t>, and camelid </a:t>
            </a:r>
            <a:r>
              <a:rPr lang="en-US" altLang="ko-KR" sz="1600" dirty="0" smtClean="0">
                <a:latin typeface="+mj-ea"/>
                <a:ea typeface="+mj-ea"/>
              </a:rPr>
              <a:t>contribution </a:t>
            </a:r>
            <a:r>
              <a:rPr lang="en-US" altLang="ko-KR" sz="1600" dirty="0">
                <a:latin typeface="+mj-ea"/>
                <a:ea typeface="+mj-ea"/>
              </a:rPr>
              <a:t>to this growing </a:t>
            </a:r>
            <a:r>
              <a:rPr lang="en-US" altLang="ko-KR" sz="1600" dirty="0" smtClean="0">
                <a:latin typeface="+mj-ea"/>
                <a:ea typeface="+mj-ea"/>
              </a:rPr>
              <a:t>concern.</a:t>
            </a:r>
          </a:p>
        </p:txBody>
      </p:sp>
    </p:spTree>
    <p:extLst>
      <p:ext uri="{BB962C8B-B14F-4D97-AF65-F5344CB8AC3E}">
        <p14:creationId xmlns:p14="http://schemas.microsoft.com/office/powerpoint/2010/main" val="33256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951" y="1188707"/>
            <a:ext cx="8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</a:rPr>
              <a:t>Using chemicals </a:t>
            </a:r>
            <a:r>
              <a:rPr lang="en-US" altLang="ko-KR" sz="1600" dirty="0">
                <a:latin typeface="+mj-ea"/>
              </a:rPr>
              <a:t>and </a:t>
            </a:r>
            <a:r>
              <a:rPr lang="en-US" altLang="ko-KR" sz="1600" dirty="0" smtClean="0">
                <a:latin typeface="+mj-ea"/>
              </a:rPr>
              <a:t>medications : environmental implications</a:t>
            </a:r>
          </a:p>
          <a:p>
            <a:pPr marL="623888" indent="-623888" algn="just">
              <a:lnSpc>
                <a:spcPct val="150000"/>
              </a:lnSpc>
            </a:pP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   ex</a:t>
            </a:r>
            <a:r>
              <a:rPr lang="en-US" altLang="ko-KR" sz="1600" dirty="0">
                <a:latin typeface="+mj-ea"/>
              </a:rPr>
              <a:t>) </a:t>
            </a:r>
            <a:r>
              <a:rPr lang="en-US" altLang="ko-KR" sz="1600" dirty="0" smtClean="0">
                <a:latin typeface="+mj-ea"/>
              </a:rPr>
              <a:t>some </a:t>
            </a:r>
            <a:r>
              <a:rPr lang="en-US" altLang="ko-KR" sz="1600" dirty="0">
                <a:latin typeface="+mj-ea"/>
              </a:rPr>
              <a:t>of the compounds used to control external and internal parasite control, which have garnered much of the concern with respect to potential environmental damage (Virtue and Clayton, 1997; </a:t>
            </a:r>
            <a:r>
              <a:rPr lang="en-US" altLang="ko-KR" sz="1600" dirty="0" err="1">
                <a:latin typeface="+mj-ea"/>
              </a:rPr>
              <a:t>Hooda</a:t>
            </a:r>
            <a:r>
              <a:rPr lang="en-US" altLang="ko-KR" sz="1600" dirty="0">
                <a:latin typeface="+mj-ea"/>
              </a:rPr>
              <a:t> et al., 2000</a:t>
            </a:r>
            <a:r>
              <a:rPr lang="en-US" altLang="ko-KR" sz="1600" dirty="0" smtClean="0">
                <a:latin typeface="+mj-ea"/>
              </a:rPr>
              <a:t>).</a:t>
            </a:r>
          </a:p>
          <a:p>
            <a:pPr marL="622300" indent="-622300"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    -&gt; </a:t>
            </a:r>
            <a:r>
              <a:rPr lang="en-US" altLang="ko-KR" sz="1600" dirty="0">
                <a:latin typeface="+mj-ea"/>
              </a:rPr>
              <a:t>A</a:t>
            </a:r>
            <a:r>
              <a:rPr lang="en-US" altLang="ko-KR" sz="1600" dirty="0" smtClean="0">
                <a:latin typeface="+mj-ea"/>
              </a:rPr>
              <a:t>ccidental </a:t>
            </a:r>
            <a:r>
              <a:rPr lang="en-US" altLang="ko-KR" sz="1600" dirty="0">
                <a:latin typeface="+mj-ea"/>
              </a:rPr>
              <a:t>spills, runoff or </a:t>
            </a:r>
            <a:r>
              <a:rPr lang="en-US" altLang="ko-KR" sz="1600" dirty="0" err="1">
                <a:latin typeface="+mj-ea"/>
              </a:rPr>
              <a:t>washoff</a:t>
            </a:r>
            <a:r>
              <a:rPr lang="en-US" altLang="ko-KR" sz="1600" dirty="0">
                <a:latin typeface="+mj-ea"/>
              </a:rPr>
              <a:t>, urinary and/or fecal excretion, and improper chemical container disposal and/or use</a:t>
            </a:r>
            <a:r>
              <a:rPr lang="en-US" altLang="ko-KR" sz="1600" dirty="0" smtClean="0">
                <a:latin typeface="+mj-ea"/>
              </a:rPr>
              <a:t>.</a:t>
            </a:r>
            <a:endParaRPr lang="ko-KR" altLang="en-US" sz="1600" dirty="0">
              <a:latin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56" y="3653478"/>
            <a:ext cx="5263060" cy="30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504" y="240234"/>
            <a:ext cx="1676226" cy="668487"/>
            <a:chOff x="388834" y="260648"/>
            <a:chExt cx="1676226" cy="668487"/>
          </a:xfrm>
        </p:grpSpPr>
        <p:sp>
          <p:nvSpPr>
            <p:cNvPr id="3" name="TextBox 2"/>
            <p:cNvSpPr txBox="1"/>
            <p:nvPr/>
          </p:nvSpPr>
          <p:spPr>
            <a:xfrm>
              <a:off x="388834" y="260648"/>
              <a:ext cx="1035774" cy="668487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ko-KR" altLang="en-US" sz="2800" spc="-30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6948" y="542818"/>
              <a:ext cx="1008112" cy="288383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ko-KR" sz="900" b="1" spc="30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79512" y="838566"/>
            <a:ext cx="4594112" cy="176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9512" y="2037398"/>
            <a:ext cx="8282016" cy="273982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2400" b="1" spc="-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01  </a:t>
            </a:r>
            <a:r>
              <a:rPr lang="en-US" altLang="ko-KR" sz="2400" spc="-1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Small ruminant</a:t>
            </a:r>
            <a:endParaRPr lang="en-US" altLang="ko-KR" sz="2400" b="1" spc="-100" dirty="0" smtClean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en-US" altLang="ko-KR" sz="2400" b="1" spc="-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02 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Benefits of small ruminant use in foraging systems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        and range restoration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 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Concerns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59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950" y="1188707"/>
            <a:ext cx="854404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+mj-ea"/>
                <a:ea typeface="+mj-ea"/>
              </a:rPr>
              <a:t>Methods for diminishing contamination from these products have been described </a:t>
            </a:r>
            <a:r>
              <a:rPr lang="ko-KR" altLang="en-US" sz="1600" dirty="0" smtClean="0">
                <a:latin typeface="+mj-ea"/>
                <a:ea typeface="+mj-ea"/>
              </a:rPr>
              <a:t>(Virtue and Clayton, 1997; Hooda et al., 2000).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ex) A</a:t>
            </a:r>
            <a:r>
              <a:rPr lang="ko-KR" altLang="en-US" sz="1600" dirty="0" smtClean="0">
                <a:latin typeface="+mj-ea"/>
                <a:ea typeface="+mj-ea"/>
              </a:rPr>
              <a:t>vermectin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endectocides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: c</a:t>
            </a:r>
            <a:r>
              <a:rPr lang="ko-KR" altLang="en-US" sz="1600" dirty="0" smtClean="0">
                <a:latin typeface="+mj-ea"/>
                <a:ea typeface="+mj-ea"/>
              </a:rPr>
              <a:t>hemicals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</a:rPr>
              <a:t>beneficial </a:t>
            </a:r>
            <a:r>
              <a:rPr lang="ko-KR" altLang="en-US" sz="1600" dirty="0">
                <a:latin typeface="+mj-ea"/>
              </a:rPr>
              <a:t>effects for animal </a:t>
            </a:r>
            <a:r>
              <a:rPr lang="en-US" altLang="ko-KR" sz="1600" dirty="0" smtClean="0">
                <a:latin typeface="+mj-ea"/>
              </a:rPr>
              <a:t>production)</a:t>
            </a: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but </a:t>
            </a:r>
            <a:r>
              <a:rPr lang="en-US" altLang="ko-KR" sz="1600" dirty="0">
                <a:latin typeface="+mj-ea"/>
                <a:ea typeface="+mj-ea"/>
              </a:rPr>
              <a:t>can result in unwanted altering of the </a:t>
            </a:r>
            <a:r>
              <a:rPr lang="en-US" altLang="ko-KR" sz="1600" dirty="0" smtClean="0">
                <a:latin typeface="+mj-ea"/>
                <a:ea typeface="+mj-ea"/>
              </a:rPr>
              <a:t>environment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toxic </a:t>
            </a:r>
            <a:r>
              <a:rPr lang="en-US" altLang="ko-KR" sz="1600" dirty="0">
                <a:latin typeface="+mj-ea"/>
                <a:ea typeface="+mj-ea"/>
              </a:rPr>
              <a:t>effects on </a:t>
            </a:r>
            <a:r>
              <a:rPr lang="en-US" altLang="ko-KR" sz="1600" dirty="0" smtClean="0">
                <a:latin typeface="+mj-ea"/>
                <a:ea typeface="+mj-ea"/>
              </a:rPr>
              <a:t>terrestrial </a:t>
            </a:r>
            <a:r>
              <a:rPr lang="en-US" altLang="ko-KR" sz="1600" dirty="0">
                <a:latin typeface="+mj-ea"/>
                <a:ea typeface="+mj-ea"/>
              </a:rPr>
              <a:t>and aquatic organisms (Bloom and Matheson, 1993).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+mj-ea"/>
                <a:ea typeface="+mj-ea"/>
              </a:rPr>
              <a:t>Avermectins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reach the environment </a:t>
            </a:r>
            <a:r>
              <a:rPr lang="en-US" altLang="ko-KR" sz="1600" dirty="0" smtClean="0">
                <a:latin typeface="+mj-ea"/>
                <a:ea typeface="+mj-ea"/>
              </a:rPr>
              <a:t>: via excretion </a:t>
            </a:r>
            <a:r>
              <a:rPr lang="en-US" altLang="ko-KR" sz="1600" dirty="0">
                <a:latin typeface="+mj-ea"/>
                <a:ea typeface="+mj-ea"/>
              </a:rPr>
              <a:t>in feces </a:t>
            </a:r>
            <a:r>
              <a:rPr lang="en-US" altLang="ko-KR" sz="1600" dirty="0" smtClean="0">
                <a:latin typeface="+mj-ea"/>
                <a:ea typeface="+mj-ea"/>
              </a:rPr>
              <a:t>or other described avenues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-&gt; Population </a:t>
            </a:r>
            <a:r>
              <a:rPr lang="en-US" altLang="ko-KR" sz="1600" dirty="0">
                <a:latin typeface="+mj-ea"/>
                <a:ea typeface="+mj-ea"/>
              </a:rPr>
              <a:t>reduction of many beneficial </a:t>
            </a:r>
            <a:r>
              <a:rPr lang="en-US" altLang="ko-KR" sz="1600" dirty="0" smtClean="0">
                <a:latin typeface="+mj-ea"/>
                <a:ea typeface="+mj-ea"/>
              </a:rPr>
              <a:t>insects (dung beetle etc.)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 (</a:t>
            </a:r>
            <a:r>
              <a:rPr lang="en-US" altLang="ko-KR" sz="1600" dirty="0">
                <a:latin typeface="+mj-ea"/>
                <a:ea typeface="+mj-ea"/>
              </a:rPr>
              <a:t>Fincher, 1992; </a:t>
            </a:r>
            <a:r>
              <a:rPr lang="en-US" altLang="ko-KR" sz="1600" dirty="0" err="1">
                <a:latin typeface="+mj-ea"/>
                <a:ea typeface="+mj-ea"/>
              </a:rPr>
              <a:t>Holter</a:t>
            </a:r>
            <a:r>
              <a:rPr lang="en-US" altLang="ko-KR" sz="1600" dirty="0">
                <a:latin typeface="+mj-ea"/>
                <a:ea typeface="+mj-ea"/>
              </a:rPr>
              <a:t> et al., 1994; </a:t>
            </a:r>
            <a:r>
              <a:rPr lang="en-US" altLang="ko-KR" sz="1600" dirty="0" err="1">
                <a:latin typeface="+mj-ea"/>
                <a:ea typeface="+mj-ea"/>
              </a:rPr>
              <a:t>Floate</a:t>
            </a:r>
            <a:r>
              <a:rPr lang="en-US" altLang="ko-KR" sz="1600" dirty="0">
                <a:latin typeface="+mj-ea"/>
                <a:ea typeface="+mj-ea"/>
              </a:rPr>
              <a:t> and Gill, 1998; </a:t>
            </a:r>
            <a:r>
              <a:rPr lang="en-US" altLang="ko-KR" sz="1600" dirty="0" err="1">
                <a:latin typeface="+mj-ea"/>
                <a:ea typeface="+mj-ea"/>
              </a:rPr>
              <a:t>Wardhaugh</a:t>
            </a:r>
            <a:r>
              <a:rPr lang="en-US" altLang="ko-KR" sz="1600" dirty="0">
                <a:latin typeface="+mj-ea"/>
                <a:ea typeface="+mj-ea"/>
              </a:rPr>
              <a:t> et al., 2001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Tannin </a:t>
            </a:r>
            <a:r>
              <a:rPr lang="en-US" altLang="ko-KR" sz="1600" dirty="0">
                <a:latin typeface="+mj-ea"/>
                <a:ea typeface="+mj-ea"/>
              </a:rPr>
              <a:t>intake </a:t>
            </a:r>
            <a:r>
              <a:rPr lang="en-US" altLang="ko-KR" sz="1600" dirty="0" smtClean="0">
                <a:latin typeface="+mj-ea"/>
                <a:ea typeface="+mj-ea"/>
              </a:rPr>
              <a:t>: reduce </a:t>
            </a:r>
            <a:r>
              <a:rPr lang="en-US" altLang="ko-KR" sz="1600" dirty="0">
                <a:latin typeface="+mj-ea"/>
                <a:ea typeface="+mj-ea"/>
              </a:rPr>
              <a:t>internal </a:t>
            </a:r>
            <a:r>
              <a:rPr lang="en-US" altLang="ko-KR" sz="1600" dirty="0" smtClean="0">
                <a:latin typeface="+mj-ea"/>
                <a:ea typeface="+mj-ea"/>
              </a:rPr>
              <a:t>parasitism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-&gt; </a:t>
            </a:r>
            <a:r>
              <a:rPr lang="en-US" altLang="ko-KR" sz="1600" dirty="0">
                <a:latin typeface="+mj-ea"/>
                <a:ea typeface="+mj-ea"/>
              </a:rPr>
              <a:t>U</a:t>
            </a:r>
            <a:r>
              <a:rPr lang="en-US" altLang="ko-KR" sz="1600" dirty="0" smtClean="0">
                <a:latin typeface="+mj-ea"/>
                <a:ea typeface="+mj-ea"/>
              </a:rPr>
              <a:t>sing </a:t>
            </a:r>
            <a:r>
              <a:rPr lang="en-US" altLang="ko-KR" sz="1600" dirty="0">
                <a:latin typeface="+mj-ea"/>
                <a:ea typeface="+mj-ea"/>
              </a:rPr>
              <a:t>goats and sheep in the control of tannin-rich forages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: decreased </a:t>
            </a:r>
            <a:r>
              <a:rPr lang="en-US" altLang="ko-KR" sz="1600" dirty="0">
                <a:latin typeface="+mj-ea"/>
                <a:ea typeface="+mj-ea"/>
              </a:rPr>
              <a:t>need for some </a:t>
            </a:r>
            <a:r>
              <a:rPr lang="en-US" altLang="ko-KR" sz="1600" dirty="0" err="1" smtClean="0">
                <a:latin typeface="+mj-ea"/>
                <a:ea typeface="+mj-ea"/>
              </a:rPr>
              <a:t>endectocides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sheep </a:t>
            </a:r>
            <a:r>
              <a:rPr lang="en-US" altLang="ko-KR" sz="1600" dirty="0">
                <a:latin typeface="+mj-ea"/>
                <a:ea typeface="+mj-ea"/>
              </a:rPr>
              <a:t>and goats </a:t>
            </a:r>
            <a:r>
              <a:rPr lang="en-US" altLang="ko-KR" sz="1600" dirty="0" smtClean="0">
                <a:latin typeface="+mj-ea"/>
                <a:ea typeface="+mj-ea"/>
              </a:rPr>
              <a:t>: will </a:t>
            </a:r>
            <a:r>
              <a:rPr lang="en-US" altLang="ko-KR" sz="1600" dirty="0">
                <a:latin typeface="+mj-ea"/>
                <a:ea typeface="+mj-ea"/>
              </a:rPr>
              <a:t>diminish the need for many </a:t>
            </a:r>
            <a:r>
              <a:rPr lang="en-US" altLang="ko-KR" sz="1600" dirty="0" err="1">
                <a:latin typeface="+mj-ea"/>
                <a:ea typeface="+mj-ea"/>
              </a:rPr>
              <a:t>harmaceuticals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                         reduce </a:t>
            </a:r>
            <a:r>
              <a:rPr lang="en-US" altLang="ko-KR" sz="1600" dirty="0">
                <a:latin typeface="+mj-ea"/>
                <a:ea typeface="+mj-ea"/>
              </a:rPr>
              <a:t>potential contamination (</a:t>
            </a:r>
            <a:r>
              <a:rPr lang="en-US" altLang="ko-KR" sz="1600" dirty="0" err="1">
                <a:latin typeface="+mj-ea"/>
                <a:ea typeface="+mj-ea"/>
              </a:rPr>
              <a:t>Boxal</a:t>
            </a:r>
            <a:r>
              <a:rPr lang="en-US" altLang="ko-KR" sz="1600" dirty="0">
                <a:latin typeface="+mj-ea"/>
                <a:ea typeface="+mj-ea"/>
              </a:rPr>
              <a:t> et al. 2003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62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8"/>
            <a:ext cx="10891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1049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Concerns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88707"/>
            <a:ext cx="901700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+mj-ea"/>
                <a:ea typeface="+mj-ea"/>
              </a:rPr>
              <a:t>Sp</a:t>
            </a:r>
            <a:r>
              <a:rPr lang="ko-KR" altLang="en-US" sz="1600" dirty="0" smtClean="0">
                <a:latin typeface="+mj-ea"/>
                <a:ea typeface="+mj-ea"/>
              </a:rPr>
              <a:t>read </a:t>
            </a:r>
            <a:r>
              <a:rPr lang="ko-KR" altLang="en-US" sz="1600" dirty="0">
                <a:latin typeface="+mj-ea"/>
                <a:ea typeface="+mj-ea"/>
              </a:rPr>
              <a:t>of disease between domestic small ruminants and </a:t>
            </a:r>
            <a:r>
              <a:rPr lang="ko-KR" altLang="en-US" sz="1600" dirty="0" smtClean="0">
                <a:latin typeface="+mj-ea"/>
                <a:ea typeface="+mj-ea"/>
              </a:rPr>
              <a:t>wildlife 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concern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-&gt; n</a:t>
            </a:r>
            <a:r>
              <a:rPr lang="ko-KR" altLang="en-US" sz="1600" dirty="0" smtClean="0">
                <a:latin typeface="+mj-ea"/>
                <a:ea typeface="+mj-ea"/>
              </a:rPr>
              <a:t>eeds </a:t>
            </a:r>
            <a:r>
              <a:rPr lang="ko-KR" altLang="en-US" sz="1600" dirty="0">
                <a:latin typeface="+mj-ea"/>
                <a:ea typeface="+mj-ea"/>
              </a:rPr>
              <a:t>to be </a:t>
            </a:r>
            <a:r>
              <a:rPr lang="ko-KR" altLang="en-US" sz="1600" dirty="0" smtClean="0">
                <a:latin typeface="+mj-ea"/>
                <a:ea typeface="+mj-ea"/>
              </a:rPr>
              <a:t>prevented </a:t>
            </a:r>
            <a:r>
              <a:rPr lang="ko-KR" altLang="en-US" sz="1600" dirty="0">
                <a:latin typeface="+mj-ea"/>
                <a:ea typeface="+mj-ea"/>
              </a:rPr>
              <a:t>when ever </a:t>
            </a:r>
            <a:r>
              <a:rPr lang="ko-KR" altLang="en-US" sz="1600" dirty="0" smtClean="0">
                <a:latin typeface="+mj-ea"/>
                <a:ea typeface="+mj-ea"/>
              </a:rPr>
              <a:t>cograzing </a:t>
            </a:r>
            <a:r>
              <a:rPr lang="ko-KR" altLang="en-US" sz="1600" dirty="0">
                <a:latin typeface="+mj-ea"/>
                <a:ea typeface="+mj-ea"/>
              </a:rPr>
              <a:t>occurs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en-US" altLang="ko-KR" sz="1600" kern="1100" dirty="0">
                <a:latin typeface="+mj-ea"/>
              </a:rPr>
              <a:t> </a:t>
            </a:r>
            <a:r>
              <a:rPr lang="en-US" altLang="ko-KR" sz="1600" kern="1100" dirty="0" smtClean="0">
                <a:latin typeface="+mj-ea"/>
              </a:rPr>
              <a:t>      ex</a:t>
            </a:r>
            <a:r>
              <a:rPr lang="en-US" altLang="ko-KR" sz="1600" kern="1100" dirty="0">
                <a:latin typeface="+mj-ea"/>
              </a:rPr>
              <a:t>) </a:t>
            </a:r>
            <a:r>
              <a:rPr lang="ko-KR" altLang="en-US" sz="1600" kern="1100" dirty="0">
                <a:latin typeface="+mj-ea"/>
              </a:rPr>
              <a:t>malignant catarrhal fever, pasteurellosis, infectious keratoconjunctivitis </a:t>
            </a:r>
            <a:r>
              <a:rPr lang="en-US" altLang="ko-KR" sz="1600" kern="1100" dirty="0">
                <a:latin typeface="+mj-ea"/>
              </a:rPr>
              <a:t>and brucellosis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</a:t>
            </a:r>
            <a:r>
              <a:rPr lang="ko-KR" altLang="en-US" sz="1400" dirty="0" smtClean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Meagher et al., 1992 Pugh et al., 1995; Ward et al., 1997; Li et al., 1999, 2003a,b; Rudolph et al., 2003; Kreeger et al., 2004). 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j-ea"/>
                <a:ea typeface="+mj-ea"/>
              </a:rPr>
              <a:t>Attempts </a:t>
            </a:r>
            <a:r>
              <a:rPr lang="ko-KR" altLang="en-US" sz="1600" dirty="0">
                <a:latin typeface="+mj-ea"/>
                <a:ea typeface="+mj-ea"/>
              </a:rPr>
              <a:t>should be made to introduce only healthy animals into range areas where they are to co-graze with wild ruminant species.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   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Whenever </a:t>
            </a:r>
            <a:r>
              <a:rPr lang="ko-KR" altLang="en-US" sz="1600" dirty="0">
                <a:latin typeface="+mj-ea"/>
                <a:ea typeface="+mj-ea"/>
              </a:rPr>
              <a:t>possible, animals should be quarantined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A</a:t>
            </a:r>
            <a:r>
              <a:rPr lang="ko-KR" altLang="en-US" sz="1600" dirty="0" smtClean="0">
                <a:latin typeface="+mj-ea"/>
                <a:ea typeface="+mj-ea"/>
              </a:rPr>
              <a:t>ppropriate </a:t>
            </a:r>
            <a:r>
              <a:rPr lang="ko-KR" altLang="en-US" sz="1600" dirty="0">
                <a:latin typeface="+mj-ea"/>
                <a:ea typeface="+mj-ea"/>
              </a:rPr>
              <a:t>diagnostic tests utilized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identify </a:t>
            </a:r>
            <a:r>
              <a:rPr lang="ko-KR" altLang="en-US" sz="1600" dirty="0">
                <a:latin typeface="+mj-ea"/>
                <a:ea typeface="+mj-ea"/>
              </a:rPr>
              <a:t>any infection in the domestic animals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</a:t>
            </a:r>
            <a:r>
              <a:rPr lang="ko-KR" altLang="en-US" sz="1600" dirty="0" smtClean="0">
                <a:latin typeface="+mj-ea"/>
                <a:ea typeface="+mj-ea"/>
              </a:rPr>
              <a:t>prior </a:t>
            </a:r>
            <a:r>
              <a:rPr lang="ko-KR" altLang="en-US" sz="1600" dirty="0">
                <a:latin typeface="+mj-ea"/>
                <a:ea typeface="+mj-ea"/>
              </a:rPr>
              <a:t>to introduction into the range where they will co-graze with susceptible wildlife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</a:t>
            </a:r>
            <a:r>
              <a:rPr lang="ko-KR" altLang="en-US" sz="1600" dirty="0" smtClean="0">
                <a:latin typeface="+mj-ea"/>
                <a:ea typeface="+mj-ea"/>
              </a:rPr>
              <a:t>populations.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+mj-ea"/>
                <a:ea typeface="+mj-ea"/>
              </a:rPr>
              <a:t>Whenever </a:t>
            </a:r>
            <a:r>
              <a:rPr lang="ko-KR" altLang="en-US" sz="1600" dirty="0">
                <a:latin typeface="+mj-ea"/>
                <a:ea typeface="+mj-ea"/>
              </a:rPr>
              <a:t>co-grazing, </a:t>
            </a:r>
            <a:r>
              <a:rPr lang="ko-KR" altLang="en-US" sz="1600" dirty="0" smtClean="0">
                <a:latin typeface="+mj-ea"/>
                <a:ea typeface="+mj-ea"/>
              </a:rPr>
              <a:t>domestic </a:t>
            </a:r>
            <a:r>
              <a:rPr lang="ko-KR" altLang="en-US" sz="1600" dirty="0">
                <a:latin typeface="+mj-ea"/>
                <a:ea typeface="+mj-ea"/>
              </a:rPr>
              <a:t>creatures are also capable of becoming infected by some diseases from wildlife such as </a:t>
            </a:r>
            <a:r>
              <a:rPr lang="ko-KR" altLang="en-US" sz="1600" dirty="0" smtClean="0">
                <a:latin typeface="+mj-ea"/>
                <a:ea typeface="+mj-ea"/>
              </a:rPr>
              <a:t>parelaphostrongylosis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14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851" y="830018"/>
            <a:ext cx="173049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5" y="388548"/>
            <a:ext cx="1803846" cy="5084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000" spc="-1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Small </a:t>
            </a:r>
            <a:r>
              <a:rPr lang="en-US" altLang="ko-KR" sz="2000" spc="-1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ruminant</a:t>
            </a:r>
            <a:endParaRPr lang="ko-KR" altLang="en-US" sz="24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0850" y="1491455"/>
            <a:ext cx="85979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Small ruminant (</a:t>
            </a:r>
            <a:r>
              <a:rPr lang="ko-KR" altLang="en-US" sz="1600" dirty="0" smtClean="0">
                <a:latin typeface="+mj-ea"/>
                <a:ea typeface="+mj-ea"/>
              </a:rPr>
              <a:t>소형 반추동물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such </a:t>
            </a:r>
            <a:r>
              <a:rPr lang="en-US" altLang="ko-KR" sz="1600" dirty="0">
                <a:latin typeface="+mj-ea"/>
                <a:ea typeface="+mj-ea"/>
              </a:rPr>
              <a:t>as sheep and goats, </a:t>
            </a:r>
            <a:r>
              <a:rPr lang="en-US" altLang="ko-KR" sz="1600" dirty="0" err="1" smtClean="0">
                <a:latin typeface="+mj-ea"/>
                <a:ea typeface="+mj-ea"/>
              </a:rPr>
              <a:t>cervid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etc.</a:t>
            </a:r>
          </a:p>
          <a:p>
            <a:pPr marL="360363" indent="-360363"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: meat</a:t>
            </a:r>
            <a:r>
              <a:rPr lang="en-US" altLang="ko-KR" sz="1600" dirty="0">
                <a:latin typeface="+mj-ea"/>
                <a:ea typeface="+mj-ea"/>
              </a:rPr>
              <a:t>, milk and fiber products, in addition to other uses such as weed control and livestock shows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Small ruminants : mainly for four functions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(1) Meat (2) Milk (3) Skin (4) Wool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FAO (1982) : </a:t>
            </a:r>
            <a:r>
              <a:rPr lang="en-US" altLang="ko-KR" sz="1600" dirty="0">
                <a:latin typeface="+mj-ea"/>
              </a:rPr>
              <a:t>tropical Africa has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- Sheep : one-sixth / goat : a third of the world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- Meat produced (small ruminant)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: 1.3 million metric </a:t>
            </a:r>
            <a:r>
              <a:rPr lang="en-US" altLang="ko-KR" sz="1600" dirty="0" err="1" smtClean="0">
                <a:latin typeface="+mj-ea"/>
                <a:ea typeface="+mj-ea"/>
              </a:rPr>
              <a:t>tonnes</a:t>
            </a:r>
            <a:r>
              <a:rPr lang="en-US" altLang="ko-KR" sz="1600" dirty="0" smtClean="0">
                <a:latin typeface="+mj-ea"/>
                <a:ea typeface="+mj-ea"/>
              </a:rPr>
              <a:t> (16% of the world)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3277612"/>
            <a:ext cx="3165382" cy="27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851" y="830018"/>
            <a:ext cx="173049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5" y="388548"/>
            <a:ext cx="1803846" cy="5084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000" spc="-1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Small </a:t>
            </a:r>
            <a:r>
              <a:rPr lang="en-US" altLang="ko-KR" sz="2000" spc="-1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ruminant</a:t>
            </a:r>
            <a:endParaRPr lang="ko-KR" altLang="en-US" sz="24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e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09976"/>
            <a:ext cx="3629246" cy="29029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0850" y="1004328"/>
            <a:ext cx="71089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Sheep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: lives </a:t>
            </a:r>
            <a:r>
              <a:rPr lang="en-US" altLang="ko-KR" sz="1600" dirty="0">
                <a:latin typeface="+mj-ea"/>
                <a:ea typeface="+mj-ea"/>
              </a:rPr>
              <a:t>in various </a:t>
            </a:r>
            <a:r>
              <a:rPr lang="en-US" altLang="ko-KR" sz="1600" dirty="0" smtClean="0">
                <a:latin typeface="+mj-ea"/>
                <a:ea typeface="+mj-ea"/>
              </a:rPr>
              <a:t>environments (mainly </a:t>
            </a:r>
            <a:r>
              <a:rPr lang="en-US" altLang="ko-KR" sz="1600" dirty="0">
                <a:latin typeface="+mj-ea"/>
                <a:ea typeface="+mj-ea"/>
              </a:rPr>
              <a:t>dry </a:t>
            </a:r>
            <a:r>
              <a:rPr lang="en-US" altLang="ko-KR" sz="1600" dirty="0" smtClean="0">
                <a:latin typeface="+mj-ea"/>
                <a:ea typeface="+mj-ea"/>
              </a:rPr>
              <a:t>places)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: herbivorous </a:t>
            </a:r>
            <a:r>
              <a:rPr lang="en-US" altLang="ko-KR" sz="1600" dirty="0">
                <a:latin typeface="+mj-ea"/>
                <a:ea typeface="+mj-ea"/>
              </a:rPr>
              <a:t>and </a:t>
            </a:r>
            <a:r>
              <a:rPr lang="en-US" altLang="ko-KR" sz="1600" dirty="0" smtClean="0">
                <a:latin typeface="+mj-ea"/>
                <a:ea typeface="+mj-ea"/>
              </a:rPr>
              <a:t>good </a:t>
            </a:r>
            <a:r>
              <a:rPr lang="en-US" altLang="ko-KR" sz="1600" dirty="0">
                <a:latin typeface="+mj-ea"/>
                <a:ea typeface="+mj-ea"/>
              </a:rPr>
              <a:t>digestive </a:t>
            </a:r>
            <a:r>
              <a:rPr lang="en-US" altLang="ko-KR" sz="1600" dirty="0" smtClean="0">
                <a:latin typeface="+mj-ea"/>
                <a:ea typeface="+mj-ea"/>
              </a:rPr>
              <a:t>power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-&gt; vegetable (grass</a:t>
            </a:r>
            <a:r>
              <a:rPr lang="en-US" altLang="ko-KR" sz="1600" dirty="0">
                <a:latin typeface="+mj-ea"/>
                <a:ea typeface="+mj-ea"/>
              </a:rPr>
              <a:t>, fruit, leaves, and </a:t>
            </a:r>
            <a:r>
              <a:rPr lang="en-US" altLang="ko-KR" sz="1600" dirty="0" smtClean="0">
                <a:latin typeface="+mj-ea"/>
                <a:ea typeface="+mj-ea"/>
              </a:rPr>
              <a:t>bark)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-&gt; At </a:t>
            </a:r>
            <a:r>
              <a:rPr lang="en-US" altLang="ko-KR" sz="1600" dirty="0">
                <a:latin typeface="+mj-ea"/>
                <a:ea typeface="+mj-ea"/>
              </a:rPr>
              <a:t>one time, a large amount of grass is eaten </a:t>
            </a:r>
            <a:r>
              <a:rPr lang="en-US" altLang="ko-KR" sz="1600" dirty="0" smtClean="0">
                <a:latin typeface="+mj-ea"/>
                <a:ea typeface="+mj-ea"/>
              </a:rPr>
              <a:t>and rested (ruminate)</a:t>
            </a: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-&gt; consumed </a:t>
            </a:r>
            <a:r>
              <a:rPr lang="en-US" altLang="ko-KR" sz="1600" dirty="0">
                <a:latin typeface="+mj-ea"/>
                <a:ea typeface="+mj-ea"/>
              </a:rPr>
              <a:t>in vegetable food consisting only </a:t>
            </a:r>
            <a:r>
              <a:rPr lang="en-US" altLang="ko-KR" sz="1600" dirty="0" smtClean="0">
                <a:latin typeface="+mj-ea"/>
                <a:ea typeface="+mj-ea"/>
              </a:rPr>
              <a:t>of cellulose </a:t>
            </a:r>
            <a:r>
              <a:rPr lang="en-US" altLang="ko-KR" sz="1600" dirty="0">
                <a:latin typeface="+mj-ea"/>
                <a:ea typeface="+mj-ea"/>
              </a:rPr>
              <a:t>and </a:t>
            </a:r>
            <a:r>
              <a:rPr lang="en-US" altLang="ko-KR" sz="1600" dirty="0" smtClean="0">
                <a:latin typeface="+mj-ea"/>
                <a:ea typeface="+mj-ea"/>
              </a:rPr>
              <a:t>starch</a:t>
            </a:r>
          </a:p>
          <a:p>
            <a:pPr algn="just">
              <a:lnSpc>
                <a:spcPct val="150000"/>
              </a:lnSpc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The </a:t>
            </a:r>
            <a:r>
              <a:rPr lang="en-US" altLang="ko-KR" sz="1600" dirty="0">
                <a:latin typeface="+mj-ea"/>
                <a:ea typeface="+mj-ea"/>
              </a:rPr>
              <a:t>sheep females are determined by day length.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: pregnant -&gt; early </a:t>
            </a:r>
            <a:r>
              <a:rPr lang="en-US" altLang="ko-KR" sz="1600" dirty="0">
                <a:latin typeface="+mj-ea"/>
                <a:ea typeface="+mj-ea"/>
              </a:rPr>
              <a:t>fall to </a:t>
            </a:r>
            <a:r>
              <a:rPr lang="en-US" altLang="ko-KR" sz="1600" dirty="0" smtClean="0">
                <a:latin typeface="+mj-ea"/>
                <a:ea typeface="+mj-ea"/>
              </a:rPr>
              <a:t>midwinter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: menstrual </a:t>
            </a:r>
            <a:r>
              <a:rPr lang="en-US" altLang="ko-KR" sz="1600" dirty="0">
                <a:latin typeface="+mj-ea"/>
                <a:ea typeface="+mj-ea"/>
              </a:rPr>
              <a:t>cycle is 14 to 20 days </a:t>
            </a:r>
            <a:r>
              <a:rPr lang="en-US" altLang="ko-KR" sz="1600" dirty="0" smtClean="0">
                <a:latin typeface="+mj-ea"/>
                <a:ea typeface="+mj-ea"/>
              </a:rPr>
              <a:t>(17 days)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: In </a:t>
            </a:r>
            <a:r>
              <a:rPr lang="en-US" altLang="ko-KR" sz="1600" dirty="0">
                <a:latin typeface="+mj-ea"/>
                <a:ea typeface="+mj-ea"/>
              </a:rPr>
              <a:t>a sheep </a:t>
            </a:r>
            <a:r>
              <a:rPr lang="en-US" altLang="ko-KR" sz="1600" dirty="0" smtClean="0">
                <a:latin typeface="+mj-ea"/>
                <a:ea typeface="+mj-ea"/>
              </a:rPr>
              <a:t>farm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-&gt; 25 </a:t>
            </a:r>
            <a:r>
              <a:rPr lang="en-US" altLang="ko-KR" sz="1600" dirty="0">
                <a:latin typeface="+mj-ea"/>
                <a:ea typeface="+mj-ea"/>
              </a:rPr>
              <a:t>to 35 females are mated per </a:t>
            </a:r>
            <a:r>
              <a:rPr lang="en-US" altLang="ko-KR" sz="1600" dirty="0" smtClean="0">
                <a:latin typeface="+mj-ea"/>
                <a:ea typeface="+mj-ea"/>
              </a:rPr>
              <a:t>male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: length of gestation -&gt; 148 days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(birth </a:t>
            </a:r>
            <a:r>
              <a:rPr lang="en-US" altLang="ko-KR" sz="1600" dirty="0">
                <a:latin typeface="+mj-ea"/>
                <a:ea typeface="+mj-ea"/>
              </a:rPr>
              <a:t>to one or two offspring in </a:t>
            </a:r>
            <a:r>
              <a:rPr lang="en-US" altLang="ko-KR" sz="1600" dirty="0" smtClean="0">
                <a:latin typeface="+mj-ea"/>
                <a:ea typeface="+mj-ea"/>
              </a:rPr>
              <a:t>spring)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: Newborn </a:t>
            </a:r>
            <a:r>
              <a:rPr lang="en-US" altLang="ko-KR" sz="1600" dirty="0">
                <a:latin typeface="+mj-ea"/>
                <a:ea typeface="+mj-ea"/>
              </a:rPr>
              <a:t>babies can walk straight away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and </a:t>
            </a:r>
            <a:r>
              <a:rPr lang="en-US" altLang="ko-KR" sz="1600" dirty="0">
                <a:latin typeface="+mj-ea"/>
                <a:ea typeface="+mj-ea"/>
              </a:rPr>
              <a:t>mature sexually in the first year of life.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81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851" y="830018"/>
            <a:ext cx="173049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5" y="388548"/>
            <a:ext cx="1803846" cy="50844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2000" spc="-1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Small </a:t>
            </a:r>
            <a:r>
              <a:rPr lang="en-US" altLang="ko-KR" sz="2000" spc="-1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ruminant</a:t>
            </a:r>
            <a:endParaRPr lang="ko-KR" altLang="en-US" sz="24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51" y="1016956"/>
            <a:ext cx="86837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Goat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: eat </a:t>
            </a:r>
            <a:r>
              <a:rPr lang="en-US" altLang="ko-KR" sz="1600" dirty="0">
                <a:latin typeface="+mj-ea"/>
                <a:ea typeface="+mj-ea"/>
              </a:rPr>
              <a:t>leaves </a:t>
            </a:r>
            <a:r>
              <a:rPr lang="en-US" altLang="ko-KR" sz="1600" dirty="0" smtClean="0">
                <a:latin typeface="+mj-ea"/>
                <a:ea typeface="+mj-ea"/>
              </a:rPr>
              <a:t>well -&gt; leaves </a:t>
            </a:r>
            <a:r>
              <a:rPr lang="en-US" altLang="ko-KR" sz="1600" dirty="0">
                <a:latin typeface="+mj-ea"/>
                <a:ea typeface="+mj-ea"/>
              </a:rPr>
              <a:t>of shrubs </a:t>
            </a:r>
            <a:r>
              <a:rPr lang="en-US" altLang="ko-KR" sz="1600" dirty="0" smtClean="0">
                <a:latin typeface="+mj-ea"/>
                <a:ea typeface="+mj-ea"/>
              </a:rPr>
              <a:t>/ climb </a:t>
            </a:r>
            <a:r>
              <a:rPr lang="en-US" altLang="ko-KR" sz="1600" dirty="0">
                <a:latin typeface="+mj-ea"/>
                <a:ea typeface="+mj-ea"/>
              </a:rPr>
              <a:t>high branches of trees and eat </a:t>
            </a:r>
            <a:r>
              <a:rPr lang="en-US" altLang="ko-KR" sz="1600" dirty="0" smtClean="0">
                <a:latin typeface="+mj-ea"/>
                <a:ea typeface="+mj-ea"/>
              </a:rPr>
              <a:t>leaves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                      -&gt; devastate </a:t>
            </a:r>
            <a:r>
              <a:rPr lang="en-US" altLang="ko-KR" sz="1600" dirty="0">
                <a:latin typeface="+mj-ea"/>
                <a:ea typeface="+mj-ea"/>
              </a:rPr>
              <a:t>the </a:t>
            </a:r>
            <a:r>
              <a:rPr lang="en-US" altLang="ko-KR" sz="1600" dirty="0" smtClean="0">
                <a:latin typeface="+mj-ea"/>
                <a:ea typeface="+mj-ea"/>
              </a:rPr>
              <a:t>land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: breeding </a:t>
            </a:r>
            <a:r>
              <a:rPr lang="en-US" altLang="ko-KR" sz="1600" dirty="0">
                <a:latin typeface="+mj-ea"/>
                <a:ea typeface="+mj-ea"/>
              </a:rPr>
              <a:t>season </a:t>
            </a:r>
            <a:r>
              <a:rPr lang="en-US" altLang="ko-KR" sz="1600" dirty="0" smtClean="0">
                <a:latin typeface="+mj-ea"/>
                <a:ea typeface="+mj-ea"/>
              </a:rPr>
              <a:t>-&gt; autumn (21-day cycle / 12 </a:t>
            </a:r>
            <a:r>
              <a:rPr lang="en-US" altLang="ko-KR" sz="1600" dirty="0">
                <a:latin typeface="+mj-ea"/>
                <a:ea typeface="+mj-ea"/>
              </a:rPr>
              <a:t>months or </a:t>
            </a:r>
            <a:r>
              <a:rPr lang="en-US" altLang="ko-KR" sz="1600" dirty="0" smtClean="0">
                <a:latin typeface="+mj-ea"/>
                <a:ea typeface="+mj-ea"/>
              </a:rPr>
              <a:t>older : </a:t>
            </a:r>
            <a:r>
              <a:rPr lang="en-US" altLang="ko-KR" sz="1600" dirty="0">
                <a:latin typeface="+mj-ea"/>
              </a:rPr>
              <a:t>generally </a:t>
            </a:r>
            <a:r>
              <a:rPr lang="en-US" altLang="ko-KR" sz="1600" dirty="0" smtClean="0">
                <a:latin typeface="+mj-ea"/>
              </a:rPr>
              <a:t>mate)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gestation </a:t>
            </a:r>
            <a:r>
              <a:rPr lang="en-US" altLang="ko-KR" sz="1600" dirty="0">
                <a:latin typeface="+mj-ea"/>
                <a:ea typeface="+mj-ea"/>
              </a:rPr>
              <a:t>period is about 152 days and gives birth in early spring.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offspring </a:t>
            </a:r>
            <a:r>
              <a:rPr lang="en-US" altLang="ko-KR" sz="1600" dirty="0">
                <a:latin typeface="+mj-ea"/>
                <a:ea typeface="+mj-ea"/>
              </a:rPr>
              <a:t>usually produce one, but often have two or three.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Wild </a:t>
            </a:r>
            <a:r>
              <a:rPr lang="en-US" altLang="ko-KR" sz="1600" dirty="0">
                <a:latin typeface="+mj-ea"/>
                <a:ea typeface="+mj-ea"/>
              </a:rPr>
              <a:t>goats adapt well to all </a:t>
            </a:r>
            <a:r>
              <a:rPr lang="en-US" altLang="ko-KR" sz="1600" dirty="0" smtClean="0">
                <a:latin typeface="+mj-ea"/>
                <a:ea typeface="+mj-ea"/>
              </a:rPr>
              <a:t>environments (mostly </a:t>
            </a:r>
            <a:r>
              <a:rPr lang="en-US" altLang="ko-KR" sz="1600" dirty="0">
                <a:latin typeface="+mj-ea"/>
                <a:ea typeface="+mj-ea"/>
              </a:rPr>
              <a:t>live in </a:t>
            </a:r>
            <a:r>
              <a:rPr lang="en-US" altLang="ko-KR" sz="1600" dirty="0" smtClean="0">
                <a:latin typeface="+mj-ea"/>
                <a:ea typeface="+mj-ea"/>
              </a:rPr>
              <a:t>mountain)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Eating bark</a:t>
            </a:r>
            <a:r>
              <a:rPr lang="en-US" altLang="ko-KR" sz="1600" dirty="0">
                <a:latin typeface="+mj-ea"/>
                <a:ea typeface="+mj-ea"/>
              </a:rPr>
              <a:t>, leaf, tree bark etc.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Most </a:t>
            </a:r>
            <a:r>
              <a:rPr lang="en-US" altLang="ko-KR" sz="1600" dirty="0">
                <a:latin typeface="+mj-ea"/>
                <a:ea typeface="+mj-ea"/>
              </a:rPr>
              <a:t>species of wild goats live in </a:t>
            </a:r>
            <a:r>
              <a:rPr lang="en-US" altLang="ko-KR" sz="1600" dirty="0" smtClean="0">
                <a:latin typeface="+mj-ea"/>
                <a:ea typeface="+mj-ea"/>
              </a:rPr>
              <a:t>Asia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The </a:t>
            </a:r>
            <a:r>
              <a:rPr lang="en-US" altLang="ko-KR" sz="1600" dirty="0">
                <a:latin typeface="+mj-ea"/>
                <a:ea typeface="+mj-ea"/>
              </a:rPr>
              <a:t>life span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en-US" altLang="ko-KR" sz="1600" dirty="0">
                <a:latin typeface="+mj-ea"/>
                <a:ea typeface="+mj-ea"/>
              </a:rPr>
              <a:t>10 to 16 </a:t>
            </a:r>
            <a:r>
              <a:rPr lang="en-US" altLang="ko-KR" sz="1600" dirty="0" smtClean="0">
                <a:latin typeface="+mj-ea"/>
                <a:ea typeface="+mj-ea"/>
              </a:rPr>
              <a:t>years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sexual </a:t>
            </a:r>
            <a:r>
              <a:rPr lang="en-US" altLang="ko-KR" sz="1600" dirty="0">
                <a:latin typeface="+mj-ea"/>
                <a:ea typeface="+mj-ea"/>
              </a:rPr>
              <a:t>maturity </a:t>
            </a:r>
            <a:r>
              <a:rPr lang="en-US" altLang="ko-KR" sz="1600" dirty="0" smtClean="0">
                <a:latin typeface="+mj-ea"/>
                <a:ea typeface="+mj-ea"/>
              </a:rPr>
              <a:t>-&gt; 5-6 </a:t>
            </a:r>
            <a:r>
              <a:rPr lang="en-US" altLang="ko-KR" sz="1600" dirty="0">
                <a:latin typeface="+mj-ea"/>
                <a:ea typeface="+mj-ea"/>
              </a:rPr>
              <a:t>months </a:t>
            </a:r>
            <a:r>
              <a:rPr lang="en-US" altLang="ko-KR" sz="1600" dirty="0" smtClean="0">
                <a:latin typeface="+mj-ea"/>
                <a:ea typeface="+mj-ea"/>
              </a:rPr>
              <a:t>after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5" y="3985146"/>
            <a:ext cx="3548416" cy="27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9"/>
            <a:ext cx="86583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Benefits of small ruminant use in foraging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systems and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range restoration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5" y="1085055"/>
            <a:ext cx="9064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j-ea"/>
                <a:ea typeface="+mj-ea"/>
              </a:rPr>
              <a:t>When rangeland grazing/foraging is left </a:t>
            </a:r>
            <a:r>
              <a:rPr lang="en-US" altLang="ko-KR" sz="1600" dirty="0" smtClean="0">
                <a:latin typeface="+mj-ea"/>
                <a:ea typeface="+mj-ea"/>
              </a:rPr>
              <a:t>unbalanced (maintaining cow </a:t>
            </a:r>
            <a:r>
              <a:rPr lang="en-US" altLang="ko-KR" sz="1600" dirty="0">
                <a:latin typeface="+mj-ea"/>
                <a:ea typeface="+mj-ea"/>
              </a:rPr>
              <a:t>or </a:t>
            </a:r>
            <a:r>
              <a:rPr lang="en-US" altLang="ko-KR" sz="1600" dirty="0" smtClean="0">
                <a:latin typeface="+mj-ea"/>
                <a:ea typeface="+mj-ea"/>
              </a:rPr>
              <a:t>horse)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: overgrazing / desertification / </a:t>
            </a:r>
            <a:r>
              <a:rPr lang="en-US" altLang="ko-KR" sz="1600" dirty="0">
                <a:latin typeface="+mj-ea"/>
                <a:ea typeface="+mj-ea"/>
              </a:rPr>
              <a:t>noxious weed </a:t>
            </a:r>
            <a:r>
              <a:rPr lang="en-US" altLang="ko-KR" sz="1600" dirty="0" smtClean="0">
                <a:latin typeface="+mj-ea"/>
                <a:ea typeface="+mj-ea"/>
              </a:rPr>
              <a:t>/ woody </a:t>
            </a:r>
            <a:r>
              <a:rPr lang="en-US" altLang="ko-KR" sz="1600" dirty="0">
                <a:latin typeface="+mj-ea"/>
                <a:ea typeface="+mj-ea"/>
              </a:rPr>
              <a:t>plant </a:t>
            </a:r>
            <a:r>
              <a:rPr lang="en-US" altLang="ko-KR" sz="1600" dirty="0" smtClean="0">
                <a:latin typeface="+mj-ea"/>
                <a:ea typeface="+mj-ea"/>
              </a:rPr>
              <a:t>overgrowth will occur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-&gt; requires </a:t>
            </a:r>
            <a:r>
              <a:rPr lang="en-US" altLang="ko-KR" sz="1600" dirty="0">
                <a:latin typeface="+mj-ea"/>
                <a:ea typeface="+mj-ea"/>
              </a:rPr>
              <a:t>the ability to balance plant growth and plant harvesting.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Multispecies grazing </a:t>
            </a:r>
            <a:r>
              <a:rPr lang="en-US" altLang="ko-KR" sz="1600" dirty="0">
                <a:latin typeface="+mj-ea"/>
              </a:rPr>
              <a:t>(</a:t>
            </a:r>
            <a:r>
              <a:rPr lang="en-US" altLang="ko-KR" sz="1600" dirty="0" err="1">
                <a:latin typeface="+mj-ea"/>
              </a:rPr>
              <a:t>Heitschmidt</a:t>
            </a:r>
            <a:r>
              <a:rPr lang="en-US" altLang="ko-KR" sz="1600" dirty="0">
                <a:latin typeface="+mj-ea"/>
              </a:rPr>
              <a:t> et al., 2004</a:t>
            </a:r>
            <a:r>
              <a:rPr lang="en-US" altLang="ko-KR" sz="1600" dirty="0" smtClean="0">
                <a:latin typeface="+mj-ea"/>
              </a:rPr>
              <a:t>)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j-ea"/>
              </a:rPr>
              <a:t>   -&gt; </a:t>
            </a:r>
            <a:r>
              <a:rPr lang="en-US" altLang="ko-KR" sz="1600" dirty="0" smtClean="0">
                <a:latin typeface="+mj-ea"/>
                <a:ea typeface="+mj-ea"/>
              </a:rPr>
              <a:t>effectively </a:t>
            </a:r>
            <a:r>
              <a:rPr lang="en-US" altLang="ko-KR" sz="1600" dirty="0">
                <a:latin typeface="+mj-ea"/>
                <a:ea typeface="+mj-ea"/>
              </a:rPr>
              <a:t>alter the amounts of </a:t>
            </a:r>
            <a:r>
              <a:rPr lang="en-US" altLang="ko-KR" sz="1600" dirty="0" smtClean="0">
                <a:latin typeface="+mj-ea"/>
                <a:ea typeface="+mj-ea"/>
              </a:rPr>
              <a:t>usable </a:t>
            </a:r>
            <a:r>
              <a:rPr lang="en-US" altLang="ko-KR" sz="1600" dirty="0">
                <a:latin typeface="+mj-ea"/>
                <a:ea typeface="+mj-ea"/>
              </a:rPr>
              <a:t>plant material to a more </a:t>
            </a:r>
            <a:r>
              <a:rPr lang="en-US" altLang="ko-KR" sz="1600" dirty="0" smtClean="0">
                <a:latin typeface="+mj-ea"/>
                <a:ea typeface="+mj-ea"/>
              </a:rPr>
              <a:t>harvestable biomass.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  -&gt; </a:t>
            </a:r>
            <a:r>
              <a:rPr lang="en-US" altLang="ko-KR" sz="1600" dirty="0" smtClean="0">
                <a:latin typeface="+mj-ea"/>
                <a:ea typeface="+mj-ea"/>
              </a:rPr>
              <a:t>debarking</a:t>
            </a:r>
            <a:r>
              <a:rPr lang="en-US" altLang="ko-KR" sz="1600" dirty="0">
                <a:latin typeface="+mj-ea"/>
                <a:ea typeface="+mj-ea"/>
              </a:rPr>
              <a:t>, defoliation habits of goats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en-US" altLang="ko-KR" sz="1600" dirty="0">
                <a:latin typeface="+mj-ea"/>
                <a:ea typeface="+mj-ea"/>
              </a:rPr>
              <a:t>alter the viability of many species of woody brush. 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" y="3973038"/>
            <a:ext cx="4739640" cy="25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9"/>
            <a:ext cx="86583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Benefits of small ruminant use in foraging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systems and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range restoration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5" y="1085055"/>
            <a:ext cx="9064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latin typeface="+mj-ea"/>
                <a:ea typeface="+mj-ea"/>
              </a:rPr>
              <a:t>Villalba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et al</a:t>
            </a:r>
            <a:r>
              <a:rPr lang="en-US" altLang="ko-KR" sz="1600" dirty="0" smtClean="0">
                <a:latin typeface="+mj-ea"/>
                <a:ea typeface="+mj-ea"/>
              </a:rPr>
              <a:t>. (2002)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: Including </a:t>
            </a:r>
            <a:r>
              <a:rPr lang="en-US" altLang="ko-KR" sz="1600" dirty="0">
                <a:latin typeface="+mj-ea"/>
                <a:ea typeface="+mj-ea"/>
              </a:rPr>
              <a:t>goats in a forage harvesting system with sheep, cattle, and/or horses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-&gt; low-cost, environmentally </a:t>
            </a:r>
            <a:r>
              <a:rPr lang="en-US" altLang="ko-KR" sz="1600" dirty="0">
                <a:latin typeface="+mj-ea"/>
                <a:ea typeface="+mj-ea"/>
              </a:rPr>
              <a:t>friendly method of increasing </a:t>
            </a:r>
            <a:r>
              <a:rPr lang="en-US" altLang="ko-KR" sz="1600" dirty="0" smtClean="0">
                <a:latin typeface="+mj-ea"/>
                <a:ea typeface="+mj-ea"/>
              </a:rPr>
              <a:t>income,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     improving </a:t>
            </a:r>
            <a:r>
              <a:rPr lang="en-US" altLang="ko-KR" sz="1600" dirty="0">
                <a:latin typeface="+mj-ea"/>
                <a:ea typeface="+mj-ea"/>
              </a:rPr>
              <a:t>range </a:t>
            </a:r>
            <a:r>
              <a:rPr lang="en-US" altLang="ko-KR" sz="1600" dirty="0" smtClean="0">
                <a:latin typeface="+mj-ea"/>
                <a:ea typeface="+mj-ea"/>
              </a:rPr>
              <a:t>sustain ability.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</a:rPr>
              <a:t>Hart (2001) : </a:t>
            </a:r>
            <a:r>
              <a:rPr lang="en-US" altLang="ko-KR" sz="1600" dirty="0" smtClean="0">
                <a:latin typeface="+mj-ea"/>
                <a:ea typeface="+mj-ea"/>
              </a:rPr>
              <a:t>Sheep will reportedly consume diets of 15 percent forbs and 31 percent browse, whereas goats prefer diets high in browse (70 percent) and forbs (10 percent)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973" y="3914619"/>
            <a:ext cx="3030087" cy="24278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13580" y="6351090"/>
            <a:ext cx="670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forb</a:t>
            </a:r>
          </a:p>
        </p:txBody>
      </p:sp>
    </p:spTree>
    <p:extLst>
      <p:ext uri="{BB962C8B-B14F-4D97-AF65-F5344CB8AC3E}">
        <p14:creationId xmlns:p14="http://schemas.microsoft.com/office/powerpoint/2010/main" val="22731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9"/>
            <a:ext cx="86583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Benefits of small ruminant use in foraging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systems and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range restoration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5" y="1248211"/>
            <a:ext cx="906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j-ea"/>
                <a:ea typeface="+mj-ea"/>
              </a:rPr>
              <a:t>Goats </a:t>
            </a:r>
            <a:r>
              <a:rPr lang="en-US" altLang="ko-KR" sz="1600" dirty="0" smtClean="0">
                <a:latin typeface="+mj-ea"/>
                <a:ea typeface="+mj-ea"/>
              </a:rPr>
              <a:t>: consume </a:t>
            </a:r>
            <a:r>
              <a:rPr lang="en-US" altLang="ko-KR" sz="1600" dirty="0">
                <a:latin typeface="+mj-ea"/>
                <a:ea typeface="+mj-ea"/>
              </a:rPr>
              <a:t>plant species not utilized by o</a:t>
            </a:r>
            <a:r>
              <a:rPr lang="en-US" altLang="ko-KR" sz="1600" dirty="0" smtClean="0">
                <a:latin typeface="+mj-ea"/>
                <a:ea typeface="+mj-ea"/>
              </a:rPr>
              <a:t>ther </a:t>
            </a:r>
            <a:r>
              <a:rPr lang="en-US" altLang="ko-KR" sz="1600" dirty="0">
                <a:latin typeface="+mj-ea"/>
                <a:ea typeface="+mj-ea"/>
              </a:rPr>
              <a:t>species (Taylor, 1985).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534988" indent="-534988"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very </a:t>
            </a:r>
            <a:r>
              <a:rPr lang="en-US" altLang="ko-KR" sz="1600" dirty="0">
                <a:latin typeface="+mj-ea"/>
                <a:ea typeface="+mj-ea"/>
              </a:rPr>
              <a:t>useful in the control of woody plants, weeds, and brush </a:t>
            </a:r>
            <a:r>
              <a:rPr lang="en-US" altLang="ko-KR" sz="1600" dirty="0" smtClean="0">
                <a:latin typeface="+mj-ea"/>
                <a:ea typeface="+mj-ea"/>
              </a:rPr>
              <a:t>(depress </a:t>
            </a:r>
            <a:r>
              <a:rPr lang="en-US" altLang="ko-KR" sz="1600" dirty="0">
                <a:latin typeface="+mj-ea"/>
                <a:ea typeface="+mj-ea"/>
              </a:rPr>
              <a:t>range </a:t>
            </a:r>
            <a:r>
              <a:rPr lang="en-US" altLang="ko-KR" sz="1600" dirty="0" smtClean="0">
                <a:latin typeface="+mj-ea"/>
                <a:ea typeface="+mj-ea"/>
              </a:rPr>
              <a:t>productivity)</a:t>
            </a:r>
            <a:endParaRPr lang="en-US" altLang="ko-KR" sz="1600" dirty="0">
              <a:latin typeface="+mj-ea"/>
              <a:ea typeface="+mj-ea"/>
            </a:endParaRPr>
          </a:p>
          <a:p>
            <a:pPr marL="534988" indent="-534988" algn="just">
              <a:lnSpc>
                <a:spcPct val="150000"/>
              </a:lnSpc>
            </a:pPr>
            <a:r>
              <a:rPr lang="en-US" altLang="ko-KR" sz="1600" dirty="0">
                <a:latin typeface="+mj-ea"/>
              </a:rPr>
              <a:t> </a:t>
            </a:r>
            <a:r>
              <a:rPr lang="en-US" altLang="ko-KR" sz="1600" dirty="0" smtClean="0">
                <a:latin typeface="+mj-ea"/>
              </a:rPr>
              <a:t> ex</a:t>
            </a:r>
            <a:r>
              <a:rPr lang="en-US" altLang="ko-KR" sz="1600" dirty="0">
                <a:latin typeface="+mj-ea"/>
              </a:rPr>
              <a:t>) </a:t>
            </a:r>
            <a:r>
              <a:rPr lang="en-US" altLang="ko-KR" sz="1600" dirty="0" smtClean="0">
                <a:latin typeface="+mj-ea"/>
                <a:ea typeface="+mj-ea"/>
              </a:rPr>
              <a:t>leafy </a:t>
            </a:r>
            <a:r>
              <a:rPr lang="en-US" altLang="ko-KR" sz="1600" dirty="0">
                <a:latin typeface="+mj-ea"/>
                <a:ea typeface="+mj-ea"/>
              </a:rPr>
              <a:t>spurge, </a:t>
            </a:r>
            <a:r>
              <a:rPr lang="en-US" altLang="ko-KR" sz="1600" dirty="0" err="1">
                <a:latin typeface="+mj-ea"/>
                <a:ea typeface="+mj-ea"/>
              </a:rPr>
              <a:t>Sericea</a:t>
            </a:r>
            <a:r>
              <a:rPr lang="en-US" altLang="ko-KR" sz="1600" dirty="0">
                <a:latin typeface="+mj-ea"/>
                <a:ea typeface="+mj-ea"/>
              </a:rPr>
              <a:t> lespedeza, post oak, black jack, black locust, </a:t>
            </a:r>
            <a:r>
              <a:rPr lang="en-US" altLang="ko-KR" sz="1600" dirty="0" err="1">
                <a:latin typeface="+mj-ea"/>
                <a:ea typeface="+mj-ea"/>
              </a:rPr>
              <a:t>shinnery</a:t>
            </a:r>
            <a:r>
              <a:rPr lang="en-US" altLang="ko-KR" sz="1600" dirty="0">
                <a:latin typeface="+mj-ea"/>
                <a:ea typeface="+mj-ea"/>
              </a:rPr>
              <a:t> oak, thistle, sumac, poison ivy, multiflora rose, eastern red cedar, iron weed, sumac, sweet briar, green briar, brambles, and honeysuckle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marL="534988" indent="-534988" algn="just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    -&gt; benefit </a:t>
            </a:r>
            <a:r>
              <a:rPr lang="en-US" altLang="ko-KR" sz="1600" dirty="0">
                <a:latin typeface="+mj-ea"/>
                <a:ea typeface="+mj-ea"/>
              </a:rPr>
              <a:t>to the primary purpose of range management to produce meat and </a:t>
            </a:r>
            <a:r>
              <a:rPr lang="en-US" altLang="ko-KR" sz="1600" dirty="0" smtClean="0">
                <a:latin typeface="+mj-ea"/>
                <a:ea typeface="+mj-ea"/>
              </a:rPr>
              <a:t>fiber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03" y="3856097"/>
            <a:ext cx="2749156" cy="24642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74919" y="6320354"/>
            <a:ext cx="153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Woody plants</a:t>
            </a:r>
            <a:endParaRPr lang="ko-KR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20" y="3856098"/>
            <a:ext cx="2583180" cy="24642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18542" y="6320356"/>
            <a:ext cx="758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Weed</a:t>
            </a:r>
            <a:endParaRPr lang="ko-KR" alt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0" y="3856097"/>
            <a:ext cx="2766091" cy="24642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53571" y="6320354"/>
            <a:ext cx="731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Brush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899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0" y="-6364"/>
            <a:ext cx="9144000" cy="544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flipV="1">
            <a:off x="218951" y="829009"/>
            <a:ext cx="8658349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363148"/>
            <a:ext cx="8769796" cy="5699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Benefits of small ruminant use in foraging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systems and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range restoration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5" y="1248211"/>
            <a:ext cx="90647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j-ea"/>
                <a:ea typeface="+mj-ea"/>
              </a:rPr>
              <a:t>Used small ruminants (with cattle) : reduce </a:t>
            </a:r>
            <a:r>
              <a:rPr lang="en-US" altLang="ko-KR" sz="1600" dirty="0">
                <a:latin typeface="+mj-ea"/>
                <a:ea typeface="+mj-ea"/>
              </a:rPr>
              <a:t>the added production costs of </a:t>
            </a:r>
            <a:r>
              <a:rPr lang="en-US" altLang="ko-KR" sz="1600" dirty="0" smtClean="0">
                <a:latin typeface="+mj-ea"/>
                <a:ea typeface="+mj-ea"/>
              </a:rPr>
              <a:t>chemical / mechanical control of </a:t>
            </a:r>
            <a:r>
              <a:rPr lang="en-US" altLang="ko-KR" sz="1600" dirty="0">
                <a:latin typeface="+mj-ea"/>
                <a:ea typeface="+mj-ea"/>
              </a:rPr>
              <a:t>weeds and </a:t>
            </a:r>
            <a:r>
              <a:rPr lang="en-US" altLang="ko-KR" sz="1600" dirty="0" smtClean="0">
                <a:latin typeface="+mj-ea"/>
                <a:ea typeface="+mj-ea"/>
              </a:rPr>
              <a:t>increase </a:t>
            </a:r>
            <a:r>
              <a:rPr lang="en-US" altLang="ko-KR" sz="1600" dirty="0">
                <a:latin typeface="+mj-ea"/>
                <a:ea typeface="+mj-ea"/>
              </a:rPr>
              <a:t>in biomass of harvested </a:t>
            </a:r>
            <a:r>
              <a:rPr lang="en-US" altLang="ko-KR" sz="1600" dirty="0" smtClean="0">
                <a:latin typeface="+mj-ea"/>
                <a:ea typeface="+mj-ea"/>
              </a:rPr>
              <a:t>livestock</a:t>
            </a:r>
          </a:p>
          <a:p>
            <a:pPr marL="4310063" indent="-4310063" algn="just">
              <a:lnSpc>
                <a:spcPct val="150000"/>
              </a:lnSpc>
            </a:pPr>
            <a:endParaRPr lang="en-US" altLang="ko-KR" sz="10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j-ea"/>
                <a:ea typeface="+mj-ea"/>
              </a:rPr>
              <a:t>Many woody plants </a:t>
            </a:r>
            <a:r>
              <a:rPr lang="en-US" altLang="ko-KR" sz="1600" dirty="0" smtClean="0">
                <a:latin typeface="+mj-ea"/>
                <a:ea typeface="+mj-ea"/>
              </a:rPr>
              <a:t>: have </a:t>
            </a:r>
            <a:r>
              <a:rPr lang="en-US" altLang="ko-KR" sz="1600" dirty="0">
                <a:latin typeface="+mj-ea"/>
                <a:ea typeface="+mj-ea"/>
              </a:rPr>
              <a:t>extensive root systems allowing them to become well established and to sequester soil </a:t>
            </a:r>
            <a:r>
              <a:rPr lang="en-US" altLang="ko-KR" sz="1600" dirty="0" smtClean="0">
                <a:latin typeface="+mj-ea"/>
                <a:ea typeface="+mj-ea"/>
              </a:rPr>
              <a:t>nutrients -&gt; </a:t>
            </a:r>
            <a:r>
              <a:rPr lang="en-US" altLang="ko-KR" sz="1600" dirty="0">
                <a:latin typeface="+mj-ea"/>
                <a:ea typeface="+mj-ea"/>
              </a:rPr>
              <a:t>not readily eaten by cattle or horses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j-ea"/>
                <a:ea typeface="+mj-ea"/>
              </a:rPr>
              <a:t>I</a:t>
            </a:r>
            <a:r>
              <a:rPr lang="ko-KR" altLang="en-US" sz="1600" dirty="0">
                <a:latin typeface="+mj-ea"/>
                <a:ea typeface="+mj-ea"/>
              </a:rPr>
              <a:t>n addition, goats can aid in the reestablishment of grassy species in some overgrazed and eroded range conditions by consuming and, thus, recycling nutrients held in the weeds (Hart, 2001). </a:t>
            </a:r>
            <a:endParaRPr lang="en-US" altLang="ko-KR" sz="1600" dirty="0">
              <a:latin typeface="+mj-ea"/>
              <a:ea typeface="+mj-ea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dirty="0">
                <a:latin typeface="+mj-ea"/>
                <a:ea typeface="+mj-ea"/>
              </a:rPr>
              <a:t>increase available soil nitrogen, phosphorus, and potassium (Escobar et al, 1998).</a:t>
            </a:r>
            <a:endParaRPr lang="en-US" altLang="ko-KR" sz="1600" dirty="0">
              <a:latin typeface="+mj-ea"/>
              <a:ea typeface="+mj-ea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dirty="0">
                <a:latin typeface="+mj-ea"/>
                <a:ea typeface="+mj-ea"/>
              </a:rPr>
              <a:t>help to minimize erosion, while maximizing grassland restoration. </a:t>
            </a:r>
            <a:endParaRPr lang="en-US" altLang="ko-KR" sz="16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j-ea"/>
                <a:ea typeface="+mj-ea"/>
              </a:rPr>
              <a:t>Supplemental feeding can be valuable in the promotion of more uniform grazing, particularly in underused areas (Bailey, 2004).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00" dirty="0">
              <a:latin typeface="+mj-ea"/>
              <a:ea typeface="+mj-e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j-ea"/>
                <a:ea typeface="+mj-ea"/>
              </a:rPr>
              <a:t>The "moving" of the flock or herd can help to redistribute some nutrients (e.g., phosphates) </a:t>
            </a:r>
          </a:p>
        </p:txBody>
      </p:sp>
    </p:spTree>
    <p:extLst>
      <p:ext uri="{BB962C8B-B14F-4D97-AF65-F5344CB8AC3E}">
        <p14:creationId xmlns:p14="http://schemas.microsoft.com/office/powerpoint/2010/main" val="14465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197"/>
    </mc:Choice>
    <mc:Fallback xmlns="">
      <p:transition advTm="319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3251</TotalTime>
  <Words>2362</Words>
  <Application>Microsoft Office PowerPoint</Application>
  <PresentationFormat>On-screen Show (4:3)</PresentationFormat>
  <Paragraphs>257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나눔바른고딕</vt:lpstr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Woodo Lee</dc:creator>
  <cp:lastModifiedBy>Woodo Lee</cp:lastModifiedBy>
  <cp:revision>638</cp:revision>
  <dcterms:created xsi:type="dcterms:W3CDTF">2019-03-14T13:31:20Z</dcterms:created>
  <dcterms:modified xsi:type="dcterms:W3CDTF">2019-03-19T12:43:10Z</dcterms:modified>
</cp:coreProperties>
</file>