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3" r:id="rId10"/>
    <p:sldId id="261" r:id="rId11"/>
    <p:sldId id="267" r:id="rId12"/>
    <p:sldId id="285" r:id="rId13"/>
    <p:sldId id="286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TPARK\Desktop\&#54872;&#44221;&#44284;&#50689;&#50577;%202016&#45380;_2&#54617;&#44592;\&#48156;&#54364;&#51456;&#48708;&#5147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b="0" i="0" baseline="0" dirty="0">
                <a:solidFill>
                  <a:schemeClr val="tx1"/>
                </a:solidFill>
                <a:effectLst/>
              </a:rPr>
              <a:t>Composition of minerals in beef manure</a:t>
            </a:r>
            <a:endParaRPr lang="ko-KR" altLang="ko-KR" sz="1600" dirty="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7CA-4FE7-BE4B-9F59AF7D86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7CA-4FE7-BE4B-9F59AF7D86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7CA-4FE7-BE4B-9F59AF7D86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7CA-4FE7-BE4B-9F59AF7D86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7CA-4FE7-BE4B-9F59AF7D86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7CA-4FE7-BE4B-9F59AF7D86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7CA-4FE7-BE4B-9F59AF7D86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7CA-4FE7-BE4B-9F59AF7D86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7CA-4FE7-BE4B-9F59AF7D86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7CA-4FE7-BE4B-9F59AF7D86D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7CA-4FE7-BE4B-9F59AF7D86D2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B7CA-4FE7-BE4B-9F59AF7D86D2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B7CA-4FE7-BE4B-9F59AF7D86D2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B7CA-4FE7-BE4B-9F59AF7D86D2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B7CA-4FE7-BE4B-9F59AF7D86D2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B7CA-4FE7-BE4B-9F59AF7D86D2}"/>
              </c:ext>
            </c:extLst>
          </c:dPt>
          <c:cat>
            <c:strRef>
              <c:f>Sheet1!$B$15:$B$30</c:f>
              <c:strCache>
                <c:ptCount val="16"/>
                <c:pt idx="0">
                  <c:v>C</c:v>
                </c:pt>
                <c:pt idx="1">
                  <c:v>N</c:v>
                </c:pt>
                <c:pt idx="2">
                  <c:v>K</c:v>
                </c:pt>
                <c:pt idx="3">
                  <c:v>Cl</c:v>
                </c:pt>
                <c:pt idx="4">
                  <c:v>Ca</c:v>
                </c:pt>
                <c:pt idx="5">
                  <c:v>P</c:v>
                </c:pt>
                <c:pt idx="6">
                  <c:v>Mg</c:v>
                </c:pt>
                <c:pt idx="7">
                  <c:v>Na</c:v>
                </c:pt>
                <c:pt idx="8">
                  <c:v>S</c:v>
                </c:pt>
                <c:pt idx="9">
                  <c:v>Fe</c:v>
                </c:pt>
                <c:pt idx="10">
                  <c:v>Zn</c:v>
                </c:pt>
                <c:pt idx="11">
                  <c:v>Mn</c:v>
                </c:pt>
                <c:pt idx="12">
                  <c:v>Cu</c:v>
                </c:pt>
                <c:pt idx="13">
                  <c:v>I</c:v>
                </c:pt>
                <c:pt idx="14">
                  <c:v>Se</c:v>
                </c:pt>
                <c:pt idx="15">
                  <c:v>Co</c:v>
                </c:pt>
              </c:strCache>
            </c:strRef>
          </c:cat>
          <c:val>
            <c:numRef>
              <c:f>Sheet1!$C$15:$C$30</c:f>
              <c:numCache>
                <c:formatCode>#,##0</c:formatCode>
                <c:ptCount val="16"/>
                <c:pt idx="0">
                  <c:v>243000</c:v>
                </c:pt>
                <c:pt idx="1">
                  <c:v>24000</c:v>
                </c:pt>
                <c:pt idx="2">
                  <c:v>8300</c:v>
                </c:pt>
                <c:pt idx="3">
                  <c:v>6300</c:v>
                </c:pt>
                <c:pt idx="4">
                  <c:v>6000</c:v>
                </c:pt>
                <c:pt idx="5">
                  <c:v>3600</c:v>
                </c:pt>
                <c:pt idx="6">
                  <c:v>1800</c:v>
                </c:pt>
                <c:pt idx="7">
                  <c:v>2800</c:v>
                </c:pt>
                <c:pt idx="8">
                  <c:v>1500</c:v>
                </c:pt>
                <c:pt idx="9" formatCode="General">
                  <c:v>100</c:v>
                </c:pt>
                <c:pt idx="10" formatCode="General">
                  <c:v>50</c:v>
                </c:pt>
                <c:pt idx="11" formatCode="General">
                  <c:v>40</c:v>
                </c:pt>
                <c:pt idx="12" formatCode="General">
                  <c:v>17</c:v>
                </c:pt>
                <c:pt idx="13" formatCode="General">
                  <c:v>0.86</c:v>
                </c:pt>
                <c:pt idx="14" formatCode="General">
                  <c:v>0.2</c:v>
                </c:pt>
                <c:pt idx="15" formatCode="General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B7CA-4FE7-BE4B-9F59AF7D86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93BAE0-97D7-4915-8168-75EEA5DA94AF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FE5B33D-B454-42FF-9991-2A97A7AF9158}">
      <dgm:prSet phldrT="[텍스트]"/>
      <dgm:spPr/>
      <dgm:t>
        <a:bodyPr/>
        <a:lstStyle/>
        <a:p>
          <a:pPr latinLnBrk="1"/>
          <a:r>
            <a:rPr lang="ko-KR" altLang="en-US" dirty="0"/>
            <a:t>환경</a:t>
          </a:r>
        </a:p>
      </dgm:t>
    </dgm:pt>
    <dgm:pt modelId="{0F65C9CF-A971-4C4D-BA26-625079512324}" type="parTrans" cxnId="{13B83431-9AA0-4B0E-97FD-EC3E44E98964}">
      <dgm:prSet/>
      <dgm:spPr/>
      <dgm:t>
        <a:bodyPr/>
        <a:lstStyle/>
        <a:p>
          <a:pPr latinLnBrk="1"/>
          <a:endParaRPr lang="ko-KR" altLang="en-US"/>
        </a:p>
      </dgm:t>
    </dgm:pt>
    <dgm:pt modelId="{079B3731-D3E9-4D02-BACB-476F777C15D5}" type="sibTrans" cxnId="{13B83431-9AA0-4B0E-97FD-EC3E44E98964}">
      <dgm:prSet/>
      <dgm:spPr/>
      <dgm:t>
        <a:bodyPr/>
        <a:lstStyle/>
        <a:p>
          <a:pPr latinLnBrk="1"/>
          <a:endParaRPr lang="ko-KR" altLang="en-US"/>
        </a:p>
      </dgm:t>
    </dgm:pt>
    <dgm:pt modelId="{261DF824-02C6-4B07-AFD3-9E16150CA233}">
      <dgm:prSet phldrT="[텍스트]"/>
      <dgm:spPr/>
      <dgm:t>
        <a:bodyPr/>
        <a:lstStyle/>
        <a:p>
          <a:pPr latinLnBrk="1"/>
          <a:r>
            <a:rPr lang="ko-KR" altLang="en-US" dirty="0"/>
            <a:t>영양</a:t>
          </a:r>
        </a:p>
      </dgm:t>
    </dgm:pt>
    <dgm:pt modelId="{11D6BDF4-4E41-4388-8831-BF7F2015C774}" type="parTrans" cxnId="{DDE086F4-29A7-4C80-8518-6F45EEEECAF5}">
      <dgm:prSet/>
      <dgm:spPr/>
      <dgm:t>
        <a:bodyPr/>
        <a:lstStyle/>
        <a:p>
          <a:pPr latinLnBrk="1"/>
          <a:endParaRPr lang="ko-KR" altLang="en-US"/>
        </a:p>
      </dgm:t>
    </dgm:pt>
    <dgm:pt modelId="{CA6F7341-CCD2-413E-95A4-5453526E8858}" type="sibTrans" cxnId="{DDE086F4-29A7-4C80-8518-6F45EEEECAF5}">
      <dgm:prSet/>
      <dgm:spPr/>
      <dgm:t>
        <a:bodyPr/>
        <a:lstStyle/>
        <a:p>
          <a:pPr latinLnBrk="1"/>
          <a:endParaRPr lang="ko-KR" altLang="en-US"/>
        </a:p>
      </dgm:t>
    </dgm:pt>
    <dgm:pt modelId="{151A226B-C25E-40A4-871B-7A122A841BD9}" type="pres">
      <dgm:prSet presAssocID="{8193BAE0-97D7-4915-8168-75EEA5DA94AF}" presName="cycle" presStyleCnt="0">
        <dgm:presLayoutVars>
          <dgm:dir/>
          <dgm:resizeHandles val="exact"/>
        </dgm:presLayoutVars>
      </dgm:prSet>
      <dgm:spPr/>
    </dgm:pt>
    <dgm:pt modelId="{13D3A1A3-006F-4FCF-AC73-3143FDE52469}" type="pres">
      <dgm:prSet presAssocID="{BFE5B33D-B454-42FF-9991-2A97A7AF9158}" presName="dummy" presStyleCnt="0"/>
      <dgm:spPr/>
    </dgm:pt>
    <dgm:pt modelId="{AA8F151D-07D2-4642-BF64-660563D6C29C}" type="pres">
      <dgm:prSet presAssocID="{BFE5B33D-B454-42FF-9991-2A97A7AF9158}" presName="node" presStyleLbl="revTx" presStyleIdx="0" presStyleCnt="2">
        <dgm:presLayoutVars>
          <dgm:bulletEnabled val="1"/>
        </dgm:presLayoutVars>
      </dgm:prSet>
      <dgm:spPr/>
    </dgm:pt>
    <dgm:pt modelId="{45D3EAC6-7394-4F09-948F-B1122EEBF2BF}" type="pres">
      <dgm:prSet presAssocID="{079B3731-D3E9-4D02-BACB-476F777C15D5}" presName="sibTrans" presStyleLbl="node1" presStyleIdx="0" presStyleCnt="2"/>
      <dgm:spPr/>
    </dgm:pt>
    <dgm:pt modelId="{9E17CEAD-F869-47CB-B7A6-267C79F5A1DD}" type="pres">
      <dgm:prSet presAssocID="{261DF824-02C6-4B07-AFD3-9E16150CA233}" presName="dummy" presStyleCnt="0"/>
      <dgm:spPr/>
    </dgm:pt>
    <dgm:pt modelId="{24558820-4752-4112-8B6C-CBD81D2F312C}" type="pres">
      <dgm:prSet presAssocID="{261DF824-02C6-4B07-AFD3-9E16150CA233}" presName="node" presStyleLbl="revTx" presStyleIdx="1" presStyleCnt="2">
        <dgm:presLayoutVars>
          <dgm:bulletEnabled val="1"/>
        </dgm:presLayoutVars>
      </dgm:prSet>
      <dgm:spPr/>
    </dgm:pt>
    <dgm:pt modelId="{69A352C4-1125-4A46-8D68-426BA3ADF59C}" type="pres">
      <dgm:prSet presAssocID="{CA6F7341-CCD2-413E-95A4-5453526E8858}" presName="sibTrans" presStyleLbl="node1" presStyleIdx="1" presStyleCnt="2"/>
      <dgm:spPr/>
    </dgm:pt>
  </dgm:ptLst>
  <dgm:cxnLst>
    <dgm:cxn modelId="{D27F0707-FAC8-45E3-A110-2F71BAD0AC48}" type="presOf" srcId="{261DF824-02C6-4B07-AFD3-9E16150CA233}" destId="{24558820-4752-4112-8B6C-CBD81D2F312C}" srcOrd="0" destOrd="0" presId="urn:microsoft.com/office/officeart/2005/8/layout/cycle1"/>
    <dgm:cxn modelId="{79FAE912-9129-4FDF-A4C1-6C0E0F04A473}" type="presOf" srcId="{BFE5B33D-B454-42FF-9991-2A97A7AF9158}" destId="{AA8F151D-07D2-4642-BF64-660563D6C29C}" srcOrd="0" destOrd="0" presId="urn:microsoft.com/office/officeart/2005/8/layout/cycle1"/>
    <dgm:cxn modelId="{BA3C6614-999C-402D-84CE-BB514C6D3605}" type="presOf" srcId="{8193BAE0-97D7-4915-8168-75EEA5DA94AF}" destId="{151A226B-C25E-40A4-871B-7A122A841BD9}" srcOrd="0" destOrd="0" presId="urn:microsoft.com/office/officeart/2005/8/layout/cycle1"/>
    <dgm:cxn modelId="{B2BD4720-2EA2-4946-991A-DC7F56A26885}" type="presOf" srcId="{CA6F7341-CCD2-413E-95A4-5453526E8858}" destId="{69A352C4-1125-4A46-8D68-426BA3ADF59C}" srcOrd="0" destOrd="0" presId="urn:microsoft.com/office/officeart/2005/8/layout/cycle1"/>
    <dgm:cxn modelId="{13B83431-9AA0-4B0E-97FD-EC3E44E98964}" srcId="{8193BAE0-97D7-4915-8168-75EEA5DA94AF}" destId="{BFE5B33D-B454-42FF-9991-2A97A7AF9158}" srcOrd="0" destOrd="0" parTransId="{0F65C9CF-A971-4C4D-BA26-625079512324}" sibTransId="{079B3731-D3E9-4D02-BACB-476F777C15D5}"/>
    <dgm:cxn modelId="{2982C97A-A3EF-40A1-B860-6A06E29EC01F}" type="presOf" srcId="{079B3731-D3E9-4D02-BACB-476F777C15D5}" destId="{45D3EAC6-7394-4F09-948F-B1122EEBF2BF}" srcOrd="0" destOrd="0" presId="urn:microsoft.com/office/officeart/2005/8/layout/cycle1"/>
    <dgm:cxn modelId="{DDE086F4-29A7-4C80-8518-6F45EEEECAF5}" srcId="{8193BAE0-97D7-4915-8168-75EEA5DA94AF}" destId="{261DF824-02C6-4B07-AFD3-9E16150CA233}" srcOrd="1" destOrd="0" parTransId="{11D6BDF4-4E41-4388-8831-BF7F2015C774}" sibTransId="{CA6F7341-CCD2-413E-95A4-5453526E8858}"/>
    <dgm:cxn modelId="{2DA5FA93-05DC-4966-80BA-C531EAAC24A5}" type="presParOf" srcId="{151A226B-C25E-40A4-871B-7A122A841BD9}" destId="{13D3A1A3-006F-4FCF-AC73-3143FDE52469}" srcOrd="0" destOrd="0" presId="urn:microsoft.com/office/officeart/2005/8/layout/cycle1"/>
    <dgm:cxn modelId="{0DDDB416-47FD-4933-82DD-81AE0D2DAD4E}" type="presParOf" srcId="{151A226B-C25E-40A4-871B-7A122A841BD9}" destId="{AA8F151D-07D2-4642-BF64-660563D6C29C}" srcOrd="1" destOrd="0" presId="urn:microsoft.com/office/officeart/2005/8/layout/cycle1"/>
    <dgm:cxn modelId="{C5E6EDCB-7A8B-4F2D-9BD1-10BD5F410D8E}" type="presParOf" srcId="{151A226B-C25E-40A4-871B-7A122A841BD9}" destId="{45D3EAC6-7394-4F09-948F-B1122EEBF2BF}" srcOrd="2" destOrd="0" presId="urn:microsoft.com/office/officeart/2005/8/layout/cycle1"/>
    <dgm:cxn modelId="{BBA7029B-25EC-424C-A068-8BC36F5E7120}" type="presParOf" srcId="{151A226B-C25E-40A4-871B-7A122A841BD9}" destId="{9E17CEAD-F869-47CB-B7A6-267C79F5A1DD}" srcOrd="3" destOrd="0" presId="urn:microsoft.com/office/officeart/2005/8/layout/cycle1"/>
    <dgm:cxn modelId="{14036D9C-3919-4658-94CD-8CAE0EC3B599}" type="presParOf" srcId="{151A226B-C25E-40A4-871B-7A122A841BD9}" destId="{24558820-4752-4112-8B6C-CBD81D2F312C}" srcOrd="4" destOrd="0" presId="urn:microsoft.com/office/officeart/2005/8/layout/cycle1"/>
    <dgm:cxn modelId="{D26E6A5E-634B-4A69-83C6-92821CC01FEA}" type="presParOf" srcId="{151A226B-C25E-40A4-871B-7A122A841BD9}" destId="{69A352C4-1125-4A46-8D68-426BA3ADF59C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F151D-07D2-4642-BF64-660563D6C29C}">
      <dsp:nvSpPr>
        <dsp:cNvPr id="0" name=""/>
        <dsp:cNvSpPr/>
      </dsp:nvSpPr>
      <dsp:spPr>
        <a:xfrm>
          <a:off x="5928354" y="1116663"/>
          <a:ext cx="2118010" cy="2118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/>
            <a:t>환경</a:t>
          </a:r>
        </a:p>
      </dsp:txBody>
      <dsp:txXfrm>
        <a:off x="5928354" y="1116663"/>
        <a:ext cx="2118010" cy="2118010"/>
      </dsp:txXfrm>
    </dsp:sp>
    <dsp:sp modelId="{45D3EAC6-7394-4F09-948F-B1122EEBF2BF}">
      <dsp:nvSpPr>
        <dsp:cNvPr id="0" name=""/>
        <dsp:cNvSpPr/>
      </dsp:nvSpPr>
      <dsp:spPr>
        <a:xfrm>
          <a:off x="3080810" y="-1320"/>
          <a:ext cx="4353978" cy="4353978"/>
        </a:xfrm>
        <a:prstGeom prst="circularArrow">
          <a:avLst>
            <a:gd name="adj1" fmla="val 9486"/>
            <a:gd name="adj2" fmla="val 685234"/>
            <a:gd name="adj3" fmla="val 7849416"/>
            <a:gd name="adj4" fmla="val 2265349"/>
            <a:gd name="adj5" fmla="val 11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58820-4752-4112-8B6C-CBD81D2F312C}">
      <dsp:nvSpPr>
        <dsp:cNvPr id="0" name=""/>
        <dsp:cNvSpPr/>
      </dsp:nvSpPr>
      <dsp:spPr>
        <a:xfrm>
          <a:off x="2469235" y="1116663"/>
          <a:ext cx="2118010" cy="2118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/>
            <a:t>영양</a:t>
          </a:r>
        </a:p>
      </dsp:txBody>
      <dsp:txXfrm>
        <a:off x="2469235" y="1116663"/>
        <a:ext cx="2118010" cy="2118010"/>
      </dsp:txXfrm>
    </dsp:sp>
    <dsp:sp modelId="{69A352C4-1125-4A46-8D68-426BA3ADF59C}">
      <dsp:nvSpPr>
        <dsp:cNvPr id="0" name=""/>
        <dsp:cNvSpPr/>
      </dsp:nvSpPr>
      <dsp:spPr>
        <a:xfrm>
          <a:off x="3080810" y="-1320"/>
          <a:ext cx="4353978" cy="4353978"/>
        </a:xfrm>
        <a:prstGeom prst="circularArrow">
          <a:avLst>
            <a:gd name="adj1" fmla="val 9486"/>
            <a:gd name="adj2" fmla="val 685234"/>
            <a:gd name="adj3" fmla="val 18649416"/>
            <a:gd name="adj4" fmla="val 13065349"/>
            <a:gd name="adj5" fmla="val 11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6DF43FA-3AA1-484D-89A0-BF9EDE49A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Beef Cattle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B28821-EC3F-44ED-B016-33F4C0D389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1A6F6-D262-4EB9-A1B3-C513D127CA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692ECC-688F-4030-9E35-BB939CDACD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KONKUK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8A7416-092B-4458-BBB1-8F0AEA3537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3073C-CB6E-4645-BA90-3CBD85AEE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612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Beef Cattle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AF472-0FC3-4195-8D9A-246E0911FDED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KONKUK UNIVERSITY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79D38-6329-4A07-9814-4561CDD09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426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66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이렇듯 소가 환경에 긍정적인 효과를 주기위해</a:t>
            </a:r>
            <a:r>
              <a:rPr lang="en-US" altLang="ko-KR" dirty="0"/>
              <a:t>, </a:t>
            </a:r>
            <a:r>
              <a:rPr lang="ko-KR" altLang="en-US" dirty="0"/>
              <a:t>부정적인 환경적 영향을 줄여야만 합니다</a:t>
            </a:r>
            <a:endParaRPr lang="en-US" altLang="ko-KR" dirty="0"/>
          </a:p>
          <a:p>
            <a:r>
              <a:rPr lang="ko-KR" altLang="en-US" dirty="0"/>
              <a:t>영양분의 </a:t>
            </a:r>
            <a:r>
              <a:rPr lang="en-US" altLang="ko-KR" dirty="0"/>
              <a:t>input </a:t>
            </a:r>
            <a:r>
              <a:rPr lang="ko-KR" altLang="en-US" dirty="0"/>
              <a:t>과 </a:t>
            </a:r>
            <a:r>
              <a:rPr lang="en-US" altLang="ko-KR" dirty="0"/>
              <a:t>output </a:t>
            </a:r>
            <a:r>
              <a:rPr lang="ko-KR" altLang="en-US" dirty="0"/>
              <a:t>이 비슷하다면</a:t>
            </a:r>
            <a:r>
              <a:rPr lang="en-US" altLang="ko-KR" dirty="0"/>
              <a:t>, </a:t>
            </a:r>
            <a:r>
              <a:rPr lang="ko-KR" altLang="en-US" dirty="0"/>
              <a:t>다시 말해서 전체 농장수준에서 영양 밸런스가 </a:t>
            </a:r>
            <a:r>
              <a:rPr lang="en-US" altLang="ko-KR" dirty="0"/>
              <a:t>0</a:t>
            </a:r>
            <a:r>
              <a:rPr lang="ko-KR" altLang="en-US" dirty="0"/>
              <a:t>에 근접할수록 환경에 미치는 부정적인 효과가 적을 것입니다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실제로는 축산업은 이윤을 추구하는 산업이기 때문에</a:t>
            </a:r>
            <a:r>
              <a:rPr lang="en-US" altLang="ko-KR" dirty="0"/>
              <a:t>, </a:t>
            </a:r>
            <a:r>
              <a:rPr lang="ko-KR" altLang="en-US" dirty="0"/>
              <a:t>농장주들은 생산성을 그 농장에서 낼 수 있는 최대의 </a:t>
            </a:r>
            <a:r>
              <a:rPr lang="en-US" altLang="ko-KR" dirty="0"/>
              <a:t>performance</a:t>
            </a:r>
            <a:r>
              <a:rPr lang="ko-KR" altLang="en-US" dirty="0"/>
              <a:t>를 내고 싶어합니다</a:t>
            </a:r>
            <a:endParaRPr lang="en-US" altLang="ko-KR" dirty="0"/>
          </a:p>
          <a:p>
            <a:r>
              <a:rPr lang="ko-KR" altLang="en-US" dirty="0"/>
              <a:t>그리하면 자연스레 과잉 영양공급이 일어나고</a:t>
            </a:r>
            <a:r>
              <a:rPr lang="en-US" altLang="ko-KR" dirty="0"/>
              <a:t>, </a:t>
            </a:r>
            <a:r>
              <a:rPr lang="ko-KR" altLang="en-US" dirty="0"/>
              <a:t>다시 말해 영양분의 </a:t>
            </a:r>
            <a:r>
              <a:rPr lang="en-US" altLang="ko-KR" dirty="0"/>
              <a:t>input</a:t>
            </a:r>
            <a:r>
              <a:rPr lang="ko-KR" altLang="en-US" dirty="0"/>
              <a:t>이 </a:t>
            </a:r>
            <a:r>
              <a:rPr lang="en-US" altLang="ko-KR" dirty="0"/>
              <a:t>output</a:t>
            </a:r>
            <a:r>
              <a:rPr lang="ko-KR" altLang="en-US" dirty="0"/>
              <a:t>보다 많이 높게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116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토양</a:t>
            </a:r>
            <a:r>
              <a:rPr lang="en-US" altLang="ko-KR" dirty="0"/>
              <a:t> </a:t>
            </a:r>
            <a:r>
              <a:rPr lang="ko-KR" altLang="en-US" dirty="0"/>
              <a:t>문제부터 살펴보는데</a:t>
            </a:r>
            <a:r>
              <a:rPr lang="en-US" altLang="ko-KR" dirty="0"/>
              <a:t>, </a:t>
            </a:r>
            <a:r>
              <a:rPr lang="ko-KR" altLang="en-US" dirty="0"/>
              <a:t>저는 </a:t>
            </a:r>
            <a:r>
              <a:rPr lang="en-US" altLang="ko-KR" dirty="0"/>
              <a:t>NRC</a:t>
            </a:r>
            <a:r>
              <a:rPr lang="ko-KR" altLang="en-US" dirty="0"/>
              <a:t>에서 이부분의 맨 처음 문장을 읽고 아주 당연하지만 놓치고 있던 것을 </a:t>
            </a:r>
            <a:r>
              <a:rPr lang="ko-KR" altLang="en-US" dirty="0" err="1"/>
              <a:t>깨달았습니다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미국은 대부분 방목형태로 키우는 것이야 알고 있었는데</a:t>
            </a:r>
            <a:r>
              <a:rPr lang="en-US" altLang="ko-KR" dirty="0"/>
              <a:t>, </a:t>
            </a:r>
            <a:r>
              <a:rPr lang="ko-KR" altLang="en-US" dirty="0"/>
              <a:t>분뇨는 어떻게 처리하는지 </a:t>
            </a:r>
            <a:r>
              <a:rPr lang="ko-KR" altLang="en-US" dirty="0" err="1"/>
              <a:t>생각해본적이</a:t>
            </a:r>
            <a:r>
              <a:rPr lang="ko-KR" altLang="en-US" dirty="0"/>
              <a:t> 없었습니다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역시 그 많은 소들에게서 나오는 분뇨를 어떻게 따로 처리하는 것은 매우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30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692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43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72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86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60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83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8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56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0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30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08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829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72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01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95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72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941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1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02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23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축산업이 환경에 미치는 영향에 대한 생산자</a:t>
            </a:r>
            <a:r>
              <a:rPr lang="en-US" altLang="ko-KR" dirty="0"/>
              <a:t>, </a:t>
            </a:r>
            <a:r>
              <a:rPr lang="ko-KR" altLang="en-US" dirty="0"/>
              <a:t>규제 당국 및 일반 대중의 관심이 커지고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86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소는</a:t>
            </a:r>
            <a:r>
              <a:rPr lang="en-US" altLang="ko-KR" dirty="0"/>
              <a:t> </a:t>
            </a:r>
            <a:r>
              <a:rPr lang="ko-KR" altLang="en-US" dirty="0"/>
              <a:t>섭취한 영양분의 </a:t>
            </a:r>
            <a:r>
              <a:rPr lang="en-US" altLang="ko-KR" dirty="0"/>
              <a:t>20% </a:t>
            </a:r>
            <a:r>
              <a:rPr lang="ko-KR" altLang="en-US" dirty="0"/>
              <a:t>이하만 스스로를 위해 사용하고 </a:t>
            </a:r>
            <a:r>
              <a:rPr lang="en-US" altLang="ko-KR" dirty="0"/>
              <a:t>80% </a:t>
            </a:r>
            <a:r>
              <a:rPr lang="ko-KR" altLang="en-US" dirty="0"/>
              <a:t>이상은 분</a:t>
            </a:r>
            <a:r>
              <a:rPr lang="en-US" altLang="ko-KR" dirty="0"/>
              <a:t>, </a:t>
            </a:r>
            <a:r>
              <a:rPr lang="ko-KR" altLang="en-US" dirty="0" err="1"/>
              <a:t>뇨</a:t>
            </a:r>
            <a:r>
              <a:rPr lang="en-US" altLang="ko-KR" dirty="0"/>
              <a:t>, </a:t>
            </a:r>
            <a:r>
              <a:rPr lang="ko-KR" altLang="en-US" dirty="0"/>
              <a:t>트림</a:t>
            </a:r>
            <a:r>
              <a:rPr lang="en-US" altLang="ko-KR" dirty="0"/>
              <a:t>, </a:t>
            </a:r>
            <a:r>
              <a:rPr lang="ko-KR" altLang="en-US" dirty="0"/>
              <a:t>장내가스</a:t>
            </a:r>
            <a:r>
              <a:rPr lang="en-US" altLang="ko-KR" dirty="0"/>
              <a:t>, </a:t>
            </a:r>
            <a:r>
              <a:rPr lang="ko-KR" altLang="en-US" dirty="0"/>
              <a:t>호흡 등으로 빠져나가게 됩니다</a:t>
            </a:r>
            <a:endParaRPr lang="en-US" altLang="ko-KR" dirty="0"/>
          </a:p>
          <a:p>
            <a:r>
              <a:rPr lang="ko-KR" altLang="en-US" dirty="0"/>
              <a:t>다만 이것은 소가 먹은 사료의 건물 기준이 아니라 영양분이라 했기에 물이 포함되었기에 이정도로 낮은 수치가 </a:t>
            </a:r>
            <a:r>
              <a:rPr lang="ko-KR" altLang="en-US" dirty="0" err="1"/>
              <a:t>나온것입니다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38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과잉 섭취한 영양분은 약리학적 활성 화합물 혹은 병원체에 의해 지표수 지하수 공기 등등에 영향을 미치게 됩니다</a:t>
            </a:r>
            <a:endParaRPr lang="en-US" altLang="ko-KR" dirty="0"/>
          </a:p>
          <a:p>
            <a:r>
              <a:rPr lang="ko-KR" altLang="en-US" dirty="0"/>
              <a:t>이때 생산자가 사용하는 영양적</a:t>
            </a:r>
            <a:r>
              <a:rPr lang="en-US" altLang="ko-KR" dirty="0"/>
              <a:t>, </a:t>
            </a:r>
            <a:r>
              <a:rPr lang="ko-KR" altLang="en-US" dirty="0" err="1"/>
              <a:t>사양적</a:t>
            </a:r>
            <a:r>
              <a:rPr lang="ko-KR" altLang="en-US" dirty="0"/>
              <a:t> 프로그램이 영향을 끼칩니다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5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그러나 앞서 말씀드린 환경에 미칠 수 있는 부정적인 영향들이 있지만</a:t>
            </a:r>
            <a:r>
              <a:rPr lang="en-US" altLang="ko-KR" dirty="0"/>
              <a:t>, </a:t>
            </a:r>
            <a:r>
              <a:rPr lang="ko-KR" altLang="en-US" dirty="0"/>
              <a:t>사실 소는 축산동물 중에서도 친환경적인 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인간에게 적합치 못한 음식</a:t>
            </a:r>
            <a:r>
              <a:rPr lang="en-US" altLang="ko-KR" dirty="0"/>
              <a:t>, </a:t>
            </a:r>
            <a:r>
              <a:rPr lang="ko-KR" altLang="en-US" dirty="0"/>
              <a:t>건초나 산업 부산물 등을 섭취하여 고품질의 맛있는 고기로 바뀌기 때문이죠</a:t>
            </a:r>
            <a:endParaRPr lang="en-US" altLang="ko-KR" dirty="0"/>
          </a:p>
          <a:p>
            <a:r>
              <a:rPr lang="ko-KR" altLang="en-US" dirty="0"/>
              <a:t>게다가 소의 퇴비는 땅에게 있어 중요한 영양분과 유기물 공급원입니다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9D38-6329-4A07-9814-4561CDD099B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6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40DB5-4992-4761-ACEA-2A24B6613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18B234-CE96-4F3A-8DA4-4EF01B65B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AABF4-7D9F-4BAD-9B8D-046DF8B8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DA22-062B-4551-883D-99C7914CB105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A6C22-9516-4EE9-A65E-8C1D9306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KONKUK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03324-F2CB-4F3E-AF82-3B91874D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4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9612E-359C-4FFC-82DB-9BB85E14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5B247D-DA33-4932-8EF7-82E3E3DC6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EA2B4-8D9C-4E6E-9AE1-C801EE91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1941-B95A-4BB5-9A68-A32389B80FAA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D4D19-CFD2-4D80-A53E-3E997F16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KONKUK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69772-78D0-44B4-A0DA-4A36C2BE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2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FD473E-FF33-4C3F-9CE5-3944D811A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D2B787-07D1-4203-8FB0-EE8BEEC2D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6E94C-56BB-4B57-96E6-F78B22EF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34A4-9108-44E5-B81C-ED490CCA9291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16E52-551C-4A44-A72E-CE404278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KONKUK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730E7-417A-487E-9611-555D6A24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9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5BF74-7A97-4995-AC96-9A1F5B0F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7E2E1-79AE-4869-97F3-F4428842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255C3-52E5-4C43-91C3-270E1868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D5D4-9840-4AED-84CE-1AA282095ACC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397E8-0D46-4497-96B3-E41CB69C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KONKUK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12CC-E1C4-4371-B66F-160D8DFC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02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044B0-9B29-41DB-B5E3-4BBC6223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88B47D-A04A-4EAB-BD50-5AB446D19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B3720-6A1A-4B46-A9D6-DA602FBF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E8EA-9166-4080-A343-C5D8D68BEF7C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B1817-0DF4-40A4-87A5-56E4BC62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KONKUK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8CE42-F353-4C9F-8B9D-CAE78D7D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2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78EFB-D5B3-4E36-BD7D-1D737DA1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837A4-68B2-4E04-80FC-98F86CBFE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99AC39-1282-4147-9947-797E915CC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0A5214-570F-4798-B9ED-0F031FF3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F37E-3E27-4DE4-92BE-B4B1DC0167DC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BEDFB-1492-45A8-8A95-3290F724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KONKUK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F34448-A0D4-4D74-B1BC-3027A210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02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C844D-02B1-4AA5-8098-D3F12412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CE2178-0701-4B4B-AD5D-4A340CEEF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67576B-115F-41D5-9133-1AA4D7E62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D30768-C111-402E-9E3C-7B78EA64D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36D6AC-7BB0-4D24-9961-D98E90540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BEC2E5-7361-473B-AA5A-2FE9B9B3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1544-C87A-4ADF-A4E0-153463C07475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C884E8-3F94-46B1-9EBB-CA568B5E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KONKUK UNIVERSITY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9CAFBE-3197-4D4D-AD6E-170879E7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3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578A2-047F-48A8-AA3A-0AB47F8B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889AA4-871C-4FEA-82ED-A1D0495E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0DFE-17FF-4C19-AF3B-5D4D53F06538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8908BC-30F6-41EB-9BF3-D453F2E9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KONKUK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29058A-48E8-4BB1-89C0-9A10580D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4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F7879C-B29F-4FA1-BE86-C9BC8898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66EF-FB56-4F0C-A317-43153566678F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C8B0B5-BF92-4F46-976C-2AE21F19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KONKUK UNIVERSITY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8D58F5-A06A-4B53-9717-B9794265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9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56C08-395F-460C-AA2D-4F90D080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DA83A-575F-4D1D-A583-C9D677123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29CD42-C6E8-4D95-A155-C31AA3AD2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26883-C6A5-45EB-8C07-952DC585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D69-B894-42A5-896E-0A4010B9C8E6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FA0B8B-9CF3-42BB-912F-BC1CFB82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KONKUK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9862F3-92A2-4C1D-A97B-05E8914A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16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3D49B-13B7-4403-96BF-3B04CB4D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EA346D-92F2-4F36-8793-6C45BF509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37B03-3543-4150-9D23-98F77200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841980-C168-4079-9780-8235E021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CC5E-875A-410E-B7E9-CDEE80C4DCD0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5A759-D551-4C8C-97EA-D3EC3A5A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KONKUK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5456A2-7B2E-40DB-B625-FC26BE4D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5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83B406-A0B8-4CED-AF78-CCCACD1C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C04D4C-ACDD-4BB2-9400-93AD5B93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AE2B6-7DBA-4362-B013-B76AF9147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E716-AA5D-42E4-88B8-72D5F83194BE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B727F-0E23-48A8-92E6-82AE48374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KONKUK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65A0D-CBD7-4662-A101-9B2EF64B0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B5E63-998C-4C38-8C48-35B7E595A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29BAE-EA4C-4664-B23B-78567139B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환경과 영양</a:t>
            </a:r>
            <a:br>
              <a:rPr lang="en-US" altLang="ko-KR" dirty="0"/>
            </a:br>
            <a:r>
              <a:rPr lang="en-US" altLang="ko-KR" sz="4000" dirty="0"/>
              <a:t>-beef cattle-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FA3FF-5C5E-4E78-A001-1523C0B6C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건국대학교 </a:t>
            </a:r>
            <a:r>
              <a:rPr lang="ko-KR" altLang="en-US" dirty="0" err="1"/>
              <a:t>환경학</a:t>
            </a:r>
            <a:r>
              <a:rPr lang="ko-KR" altLang="en-US" dirty="0"/>
              <a:t> 실험실</a:t>
            </a:r>
            <a:endParaRPr lang="en-US" altLang="ko-KR" dirty="0"/>
          </a:p>
          <a:p>
            <a:r>
              <a:rPr lang="en-US" altLang="ko-KR" dirty="0"/>
              <a:t>201872039</a:t>
            </a:r>
          </a:p>
          <a:p>
            <a:r>
              <a:rPr lang="ko-KR" altLang="en-US" dirty="0" err="1"/>
              <a:t>박기태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64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ED6F4-B750-4EFF-A6EB-CCE14D5D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D2939-0793-43D9-BD1C-B05D2695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Adverse environmental effects are potentially decreased </a:t>
            </a:r>
          </a:p>
          <a:p>
            <a:pPr marL="0" indent="0">
              <a:buNone/>
            </a:pPr>
            <a:r>
              <a:rPr lang="en-US" altLang="ko-KR" sz="2400" dirty="0"/>
              <a:t> Nutrient :</a:t>
            </a:r>
            <a:r>
              <a:rPr lang="ko-KR" altLang="ko-KR" sz="2400" dirty="0"/>
              <a:t> </a:t>
            </a:r>
            <a:r>
              <a:rPr lang="en-US" altLang="ko-KR" sz="2400" dirty="0"/>
              <a:t>input </a:t>
            </a:r>
            <a:r>
              <a:rPr lang="ko-KR" altLang="ko-KR" sz="2400" dirty="0"/>
              <a:t>≒ </a:t>
            </a:r>
            <a:r>
              <a:rPr lang="en-US" altLang="ko-KR" sz="2400" dirty="0"/>
              <a:t>output</a:t>
            </a:r>
          </a:p>
          <a:p>
            <a:pPr marL="0" indent="0">
              <a:buNone/>
            </a:pPr>
            <a:r>
              <a:rPr lang="en-US" altLang="ko-KR" sz="2400" dirty="0"/>
              <a:t>	=&gt; the whole-farm nutrient balance approaches zero</a:t>
            </a:r>
          </a:p>
          <a:p>
            <a:pPr marL="0" indent="0" algn="just">
              <a:buNone/>
            </a:pPr>
            <a:r>
              <a:rPr lang="en-US" altLang="ko-KR" sz="2000" dirty="0"/>
              <a:t>(</a:t>
            </a:r>
            <a:r>
              <a:rPr lang="en-US" altLang="ko-KR" sz="2000" dirty="0" err="1"/>
              <a:t>Heitschmidt</a:t>
            </a:r>
            <a:r>
              <a:rPr lang="en-US" altLang="ko-KR" sz="2000" dirty="0"/>
              <a:t> et al., 1996; Liebig et al., 2010)</a:t>
            </a:r>
          </a:p>
          <a:p>
            <a:pPr marL="0" indent="0" algn="just">
              <a:buNone/>
            </a:pPr>
            <a:endParaRPr lang="en-US" altLang="ko-KR" sz="2000" dirty="0"/>
          </a:p>
          <a:p>
            <a:r>
              <a:rPr lang="en-US" altLang="ko-KR" sz="2400" dirty="0"/>
              <a:t>But, under intensive production systems,</a:t>
            </a:r>
          </a:p>
          <a:p>
            <a:pPr marL="0" indent="0">
              <a:buNone/>
            </a:pPr>
            <a:r>
              <a:rPr lang="en-US" altLang="ko-KR" sz="2000" dirty="0"/>
              <a:t>(such as grazing of fertilized improved forages or confined feeding)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b="1" dirty="0"/>
              <a:t>Actually, Nutrient inputs &gt; outputs</a:t>
            </a:r>
          </a:p>
          <a:p>
            <a:pPr marL="0" indent="0" algn="just">
              <a:buNone/>
            </a:pP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E428A1-A1A4-4A42-B9EE-B2E78A3B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60396-5D5B-4E19-86DC-2791526D93CF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68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090BF-FEB7-4652-A0BA-C2BB643B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Soil concerns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7EE11-47C0-4A9B-8396-5B2B279BD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84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In North America, most beef cattle are finished in open pens with native soil surfaces.</a:t>
            </a:r>
          </a:p>
          <a:p>
            <a:pPr marL="0" indent="0">
              <a:buNone/>
            </a:pPr>
            <a:r>
              <a:rPr lang="en-US" altLang="ko-KR" sz="2400" dirty="0"/>
              <a:t>	=&gt; during</a:t>
            </a:r>
            <a:r>
              <a:rPr lang="ko-KR" altLang="en-US" sz="2400" dirty="0"/>
              <a:t> </a:t>
            </a:r>
            <a:r>
              <a:rPr lang="en-US" altLang="ko-KR" sz="2400" dirty="0"/>
              <a:t>winter,</a:t>
            </a:r>
            <a:r>
              <a:rPr lang="ko-KR" altLang="en-US" sz="2400" dirty="0"/>
              <a:t> </a:t>
            </a:r>
            <a:r>
              <a:rPr lang="en-US" altLang="ko-KR" sz="2400" dirty="0"/>
              <a:t>live in semi-confinement or bedding</a:t>
            </a:r>
          </a:p>
          <a:p>
            <a:pPr marL="0" indent="0">
              <a:buNone/>
            </a:pPr>
            <a:r>
              <a:rPr lang="en-US" altLang="ko-KR" sz="2400" dirty="0"/>
              <a:t>	=&gt; manure includes soil, bedding, other materials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How to use manure</a:t>
            </a:r>
          </a:p>
          <a:p>
            <a:pPr marL="457200" lvl="1" indent="0">
              <a:buNone/>
            </a:pPr>
            <a:r>
              <a:rPr lang="en-US" altLang="ko-KR" sz="2000" dirty="0"/>
              <a:t>1. Immediately applied to fields</a:t>
            </a:r>
          </a:p>
          <a:p>
            <a:pPr marL="457200" lvl="1" indent="0">
              <a:buNone/>
            </a:pPr>
            <a:r>
              <a:rPr lang="en-US" altLang="ko-KR" sz="2000" dirty="0"/>
              <a:t>2. Stockpiled for later</a:t>
            </a:r>
          </a:p>
          <a:p>
            <a:pPr marL="457200" lvl="1" indent="0">
              <a:buNone/>
            </a:pPr>
            <a:r>
              <a:rPr lang="en-US" altLang="ko-KR" sz="2000" dirty="0"/>
              <a:t>3. composted(</a:t>
            </a:r>
            <a:r>
              <a:rPr lang="ko-KR" altLang="en-US" sz="2000" dirty="0"/>
              <a:t>퇴비</a:t>
            </a:r>
            <a:r>
              <a:rPr lang="en-US" altLang="ko-KR" sz="2000" dirty="0"/>
              <a:t>)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Diet, length of storage, manure management</a:t>
            </a:r>
          </a:p>
          <a:p>
            <a:pPr marL="0" indent="0">
              <a:buNone/>
            </a:pPr>
            <a:r>
              <a:rPr lang="en-US" altLang="ko-KR" sz="2400" dirty="0"/>
              <a:t>=&gt; Quantity and source of nutrient losses vary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3DDE9-1758-4146-9497-E3563DF4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6EE63-C5AC-4AC7-84C9-D8CFAD74898B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0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2403E-4C5E-4333-B35F-C4DFD861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Soil concerns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EB675-1E98-4BD2-A235-81AE0095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26" name="Picture 2" descr="us beef cattle manureì ëí ì´ë¯¸ì§ ê²ìê²°ê³¼">
            <a:extLst>
              <a:ext uri="{FF2B5EF4-FFF2-40B4-BE49-F238E27FC236}">
                <a16:creationId xmlns:a16="http://schemas.microsoft.com/office/drawing/2014/main" id="{7CD69846-3523-481A-95F9-848350E273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50"/>
          <a:stretch/>
        </p:blipFill>
        <p:spPr bwMode="auto">
          <a:xfrm>
            <a:off x="221827" y="1679733"/>
            <a:ext cx="49800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ë ¨ ì´ë¯¸ì§">
            <a:extLst>
              <a:ext uri="{FF2B5EF4-FFF2-40B4-BE49-F238E27FC236}">
                <a16:creationId xmlns:a16="http://schemas.microsoft.com/office/drawing/2014/main" id="{AF119663-44B2-468E-8EF5-0690FECE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668" y="1586733"/>
            <a:ext cx="6666506" cy="444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808B72-7F32-4582-9943-63D8DD8D525C}"/>
              </a:ext>
            </a:extLst>
          </p:cNvPr>
          <p:cNvSpPr txBox="1"/>
          <p:nvPr/>
        </p:nvSpPr>
        <p:spPr>
          <a:xfrm>
            <a:off x="221827" y="6031070"/>
            <a:ext cx="2846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NRCS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1A6F2-6703-4C51-A15E-BC71392F3E1F}"/>
              </a:ext>
            </a:extLst>
          </p:cNvPr>
          <p:cNvSpPr txBox="1"/>
          <p:nvPr/>
        </p:nvSpPr>
        <p:spPr>
          <a:xfrm>
            <a:off x="5303668" y="6031070"/>
            <a:ext cx="2846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ko-KR" altLang="en-US" sz="1400" dirty="0"/>
              <a:t>미국 </a:t>
            </a:r>
            <a:r>
              <a:rPr lang="en-US" altLang="ko-KR" sz="1400" dirty="0"/>
              <a:t>FDA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906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B747B-513E-472C-B487-937B025D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Soil concerns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35C48-1520-4B45-B4AB-092B341E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5B63E-80EB-4212-90A7-0E9CBFF0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E48D61F6-57A6-4FC1-8C94-D7251614C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1825625"/>
            <a:ext cx="7701280" cy="43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30B54-A0F8-4871-855B-C21ADB18A8A3}"/>
              </a:ext>
            </a:extLst>
          </p:cNvPr>
          <p:cNvSpPr txBox="1"/>
          <p:nvPr/>
        </p:nvSpPr>
        <p:spPr>
          <a:xfrm>
            <a:off x="2245360" y="6162087"/>
            <a:ext cx="2846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livestocktracker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978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3E661-2624-4017-90CE-35136FE5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Dietary effects on nutrient excretion &amp; manure </a:t>
            </a:r>
            <a:r>
              <a:rPr lang="en-US" altLang="ko-KR" sz="4000" dirty="0" err="1"/>
              <a:t>ouput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37A38-9919-4A1D-A98F-F722584C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9990" cy="4351338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Dietary effects on nutrient excretion</a:t>
            </a:r>
          </a:p>
          <a:p>
            <a:endParaRPr lang="en-US" altLang="ko-KR" sz="2400" dirty="0"/>
          </a:p>
          <a:p>
            <a:r>
              <a:rPr lang="en-US" altLang="ko-KR" sz="2400" dirty="0"/>
              <a:t>1,000 finishing beef cattle will excrete</a:t>
            </a:r>
          </a:p>
          <a:p>
            <a:pPr marL="457200" lvl="1" indent="0">
              <a:buNone/>
            </a:pPr>
            <a:r>
              <a:rPr lang="en-US" altLang="ko-KR" dirty="0"/>
              <a:t>- Average DMI : 9kg</a:t>
            </a:r>
          </a:p>
          <a:p>
            <a:pPr marL="457200" lvl="1" indent="0">
              <a:buNone/>
            </a:pPr>
            <a:r>
              <a:rPr lang="en-US" altLang="ko-KR" dirty="0"/>
              <a:t>- Average DM digestibility : 75%</a:t>
            </a:r>
          </a:p>
          <a:p>
            <a:endParaRPr lang="en-US" altLang="ko-KR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C42F67E-B26E-4C39-8D1D-465BAEF0E4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068820"/>
              </p:ext>
            </p:extLst>
          </p:nvPr>
        </p:nvGraphicFramePr>
        <p:xfrm>
          <a:off x="6096000" y="1688658"/>
          <a:ext cx="6005660" cy="4625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89117-CBD5-492B-839A-462D914F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ECC954-2A34-485D-BE60-27F71846F2F5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7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94D71-2D1F-491D-ABCD-9B75448B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Atmospheric Concerns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E4E52-7C97-4E4D-B1C4-F7C94224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Many factors affecting air pollutant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922372-7388-4965-93F1-5F495847B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75596"/>
              </p:ext>
            </p:extLst>
          </p:nvPr>
        </p:nvGraphicFramePr>
        <p:xfrm>
          <a:off x="1588756" y="2771583"/>
          <a:ext cx="9014487" cy="285549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04829">
                  <a:extLst>
                    <a:ext uri="{9D8B030D-6E8A-4147-A177-3AD203B41FA5}">
                      <a16:colId xmlns:a16="http://schemas.microsoft.com/office/drawing/2014/main" val="2111050102"/>
                    </a:ext>
                  </a:extLst>
                </a:gridCol>
                <a:gridCol w="3004829">
                  <a:extLst>
                    <a:ext uri="{9D8B030D-6E8A-4147-A177-3AD203B41FA5}">
                      <a16:colId xmlns:a16="http://schemas.microsoft.com/office/drawing/2014/main" val="397085280"/>
                    </a:ext>
                  </a:extLst>
                </a:gridCol>
                <a:gridCol w="3004829">
                  <a:extLst>
                    <a:ext uri="{9D8B030D-6E8A-4147-A177-3AD203B41FA5}">
                      <a16:colId xmlns:a16="http://schemas.microsoft.com/office/drawing/2014/main" val="4196626184"/>
                    </a:ext>
                  </a:extLst>
                </a:gridCol>
              </a:tblGrid>
              <a:tr h="713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/>
                        <a:t>Air temperature</a:t>
                      </a:r>
                      <a:endParaRPr lang="ko-KR" altLang="en-US" sz="2000" b="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/>
                        <a:t>Humidity/wind</a:t>
                      </a:r>
                      <a:endParaRPr lang="ko-KR" altLang="en-US" sz="2000" b="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/>
                        <a:t>Precipitation</a:t>
                      </a:r>
                      <a:r>
                        <a:rPr lang="en-US" altLang="ko-KR" sz="1600" b="0" dirty="0"/>
                        <a:t>(</a:t>
                      </a:r>
                      <a:r>
                        <a:rPr lang="ko-KR" altLang="en-US" sz="1600" b="0" dirty="0"/>
                        <a:t>강수량</a:t>
                      </a:r>
                      <a:r>
                        <a:rPr lang="en-US" altLang="ko-KR" sz="1600" b="0" dirty="0"/>
                        <a:t>)</a:t>
                      </a:r>
                      <a:endParaRPr lang="en-US" altLang="ko-KR" sz="2000" b="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067270"/>
                  </a:ext>
                </a:extLst>
              </a:tr>
              <a:tr h="713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Atmospheric stability</a:t>
                      </a:r>
                      <a:endParaRPr lang="ko-KR" altLang="en-US" sz="20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Diet</a:t>
                      </a:r>
                      <a:endParaRPr lang="ko-KR" altLang="en-US" sz="20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Feed mill</a:t>
                      </a:r>
                      <a:endParaRPr lang="ko-KR" altLang="en-US" sz="20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45249423"/>
                  </a:ext>
                </a:extLst>
              </a:tr>
              <a:tr h="713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Feed storage area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Manure stockpiles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Manure management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989301"/>
                  </a:ext>
                </a:extLst>
              </a:tr>
              <a:tr h="713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Animal stocking density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Animal weight/age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5560767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F01284-DB3F-4DE9-8054-2D2E08A8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1A24E-DA28-447B-B63C-22FEC878283B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33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0AFB1-1970-431E-A7E5-F1E4C7BD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Greenhouse gas emissions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675BABC-F784-41CA-85BE-F18569705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276886"/>
              </p:ext>
            </p:extLst>
          </p:nvPr>
        </p:nvGraphicFramePr>
        <p:xfrm>
          <a:off x="1545996" y="2460396"/>
          <a:ext cx="9807803" cy="3002474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155605">
                  <a:extLst>
                    <a:ext uri="{9D8B030D-6E8A-4147-A177-3AD203B41FA5}">
                      <a16:colId xmlns:a16="http://schemas.microsoft.com/office/drawing/2014/main" val="1804711497"/>
                    </a:ext>
                  </a:extLst>
                </a:gridCol>
                <a:gridCol w="2162630">
                  <a:extLst>
                    <a:ext uri="{9D8B030D-6E8A-4147-A177-3AD203B41FA5}">
                      <a16:colId xmlns:a16="http://schemas.microsoft.com/office/drawing/2014/main" val="785565553"/>
                    </a:ext>
                  </a:extLst>
                </a:gridCol>
                <a:gridCol w="6489568">
                  <a:extLst>
                    <a:ext uri="{9D8B030D-6E8A-4147-A177-3AD203B41FA5}">
                      <a16:colId xmlns:a16="http://schemas.microsoft.com/office/drawing/2014/main" val="3912695280"/>
                    </a:ext>
                  </a:extLst>
                </a:gridCol>
              </a:tblGrid>
              <a:tr h="5184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GHG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Proportion (%)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from where?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60479109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CH</a:t>
                      </a:r>
                      <a:r>
                        <a:rPr lang="en-US" sz="2000" kern="0" baseline="-25000" dirty="0">
                          <a:effectLst/>
                        </a:rPr>
                        <a:t>4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55 ~ 63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enteric fermentation in ruminant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843088081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</a:t>
                      </a:r>
                      <a:r>
                        <a:rPr lang="en-US" sz="2000" kern="0" baseline="-25000">
                          <a:effectLst/>
                        </a:rPr>
                        <a:t>2</a:t>
                      </a:r>
                      <a:r>
                        <a:rPr lang="en-US" sz="2000" kern="0">
                          <a:effectLst/>
                        </a:rPr>
                        <a:t>O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18 ~ 23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manure (denitrification/nitrification)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439100675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CO</a:t>
                      </a:r>
                      <a:r>
                        <a:rPr lang="en-US" sz="2000" kern="0" baseline="-25000" dirty="0">
                          <a:effectLst/>
                        </a:rPr>
                        <a:t>2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14 ~ 24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animal metabolism, feed, fertilizer, herbicide</a:t>
                      </a:r>
                      <a:r>
                        <a:rPr lang="en-US" sz="1100" kern="0" dirty="0">
                          <a:effectLst/>
                        </a:rPr>
                        <a:t>(</a:t>
                      </a:r>
                      <a:r>
                        <a:rPr lang="ko-KR" sz="1100" kern="0" dirty="0">
                          <a:effectLst/>
                        </a:rPr>
                        <a:t>제초제</a:t>
                      </a:r>
                      <a:r>
                        <a:rPr lang="en-US" sz="1100" kern="0" dirty="0">
                          <a:effectLst/>
                        </a:rPr>
                        <a:t>)</a:t>
                      </a:r>
                      <a:r>
                        <a:rPr lang="en-US" sz="2000" kern="0" dirty="0">
                          <a:effectLst/>
                        </a:rPr>
                        <a:t>, 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on farm (using machine)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7504371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9A2051-836C-44DD-9005-5A346BBE2DEA}"/>
              </a:ext>
            </a:extLst>
          </p:cNvPr>
          <p:cNvSpPr txBox="1"/>
          <p:nvPr/>
        </p:nvSpPr>
        <p:spPr>
          <a:xfrm>
            <a:off x="1545996" y="5505255"/>
            <a:ext cx="710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*GHG : Greenhouse Gas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085A6-AF9D-4AC6-A529-B0E51699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33F32-46C6-4F96-9DF0-8C8C063A09C0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35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E5E71-F07D-441C-86D9-144EAD9E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Factors decreasing enteric CH</a:t>
            </a:r>
            <a:r>
              <a:rPr lang="en-US" altLang="ko-KR" baseline="-25000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1647E-08BA-44E2-8C27-F8C60B3E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DMI ↓</a:t>
            </a:r>
          </a:p>
          <a:p>
            <a:pPr>
              <a:buFontTx/>
              <a:buChar char="-"/>
            </a:pPr>
            <a:r>
              <a:rPr lang="en-US" altLang="ko-KR" dirty="0"/>
              <a:t>Forage : concentrate ratio↓</a:t>
            </a:r>
          </a:p>
          <a:p>
            <a:pPr marL="457200" lvl="1" indent="0">
              <a:buNone/>
            </a:pPr>
            <a:r>
              <a:rPr lang="en-US" altLang="ko-KR" dirty="0"/>
              <a:t>=&gt;but,</a:t>
            </a:r>
            <a:r>
              <a:rPr lang="ko-KR" altLang="en-US" dirty="0"/>
              <a:t> </a:t>
            </a:r>
            <a:r>
              <a:rPr lang="en-US" altLang="ko-KR" dirty="0"/>
              <a:t>rumen digestibility also ↓ </a:t>
            </a:r>
          </a:p>
          <a:p>
            <a:pPr>
              <a:buFontTx/>
              <a:buChar char="-"/>
            </a:pPr>
            <a:r>
              <a:rPr lang="en-US" altLang="ko-KR" dirty="0"/>
              <a:t>Fibrous concentrate was replaced with starchy one</a:t>
            </a:r>
          </a:p>
          <a:p>
            <a:pPr>
              <a:buFontTx/>
              <a:buChar char="-"/>
            </a:pPr>
            <a:r>
              <a:rPr lang="en-US" altLang="ko-KR" dirty="0"/>
              <a:t>Silage replaced hay</a:t>
            </a:r>
          </a:p>
          <a:p>
            <a:pPr>
              <a:buFontTx/>
              <a:buChar char="-"/>
            </a:pPr>
            <a:r>
              <a:rPr lang="en-US" altLang="ko-KR" dirty="0"/>
              <a:t>Forage particle size was decreased via processing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F2A530-8888-4D18-8CAA-9A662E94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865E1-B647-4DF3-B4F6-873004E0EDC6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89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D0C3A-A16E-47D6-A865-FF10BA3C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Ammonia emissions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6013-1E47-4F7E-9BFF-7146F6A42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NH</a:t>
            </a:r>
            <a:r>
              <a:rPr lang="en-US" altLang="ko-KR" baseline="30000" dirty="0"/>
              <a:t>3</a:t>
            </a:r>
            <a:r>
              <a:rPr lang="en-US" altLang="ko-KR" dirty="0"/>
              <a:t> : hydrolysis of urinary urea to NH</a:t>
            </a:r>
            <a:r>
              <a:rPr lang="en-US" altLang="ko-KR" baseline="-25000" dirty="0"/>
              <a:t>4</a:t>
            </a:r>
            <a:r>
              <a:rPr lang="en-US" altLang="ko-KR" baseline="30000" dirty="0"/>
              <a:t>+</a:t>
            </a:r>
            <a:r>
              <a:rPr lang="en-US" altLang="ko-KR" dirty="0"/>
              <a:t> and CO</a:t>
            </a:r>
            <a:r>
              <a:rPr lang="en-US" altLang="ko-KR" baseline="30000" dirty="0"/>
              <a:t>2</a:t>
            </a:r>
          </a:p>
          <a:p>
            <a:r>
              <a:rPr lang="en-US" altLang="ko-KR" dirty="0"/>
              <a:t>It occurs rapidly on feedlot pen surface</a:t>
            </a:r>
          </a:p>
          <a:p>
            <a:r>
              <a:rPr lang="en-US" altLang="ko-KR" dirty="0"/>
              <a:t>In pastures, urine enter the soil or NH</a:t>
            </a:r>
            <a:r>
              <a:rPr lang="en-US" altLang="ko-KR" baseline="-25000" dirty="0"/>
              <a:t>4</a:t>
            </a:r>
            <a:r>
              <a:rPr lang="en-US" altLang="ko-KR" baseline="30000" dirty="0"/>
              <a:t>+</a:t>
            </a:r>
            <a:r>
              <a:rPr lang="en-US" altLang="ko-KR" dirty="0"/>
              <a:t> is used by plants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5A0BB68-91C5-4EA6-9A5E-A2E7470EB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06652"/>
              </p:ext>
            </p:extLst>
          </p:nvPr>
        </p:nvGraphicFramePr>
        <p:xfrm>
          <a:off x="1074132" y="3815681"/>
          <a:ext cx="10043736" cy="170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912">
                  <a:extLst>
                    <a:ext uri="{9D8B030D-6E8A-4147-A177-3AD203B41FA5}">
                      <a16:colId xmlns:a16="http://schemas.microsoft.com/office/drawing/2014/main" val="3692690737"/>
                    </a:ext>
                  </a:extLst>
                </a:gridCol>
                <a:gridCol w="3347912">
                  <a:extLst>
                    <a:ext uri="{9D8B030D-6E8A-4147-A177-3AD203B41FA5}">
                      <a16:colId xmlns:a16="http://schemas.microsoft.com/office/drawing/2014/main" val="2713778600"/>
                    </a:ext>
                  </a:extLst>
                </a:gridCol>
                <a:gridCol w="3347912">
                  <a:extLst>
                    <a:ext uri="{9D8B030D-6E8A-4147-A177-3AD203B41FA5}">
                      <a16:colId xmlns:a16="http://schemas.microsoft.com/office/drawing/2014/main" val="3977555379"/>
                    </a:ext>
                  </a:extLst>
                </a:gridCol>
              </a:tblGrid>
              <a:tr h="52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Season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Amount of emissions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Proportion of emissions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812329"/>
                  </a:ext>
                </a:extLst>
              </a:tr>
              <a:tr h="589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Winter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68g/ day/1 cattle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30%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195887"/>
                  </a:ext>
                </a:extLst>
              </a:tr>
              <a:tr h="589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Summer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139g/day/1 cattle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57%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08102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DCC26A-10A2-47E6-AFFC-F2BF963B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8CED9-8F7A-49F0-A713-19B5A526BE24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2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B0365-0301-4E4D-951F-2EDF87FF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Odors/volatile organic compounds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0BFDF3-C87F-4C53-8A2E-AFDD3B97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Occurring places</a:t>
            </a:r>
          </a:p>
          <a:p>
            <a:pPr marL="457200" lvl="1" indent="0">
              <a:buNone/>
            </a:pPr>
            <a:r>
              <a:rPr lang="en-US" altLang="ko-KR" dirty="0"/>
              <a:t>1. Pen surface manure</a:t>
            </a:r>
          </a:p>
          <a:p>
            <a:pPr marL="457200" lvl="1" indent="0">
              <a:buNone/>
            </a:pPr>
            <a:r>
              <a:rPr lang="en-US" altLang="ko-KR" dirty="0"/>
              <a:t>2. Manure stockpiles</a:t>
            </a:r>
          </a:p>
          <a:p>
            <a:pPr marL="457200" lvl="1" indent="0">
              <a:buNone/>
            </a:pPr>
            <a:r>
              <a:rPr lang="en-US" altLang="ko-KR" dirty="0"/>
              <a:t>3. Fields fertilized with manure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Composition of odor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297009-BCC8-4233-8AF1-51D3ADCF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54A43-4E83-40AB-B5A5-AADBF4B2ACF2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BFC6CD2-61B4-4BCB-B773-F60321A86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1239"/>
              </p:ext>
            </p:extLst>
          </p:nvPr>
        </p:nvGraphicFramePr>
        <p:xfrm>
          <a:off x="1270417" y="4552164"/>
          <a:ext cx="744052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4272">
                  <a:extLst>
                    <a:ext uri="{9D8B030D-6E8A-4147-A177-3AD203B41FA5}">
                      <a16:colId xmlns:a16="http://schemas.microsoft.com/office/drawing/2014/main" val="898690430"/>
                    </a:ext>
                  </a:extLst>
                </a:gridCol>
                <a:gridCol w="2321170">
                  <a:extLst>
                    <a:ext uri="{9D8B030D-6E8A-4147-A177-3AD203B41FA5}">
                      <a16:colId xmlns:a16="http://schemas.microsoft.com/office/drawing/2014/main" val="1063557838"/>
                    </a:ext>
                  </a:extLst>
                </a:gridCol>
                <a:gridCol w="3135086">
                  <a:extLst>
                    <a:ext uri="{9D8B030D-6E8A-4147-A177-3AD203B41FA5}">
                      <a16:colId xmlns:a16="http://schemas.microsoft.com/office/drawing/2014/main" val="100062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2400" dirty="0"/>
                        <a:t>VOC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2. Amine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3. VFA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25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4. Alcohols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5. Carbonyls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6. Sulfur Compound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71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64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BCAC3-4BED-4441-878C-F1777CB0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8B175-B8AA-4B49-82EF-EE234506B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NRC Chapter summary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NRC summary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국내 연구 사례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4028D2-102F-4C63-9CB4-A3A7AF15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BCC73-A7D8-4AD5-8D54-3EFA5BD99544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09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7F57F-46F9-4CA7-AD91-DABC90EF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Correlation between Environment and nutrition</a:t>
            </a:r>
            <a:endParaRPr lang="ko-KR" altLang="en-US" sz="3600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651B7568-7AF1-4FC6-82A9-913BB5A66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106497"/>
              </p:ext>
            </p:extLst>
          </p:nvPr>
        </p:nvGraphicFramePr>
        <p:xfrm>
          <a:off x="838200" y="207623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6B1A5-DF0F-4714-B4DD-58CB96AA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F20FD-D5B4-4916-B7C5-FEEC8E245A12}"/>
              </a:ext>
            </a:extLst>
          </p:cNvPr>
          <p:cNvSpPr txBox="1"/>
          <p:nvPr/>
        </p:nvSpPr>
        <p:spPr>
          <a:xfrm>
            <a:off x="5520266" y="1753072"/>
            <a:ext cx="1151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NRC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67DBE-8906-46D9-AF77-8A7A5152B609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434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B0365-0301-4E4D-951F-2EDF87FF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연구 사례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FDEF06-D04D-4DB6-BFCC-CAF5EDF3E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2818" y="1825625"/>
            <a:ext cx="9486364" cy="435133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297009-BCC8-4233-8AF1-51D3ADCF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54A43-4E83-40AB-B5A5-AADBF4B2ACF2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09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9FE14-6A7C-4D91-952A-779B7AAB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연구 사례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94140-5214-43F6-9552-ABACAE158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en-US" altLang="ko-KR" sz="2200" dirty="0"/>
              <a:t>30</a:t>
            </a:r>
            <a:r>
              <a:rPr lang="ko-KR" altLang="en-US" sz="2200" dirty="0"/>
              <a:t>개월령에 도축한 </a:t>
            </a:r>
            <a:r>
              <a:rPr lang="ko-KR" altLang="en-US" sz="2200" dirty="0" err="1"/>
              <a:t>거세한우</a:t>
            </a:r>
            <a:r>
              <a:rPr lang="ko-KR" altLang="en-US" sz="2200" dirty="0"/>
              <a:t> 등심 중 </a:t>
            </a:r>
            <a:r>
              <a:rPr lang="en-US" altLang="ko-KR" sz="2200" dirty="0"/>
              <a:t>6</a:t>
            </a:r>
            <a:r>
              <a:rPr lang="ko-KR" altLang="en-US" sz="2200" dirty="0"/>
              <a:t>개 브랜드 선별</a:t>
            </a:r>
            <a:endParaRPr lang="en-US" altLang="ko-KR" sz="2200" dirty="0"/>
          </a:p>
          <a:p>
            <a:r>
              <a:rPr lang="ko-KR" altLang="en-US" sz="2200" dirty="0" err="1"/>
              <a:t>무항생제</a:t>
            </a:r>
            <a:r>
              <a:rPr lang="ko-KR" altLang="en-US" sz="2200" dirty="0"/>
              <a:t> 브랜드 인증농가 소고기와 관행사육 생산 소고기 비교</a:t>
            </a:r>
            <a:endParaRPr lang="en-US" altLang="ko-KR" sz="2200" dirty="0"/>
          </a:p>
          <a:p>
            <a:r>
              <a:rPr lang="ko-KR" altLang="en-US" sz="2200" dirty="0"/>
              <a:t>각 브랜드 </a:t>
            </a:r>
            <a:r>
              <a:rPr lang="en-US" altLang="ko-KR" sz="2200" dirty="0"/>
              <a:t>1</a:t>
            </a:r>
            <a:r>
              <a:rPr lang="ko-KR" altLang="en-US" sz="2200" dirty="0"/>
              <a:t>등급 등심 부위를 </a:t>
            </a:r>
            <a:r>
              <a:rPr lang="en-US" altLang="ko-KR" sz="2200" dirty="0"/>
              <a:t>3</a:t>
            </a:r>
            <a:r>
              <a:rPr lang="ko-KR" altLang="en-US" sz="2200" dirty="0" err="1"/>
              <a:t>회씩</a:t>
            </a:r>
            <a:r>
              <a:rPr lang="ko-KR" altLang="en-US" sz="2200" dirty="0"/>
              <a:t> 총 </a:t>
            </a:r>
            <a:r>
              <a:rPr lang="en-US" altLang="ko-KR" sz="2200" dirty="0"/>
              <a:t>18</a:t>
            </a:r>
            <a:r>
              <a:rPr lang="ko-KR" altLang="en-US" sz="2200" dirty="0"/>
              <a:t>점 구매</a:t>
            </a:r>
            <a:endParaRPr lang="en-US" altLang="ko-KR" sz="22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200" dirty="0"/>
              <a:t>ARS</a:t>
            </a:r>
            <a:r>
              <a:rPr lang="ko-KR" altLang="en-US" sz="2200" dirty="0"/>
              <a:t>가 </a:t>
            </a:r>
            <a:r>
              <a:rPr lang="en-US" altLang="ko-KR" sz="2200" dirty="0"/>
              <a:t>CRS</a:t>
            </a:r>
            <a:r>
              <a:rPr lang="ko-KR" altLang="en-US" sz="2200" dirty="0"/>
              <a:t>보다 </a:t>
            </a:r>
            <a:r>
              <a:rPr lang="en-US" altLang="ko-KR" sz="2200" dirty="0"/>
              <a:t>cortisol</a:t>
            </a:r>
            <a:r>
              <a:rPr lang="ko-KR" altLang="en-US" sz="2200" dirty="0"/>
              <a:t>함량은 유의적으로 낮았고</a:t>
            </a:r>
            <a:r>
              <a:rPr lang="en-US" altLang="ko-KR" sz="2200" dirty="0"/>
              <a:t>, SFA</a:t>
            </a:r>
            <a:r>
              <a:rPr lang="ko-KR" altLang="en-US" sz="2200" dirty="0"/>
              <a:t>와 </a:t>
            </a:r>
            <a:r>
              <a:rPr lang="en-US" altLang="ko-KR" sz="2200" dirty="0"/>
              <a:t>UFA </a:t>
            </a:r>
            <a:r>
              <a:rPr lang="ko-KR" altLang="en-US" sz="2200" dirty="0"/>
              <a:t>함량에는 유의적인 차이가 없었다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n-6 FA</a:t>
            </a:r>
            <a:r>
              <a:rPr lang="ko-KR" altLang="en-US" sz="2200" dirty="0"/>
              <a:t>와 </a:t>
            </a:r>
            <a:r>
              <a:rPr lang="en-US" altLang="ko-KR" sz="2200" dirty="0"/>
              <a:t>linoleic</a:t>
            </a:r>
            <a:r>
              <a:rPr lang="ko-KR" altLang="en-US" sz="2200" dirty="0"/>
              <a:t> </a:t>
            </a:r>
            <a:r>
              <a:rPr lang="en-US" altLang="ko-KR" sz="2200" dirty="0"/>
              <a:t>acid</a:t>
            </a:r>
            <a:r>
              <a:rPr lang="ko-KR" altLang="en-US" sz="2200" dirty="0"/>
              <a:t>는 </a:t>
            </a:r>
            <a:r>
              <a:rPr lang="en-US" altLang="ko-KR" sz="2200" dirty="0"/>
              <a:t>ARS</a:t>
            </a:r>
            <a:r>
              <a:rPr lang="ko-KR" altLang="en-US" sz="2200" dirty="0"/>
              <a:t>가 유의적으로 높은 차이를 보여 맛과 건강이 더 좋을 것으로 예상된다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410C02-64F1-4B29-8932-BCC52553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B26EC52-3CFD-4167-9354-D39C776F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4350560"/>
                  </p:ext>
                </p:extLst>
              </p:nvPr>
            </p:nvGraphicFramePr>
            <p:xfrm>
              <a:off x="1760693" y="3027029"/>
              <a:ext cx="8498672" cy="8617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4668">
                      <a:extLst>
                        <a:ext uri="{9D8B030D-6E8A-4147-A177-3AD203B41FA5}">
                          <a16:colId xmlns:a16="http://schemas.microsoft.com/office/drawing/2014/main" val="1520563006"/>
                        </a:ext>
                      </a:extLst>
                    </a:gridCol>
                    <a:gridCol w="2124668">
                      <a:extLst>
                        <a:ext uri="{9D8B030D-6E8A-4147-A177-3AD203B41FA5}">
                          <a16:colId xmlns:a16="http://schemas.microsoft.com/office/drawing/2014/main" val="748923825"/>
                        </a:ext>
                      </a:extLst>
                    </a:gridCol>
                    <a:gridCol w="2124668">
                      <a:extLst>
                        <a:ext uri="{9D8B030D-6E8A-4147-A177-3AD203B41FA5}">
                          <a16:colId xmlns:a16="http://schemas.microsoft.com/office/drawing/2014/main" val="2508218637"/>
                        </a:ext>
                      </a:extLst>
                    </a:gridCol>
                    <a:gridCol w="2124668">
                      <a:extLst>
                        <a:ext uri="{9D8B030D-6E8A-4147-A177-3AD203B41FA5}">
                          <a16:colId xmlns:a16="http://schemas.microsoft.com/office/drawing/2014/main" val="295321419"/>
                        </a:ext>
                      </a:extLst>
                    </a:gridCol>
                  </a:tblGrid>
                  <a:tr h="43088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Hormone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CRS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ARS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p-value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3875628"/>
                      </a:ext>
                    </a:extLst>
                  </a:tr>
                  <a:tr h="43088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Cortisol (</a:t>
                          </a:r>
                          <a:r>
                            <a:rPr lang="en-US" altLang="ko-KR" dirty="0" err="1"/>
                            <a:t>pg</a:t>
                          </a:r>
                          <a:r>
                            <a:rPr lang="en-US" altLang="ko-KR" dirty="0"/>
                            <a:t>/ml)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1.01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dirty="0"/>
                            <a:t>0.14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0.66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dirty="0"/>
                            <a:t>0.07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0.0176*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02759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B26EC52-3CFD-4167-9354-D39C776F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4350560"/>
                  </p:ext>
                </p:extLst>
              </p:nvPr>
            </p:nvGraphicFramePr>
            <p:xfrm>
              <a:off x="1760693" y="3027029"/>
              <a:ext cx="8498672" cy="8617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4668">
                      <a:extLst>
                        <a:ext uri="{9D8B030D-6E8A-4147-A177-3AD203B41FA5}">
                          <a16:colId xmlns:a16="http://schemas.microsoft.com/office/drawing/2014/main" val="1520563006"/>
                        </a:ext>
                      </a:extLst>
                    </a:gridCol>
                    <a:gridCol w="2124668">
                      <a:extLst>
                        <a:ext uri="{9D8B030D-6E8A-4147-A177-3AD203B41FA5}">
                          <a16:colId xmlns:a16="http://schemas.microsoft.com/office/drawing/2014/main" val="748923825"/>
                        </a:ext>
                      </a:extLst>
                    </a:gridCol>
                    <a:gridCol w="2124668">
                      <a:extLst>
                        <a:ext uri="{9D8B030D-6E8A-4147-A177-3AD203B41FA5}">
                          <a16:colId xmlns:a16="http://schemas.microsoft.com/office/drawing/2014/main" val="2508218637"/>
                        </a:ext>
                      </a:extLst>
                    </a:gridCol>
                    <a:gridCol w="2124668">
                      <a:extLst>
                        <a:ext uri="{9D8B030D-6E8A-4147-A177-3AD203B41FA5}">
                          <a16:colId xmlns:a16="http://schemas.microsoft.com/office/drawing/2014/main" val="295321419"/>
                        </a:ext>
                      </a:extLst>
                    </a:gridCol>
                  </a:tblGrid>
                  <a:tr h="43088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Hormone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CRS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ARS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p-value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3875628"/>
                      </a:ext>
                    </a:extLst>
                  </a:tr>
                  <a:tr h="43088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Cortisol (</a:t>
                          </a:r>
                          <a:r>
                            <a:rPr lang="en-US" altLang="ko-KR" dirty="0" err="1"/>
                            <a:t>pg</a:t>
                          </a:r>
                          <a:r>
                            <a:rPr lang="en-US" altLang="ko-KR" dirty="0"/>
                            <a:t>/ml)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87" t="-101408" r="-201146" b="-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862" t="-101408" r="-101724" b="-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0.0176*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02759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B361DDC-EEA4-4BB2-A58F-90957B7C6C85}"/>
              </a:ext>
            </a:extLst>
          </p:cNvPr>
          <p:cNvSpPr txBox="1"/>
          <p:nvPr/>
        </p:nvSpPr>
        <p:spPr>
          <a:xfrm>
            <a:off x="1760693" y="3888803"/>
            <a:ext cx="84986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CRS: Conservative rearing system</a:t>
            </a:r>
          </a:p>
          <a:p>
            <a:r>
              <a:rPr lang="en-US" altLang="ko-KR" sz="1600" dirty="0"/>
              <a:t>ARS: Antibiotics-free rearing system</a:t>
            </a:r>
          </a:p>
          <a:p>
            <a:r>
              <a:rPr lang="en-US" altLang="ko-KR" sz="1600" dirty="0"/>
              <a:t>*p &lt;0.05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BCE93-58B2-4414-8DDB-FCBCE64BEBCF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04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1996A-D7BC-4C1F-ADE0-BF69F38A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연구 사례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35785A-1554-416B-A995-0B2C5F4DB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6900" y="1276350"/>
            <a:ext cx="8458200" cy="43053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C04944-D48B-4A3A-AD53-1A5A602F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7227D-F13D-436B-829B-E5DE0FFC558D}"/>
              </a:ext>
            </a:extLst>
          </p:cNvPr>
          <p:cNvSpPr txBox="1"/>
          <p:nvPr/>
        </p:nvSpPr>
        <p:spPr>
          <a:xfrm>
            <a:off x="4129244" y="5294422"/>
            <a:ext cx="393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2014.08.</a:t>
            </a:r>
          </a:p>
          <a:p>
            <a:pPr algn="ctr"/>
            <a:r>
              <a:rPr lang="ko-KR" altLang="en-US" dirty="0"/>
              <a:t>경상대학교 응용생명과학부</a:t>
            </a:r>
            <a:endParaRPr lang="en-US" altLang="ko-KR" dirty="0"/>
          </a:p>
          <a:p>
            <a:pPr algn="ctr"/>
            <a:r>
              <a:rPr lang="ko-KR" altLang="en-US" dirty="0"/>
              <a:t>최근호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95775-F9F2-40E4-B3E0-A74C35F187C8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70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67CE6-8086-4A53-8393-E966F313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연구 사례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E99202-3092-4161-9B28-BCF5A531C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 err="1"/>
              <a:t>한국종축개량협회의</a:t>
            </a:r>
            <a:r>
              <a:rPr lang="ko-KR" altLang="en-US" sz="2400" dirty="0"/>
              <a:t> 한우혈통등록사업에 의해 조사된 부</a:t>
            </a:r>
            <a:r>
              <a:rPr lang="en-US" altLang="ko-KR" sz="2400" dirty="0"/>
              <a:t>·</a:t>
            </a:r>
            <a:r>
              <a:rPr lang="ko-KR" altLang="en-US" sz="2400" dirty="0"/>
              <a:t>모의 정보가 모두 존재하는 혈통등록 </a:t>
            </a:r>
            <a:r>
              <a:rPr lang="ko-KR" altLang="en-US" sz="2400" dirty="0" err="1"/>
              <a:t>거세우</a:t>
            </a:r>
            <a:r>
              <a:rPr lang="ko-KR" altLang="en-US" sz="2400" dirty="0"/>
              <a:t> </a:t>
            </a:r>
            <a:r>
              <a:rPr lang="en-US" altLang="ko-KR" sz="2400" dirty="0"/>
              <a:t>161,310</a:t>
            </a:r>
            <a:r>
              <a:rPr lang="ko-KR" altLang="en-US" sz="2400" dirty="0"/>
              <a:t>두의 혈통정보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축산물품질평가원에 의해 판정</a:t>
            </a:r>
            <a:r>
              <a:rPr lang="en-US" altLang="ko-KR" sz="2400" dirty="0"/>
              <a:t>·</a:t>
            </a:r>
            <a:r>
              <a:rPr lang="ko-KR" altLang="en-US" sz="2400" dirty="0"/>
              <a:t>수집된 도체등급판정자료가 이용됨</a:t>
            </a:r>
            <a:endParaRPr lang="en-US" altLang="ko-KR" sz="24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(</a:t>
            </a:r>
            <a:r>
              <a:rPr lang="ko-KR" altLang="en-US" sz="2000" dirty="0" err="1"/>
              <a:t>도체중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배최장근단면적</a:t>
            </a:r>
            <a:r>
              <a:rPr lang="en-US" altLang="ko-KR" sz="2000" dirty="0"/>
              <a:t>, </a:t>
            </a:r>
            <a:r>
              <a:rPr lang="ko-KR" altLang="en-US" sz="2000" dirty="0"/>
              <a:t>등지방두께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근내지방도</a:t>
            </a:r>
            <a:r>
              <a:rPr lang="en-US" altLang="ko-KR" sz="2000" dirty="0"/>
              <a:t>, </a:t>
            </a:r>
            <a:r>
              <a:rPr lang="ko-KR" altLang="en-US" sz="2000" dirty="0"/>
              <a:t>경락가격</a:t>
            </a:r>
            <a:r>
              <a:rPr lang="en-US" altLang="ko-KR" sz="2000" dirty="0"/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400" dirty="0" err="1"/>
              <a:t>출생년도별</a:t>
            </a:r>
            <a:r>
              <a:rPr lang="en-US" altLang="ko-KR" sz="2400" dirty="0"/>
              <a:t>, </a:t>
            </a:r>
            <a:r>
              <a:rPr lang="ko-KR" altLang="en-US" sz="2400" dirty="0"/>
              <a:t>출생계절별</a:t>
            </a:r>
            <a:r>
              <a:rPr lang="en-US" altLang="ko-KR" sz="2400" dirty="0"/>
              <a:t>, </a:t>
            </a:r>
            <a:r>
              <a:rPr lang="ko-KR" altLang="en-US" sz="2400" dirty="0"/>
              <a:t>출생지역별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도축년도별</a:t>
            </a:r>
            <a:r>
              <a:rPr lang="en-US" altLang="ko-KR" sz="2400" dirty="0"/>
              <a:t>, </a:t>
            </a:r>
            <a:r>
              <a:rPr lang="ko-KR" altLang="en-US" sz="2400" dirty="0"/>
              <a:t>도축계절별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아비명호별</a:t>
            </a:r>
            <a:r>
              <a:rPr lang="en-US" altLang="ko-KR" sz="2400" dirty="0"/>
              <a:t>, </a:t>
            </a:r>
            <a:r>
              <a:rPr lang="ko-KR" altLang="en-US" sz="2400" dirty="0"/>
              <a:t>어미등록구분별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어미산차별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계대별</a:t>
            </a:r>
            <a:r>
              <a:rPr lang="ko-KR" altLang="en-US" sz="2400" dirty="0"/>
              <a:t> 및 </a:t>
            </a:r>
            <a:r>
              <a:rPr lang="ko-KR" altLang="en-US" sz="2400" dirty="0" err="1"/>
              <a:t>도축월령별</a:t>
            </a:r>
            <a:r>
              <a:rPr lang="ko-KR" altLang="en-US" sz="2400" dirty="0"/>
              <a:t> 빈도를 정리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F6607D-3411-497B-A51C-DCFFEDAD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2A78C-6C81-43FD-96C6-B1B4A5F05E8E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1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CC35B-0CC1-4A36-9886-1B35540A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연구 사례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0E4F81-D1C5-4501-B7AD-B051B5F7F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6538" y="1397465"/>
            <a:ext cx="10258923" cy="509541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DF395-F9FD-4559-BDF0-A71BD70D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26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02277-4339-401A-A2AE-621EFFC3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연구 사례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BFFA3-48AA-4C1B-986F-CB38462BF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85213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조사항목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- </a:t>
            </a:r>
            <a:r>
              <a:rPr lang="ko-KR" altLang="en-US" sz="2400" dirty="0"/>
              <a:t>도체중량</a:t>
            </a:r>
            <a:r>
              <a:rPr lang="en-US" altLang="ko-KR" sz="2400" dirty="0"/>
              <a:t>		- </a:t>
            </a:r>
            <a:r>
              <a:rPr lang="ko-KR" altLang="en-US" sz="2400" dirty="0"/>
              <a:t>등지방두께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-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배최장근단면적</a:t>
            </a:r>
            <a:r>
              <a:rPr lang="en-US" altLang="ko-KR" sz="2400" dirty="0"/>
              <a:t>	- </a:t>
            </a:r>
            <a:r>
              <a:rPr lang="ko-KR" altLang="en-US" sz="2400" dirty="0" err="1"/>
              <a:t>근내지방도</a:t>
            </a:r>
            <a:r>
              <a:rPr lang="en-US" altLang="ko-KR" sz="2400" dirty="0"/>
              <a:t>	    - </a:t>
            </a:r>
            <a:r>
              <a:rPr lang="ko-KR" altLang="en-US" sz="2400" dirty="0"/>
              <a:t>경락가격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dirty="0"/>
              <a:t>Y</a:t>
            </a:r>
            <a:r>
              <a:rPr lang="en-US" altLang="ko-KR" baseline="-25000" dirty="0"/>
              <a:t>ijklmno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baseline="-25000" dirty="0"/>
              <a:t>- </a:t>
            </a:r>
            <a:r>
              <a:rPr lang="ko-KR" altLang="en-US" sz="2000" dirty="0"/>
              <a:t>각 출생년도</a:t>
            </a:r>
            <a:r>
              <a:rPr lang="en-US" altLang="ko-KR" sz="2000" dirty="0"/>
              <a:t>×</a:t>
            </a:r>
            <a:r>
              <a:rPr lang="ko-KR" altLang="en-US" sz="2000" dirty="0" err="1"/>
              <a:t>출생계절</a:t>
            </a:r>
            <a:r>
              <a:rPr lang="en-US" altLang="ko-KR" sz="2000" dirty="0"/>
              <a:t>×</a:t>
            </a:r>
            <a:r>
              <a:rPr lang="ko-KR" altLang="en-US" sz="2000" dirty="0"/>
              <a:t>출생지역</a:t>
            </a:r>
            <a:r>
              <a:rPr lang="en-US" altLang="ko-KR" sz="2000" dirty="0"/>
              <a:t>×</a:t>
            </a:r>
            <a:r>
              <a:rPr lang="ko-KR" altLang="en-US" sz="2000" dirty="0"/>
              <a:t>어미등록구분</a:t>
            </a:r>
            <a:r>
              <a:rPr lang="en-US" altLang="ko-KR" sz="2000" dirty="0"/>
              <a:t>×</a:t>
            </a:r>
            <a:r>
              <a:rPr lang="ko-KR" altLang="en-US" sz="2000" dirty="0" err="1"/>
              <a:t>어미산차</a:t>
            </a:r>
            <a:r>
              <a:rPr lang="en-US" altLang="ko-KR" sz="2000" dirty="0"/>
              <a:t>×</a:t>
            </a:r>
            <a:r>
              <a:rPr lang="ko-KR" altLang="en-US" sz="2000" dirty="0" err="1"/>
              <a:t>계대</a:t>
            </a:r>
            <a:r>
              <a:rPr lang="en-US" altLang="ko-KR" sz="2000" dirty="0"/>
              <a:t>×</a:t>
            </a:r>
            <a:r>
              <a:rPr lang="ko-KR" altLang="en-US" sz="2000" dirty="0" err="1"/>
              <a:t>도축월령에</a:t>
            </a:r>
            <a:r>
              <a:rPr lang="ko-KR" altLang="en-US" sz="2000" dirty="0"/>
              <a:t> 대한 </a:t>
            </a:r>
            <a:r>
              <a:rPr lang="ko-KR" altLang="en-US" sz="2000" dirty="0" err="1"/>
              <a:t>형질별</a:t>
            </a:r>
            <a:r>
              <a:rPr lang="ko-KR" altLang="en-US" sz="2000" dirty="0"/>
              <a:t> 관측치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86F51-13D9-4B13-956B-564EEB24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61CDE-9CF9-486A-9D1D-4862E96D415E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60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7A805-B20E-4DA4-AC5C-3E3F4578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연구 사례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E6645-61E3-45BB-89D0-A329977D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출생연도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출생계절</a:t>
            </a:r>
            <a:r>
              <a:rPr lang="en-US" altLang="ko-KR" sz="2000" dirty="0"/>
              <a:t>, </a:t>
            </a:r>
            <a:r>
              <a:rPr lang="ko-KR" altLang="en-US" sz="2000" dirty="0"/>
              <a:t>출생지역</a:t>
            </a:r>
            <a:r>
              <a:rPr lang="en-US" altLang="ko-KR" sz="2000" dirty="0"/>
              <a:t>, </a:t>
            </a:r>
            <a:r>
              <a:rPr lang="ko-KR" altLang="en-US" sz="2000" dirty="0"/>
              <a:t>어미등록구분</a:t>
            </a:r>
            <a:r>
              <a:rPr lang="en-US" altLang="ko-KR" sz="2000" dirty="0"/>
              <a:t>(</a:t>
            </a:r>
            <a:r>
              <a:rPr lang="ko-KR" altLang="en-US" sz="2000" dirty="0"/>
              <a:t>기초</a:t>
            </a:r>
            <a:r>
              <a:rPr lang="en-US" altLang="ko-KR" sz="2000" dirty="0"/>
              <a:t>, </a:t>
            </a:r>
            <a:r>
              <a:rPr lang="ko-KR" altLang="en-US" sz="2000" dirty="0"/>
              <a:t>혈통</a:t>
            </a:r>
            <a:r>
              <a:rPr lang="en-US" altLang="ko-KR" sz="2000" dirty="0"/>
              <a:t>, </a:t>
            </a:r>
            <a:r>
              <a:rPr lang="ko-KR" altLang="en-US" sz="2000" dirty="0"/>
              <a:t>고등</a:t>
            </a:r>
            <a:r>
              <a:rPr lang="en-US" altLang="ko-KR" sz="2000" dirty="0"/>
              <a:t>), </a:t>
            </a:r>
            <a:r>
              <a:rPr lang="ko-KR" altLang="en-US" sz="2000" dirty="0" err="1"/>
              <a:t>어미산차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계대</a:t>
            </a:r>
            <a:r>
              <a:rPr lang="ko-KR" altLang="en-US" sz="2000" dirty="0"/>
              <a:t> 및 </a:t>
            </a:r>
            <a:r>
              <a:rPr lang="ko-KR" altLang="en-US" sz="2000" dirty="0" err="1"/>
              <a:t>도축월령의</a:t>
            </a:r>
            <a:r>
              <a:rPr lang="ko-KR" altLang="en-US" sz="2000" dirty="0"/>
              <a:t> 효과 검정에서 </a:t>
            </a:r>
            <a:r>
              <a:rPr lang="ko-KR" altLang="en-US" sz="2000" dirty="0" err="1"/>
              <a:t>계대</a:t>
            </a:r>
            <a:r>
              <a:rPr lang="ko-KR" altLang="en-US" sz="2000" dirty="0"/>
              <a:t> 중 </a:t>
            </a:r>
            <a:r>
              <a:rPr lang="ko-KR" altLang="en-US" sz="2000" b="1" dirty="0" err="1"/>
              <a:t>등지방두께를</a:t>
            </a:r>
            <a:r>
              <a:rPr lang="ko-KR" altLang="en-US" sz="2000" b="1" dirty="0"/>
              <a:t> 제외한 대부분의 형질</a:t>
            </a:r>
            <a:r>
              <a:rPr lang="ko-KR" altLang="en-US" sz="2000" dirty="0"/>
              <a:t>이 고도의 유의적인 차이</a:t>
            </a:r>
            <a:r>
              <a:rPr lang="en-US" altLang="ko-KR" sz="2000" dirty="0"/>
              <a:t>(p&lt;0.01)</a:t>
            </a:r>
            <a:r>
              <a:rPr lang="ko-KR" altLang="en-US" sz="2000" dirty="0"/>
              <a:t>를 나타냄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대부분의 환경효과에서 유의적인 차이를 나타냄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표현형상관분석에서 도체중과 </a:t>
            </a:r>
            <a:r>
              <a:rPr lang="ko-KR" altLang="en-US" sz="2000" dirty="0" err="1"/>
              <a:t>배최장근단면적이</a:t>
            </a:r>
            <a:r>
              <a:rPr lang="ko-KR" altLang="en-US" sz="2000" dirty="0"/>
              <a:t> 우수한 개체들이 </a:t>
            </a:r>
            <a:r>
              <a:rPr lang="ko-KR" altLang="en-US" sz="2000" dirty="0" err="1"/>
              <a:t>근내지방도</a:t>
            </a:r>
            <a:r>
              <a:rPr lang="ko-KR" altLang="en-US" sz="2000" dirty="0"/>
              <a:t> 역시 우수할 것으로 예상되는 결과를 나타냄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분석을 위한 자료 수집결과</a:t>
            </a:r>
            <a:r>
              <a:rPr lang="en-US" altLang="ko-KR" sz="2000" dirty="0"/>
              <a:t>, </a:t>
            </a:r>
            <a:r>
              <a:rPr lang="ko-KR" altLang="en-US" sz="2000" dirty="0"/>
              <a:t>여러 오류들로 인하여 자료가 정확하게 수집되고 있지 않은 것으로 나타났으며 이를 일원화하여 정확한 자료의 수집이 이루어져야 할 것으로 사료됨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2D47C4-8C28-416A-8DF3-782D5EB6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BF9E5-1C9A-4406-873C-829D11E634D0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084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DC79A67-3A41-4085-B014-A51B0CE6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13800" dirty="0" err="1"/>
              <a:t>QnA</a:t>
            </a:r>
            <a:endParaRPr lang="ko-KR" altLang="en-US" sz="138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63668E4-D8EA-4875-878A-AEAD9B2BC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87FA1-1241-412F-9D24-C9D04F3E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6C2CE-04DE-40DD-A50D-F03CE9AC20E8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22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F8C8D-911F-47B3-AB1B-F6564633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Thank you!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35D5F1-1F6F-4292-B623-E2E5F6F8B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FA8E9-9D0F-4130-950F-F3798009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7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58F66-2818-4FC8-A87D-EC652F2C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NRC Chapter 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9E46F-D174-48A9-8634-F411A44A0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/>
              <a:t>Factors Affecting Manure Output</a:t>
            </a:r>
            <a:endParaRPr lang="ko-KR" altLang="ko-KR" sz="2600" dirty="0"/>
          </a:p>
          <a:p>
            <a:pPr>
              <a:lnSpc>
                <a:spcPct val="150000"/>
              </a:lnSpc>
            </a:pPr>
            <a:r>
              <a:rPr lang="en-US" altLang="ko-KR" sz="2600" dirty="0"/>
              <a:t>Factors Affecting Nitrogen Excretion</a:t>
            </a:r>
            <a:endParaRPr lang="ko-KR" altLang="ko-KR" sz="2600" dirty="0"/>
          </a:p>
          <a:p>
            <a:pPr>
              <a:lnSpc>
                <a:spcPct val="150000"/>
              </a:lnSpc>
            </a:pPr>
            <a:r>
              <a:rPr lang="en-US" altLang="ko-KR" sz="2600" dirty="0"/>
              <a:t>Factors Affecting Phosphorus Excretion/Losses</a:t>
            </a:r>
            <a:endParaRPr lang="ko-KR" altLang="ko-KR" sz="2600" dirty="0"/>
          </a:p>
          <a:p>
            <a:pPr>
              <a:lnSpc>
                <a:spcPct val="150000"/>
              </a:lnSpc>
            </a:pPr>
            <a:r>
              <a:rPr lang="en-US" altLang="ko-KR" sz="2600" dirty="0"/>
              <a:t>Estimating the Quantity and Route of Nutrient Excretion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600" dirty="0"/>
              <a:t>		=&gt; focus on </a:t>
            </a:r>
            <a:r>
              <a:rPr lang="en-US" altLang="ko-KR" sz="2600" b="1" dirty="0"/>
              <a:t>Excretion factors</a:t>
            </a:r>
            <a:endParaRPr lang="ko-KR" altLang="ko-KR" sz="2600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6FD35-2EDD-4DAE-A67A-892943D0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6483E-0213-41FE-9661-32AB8CF22951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5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58F66-2818-4FC8-A87D-EC652F2C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NRC Chapter 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9E46F-D174-48A9-8634-F411A44A0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/>
              <a:t>Greenhouse Gas Emissions</a:t>
            </a:r>
            <a:endParaRPr lang="ko-KR" altLang="ko-KR" sz="2600" dirty="0"/>
          </a:p>
          <a:p>
            <a:pPr>
              <a:lnSpc>
                <a:spcPct val="150000"/>
              </a:lnSpc>
            </a:pPr>
            <a:r>
              <a:rPr lang="en-US" altLang="ko-KR" sz="2600" dirty="0"/>
              <a:t>Enteric Methane-“ Typical" Emissions: Grazing Cattle</a:t>
            </a:r>
            <a:endParaRPr lang="ko-KR" altLang="ko-KR" sz="2600" dirty="0"/>
          </a:p>
          <a:p>
            <a:pPr>
              <a:lnSpc>
                <a:spcPct val="150000"/>
              </a:lnSpc>
            </a:pPr>
            <a:r>
              <a:rPr lang="en-US" altLang="ko-KR" sz="2600" dirty="0"/>
              <a:t>Enteric Methane-“ Typical" Emissions: Feedlot Finishing Cattle</a:t>
            </a:r>
            <a:endParaRPr lang="ko-KR" altLang="ko-KR" sz="2600" dirty="0"/>
          </a:p>
          <a:p>
            <a:pPr>
              <a:lnSpc>
                <a:spcPct val="150000"/>
              </a:lnSpc>
            </a:pPr>
            <a:r>
              <a:rPr lang="en-US" altLang="ko-KR" sz="2600" dirty="0"/>
              <a:t>Factors Affecting Enteric Methane Losses </a:t>
            </a:r>
          </a:p>
          <a:p>
            <a:pPr marL="0" indent="0">
              <a:buNone/>
            </a:pPr>
            <a:r>
              <a:rPr lang="en-US" altLang="ko-KR" sz="2600" dirty="0"/>
              <a:t>	</a:t>
            </a:r>
          </a:p>
          <a:p>
            <a:pPr marL="0" indent="0">
              <a:buNone/>
            </a:pPr>
            <a:r>
              <a:rPr lang="en-US" altLang="ko-KR" sz="2600" dirty="0"/>
              <a:t>	=&gt; focus on </a:t>
            </a:r>
            <a:r>
              <a:rPr lang="en-US" altLang="ko-KR" sz="2600" b="1" dirty="0"/>
              <a:t>Methane</a:t>
            </a:r>
            <a:r>
              <a:rPr lang="en-US" altLang="ko-KR" sz="2600" dirty="0"/>
              <a:t> (biggest feature of ruminant)</a:t>
            </a:r>
            <a:endParaRPr lang="ko-KR" altLang="en-US" sz="2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CC84CB-2BA9-4616-A5D1-D1BF77B9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F8BCE-8B85-40FD-8517-CDB899742C35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4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58F66-2818-4FC8-A87D-EC652F2C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NRC Chapter 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9E46F-D174-48A9-8634-F411A44A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9609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Ammonia Emissions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Factors Affecting Ammonia Emissions and Potential Control Methods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Hydrogen Sulfide and Reduced Sulfur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Particulate Matter</a:t>
            </a:r>
            <a:r>
              <a:rPr lang="en-US" altLang="ko-KR" sz="2200" dirty="0"/>
              <a:t>(</a:t>
            </a:r>
            <a:r>
              <a:rPr lang="ko-KR" altLang="en-US" sz="2200" dirty="0"/>
              <a:t>부유성 고형물</a:t>
            </a:r>
            <a:r>
              <a:rPr lang="en-US" altLang="ko-KR" sz="2200" dirty="0"/>
              <a:t>) </a:t>
            </a:r>
            <a:r>
              <a:rPr lang="en-US" altLang="ko-KR" dirty="0"/>
              <a:t>and Dust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Odors/Volatile Organic Compounds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=&gt; Other Environmental Factors</a:t>
            </a:r>
            <a:endParaRPr lang="ko-KR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407EDA-8AFC-47C3-BC75-2551F5EA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1DD44-30EB-4E69-A789-61EADA4A12CA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1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89177-7002-4167-8959-B2953D2C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CBA28-2FAE-4E06-AC07-0F6FC7582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There has been growing concern among producers, regulators, and the general public about the </a:t>
            </a:r>
            <a:r>
              <a:rPr lang="en-US" altLang="ko-KR" sz="2400" b="1" dirty="0"/>
              <a:t>effects of livestock operations </a:t>
            </a:r>
            <a:r>
              <a:rPr lang="en-US" altLang="ko-KR" sz="2400" dirty="0"/>
              <a:t>on the environment.</a:t>
            </a:r>
          </a:p>
          <a:p>
            <a:pPr marL="0" indent="0">
              <a:buNone/>
            </a:pPr>
            <a:r>
              <a:rPr lang="en-US" altLang="ko-KR" sz="2000" dirty="0"/>
              <a:t>(Doering, 1994; NRC, 2003, 2012; 40 CFR Parts 122, 123, and 412 [2003]; EPA, 2003;NRCS, 2004; USDA, 2011, 2014)</a:t>
            </a:r>
          </a:p>
          <a:p>
            <a:pPr marL="0" indent="0">
              <a:buNone/>
            </a:pP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D640E5-AF0F-4978-8CF5-4F8BF0E3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D74C2-B0DA-4CEB-9653-B9C3B56F0A1F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3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C5328-E4CA-4711-8390-73B951EB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22CB8-17D6-4FA9-98AB-501A49D9B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Beef cattle retain only a portion of the nutrients</a:t>
            </a:r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4AFDC57-9A28-4DA3-9928-44DEFB9A8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35956"/>
              </p:ext>
            </p:extLst>
          </p:nvPr>
        </p:nvGraphicFramePr>
        <p:xfrm>
          <a:off x="2032000" y="3074193"/>
          <a:ext cx="8128001" cy="22134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3009">
                  <a:extLst>
                    <a:ext uri="{9D8B030D-6E8A-4147-A177-3AD203B41FA5}">
                      <a16:colId xmlns:a16="http://schemas.microsoft.com/office/drawing/2014/main" val="1185456859"/>
                    </a:ext>
                  </a:extLst>
                </a:gridCol>
                <a:gridCol w="2767496">
                  <a:extLst>
                    <a:ext uri="{9D8B030D-6E8A-4147-A177-3AD203B41FA5}">
                      <a16:colId xmlns:a16="http://schemas.microsoft.com/office/drawing/2014/main" val="574592063"/>
                    </a:ext>
                  </a:extLst>
                </a:gridCol>
                <a:gridCol w="2767496">
                  <a:extLst>
                    <a:ext uri="{9D8B030D-6E8A-4147-A177-3AD203B41FA5}">
                      <a16:colId xmlns:a16="http://schemas.microsoft.com/office/drawing/2014/main" val="4101721316"/>
                    </a:ext>
                  </a:extLst>
                </a:gridCol>
              </a:tblGrid>
              <a:tr h="553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≤ 20%</a:t>
                      </a:r>
                      <a:endParaRPr lang="ko-KR" altLang="en-US" sz="2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&gt; 80%</a:t>
                      </a:r>
                      <a:endParaRPr lang="ko-KR" alt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49080"/>
                  </a:ext>
                </a:extLst>
              </a:tr>
              <a:tr h="55335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Consume for cattle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Feces (</a:t>
                      </a:r>
                      <a:r>
                        <a:rPr lang="ko-KR" altLang="en-US" sz="2000" dirty="0"/>
                        <a:t>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Eructation (</a:t>
                      </a:r>
                      <a:r>
                        <a:rPr lang="ko-KR" altLang="en-US" sz="2000" dirty="0"/>
                        <a:t>트림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424037"/>
                  </a:ext>
                </a:extLst>
              </a:tr>
              <a:tr h="5533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Urine (</a:t>
                      </a:r>
                      <a:r>
                        <a:rPr lang="ko-KR" altLang="en-US" sz="2000" dirty="0" err="1"/>
                        <a:t>뇨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Flatulence (</a:t>
                      </a:r>
                      <a:r>
                        <a:rPr lang="ko-KR" altLang="en-US" sz="2000" dirty="0"/>
                        <a:t>장내가스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046293"/>
                  </a:ext>
                </a:extLst>
              </a:tr>
              <a:tr h="5533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Respiration (</a:t>
                      </a:r>
                      <a:r>
                        <a:rPr lang="ko-KR" altLang="en-US" sz="2000" dirty="0"/>
                        <a:t>호흡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480843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7B9B8D-1B82-4FAE-8269-07D89C61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2D44D-5D05-4D1F-97EF-37A4323E22C9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13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FF53A-F8DD-4CCB-8D54-0DF62391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164FB-B484-412E-ADF6-58F2D3A0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The effects of these excreted nutrients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000" dirty="0"/>
              <a:t>=&gt; Affected by </a:t>
            </a:r>
            <a:r>
              <a:rPr lang="en-US" altLang="ko-KR" sz="2000" b="1" dirty="0"/>
              <a:t>nutritional and management programs </a:t>
            </a:r>
            <a:r>
              <a:rPr lang="en-US" altLang="ko-KR" sz="2000" dirty="0"/>
              <a:t>used by producers</a:t>
            </a:r>
            <a:endParaRPr lang="en-US" altLang="ko-KR" sz="2400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33CD9B-1092-4293-B7A5-F9DAE56F2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69013"/>
              </p:ext>
            </p:extLst>
          </p:nvPr>
        </p:nvGraphicFramePr>
        <p:xfrm>
          <a:off x="1108431" y="2329099"/>
          <a:ext cx="997513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0">
                  <a:extLst>
                    <a:ext uri="{9D8B030D-6E8A-4147-A177-3AD203B41FA5}">
                      <a16:colId xmlns:a16="http://schemas.microsoft.com/office/drawing/2014/main" val="547787822"/>
                    </a:ext>
                  </a:extLst>
                </a:gridCol>
                <a:gridCol w="975137">
                  <a:extLst>
                    <a:ext uri="{9D8B030D-6E8A-4147-A177-3AD203B41FA5}">
                      <a16:colId xmlns:a16="http://schemas.microsoft.com/office/drawing/2014/main" val="349086396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6316142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867404209"/>
                    </a:ext>
                  </a:extLst>
                </a:gridCol>
              </a:tblGrid>
              <a:tr h="640080">
                <a:tc rowSpan="4"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Pharmacologically Active Compounds (PAC)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u"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Pathogens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5400" b="1" dirty="0"/>
                        <a:t>→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dirty="0"/>
                        <a:t>Ground water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dirty="0"/>
                        <a:t>Environmental sustainability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686890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dirty="0"/>
                        <a:t>Surface water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dirty="0"/>
                        <a:t>Land use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9724560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dirty="0"/>
                        <a:t>Air quality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dirty="0"/>
                        <a:t>Biodiversity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4903375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dirty="0"/>
                        <a:t>Global climate change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dirty="0"/>
                        <a:t>Quality of life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82375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6C9026-71D6-411C-835C-875337ED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A6394-12BF-4EC5-A7E3-85467D70F350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9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B3F38-472B-4171-BD03-F2C4FB85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AD003-F45C-4AFF-8995-8016DA12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Despite concerns about negative effects, cattle can also have beneficial effects on the environment.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400" dirty="0"/>
          </a:p>
          <a:p>
            <a:r>
              <a:rPr lang="en-US" altLang="ko-KR" sz="2400" dirty="0"/>
              <a:t>In addition, manure can provide important nutrients and organic matter (OM) to soil (Whalen et al., 2000). </a:t>
            </a:r>
            <a:endParaRPr lang="ko-KR" altLang="en-US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9E8173-C7A7-4F87-98CD-56C14D4B9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36207"/>
              </p:ext>
            </p:extLst>
          </p:nvPr>
        </p:nvGraphicFramePr>
        <p:xfrm>
          <a:off x="838200" y="2943697"/>
          <a:ext cx="10218490" cy="11887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832758">
                  <a:extLst>
                    <a:ext uri="{9D8B030D-6E8A-4147-A177-3AD203B41FA5}">
                      <a16:colId xmlns:a16="http://schemas.microsoft.com/office/drawing/2014/main" val="3012594383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3856702881"/>
                    </a:ext>
                  </a:extLst>
                </a:gridCol>
                <a:gridCol w="4588778">
                  <a:extLst>
                    <a:ext uri="{9D8B030D-6E8A-4147-A177-3AD203B41FA5}">
                      <a16:colId xmlns:a16="http://schemas.microsoft.com/office/drawing/2014/main" val="1181256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Not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suitable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as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human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food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e.g. forages, industrial&amp; agricultural byproduct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5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→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High-quality food source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161961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952296-F55A-4CCC-9CCF-0FFBA932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5E63-998C-4C38-8C48-35B7E595AE8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EC1BFC-A5A2-4EF9-BE7F-BC9BEAA08D88}"/>
              </a:ext>
            </a:extLst>
          </p:cNvPr>
          <p:cNvSpPr txBox="1"/>
          <p:nvPr/>
        </p:nvSpPr>
        <p:spPr>
          <a:xfrm>
            <a:off x="3887378" y="6356350"/>
            <a:ext cx="44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Environment and Nutrition - Beef Cattle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64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1314</Words>
  <Application>Microsoft Office PowerPoint</Application>
  <PresentationFormat>와이드스크린</PresentationFormat>
  <Paragraphs>322</Paragraphs>
  <Slides>29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Cambria Math</vt:lpstr>
      <vt:lpstr>Wingdings</vt:lpstr>
      <vt:lpstr>Office 테마</vt:lpstr>
      <vt:lpstr>환경과 영양 -beef cattle-</vt:lpstr>
      <vt:lpstr>목차</vt:lpstr>
      <vt:lpstr>NRC Chapter summary</vt:lpstr>
      <vt:lpstr>NRC Chapter summary</vt:lpstr>
      <vt:lpstr>NRC Chapter summary</vt:lpstr>
      <vt:lpstr>Background</vt:lpstr>
      <vt:lpstr>Background</vt:lpstr>
      <vt:lpstr>Background</vt:lpstr>
      <vt:lpstr>Background</vt:lpstr>
      <vt:lpstr>Background</vt:lpstr>
      <vt:lpstr>Soil concerns</vt:lpstr>
      <vt:lpstr>Soil concerns</vt:lpstr>
      <vt:lpstr>Soil concerns</vt:lpstr>
      <vt:lpstr>Dietary effects on nutrient excretion &amp; manure ouput</vt:lpstr>
      <vt:lpstr>Atmospheric Concerns</vt:lpstr>
      <vt:lpstr>Greenhouse gas emissions</vt:lpstr>
      <vt:lpstr>Factors decreasing enteric CH4</vt:lpstr>
      <vt:lpstr>Ammonia emissions</vt:lpstr>
      <vt:lpstr>Odors/volatile organic compounds</vt:lpstr>
      <vt:lpstr>Correlation between Environment and nutrition</vt:lpstr>
      <vt:lpstr>국내 연구 사례 1</vt:lpstr>
      <vt:lpstr>국내 연구 사례 1</vt:lpstr>
      <vt:lpstr>국내 연구 사례2</vt:lpstr>
      <vt:lpstr>국내 연구 사례2</vt:lpstr>
      <vt:lpstr>국내 연구 사례2</vt:lpstr>
      <vt:lpstr>국내 연구 사례2</vt:lpstr>
      <vt:lpstr>국내 연구 사례2</vt:lpstr>
      <vt:lpstr>QnA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환경과 영양 -beef cattle-</dc:title>
  <dc:creator>기태 박</dc:creator>
  <cp:lastModifiedBy>기태 박</cp:lastModifiedBy>
  <cp:revision>70</cp:revision>
  <dcterms:created xsi:type="dcterms:W3CDTF">2019-03-17T12:38:35Z</dcterms:created>
  <dcterms:modified xsi:type="dcterms:W3CDTF">2019-03-19T23:17:59Z</dcterms:modified>
</cp:coreProperties>
</file>