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93" r:id="rId2"/>
    <p:sldId id="259" r:id="rId3"/>
    <p:sldId id="325" r:id="rId4"/>
    <p:sldId id="294" r:id="rId5"/>
    <p:sldId id="330" r:id="rId6"/>
    <p:sldId id="332" r:id="rId7"/>
    <p:sldId id="333" r:id="rId8"/>
    <p:sldId id="334" r:id="rId9"/>
    <p:sldId id="335" r:id="rId10"/>
    <p:sldId id="331" r:id="rId11"/>
    <p:sldId id="321" r:id="rId12"/>
    <p:sldId id="339" r:id="rId13"/>
    <p:sldId id="338" r:id="rId14"/>
    <p:sldId id="342" r:id="rId15"/>
    <p:sldId id="343" r:id="rId16"/>
    <p:sldId id="340" r:id="rId17"/>
    <p:sldId id="326" r:id="rId18"/>
    <p:sldId id="344" r:id="rId19"/>
    <p:sldId id="345" r:id="rId20"/>
    <p:sldId id="341" r:id="rId21"/>
    <p:sldId id="322" r:id="rId22"/>
    <p:sldId id="297" r:id="rId23"/>
  </p:sldIdLst>
  <p:sldSz cx="9144000" cy="6858000" type="screen4x3"/>
  <p:notesSz cx="6858000" cy="9144000"/>
  <p:embeddedFontLst>
    <p:embeddedFont>
      <p:font typeface="맑은 고딕" pitchFamily="50" charset="-127"/>
      <p:regular r:id="rId26"/>
      <p:bold r:id="rId27"/>
    </p:embeddedFont>
    <p:embeddedFont>
      <p:font typeface="Noto Sans" charset="0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FB7"/>
    <a:srgbClr val="43B2AF"/>
    <a:srgbClr val="799BC5"/>
    <a:srgbClr val="B2C6DE"/>
    <a:srgbClr val="8DD3D3"/>
    <a:srgbClr val="E093CE"/>
    <a:srgbClr val="F6D6F5"/>
    <a:srgbClr val="E3A1D3"/>
    <a:srgbClr val="F1CFE9"/>
    <a:srgbClr val="736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4792" autoAdjust="0"/>
  </p:normalViewPr>
  <p:slideViewPr>
    <p:cSldViewPr>
      <p:cViewPr varScale="1">
        <p:scale>
          <a:sx n="111" d="100"/>
          <a:sy n="111" d="100"/>
        </p:scale>
        <p:origin x="-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88640" y="3068960"/>
            <a:ext cx="3744416" cy="4823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18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" pitchFamily="34" charset="0"/>
                <a:ea typeface="맑은 고딕" pitchFamily="50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467544" y="1484784"/>
            <a:ext cx="5185592" cy="1584176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4300" kern="1200" baseline="0" dirty="0">
                <a:solidFill>
                  <a:srgbClr val="43B2AF"/>
                </a:solidFill>
                <a:effectLst/>
                <a:latin typeface="Noto Sans" pitchFamily="34" charset="0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237312"/>
            <a:ext cx="2133600" cy="292079"/>
          </a:xfrm>
        </p:spPr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29207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237312"/>
            <a:ext cx="2133600" cy="292079"/>
          </a:xfrm>
        </p:spPr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4881686"/>
          </a:xfrm>
        </p:spPr>
        <p:txBody>
          <a:bodyPr/>
          <a:lstStyle>
            <a:lvl1pPr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1pPr>
            <a:lvl2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2pPr>
            <a:lvl3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3pPr>
            <a:lvl4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4pPr>
            <a:lvl5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231284" y="39804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0070C0"/>
                </a:solidFill>
                <a:latin typeface="Noto Sans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</a:t>
            </a:r>
            <a:r>
              <a:rPr lang="ko-KR" altLang="en-US" dirty="0" smtClean="0"/>
              <a:t>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09320"/>
            <a:ext cx="2133600" cy="220641"/>
          </a:xfrm>
        </p:spPr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09320"/>
            <a:ext cx="2895600" cy="22064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09320"/>
            <a:ext cx="2133600" cy="220641"/>
          </a:xfrm>
        </p:spPr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4881686"/>
          </a:xfrm>
        </p:spPr>
        <p:txBody>
          <a:bodyPr/>
          <a:lstStyle>
            <a:lvl1pPr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1pPr>
            <a:lvl2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2pPr>
            <a:lvl3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3pPr>
            <a:lvl4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4pPr>
            <a:lvl5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231284" y="39804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accent3">
                    <a:lumMod val="50000"/>
                  </a:schemeClr>
                </a:solidFill>
                <a:latin typeface="Noto Sans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1043608" y="1196752"/>
            <a:ext cx="3780420" cy="237626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kern="1200" baseline="0" dirty="0">
                <a:ln>
                  <a:noFill/>
                </a:ln>
                <a:solidFill>
                  <a:srgbClr val="43B2AF"/>
                </a:solidFill>
                <a:effectLst/>
                <a:latin typeface="Noto Sans" pitchFamily="34" charset="0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1188132" y="3738763"/>
            <a:ext cx="3744416" cy="48232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201972029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김민석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5185592" cy="1584176"/>
          </a:xfrm>
        </p:spPr>
        <p:txBody>
          <a:bodyPr/>
          <a:lstStyle/>
          <a:p>
            <a:r>
              <a:rPr lang="en-US" altLang="ko-KR" dirty="0" smtClean="0"/>
              <a:t>Dairy cattle </a:t>
            </a:r>
            <a:br>
              <a:rPr lang="en-US" altLang="ko-KR" dirty="0" smtClean="0"/>
            </a:br>
            <a:r>
              <a:rPr lang="en-US" altLang="ko-KR" sz="3200" dirty="0" smtClean="0"/>
              <a:t>Nutrition &amp; Environment</a:t>
            </a:r>
            <a:endParaRPr lang="ko-KR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483768" y="4365104"/>
            <a:ext cx="4392488" cy="435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en-US" sz="1300" dirty="0" smtClean="0">
                <a:solidFill>
                  <a:schemeClr val="bg1"/>
                </a:solidFill>
                <a:latin typeface="Noto Sans" pitchFamily="34" charset="0"/>
                <a:ea typeface="맑은 고딕" pitchFamily="50" charset="-127"/>
                <a:cs typeface="굴림" pitchFamily="50" charset="-127"/>
              </a:rPr>
              <a:t>기후 환경의 변화와 영양소 요구량</a:t>
            </a:r>
            <a:endParaRPr kumimoji="1" lang="ko-KR" altLang="ko-KR" sz="1300" dirty="0">
              <a:solidFill>
                <a:schemeClr val="bg1"/>
              </a:solidFill>
              <a:latin typeface="Noto Sans" pitchFamily="34" charset="0"/>
              <a:ea typeface="맑은 고딕" pitchFamily="50" charset="-127"/>
              <a:cs typeface="굴림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547664" y="533025"/>
            <a:ext cx="4440077" cy="549908"/>
            <a:chOff x="1687213" y="533025"/>
            <a:chExt cx="2808312" cy="549908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1687213" y="533025"/>
              <a:ext cx="280831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chemeClr val="accent5">
                      <a:lumMod val="75000"/>
                    </a:schemeClr>
                  </a:solidFill>
                  <a:latin typeface="Noto Sans" pitchFamily="34" charset="0"/>
                  <a:ea typeface="맑은 고딕" pitchFamily="50" charset="-127"/>
                </a:rPr>
                <a:t>Change of Climate  &amp; Requirement of Nutrition</a:t>
              </a:r>
              <a:endParaRPr lang="en-US" altLang="ko-KR" sz="1400" b="1" dirty="0">
                <a:solidFill>
                  <a:schemeClr val="accent5">
                    <a:lumMod val="75000"/>
                  </a:schemeClr>
                </a:solidFill>
                <a:latin typeface="Noto Sans" pitchFamily="34" charset="0"/>
                <a:ea typeface="맑은 고딕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1680" y="836712"/>
              <a:ext cx="250202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ts val="1200"/>
                </a:lnSpc>
                <a:defRPr/>
              </a:pPr>
              <a:r>
                <a:rPr lang="ko-KR" altLang="en-US" sz="1100" dirty="0" smtClean="0">
                  <a:latin typeface="Noto Sans" pitchFamily="34" charset="0"/>
                  <a:ea typeface="맑은 고딕" pitchFamily="50" charset="-127"/>
                  <a:cs typeface="굴림" pitchFamily="50" charset="-127"/>
                </a:rPr>
                <a:t>기후환경의 변화와 영양소 요구량</a:t>
              </a:r>
              <a:endParaRPr lang="en-US" altLang="ko-KR" sz="1100" dirty="0">
                <a:latin typeface="Noto Sans" pitchFamily="34" charset="0"/>
                <a:ea typeface="맑은 고딕" pitchFamily="50" charset="-127"/>
                <a:cs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929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/>
            <a:r>
              <a:rPr lang="en-US" altLang="ko-KR" dirty="0"/>
              <a:t>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기후환경의 변화와 영양소 요구량 </a:t>
            </a:r>
            <a:r>
              <a:rPr lang="en-US" altLang="ko-KR" b="1" dirty="0" smtClean="0"/>
              <a:t>–</a:t>
            </a:r>
          </a:p>
          <a:p>
            <a:pPr marL="0" indent="0" algn="ctr"/>
            <a:endParaRPr lang="en-US" altLang="ko-KR" b="1" dirty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사료를 충분히 급여하는 조건에서 젖소가 생산능력을 최대한 발휘할 수 있는 생산 </a:t>
            </a:r>
            <a:r>
              <a:rPr lang="ko-KR" altLang="en-US" dirty="0" err="1" smtClean="0"/>
              <a:t>적온의</a:t>
            </a:r>
            <a:r>
              <a:rPr lang="ko-KR" altLang="en-US" dirty="0" smtClean="0"/>
              <a:t> 범위는 </a:t>
            </a:r>
            <a:r>
              <a:rPr lang="en-US" altLang="ko-KR" dirty="0" smtClean="0"/>
              <a:t>5~20℃</a:t>
            </a:r>
            <a:r>
              <a:rPr lang="ko-KR" altLang="en-US" dirty="0" smtClean="0"/>
              <a:t>이고 일반적으론 </a:t>
            </a:r>
            <a:r>
              <a:rPr lang="en-US" altLang="ko-KR" dirty="0" smtClean="0"/>
              <a:t>25~27</a:t>
            </a:r>
            <a:r>
              <a:rPr lang="en-US" altLang="ko-KR" dirty="0"/>
              <a:t> </a:t>
            </a:r>
            <a:r>
              <a:rPr lang="en-US" altLang="ko-KR" dirty="0" smtClean="0"/>
              <a:t>℃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0" indent="0"/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더위는 체내 단백질 </a:t>
            </a:r>
            <a:r>
              <a:rPr lang="ko-KR" altLang="en-US" dirty="0" err="1" smtClean="0"/>
              <a:t>축적율을</a:t>
            </a:r>
            <a:r>
              <a:rPr lang="ko-KR" altLang="en-US" dirty="0" smtClean="0"/>
              <a:t> 감소시키고 생산에 이용되는 단백질 효율이 저하되어 결과적으로 산유량이 떨어지게 된다</a:t>
            </a:r>
            <a:r>
              <a:rPr lang="en-US" altLang="ko-KR" dirty="0" smtClean="0"/>
              <a:t>.</a:t>
            </a:r>
          </a:p>
          <a:p>
            <a:pPr marL="0" indent="0"/>
            <a:r>
              <a:rPr lang="en-US" altLang="ko-KR" dirty="0"/>
              <a:t> </a:t>
            </a:r>
            <a:r>
              <a:rPr lang="en-US" altLang="ko-KR" dirty="0" smtClean="0"/>
              <a:t>     -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반추위분해성단백질</a:t>
            </a:r>
            <a:r>
              <a:rPr lang="en-US" altLang="ko-KR" dirty="0" smtClean="0"/>
              <a:t>(RDP)</a:t>
            </a:r>
            <a:r>
              <a:rPr lang="ko-KR" altLang="en-US" dirty="0" smtClean="0"/>
              <a:t>보다 </a:t>
            </a:r>
            <a:r>
              <a:rPr lang="ko-KR" altLang="en-US" dirty="0" err="1" smtClean="0"/>
              <a:t>반추위비분해성단백질</a:t>
            </a:r>
            <a:r>
              <a:rPr lang="en-US" altLang="ko-KR" dirty="0" smtClean="0"/>
              <a:t>(RUP)</a:t>
            </a:r>
            <a:r>
              <a:rPr lang="ko-KR" altLang="en-US" dirty="0" smtClean="0"/>
              <a:t>를 급여</a:t>
            </a:r>
            <a:endParaRPr lang="en-US" altLang="ko-KR" dirty="0" smtClean="0"/>
          </a:p>
          <a:p>
            <a:pPr marL="0" indent="0"/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하는 것이 효과가 크다</a:t>
            </a:r>
            <a:r>
              <a:rPr lang="en-US" altLang="ko-KR" dirty="0" smtClean="0"/>
              <a:t>.</a:t>
            </a:r>
          </a:p>
          <a:p>
            <a:pPr marL="0" indent="0"/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겨울기후는 젖소의 우유 생산에 소요되는 에너지 요구량을 </a:t>
            </a:r>
            <a:r>
              <a:rPr lang="en-US" altLang="ko-KR" dirty="0" smtClean="0"/>
              <a:t>6~7% </a:t>
            </a:r>
            <a:r>
              <a:rPr lang="ko-KR" altLang="en-US" dirty="0" smtClean="0"/>
              <a:t>가량 증가시키며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영하로 내려갔을 때 에너지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단백질 및 칼슘과 인의 이용 효율은 </a:t>
            </a:r>
            <a:r>
              <a:rPr lang="en-US" altLang="ko-KR" dirty="0" smtClean="0"/>
              <a:t>1℃ </a:t>
            </a:r>
            <a:r>
              <a:rPr lang="ko-KR" altLang="en-US" dirty="0" smtClean="0"/>
              <a:t>하락할 때마다 </a:t>
            </a:r>
            <a:r>
              <a:rPr lang="en-US" altLang="ko-KR" dirty="0" smtClean="0"/>
              <a:t>0.8~1.0% </a:t>
            </a:r>
            <a:r>
              <a:rPr lang="ko-KR" altLang="en-US" dirty="0" smtClean="0"/>
              <a:t>떨어진다</a:t>
            </a:r>
            <a:r>
              <a:rPr lang="en-US" altLang="ko-KR" dirty="0" smtClean="0"/>
              <a:t>. </a:t>
            </a:r>
          </a:p>
          <a:p>
            <a:pPr marL="0" indent="0"/>
            <a:r>
              <a:rPr lang="en-US" altLang="ko-KR" dirty="0"/>
              <a:t> </a:t>
            </a:r>
            <a:r>
              <a:rPr lang="en-US" altLang="ko-KR" dirty="0" smtClean="0"/>
              <a:t>     -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생산성 하락을 막으려면 칼슘의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급여량을 </a:t>
            </a:r>
            <a:r>
              <a:rPr lang="en-US" altLang="ko-KR" dirty="0" smtClean="0"/>
              <a:t>1℃</a:t>
            </a:r>
            <a:r>
              <a:rPr lang="ko-KR" altLang="en-US" dirty="0" smtClean="0"/>
              <a:t>당 약 </a:t>
            </a:r>
            <a:r>
              <a:rPr lang="en-US" altLang="ko-KR" dirty="0" smtClean="0"/>
              <a:t>1% </a:t>
            </a:r>
            <a:r>
              <a:rPr lang="ko-KR" altLang="en-US" dirty="0" smtClean="0"/>
              <a:t>씩 증가</a:t>
            </a:r>
            <a:endParaRPr lang="en-US" altLang="ko-KR" dirty="0" smtClean="0"/>
          </a:p>
          <a:p>
            <a:pPr marL="0" indent="0"/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시키는 것이 바람직하며 비유기가 경과함에 따라 사료에너지의 </a:t>
            </a:r>
            <a:endParaRPr lang="en-US" altLang="ko-KR" dirty="0" smtClean="0"/>
          </a:p>
          <a:p>
            <a:pPr marL="0" indent="0"/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수준을 권장량보다 높여주는 것이 효과적이다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Change of Climate  &amp; Requirement of Nutrition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483768" y="4365104"/>
            <a:ext cx="4392488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en-US" sz="1300" dirty="0" smtClean="0">
                <a:solidFill>
                  <a:schemeClr val="bg1"/>
                </a:solidFill>
                <a:latin typeface="Noto Sans" pitchFamily="34" charset="0"/>
                <a:ea typeface="맑은 고딕" pitchFamily="50" charset="-127"/>
                <a:cs typeface="굴림" pitchFamily="50" charset="-127"/>
              </a:rPr>
              <a:t>저온일 때 일반적인 생리반응</a:t>
            </a:r>
            <a:endParaRPr kumimoji="1" lang="en-US" altLang="ko-KR" sz="1300" dirty="0" smtClean="0">
              <a:solidFill>
                <a:schemeClr val="bg1"/>
              </a:solidFill>
              <a:latin typeface="Noto Sans" pitchFamily="34" charset="0"/>
              <a:ea typeface="맑은 고딕" pitchFamily="50" charset="-127"/>
              <a:cs typeface="굴림" pitchFamily="50" charset="-127"/>
            </a:endParaRPr>
          </a:p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en-US" sz="1300" dirty="0" smtClean="0">
                <a:solidFill>
                  <a:schemeClr val="bg1"/>
                </a:solidFill>
                <a:latin typeface="Noto Sans" pitchFamily="34" charset="0"/>
                <a:ea typeface="맑은 고딕" pitchFamily="50" charset="-127"/>
                <a:cs typeface="굴림" pitchFamily="50" charset="-127"/>
              </a:rPr>
              <a:t>추위에 대한 적응</a:t>
            </a:r>
            <a:endParaRPr kumimoji="1" lang="en-US" altLang="ko-KR" sz="1300" dirty="0">
              <a:solidFill>
                <a:schemeClr val="bg1"/>
              </a:solidFill>
              <a:latin typeface="Noto Sans" pitchFamily="34" charset="0"/>
              <a:ea typeface="맑은 고딕" pitchFamily="50" charset="-127"/>
              <a:cs typeface="굴림" pitchFamily="50" charset="-127"/>
            </a:endParaRPr>
          </a:p>
          <a:p>
            <a:pPr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300" dirty="0" err="1" smtClean="0">
                <a:solidFill>
                  <a:schemeClr val="bg1"/>
                </a:solidFill>
                <a:latin typeface="Noto Sans" pitchFamily="34" charset="0"/>
                <a:ea typeface="맑은 고딕" pitchFamily="50" charset="-127"/>
                <a:cs typeface="굴림" pitchFamily="50" charset="-127"/>
              </a:rPr>
              <a:t>저온기</a:t>
            </a:r>
            <a:r>
              <a:rPr kumimoji="1" lang="ko-KR" altLang="en-US" sz="1300" dirty="0" smtClean="0">
                <a:solidFill>
                  <a:schemeClr val="bg1"/>
                </a:solidFill>
                <a:latin typeface="Noto Sans" pitchFamily="34" charset="0"/>
                <a:ea typeface="맑은 고딕" pitchFamily="50" charset="-127"/>
                <a:cs typeface="굴림" pitchFamily="50" charset="-127"/>
              </a:rPr>
              <a:t> 사양관리</a:t>
            </a:r>
            <a:endParaRPr kumimoji="1" lang="ko-KR" altLang="ko-KR" sz="1300" dirty="0">
              <a:solidFill>
                <a:schemeClr val="bg1"/>
              </a:solidFill>
              <a:latin typeface="Noto Sans" pitchFamily="34" charset="0"/>
              <a:ea typeface="맑은 고딕" pitchFamily="50" charset="-127"/>
              <a:cs typeface="굴림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547664" y="533025"/>
            <a:ext cx="4440077" cy="549908"/>
            <a:chOff x="1687213" y="533025"/>
            <a:chExt cx="2808312" cy="549908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1687213" y="533025"/>
              <a:ext cx="280831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altLang="ko-KR" sz="1400" b="1" dirty="0" smtClean="0">
                  <a:solidFill>
                    <a:schemeClr val="accent5">
                      <a:lumMod val="75000"/>
                    </a:schemeClr>
                  </a:solidFill>
                  <a:latin typeface="Noto Sans" pitchFamily="34" charset="0"/>
                  <a:ea typeface="맑은 고딕" pitchFamily="50" charset="-127"/>
                </a:rPr>
                <a:t>Cold  Stress</a:t>
              </a:r>
              <a:endParaRPr lang="en-US" altLang="ko-KR" sz="1400" b="1" dirty="0">
                <a:solidFill>
                  <a:schemeClr val="accent5">
                    <a:lumMod val="75000"/>
                  </a:schemeClr>
                </a:solidFill>
                <a:latin typeface="Noto Sans" pitchFamily="34" charset="0"/>
                <a:ea typeface="맑은 고딕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1680" y="836712"/>
              <a:ext cx="250202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ts val="1200"/>
                </a:lnSpc>
                <a:defRPr/>
              </a:pPr>
              <a:r>
                <a:rPr lang="ko-KR" altLang="en-US" sz="1100" dirty="0" smtClean="0">
                  <a:latin typeface="Noto Sans" pitchFamily="34" charset="0"/>
                  <a:ea typeface="맑은 고딕" pitchFamily="50" charset="-127"/>
                  <a:cs typeface="굴림" pitchFamily="50" charset="-127"/>
                </a:rPr>
                <a:t>추위 스트레스와 사양관리</a:t>
              </a:r>
              <a:endParaRPr lang="en-US" altLang="ko-KR" sz="1100" dirty="0">
                <a:latin typeface="Noto Sans" pitchFamily="34" charset="0"/>
                <a:ea typeface="맑은 고딕" pitchFamily="50" charset="-127"/>
                <a:cs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072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ko-KR" dirty="0" smtClean="0"/>
              <a:t>1. </a:t>
            </a:r>
            <a:r>
              <a:rPr lang="ko-KR" altLang="en-US" dirty="0" smtClean="0"/>
              <a:t>저온일 때 일반적인 생리반응</a:t>
            </a:r>
            <a:endParaRPr lang="en-US" altLang="ko-KR" dirty="0" smtClean="0"/>
          </a:p>
          <a:p>
            <a:pPr marL="0" indent="0"/>
            <a:endParaRPr lang="en-US" altLang="ko-KR" dirty="0" smtClean="0"/>
          </a:p>
          <a:p>
            <a:pPr marL="0" indent="0"/>
            <a:endParaRPr lang="en-US" altLang="ko-KR" dirty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저온환경에서는 체온의 항상성을 유지하기 위해 혈관수축에 의한 열 발산 억제나 열 생산을 촉진하기 위한 대사활동이 항진되어 섭취량이 늘어난다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심한 저온조건 일 때는 젖소가 섭취할 수 있는 능력의 한계를 넘어 대량의 에너지가 체열 생산에 사용되어져 산유량은 저하하고 체력의 소모가 현저하게 일어난다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저온현상이 계속되어 젖소 적응능력의 한계를 넘으면 체온이 저하되어 대사장애와 순환기능 장애가 발생할 위험성이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Cold  Stress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38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ko-KR" dirty="0" smtClean="0"/>
              <a:t>2. </a:t>
            </a:r>
            <a:r>
              <a:rPr lang="ko-KR" altLang="en-US" dirty="0" smtClean="0"/>
              <a:t>추위에 대한 적응</a:t>
            </a:r>
            <a:endParaRPr lang="en-US" altLang="ko-KR" dirty="0" smtClean="0"/>
          </a:p>
          <a:p>
            <a:pPr marL="0" indent="0"/>
            <a:endParaRPr lang="en-US" altLang="ko-KR" dirty="0" smtClean="0"/>
          </a:p>
          <a:p>
            <a:pPr marL="0" indent="0"/>
            <a:endParaRPr lang="en-US" altLang="ko-KR" dirty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성우의 경우 </a:t>
            </a:r>
            <a:r>
              <a:rPr lang="ko-KR" altLang="en-US" dirty="0" err="1" smtClean="0"/>
              <a:t>건유우들은</a:t>
            </a:r>
            <a:r>
              <a:rPr lang="ko-KR" altLang="en-US" dirty="0" smtClean="0"/>
              <a:t> 대체로 </a:t>
            </a:r>
            <a:r>
              <a:rPr lang="en-US" altLang="ko-KR" dirty="0" smtClean="0"/>
              <a:t>-10℃ </a:t>
            </a:r>
            <a:r>
              <a:rPr lang="ko-KR" altLang="en-US" dirty="0" smtClean="0"/>
              <a:t>정도의 추위까지는 무난히 적응</a:t>
            </a:r>
            <a:endParaRPr lang="en-US" altLang="ko-KR" dirty="0" smtClean="0"/>
          </a:p>
          <a:p>
            <a:pPr marL="0" indent="0"/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착유우들은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-20℃ </a:t>
            </a:r>
            <a:r>
              <a:rPr lang="ko-KR" altLang="en-US" dirty="0" smtClean="0"/>
              <a:t>의 기온에도 잘 적응 할 수 있으나 유지에너지 요구량이 증가하므로 </a:t>
            </a:r>
            <a:r>
              <a:rPr lang="ko-KR" altLang="en-US" dirty="0" err="1" smtClean="0"/>
              <a:t>혹한기에는</a:t>
            </a:r>
            <a:r>
              <a:rPr lang="ko-KR" altLang="en-US" dirty="0" smtClean="0"/>
              <a:t> 급여사료를 </a:t>
            </a:r>
            <a:r>
              <a:rPr lang="en-US" altLang="ko-KR" dirty="0" smtClean="0"/>
              <a:t>5~10% </a:t>
            </a:r>
            <a:r>
              <a:rPr lang="ko-KR" altLang="en-US" dirty="0" smtClean="0"/>
              <a:t>정도 증가 급여</a:t>
            </a:r>
            <a:endParaRPr lang="en-US" altLang="ko-KR" dirty="0" smtClean="0"/>
          </a:p>
          <a:p>
            <a:pPr marL="0" indent="0"/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송아지의 경우 체지방이나 피모가 빈약하여 추위가 극심할 경우 체내 비축에너지로 견딜 수 있는 시간은 하루 미만이다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Cold  Stress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3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저온기</a:t>
            </a:r>
            <a:r>
              <a:rPr lang="ko-KR" altLang="en-US" dirty="0" smtClean="0"/>
              <a:t> 사양관리</a:t>
            </a:r>
            <a:endParaRPr lang="en-US" altLang="ko-KR" dirty="0" smtClean="0"/>
          </a:p>
          <a:p>
            <a:pPr marL="0" indent="0"/>
            <a:endParaRPr lang="en-US" altLang="ko-KR" dirty="0" smtClean="0"/>
          </a:p>
          <a:p>
            <a:pPr marL="0" indent="0"/>
            <a:endParaRPr lang="en-US" altLang="ko-KR" dirty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기존의 한국 사양 표준에는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우리나라의 겨울철 평균기온이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산간지방 제외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-5℃ </a:t>
            </a:r>
            <a:r>
              <a:rPr lang="ko-KR" altLang="en-US" dirty="0" smtClean="0"/>
              <a:t>이하로 내려가지는 않는다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라고 하였으나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최근 몇 년 사이 겨울철 기온은 그 이하로 내려가기 시작하였다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동절기에는 기존 사료급여량보다 </a:t>
            </a:r>
            <a:r>
              <a:rPr lang="en-US" altLang="ko-KR" dirty="0" smtClean="0"/>
              <a:t>5~10%</a:t>
            </a:r>
            <a:r>
              <a:rPr lang="ko-KR" altLang="en-US" dirty="0" smtClean="0"/>
              <a:t>정도 증가급여를 권장한다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축사 바닥을 최대한 건조하게 유지하는 것이 바람직하다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혹한기</a:t>
            </a:r>
            <a:r>
              <a:rPr lang="ko-KR" altLang="en-US" dirty="0" smtClean="0"/>
              <a:t> 때는 칼슘의 소화율을 저하시키므로 칼슘공급수준이 미달되지 않도록 유의 하여야 한다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물 공급을 충분히</a:t>
            </a:r>
            <a:r>
              <a:rPr lang="en-US" altLang="ko-KR" dirty="0" smtClean="0"/>
              <a:t>(</a:t>
            </a:r>
            <a:r>
              <a:rPr lang="ko-KR" altLang="en-US" dirty="0" smtClean="0"/>
              <a:t>따듯하게</a:t>
            </a:r>
            <a:r>
              <a:rPr lang="en-US" altLang="ko-KR" dirty="0" smtClean="0"/>
              <a:t>)</a:t>
            </a:r>
            <a:r>
              <a:rPr lang="ko-KR" altLang="en-US" dirty="0" smtClean="0"/>
              <a:t> 해주어야 한다</a:t>
            </a:r>
            <a:r>
              <a:rPr lang="en-US" altLang="ko-KR" dirty="0" smtClean="0"/>
              <a:t>.</a:t>
            </a:r>
          </a:p>
          <a:p>
            <a:pPr marL="0" indent="0"/>
            <a:r>
              <a:rPr lang="en-US" altLang="ko-KR" dirty="0"/>
              <a:t> </a:t>
            </a:r>
            <a:r>
              <a:rPr lang="en-US" altLang="ko-KR" dirty="0" smtClean="0"/>
              <a:t>     - </a:t>
            </a:r>
            <a:r>
              <a:rPr lang="ko-KR" altLang="en-US" dirty="0" smtClean="0"/>
              <a:t>물이 차가우면 잘 먹지 않게 되고 이러한 경우 사료섭취량 하락으로</a:t>
            </a:r>
            <a:endParaRPr lang="en-US" altLang="ko-KR" dirty="0" smtClean="0"/>
          </a:p>
          <a:p>
            <a:pPr marL="0" indent="0"/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 이어진다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Cold  Stress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332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483768" y="4365104"/>
            <a:ext cx="4392488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en-US" sz="1300" dirty="0" smtClean="0">
                <a:solidFill>
                  <a:schemeClr val="bg1"/>
                </a:solidFill>
                <a:latin typeface="Noto Sans" pitchFamily="34" charset="0"/>
                <a:ea typeface="맑은 고딕" pitchFamily="50" charset="-127"/>
                <a:cs typeface="굴림" pitchFamily="50" charset="-127"/>
              </a:rPr>
              <a:t>더위의</a:t>
            </a:r>
            <a:r>
              <a:rPr kumimoji="1" lang="en-US" altLang="ko-KR" sz="1300" dirty="0" smtClean="0">
                <a:solidFill>
                  <a:schemeClr val="bg1"/>
                </a:solidFill>
                <a:latin typeface="Noto Sans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300" dirty="0" smtClean="0">
                <a:solidFill>
                  <a:schemeClr val="bg1"/>
                </a:solidFill>
                <a:latin typeface="Noto Sans" pitchFamily="34" charset="0"/>
                <a:ea typeface="맑은 고딕" pitchFamily="50" charset="-127"/>
                <a:cs typeface="굴림" pitchFamily="50" charset="-127"/>
              </a:rPr>
              <a:t>일반적인 영향</a:t>
            </a:r>
            <a:endParaRPr kumimoji="1" lang="en-US" altLang="ko-KR" sz="1300" dirty="0" smtClean="0">
              <a:solidFill>
                <a:schemeClr val="bg1"/>
              </a:solidFill>
              <a:latin typeface="Noto Sans" pitchFamily="34" charset="0"/>
              <a:ea typeface="맑은 고딕" pitchFamily="50" charset="-127"/>
              <a:cs typeface="굴림" pitchFamily="50" charset="-127"/>
            </a:endParaRPr>
          </a:p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en-US" sz="1300" dirty="0" smtClean="0">
                <a:solidFill>
                  <a:schemeClr val="bg1"/>
                </a:solidFill>
                <a:latin typeface="Noto Sans" pitchFamily="34" charset="0"/>
                <a:ea typeface="맑은 고딕" pitchFamily="50" charset="-127"/>
                <a:cs typeface="굴림" pitchFamily="50" charset="-127"/>
              </a:rPr>
              <a:t>더위에 대한 적응</a:t>
            </a:r>
            <a:endParaRPr kumimoji="1" lang="en-US" altLang="ko-KR" sz="1300" dirty="0">
              <a:solidFill>
                <a:schemeClr val="bg1"/>
              </a:solidFill>
              <a:latin typeface="Noto Sans" pitchFamily="34" charset="0"/>
              <a:ea typeface="맑은 고딕" pitchFamily="50" charset="-127"/>
              <a:cs typeface="굴림" pitchFamily="50" charset="-127"/>
            </a:endParaRPr>
          </a:p>
          <a:p>
            <a:pPr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300" dirty="0" err="1" smtClean="0">
                <a:solidFill>
                  <a:schemeClr val="bg1"/>
                </a:solidFill>
                <a:latin typeface="Noto Sans" pitchFamily="34" charset="0"/>
                <a:ea typeface="맑은 고딕" pitchFamily="50" charset="-127"/>
                <a:cs typeface="굴림" pitchFamily="50" charset="-127"/>
              </a:rPr>
              <a:t>고</a:t>
            </a:r>
            <a:r>
              <a:rPr kumimoji="1" lang="ko-KR" altLang="en-US" sz="1300" dirty="0" err="1" smtClean="0">
                <a:solidFill>
                  <a:schemeClr val="bg1"/>
                </a:solidFill>
                <a:latin typeface="Noto Sans" pitchFamily="34" charset="0"/>
                <a:ea typeface="맑은 고딕" pitchFamily="50" charset="-127"/>
                <a:cs typeface="굴림" pitchFamily="50" charset="-127"/>
              </a:rPr>
              <a:t>온기</a:t>
            </a:r>
            <a:r>
              <a:rPr kumimoji="1" lang="ko-KR" altLang="en-US" sz="1300" dirty="0" smtClean="0">
                <a:solidFill>
                  <a:schemeClr val="bg1"/>
                </a:solidFill>
                <a:latin typeface="Noto Sans" pitchFamily="34" charset="0"/>
                <a:ea typeface="맑은 고딕" pitchFamily="50" charset="-127"/>
                <a:cs typeface="굴림" pitchFamily="50" charset="-127"/>
              </a:rPr>
              <a:t> 사양관리</a:t>
            </a:r>
            <a:endParaRPr kumimoji="1" lang="ko-KR" altLang="ko-KR" sz="1300" dirty="0">
              <a:solidFill>
                <a:schemeClr val="bg1"/>
              </a:solidFill>
              <a:latin typeface="Noto Sans" pitchFamily="34" charset="0"/>
              <a:ea typeface="맑은 고딕" pitchFamily="50" charset="-127"/>
              <a:cs typeface="굴림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547664" y="533025"/>
            <a:ext cx="4440077" cy="549908"/>
            <a:chOff x="1687213" y="533025"/>
            <a:chExt cx="2808312" cy="549908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1687213" y="533025"/>
              <a:ext cx="280831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altLang="ko-KR" sz="1400" b="1" dirty="0" smtClean="0">
                  <a:solidFill>
                    <a:schemeClr val="accent5">
                      <a:lumMod val="75000"/>
                    </a:schemeClr>
                  </a:solidFill>
                  <a:latin typeface="Noto Sans" pitchFamily="34" charset="0"/>
                  <a:ea typeface="맑은 고딕" pitchFamily="50" charset="-127"/>
                </a:rPr>
                <a:t>Heat  Stress</a:t>
              </a:r>
              <a:endParaRPr lang="en-US" altLang="ko-KR" sz="1400" b="1" dirty="0">
                <a:solidFill>
                  <a:schemeClr val="accent5">
                    <a:lumMod val="75000"/>
                  </a:schemeClr>
                </a:solidFill>
                <a:latin typeface="Noto Sans" pitchFamily="34" charset="0"/>
                <a:ea typeface="맑은 고딕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1680" y="836712"/>
              <a:ext cx="250202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ts val="1200"/>
                </a:lnSpc>
                <a:defRPr/>
              </a:pPr>
              <a:r>
                <a:rPr lang="ko-KR" altLang="en-US" sz="1100" dirty="0" smtClean="0">
                  <a:latin typeface="Noto Sans" pitchFamily="34" charset="0"/>
                  <a:ea typeface="맑은 고딕" pitchFamily="50" charset="-127"/>
                  <a:cs typeface="굴림" pitchFamily="50" charset="-127"/>
                </a:rPr>
                <a:t>더위 스트레스와 사양관리</a:t>
              </a:r>
              <a:endParaRPr lang="en-US" altLang="ko-KR" sz="1100" dirty="0">
                <a:latin typeface="Noto Sans" pitchFamily="34" charset="0"/>
                <a:ea typeface="맑은 고딕" pitchFamily="50" charset="-127"/>
                <a:cs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177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ko-KR" dirty="0" smtClean="0"/>
              <a:t>1. </a:t>
            </a:r>
            <a:r>
              <a:rPr lang="ko-KR" altLang="en-US" dirty="0" smtClean="0"/>
              <a:t>더위의 일반적인 영향</a:t>
            </a:r>
            <a:endParaRPr lang="en-US" altLang="ko-KR" dirty="0" smtClean="0"/>
          </a:p>
          <a:p>
            <a:pPr marL="0" indent="0"/>
            <a:endParaRPr lang="en-US" altLang="ko-KR" dirty="0" smtClean="0"/>
          </a:p>
          <a:p>
            <a:pPr marL="0" indent="0"/>
            <a:endParaRPr lang="en-US" altLang="ko-KR" dirty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젖소에게 고온 스트레스는 생산성과 번식률 저하를 일으킨다</a:t>
            </a:r>
            <a:r>
              <a:rPr lang="en-US" altLang="ko-KR" dirty="0" smtClean="0"/>
              <a:t>.</a:t>
            </a:r>
          </a:p>
          <a:p>
            <a:pPr marL="0" indent="0"/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더위로 인한 손실은 산유량 감소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공태</a:t>
            </a:r>
            <a:r>
              <a:rPr lang="ko-KR" altLang="en-US" dirty="0" smtClean="0"/>
              <a:t> 기간 증가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수태당 종부 횟수 증가 등으로 피해가 나타난다</a:t>
            </a:r>
            <a:r>
              <a:rPr lang="en-US" altLang="ko-KR" dirty="0" smtClean="0"/>
              <a:t>.</a:t>
            </a:r>
          </a:p>
          <a:p>
            <a:pPr marL="0" indent="0"/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더위로 인하여 땀과 호흡으로 배출되는 광물질</a:t>
            </a:r>
            <a:r>
              <a:rPr lang="en-US" altLang="ko-KR" dirty="0" smtClean="0"/>
              <a:t>(Na, K)</a:t>
            </a:r>
            <a:r>
              <a:rPr lang="ko-KR" altLang="en-US" dirty="0" smtClean="0"/>
              <a:t>의 양이 많기 때문에 양이온 광물질 급여가 필수적이다</a:t>
            </a:r>
            <a:r>
              <a:rPr lang="en-US" altLang="ko-KR" dirty="0" smtClean="0"/>
              <a:t>.</a:t>
            </a:r>
          </a:p>
          <a:p>
            <a:pPr marL="0" indent="0"/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고온스트레스로 면역 및 대사작용도 저하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Heat </a:t>
            </a:r>
            <a:r>
              <a:rPr lang="en-US" altLang="ko-KR" dirty="0" smtClean="0"/>
              <a:t> Stress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68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ko-KR" dirty="0" smtClean="0"/>
              <a:t>2. </a:t>
            </a:r>
            <a:r>
              <a:rPr lang="ko-KR" altLang="en-US" dirty="0" smtClean="0"/>
              <a:t>더위에 대한 적응</a:t>
            </a:r>
            <a:endParaRPr lang="en-US" altLang="ko-KR" dirty="0" smtClean="0"/>
          </a:p>
          <a:p>
            <a:pPr marL="0" indent="0"/>
            <a:endParaRPr lang="en-US" altLang="ko-KR" dirty="0" smtClean="0"/>
          </a:p>
          <a:p>
            <a:pPr marL="0" indent="0"/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품종에 따라 고온스트레스에 의한 생체변화는 차이를 보인다</a:t>
            </a:r>
            <a:r>
              <a:rPr lang="en-US" altLang="ko-KR" dirty="0" smtClean="0"/>
              <a:t>. </a:t>
            </a:r>
          </a:p>
          <a:p>
            <a:pPr marL="0" indent="0"/>
            <a:r>
              <a:rPr lang="en-US" altLang="ko-KR" dirty="0"/>
              <a:t> </a:t>
            </a:r>
            <a:r>
              <a:rPr lang="en-US" altLang="ko-KR" dirty="0" smtClean="0"/>
              <a:t>     - </a:t>
            </a:r>
            <a:r>
              <a:rPr lang="ko-KR" altLang="en-US" dirty="0" smtClean="0"/>
              <a:t>홀스타인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저지종</a:t>
            </a:r>
            <a:r>
              <a:rPr lang="ko-KR" altLang="en-US" dirty="0" smtClean="0"/>
              <a:t> 보다 산유량은 우수하나 더위스트레스를 받을 때</a:t>
            </a:r>
            <a:endParaRPr lang="en-US" altLang="ko-KR" dirty="0" smtClean="0"/>
          </a:p>
          <a:p>
            <a:pPr marL="0" indent="0"/>
            <a:r>
              <a:rPr lang="en-US" altLang="ko-KR" dirty="0"/>
              <a:t> </a:t>
            </a:r>
            <a:r>
              <a:rPr lang="en-US" altLang="ko-KR" dirty="0" smtClean="0"/>
              <a:t>                        </a:t>
            </a:r>
            <a:r>
              <a:rPr lang="ko-KR" altLang="en-US" dirty="0" smtClean="0"/>
              <a:t> 직장 체온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호흡수가 쾌적할 때와 비교해 차이가 크다</a:t>
            </a:r>
            <a:r>
              <a:rPr lang="en-US" altLang="ko-KR" dirty="0" smtClean="0"/>
              <a:t>.</a:t>
            </a:r>
          </a:p>
          <a:p>
            <a:pPr marL="0" indent="0"/>
            <a:r>
              <a:rPr lang="en-US" altLang="ko-KR" dirty="0"/>
              <a:t> </a:t>
            </a:r>
            <a:r>
              <a:rPr lang="en-US" altLang="ko-KR" dirty="0" smtClean="0"/>
              <a:t>     - </a:t>
            </a:r>
            <a:r>
              <a:rPr lang="ko-KR" altLang="en-US" dirty="0" err="1" smtClean="0"/>
              <a:t>저지종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산유량은 비교적 낮으나 환경적응력이 우수하다</a:t>
            </a:r>
            <a:r>
              <a:rPr lang="en-US" altLang="ko-KR" dirty="0" smtClean="0"/>
              <a:t>.</a:t>
            </a:r>
          </a:p>
          <a:p>
            <a:pPr marL="0" indent="0"/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고온 스트레스는 고온환경이 지속될 때 산유량의 감소폭이 가장 높다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하루 중 고온에 노출되는 시간이 적을수록 산유량은 상대적으로 증가한다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Heat </a:t>
            </a:r>
            <a:r>
              <a:rPr lang="en-US" altLang="ko-KR" dirty="0" smtClean="0"/>
              <a:t> Stress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02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ko-KR" dirty="0" smtClean="0"/>
              <a:t>3. </a:t>
            </a:r>
            <a:r>
              <a:rPr lang="ko-KR" altLang="en-US" dirty="0" err="1" smtClean="0"/>
              <a:t>고온기</a:t>
            </a:r>
            <a:r>
              <a:rPr lang="ko-KR" altLang="en-US" dirty="0" smtClean="0"/>
              <a:t> 사양관리</a:t>
            </a:r>
            <a:endParaRPr lang="en-US" altLang="ko-KR" dirty="0" smtClean="0"/>
          </a:p>
          <a:p>
            <a:pPr marL="0" indent="0"/>
            <a:endParaRPr lang="en-US" altLang="ko-KR" dirty="0" smtClean="0"/>
          </a:p>
          <a:p>
            <a:pPr marL="0" indent="0"/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조사료는 섭취 시 반추위 내 미생물 작용으로 인한 체내 열이 발생함으로 비율을 줄여주어야 한다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그러나 조사료를 과도하게 줄이고 농후사료비율을 높인다면  반추위 미생물 조성에 영향을 주고 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위 </a:t>
            </a:r>
            <a:r>
              <a:rPr lang="ko-KR" altLang="en-US" dirty="0" err="1" smtClean="0"/>
              <a:t>과산증을</a:t>
            </a:r>
            <a:r>
              <a:rPr lang="ko-KR" altLang="en-US" dirty="0" smtClean="0"/>
              <a:t> 유발하며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우유 내 지방함량을 줄인다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고온스트레스를 받는 동안 사료섭취량이 줄어든다면 기존 사료내의</a:t>
            </a:r>
            <a:r>
              <a:rPr lang="en-US" altLang="ko-KR" dirty="0"/>
              <a:t> </a:t>
            </a:r>
            <a:r>
              <a:rPr lang="ko-KR" altLang="en-US" dirty="0" smtClean="0"/>
              <a:t>영양소 농도를 높여야 한다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땀과 호흡으로 인한 광물질의 다량 배출로 인해 부족현상이 오지 않도록 완충제를 적절히 급여해야 한다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덥고 습도가 높은 여름철에는 급여횟수 증가시키는 것은 고온 스트레스를 감소시키는데 효과적이다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Heat </a:t>
            </a:r>
            <a:r>
              <a:rPr lang="en-US" altLang="ko-KR" dirty="0" smtClean="0"/>
              <a:t> Stress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6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827584" y="1160041"/>
            <a:ext cx="2664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799BC5"/>
                </a:solidFill>
                <a:latin typeface="Noto Sans" pitchFamily="34" charset="0"/>
                <a:ea typeface="맑은 고딕" pitchFamily="50" charset="-127"/>
              </a:rPr>
              <a:t>CONTENTS</a:t>
            </a:r>
            <a:endParaRPr lang="ko-KR" altLang="en-US" sz="3000" b="1" dirty="0">
              <a:solidFill>
                <a:srgbClr val="799BC5"/>
              </a:solidFill>
              <a:latin typeface="Noto Sans" pitchFamily="34" charset="0"/>
              <a:ea typeface="맑은 고딕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55576" y="2015842"/>
            <a:ext cx="3584229" cy="477054"/>
            <a:chOff x="699863" y="1988840"/>
            <a:chExt cx="3584229" cy="477054"/>
          </a:xfrm>
        </p:grpSpPr>
        <p:sp>
          <p:nvSpPr>
            <p:cNvPr id="34" name="Text Box 5"/>
            <p:cNvSpPr txBox="1">
              <a:spLocks noChangeArrowheads="1"/>
            </p:cNvSpPr>
            <p:nvPr/>
          </p:nvSpPr>
          <p:spPr bwMode="auto">
            <a:xfrm>
              <a:off x="1331342" y="2112913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b="1" dirty="0" smtClean="0">
                  <a:solidFill>
                    <a:schemeClr val="accent5">
                      <a:lumMod val="75000"/>
                    </a:schemeClr>
                  </a:solidFill>
                  <a:latin typeface="Noto Sans" pitchFamily="34" charset="0"/>
                  <a:ea typeface="맑은 고딕" pitchFamily="50" charset="-127"/>
                </a:rPr>
                <a:t>Introduction</a:t>
              </a:r>
              <a:endParaRPr lang="en-US" altLang="ko-KR" sz="1400" b="1" dirty="0">
                <a:solidFill>
                  <a:schemeClr val="accent5">
                    <a:lumMod val="75000"/>
                  </a:schemeClr>
                </a:solidFill>
                <a:latin typeface="Noto Sans" pitchFamily="34" charset="0"/>
                <a:ea typeface="맑은 고딕" pitchFamily="50" charset="-127"/>
              </a:endParaRPr>
            </a:p>
          </p:txBody>
        </p:sp>
        <p:sp>
          <p:nvSpPr>
            <p:cNvPr id="42" name="TextBox 13"/>
            <p:cNvSpPr txBox="1">
              <a:spLocks noChangeArrowheads="1"/>
            </p:cNvSpPr>
            <p:nvPr/>
          </p:nvSpPr>
          <p:spPr bwMode="auto">
            <a:xfrm>
              <a:off x="699863" y="1988840"/>
              <a:ext cx="550151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accent3">
                      <a:lumMod val="75000"/>
                    </a:schemeClr>
                  </a:solidFill>
                  <a:latin typeface="Noto Sans" pitchFamily="34" charset="0"/>
                  <a:ea typeface="맑은 고딕" pitchFamily="50" charset="-127"/>
                </a:rPr>
                <a:t>01</a:t>
              </a:r>
              <a:endParaRPr lang="ko-KR" altLang="en-US" sz="2500" b="1" dirty="0">
                <a:solidFill>
                  <a:schemeClr val="accent3">
                    <a:lumMod val="75000"/>
                  </a:schemeClr>
                </a:solidFill>
                <a:latin typeface="Noto Sans" pitchFamily="34" charset="0"/>
                <a:ea typeface="맑은 고딕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99863" y="2708920"/>
            <a:ext cx="3800129" cy="579785"/>
            <a:chOff x="699863" y="2708920"/>
            <a:chExt cx="3800129" cy="579785"/>
          </a:xfrm>
        </p:grpSpPr>
        <p:sp>
          <p:nvSpPr>
            <p:cNvPr id="55" name="Text Box 5"/>
            <p:cNvSpPr txBox="1">
              <a:spLocks noChangeArrowheads="1"/>
            </p:cNvSpPr>
            <p:nvPr/>
          </p:nvSpPr>
          <p:spPr bwMode="auto">
            <a:xfrm>
              <a:off x="1331342" y="2832993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b="1" dirty="0" smtClean="0">
                  <a:solidFill>
                    <a:schemeClr val="accent5">
                      <a:lumMod val="75000"/>
                    </a:schemeClr>
                  </a:solidFill>
                  <a:latin typeface="Noto Sans" pitchFamily="34" charset="0"/>
                  <a:ea typeface="맑은 고딕" pitchFamily="50" charset="-127"/>
                </a:rPr>
                <a:t>Major Environmental </a:t>
              </a:r>
              <a:r>
                <a:rPr lang="en-US" altLang="ko-KR" sz="1400" b="1" dirty="0">
                  <a:solidFill>
                    <a:schemeClr val="accent5">
                      <a:lumMod val="75000"/>
                    </a:schemeClr>
                  </a:solidFill>
                  <a:latin typeface="Noto Sans" pitchFamily="34" charset="0"/>
                  <a:ea typeface="맑은 고딕" pitchFamily="50" charset="-127"/>
                </a:rPr>
                <a:t>F</a:t>
              </a:r>
              <a:r>
                <a:rPr lang="en-US" altLang="ko-KR" sz="1400" b="1" dirty="0" smtClean="0">
                  <a:solidFill>
                    <a:schemeClr val="accent5">
                      <a:lumMod val="75000"/>
                    </a:schemeClr>
                  </a:solidFill>
                  <a:latin typeface="Noto Sans" pitchFamily="34" charset="0"/>
                  <a:ea typeface="맑은 고딕" pitchFamily="50" charset="-127"/>
                </a:rPr>
                <a:t>actors</a:t>
              </a:r>
              <a:endParaRPr lang="en-US" altLang="ko-KR" sz="1400" b="1" dirty="0">
                <a:solidFill>
                  <a:schemeClr val="accent5">
                    <a:lumMod val="75000"/>
                  </a:schemeClr>
                </a:solidFill>
                <a:latin typeface="Noto Sans" pitchFamily="34" charset="0"/>
                <a:ea typeface="맑은 고딕" pitchFamily="50" charset="-127"/>
              </a:endParaRPr>
            </a:p>
          </p:txBody>
        </p:sp>
        <p:sp>
          <p:nvSpPr>
            <p:cNvPr id="56" name="Text Box 11"/>
            <p:cNvSpPr txBox="1">
              <a:spLocks noChangeArrowheads="1"/>
            </p:cNvSpPr>
            <p:nvPr/>
          </p:nvSpPr>
          <p:spPr bwMode="auto">
            <a:xfrm>
              <a:off x="1331342" y="3042484"/>
              <a:ext cx="31686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pitchFamily="34" charset="0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57" name="TextBox 13"/>
            <p:cNvSpPr txBox="1">
              <a:spLocks noChangeArrowheads="1"/>
            </p:cNvSpPr>
            <p:nvPr/>
          </p:nvSpPr>
          <p:spPr bwMode="auto">
            <a:xfrm>
              <a:off x="699863" y="2708920"/>
              <a:ext cx="550151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accent3">
                      <a:lumMod val="75000"/>
                    </a:schemeClr>
                  </a:solidFill>
                  <a:latin typeface="Noto Sans" pitchFamily="34" charset="0"/>
                  <a:ea typeface="맑은 고딕" pitchFamily="50" charset="-127"/>
                </a:rPr>
                <a:t>02</a:t>
              </a:r>
              <a:endParaRPr lang="ko-KR" altLang="en-US" sz="2500" b="1" dirty="0">
                <a:solidFill>
                  <a:schemeClr val="accent3">
                    <a:lumMod val="75000"/>
                  </a:schemeClr>
                </a:solidFill>
                <a:latin typeface="Noto Sans" pitchFamily="34" charset="0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99863" y="3429000"/>
            <a:ext cx="3800129" cy="595228"/>
            <a:chOff x="699863" y="3429000"/>
            <a:chExt cx="3800129" cy="595228"/>
          </a:xfrm>
        </p:grpSpPr>
        <p:sp>
          <p:nvSpPr>
            <p:cNvPr id="60" name="Text Box 5"/>
            <p:cNvSpPr txBox="1">
              <a:spLocks noChangeArrowheads="1"/>
            </p:cNvSpPr>
            <p:nvPr/>
          </p:nvSpPr>
          <p:spPr bwMode="auto">
            <a:xfrm>
              <a:off x="1331342" y="3501008"/>
              <a:ext cx="295275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b="1" dirty="0" smtClean="0">
                  <a:solidFill>
                    <a:schemeClr val="accent5">
                      <a:lumMod val="75000"/>
                    </a:schemeClr>
                  </a:solidFill>
                  <a:latin typeface="Noto Sans" pitchFamily="34" charset="0"/>
                  <a:ea typeface="맑은 고딕" pitchFamily="50" charset="-127"/>
                </a:rPr>
                <a:t>Change of Climate  &amp; Requirement of Nutrition</a:t>
              </a:r>
              <a:endParaRPr lang="en-US" altLang="ko-KR" sz="1400" b="1" dirty="0">
                <a:solidFill>
                  <a:schemeClr val="accent5">
                    <a:lumMod val="75000"/>
                  </a:schemeClr>
                </a:solidFill>
                <a:latin typeface="Noto Sans" pitchFamily="34" charset="0"/>
                <a:ea typeface="맑은 고딕" pitchFamily="50" charset="-127"/>
              </a:endParaRPr>
            </a:p>
          </p:txBody>
        </p:sp>
        <p:sp>
          <p:nvSpPr>
            <p:cNvPr id="61" name="Text Box 11"/>
            <p:cNvSpPr txBox="1">
              <a:spLocks noChangeArrowheads="1"/>
            </p:cNvSpPr>
            <p:nvPr/>
          </p:nvSpPr>
          <p:spPr bwMode="auto">
            <a:xfrm>
              <a:off x="1331342" y="3768389"/>
              <a:ext cx="31686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pitchFamily="34" charset="0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62" name="TextBox 13"/>
            <p:cNvSpPr txBox="1">
              <a:spLocks noChangeArrowheads="1"/>
            </p:cNvSpPr>
            <p:nvPr/>
          </p:nvSpPr>
          <p:spPr bwMode="auto">
            <a:xfrm>
              <a:off x="699863" y="3429000"/>
              <a:ext cx="550151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accent3">
                      <a:lumMod val="75000"/>
                    </a:schemeClr>
                  </a:solidFill>
                  <a:latin typeface="Noto Sans" pitchFamily="34" charset="0"/>
                  <a:ea typeface="맑은 고딕" pitchFamily="50" charset="-127"/>
                </a:rPr>
                <a:t>03</a:t>
              </a:r>
              <a:endParaRPr lang="ko-KR" altLang="en-US" sz="2500" b="1" dirty="0">
                <a:solidFill>
                  <a:schemeClr val="accent3">
                    <a:lumMod val="75000"/>
                  </a:schemeClr>
                </a:solidFill>
                <a:latin typeface="Noto Sans" pitchFamily="34" charset="0"/>
                <a:ea typeface="맑은 고딕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99863" y="4149080"/>
            <a:ext cx="3584229" cy="477054"/>
            <a:chOff x="699863" y="4149080"/>
            <a:chExt cx="3584229" cy="477054"/>
          </a:xfrm>
        </p:grpSpPr>
        <p:sp>
          <p:nvSpPr>
            <p:cNvPr id="65" name="Text Box 5"/>
            <p:cNvSpPr txBox="1">
              <a:spLocks noChangeArrowheads="1"/>
            </p:cNvSpPr>
            <p:nvPr/>
          </p:nvSpPr>
          <p:spPr bwMode="auto">
            <a:xfrm>
              <a:off x="1331342" y="4273153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b="1" dirty="0" smtClean="0">
                  <a:solidFill>
                    <a:schemeClr val="accent5">
                      <a:lumMod val="75000"/>
                    </a:schemeClr>
                  </a:solidFill>
                  <a:latin typeface="Noto Sans" pitchFamily="34" charset="0"/>
                  <a:ea typeface="맑은 고딕" pitchFamily="50" charset="-127"/>
                </a:rPr>
                <a:t>Cold  Stress</a:t>
              </a:r>
              <a:endParaRPr lang="en-US" altLang="ko-KR" sz="1400" b="1" dirty="0">
                <a:solidFill>
                  <a:schemeClr val="accent5">
                    <a:lumMod val="75000"/>
                  </a:schemeClr>
                </a:solidFill>
                <a:latin typeface="Noto Sans" pitchFamily="34" charset="0"/>
                <a:ea typeface="맑은 고딕" pitchFamily="50" charset="-127"/>
              </a:endParaRPr>
            </a:p>
          </p:txBody>
        </p:sp>
        <p:sp>
          <p:nvSpPr>
            <p:cNvPr id="67" name="TextBox 13"/>
            <p:cNvSpPr txBox="1">
              <a:spLocks noChangeArrowheads="1"/>
            </p:cNvSpPr>
            <p:nvPr/>
          </p:nvSpPr>
          <p:spPr bwMode="auto">
            <a:xfrm>
              <a:off x="699863" y="4149080"/>
              <a:ext cx="550151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accent3">
                      <a:lumMod val="75000"/>
                    </a:schemeClr>
                  </a:solidFill>
                  <a:latin typeface="Noto Sans" pitchFamily="34" charset="0"/>
                  <a:ea typeface="맑은 고딕" pitchFamily="50" charset="-127"/>
                </a:rPr>
                <a:t>04</a:t>
              </a:r>
              <a:endParaRPr lang="ko-KR" altLang="en-US" sz="2500" b="1" dirty="0">
                <a:solidFill>
                  <a:schemeClr val="accent3">
                    <a:lumMod val="75000"/>
                  </a:schemeClr>
                </a:solidFill>
                <a:latin typeface="Noto Sans" pitchFamily="34" charset="0"/>
                <a:ea typeface="맑은 고딕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99863" y="4869160"/>
            <a:ext cx="3800129" cy="597261"/>
            <a:chOff x="699863" y="4869160"/>
            <a:chExt cx="3800129" cy="597261"/>
          </a:xfrm>
        </p:grpSpPr>
        <p:sp>
          <p:nvSpPr>
            <p:cNvPr id="70" name="Text Box 5"/>
            <p:cNvSpPr txBox="1">
              <a:spLocks noChangeArrowheads="1"/>
            </p:cNvSpPr>
            <p:nvPr/>
          </p:nvSpPr>
          <p:spPr bwMode="auto">
            <a:xfrm>
              <a:off x="1331342" y="4993233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b="1" dirty="0" smtClean="0">
                  <a:solidFill>
                    <a:schemeClr val="accent5">
                      <a:lumMod val="75000"/>
                    </a:schemeClr>
                  </a:solidFill>
                  <a:latin typeface="Noto Sans" pitchFamily="34" charset="0"/>
                  <a:ea typeface="맑은 고딕" pitchFamily="50" charset="-127"/>
                </a:rPr>
                <a:t>Heat  Stress</a:t>
              </a:r>
              <a:endParaRPr lang="en-US" altLang="ko-KR" sz="1400" b="1" dirty="0">
                <a:solidFill>
                  <a:schemeClr val="accent5">
                    <a:lumMod val="75000"/>
                  </a:schemeClr>
                </a:solidFill>
                <a:latin typeface="Noto Sans" pitchFamily="34" charset="0"/>
                <a:ea typeface="맑은 고딕" pitchFamily="50" charset="-127"/>
              </a:endParaRPr>
            </a:p>
          </p:txBody>
        </p:sp>
        <p:sp>
          <p:nvSpPr>
            <p:cNvPr id="71" name="Text Box 11"/>
            <p:cNvSpPr txBox="1">
              <a:spLocks noChangeArrowheads="1"/>
            </p:cNvSpPr>
            <p:nvPr/>
          </p:nvSpPr>
          <p:spPr bwMode="auto">
            <a:xfrm>
              <a:off x="1331342" y="5220200"/>
              <a:ext cx="31686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pitchFamily="34" charset="0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" name="TextBox 13"/>
            <p:cNvSpPr txBox="1">
              <a:spLocks noChangeArrowheads="1"/>
            </p:cNvSpPr>
            <p:nvPr/>
          </p:nvSpPr>
          <p:spPr bwMode="auto">
            <a:xfrm>
              <a:off x="699863" y="4869160"/>
              <a:ext cx="550151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accent3">
                      <a:lumMod val="75000"/>
                    </a:schemeClr>
                  </a:solidFill>
                  <a:latin typeface="Noto Sans" pitchFamily="34" charset="0"/>
                  <a:ea typeface="맑은 고딕" pitchFamily="50" charset="-127"/>
                </a:rPr>
                <a:t>05</a:t>
              </a:r>
              <a:endParaRPr lang="ko-KR" altLang="en-US" sz="2500" b="1" dirty="0">
                <a:solidFill>
                  <a:schemeClr val="accent3">
                    <a:lumMod val="75000"/>
                  </a:schemeClr>
                </a:solidFill>
                <a:latin typeface="Noto Sans" pitchFamily="34" charset="0"/>
                <a:ea typeface="맑은 고딕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99863" y="5517232"/>
            <a:ext cx="3800129" cy="597261"/>
            <a:chOff x="699863" y="4869160"/>
            <a:chExt cx="3800129" cy="597261"/>
          </a:xfrm>
        </p:grpSpPr>
        <p:sp>
          <p:nvSpPr>
            <p:cNvPr id="25" name="Text Box 5"/>
            <p:cNvSpPr txBox="1">
              <a:spLocks noChangeArrowheads="1"/>
            </p:cNvSpPr>
            <p:nvPr/>
          </p:nvSpPr>
          <p:spPr bwMode="auto">
            <a:xfrm>
              <a:off x="1331342" y="4993233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b="1" dirty="0" smtClean="0">
                  <a:solidFill>
                    <a:schemeClr val="accent5">
                      <a:lumMod val="75000"/>
                    </a:schemeClr>
                  </a:solidFill>
                  <a:latin typeface="Noto Sans" pitchFamily="34" charset="0"/>
                  <a:ea typeface="맑은 고딕" pitchFamily="50" charset="-127"/>
                </a:rPr>
                <a:t>Discussion</a:t>
              </a:r>
              <a:endParaRPr lang="en-US" altLang="ko-KR" sz="1400" b="1" dirty="0">
                <a:solidFill>
                  <a:schemeClr val="accent5">
                    <a:lumMod val="75000"/>
                  </a:schemeClr>
                </a:solidFill>
                <a:latin typeface="Noto Sans" pitchFamily="34" charset="0"/>
                <a:ea typeface="맑은 고딕" pitchFamily="50" charset="-127"/>
              </a:endParaRPr>
            </a:p>
          </p:txBody>
        </p:sp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1331342" y="5220200"/>
              <a:ext cx="31686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pitchFamily="34" charset="0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8" name="TextBox 13"/>
            <p:cNvSpPr txBox="1">
              <a:spLocks noChangeArrowheads="1"/>
            </p:cNvSpPr>
            <p:nvPr/>
          </p:nvSpPr>
          <p:spPr bwMode="auto">
            <a:xfrm>
              <a:off x="699863" y="4869160"/>
              <a:ext cx="550151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 smtClean="0">
                  <a:solidFill>
                    <a:schemeClr val="accent3">
                      <a:lumMod val="75000"/>
                    </a:schemeClr>
                  </a:solidFill>
                  <a:latin typeface="Noto Sans" pitchFamily="34" charset="0"/>
                  <a:ea typeface="맑은 고딕" pitchFamily="50" charset="-127"/>
                </a:rPr>
                <a:t>06</a:t>
              </a:r>
              <a:endParaRPr lang="ko-KR" altLang="en-US" sz="2500" b="1" dirty="0">
                <a:solidFill>
                  <a:schemeClr val="accent3">
                    <a:lumMod val="75000"/>
                  </a:schemeClr>
                </a:solidFill>
                <a:latin typeface="Noto Sans" pitchFamily="34" charset="0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질의 응답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30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참고문</a:t>
            </a:r>
            <a:r>
              <a:rPr lang="ko-KR" altLang="en-US" dirty="0"/>
              <a:t>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Nutrient </a:t>
            </a:r>
            <a:r>
              <a:rPr lang="en-US" altLang="ko-KR" dirty="0"/>
              <a:t>Requirements of Dairy Cattle: Seventh Revised Edition, 2001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공</a:t>
            </a:r>
            <a:r>
              <a:rPr lang="en-US" altLang="ko-KR" dirty="0"/>
              <a:t>)</a:t>
            </a:r>
            <a:r>
              <a:rPr lang="ko-KR" altLang="en-US" dirty="0"/>
              <a:t>저</a:t>
            </a:r>
            <a:r>
              <a:rPr lang="en-US" altLang="ko-KR" dirty="0"/>
              <a:t>: National Research </a:t>
            </a:r>
            <a:r>
              <a:rPr lang="en-US" altLang="ko-KR" dirty="0" smtClean="0"/>
              <a:t>Council</a:t>
            </a:r>
          </a:p>
          <a:p>
            <a:endParaRPr lang="en-US" altLang="ko-KR" dirty="0"/>
          </a:p>
          <a:p>
            <a:r>
              <a:rPr lang="ko-KR" altLang="en-US" dirty="0" smtClean="0"/>
              <a:t>한국가축사양표준 젖소 </a:t>
            </a:r>
            <a:r>
              <a:rPr lang="en-US" altLang="ko-KR" dirty="0" smtClean="0"/>
              <a:t>, 2017</a:t>
            </a:r>
          </a:p>
          <a:p>
            <a:r>
              <a:rPr lang="ko-KR" altLang="en-US" dirty="0" smtClean="0"/>
              <a:t>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농촌진흥청 국립축산과학원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30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043608" y="1556792"/>
            <a:ext cx="3780420" cy="2376264"/>
          </a:xfrm>
        </p:spPr>
        <p:txBody>
          <a:bodyPr/>
          <a:lstStyle/>
          <a:p>
            <a:r>
              <a:rPr lang="en-US" altLang="ko-KR" dirty="0" smtClean="0"/>
              <a:t>THANK</a:t>
            </a:r>
            <a:br>
              <a:rPr lang="en-US" altLang="ko-KR" dirty="0" smtClean="0"/>
            </a:br>
            <a:r>
              <a:rPr lang="en-US" altLang="ko-KR" dirty="0" smtClean="0"/>
              <a:t>YOU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41630" y="3429000"/>
            <a:ext cx="338437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 smtClean="0">
                <a:solidFill>
                  <a:srgbClr val="73657C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000" dirty="0">
              <a:solidFill>
                <a:srgbClr val="73657C"/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/>
            <a:r>
              <a:rPr lang="ko-KR" altLang="en-US" dirty="0" smtClean="0"/>
              <a:t> </a:t>
            </a:r>
            <a:r>
              <a:rPr lang="en-US" altLang="ko-KR" sz="2600" b="1" dirty="0" smtClean="0"/>
              <a:t>- </a:t>
            </a:r>
            <a:r>
              <a:rPr lang="ko-KR" altLang="en-US" sz="2600" b="1" dirty="0" smtClean="0"/>
              <a:t>젖소의 </a:t>
            </a:r>
            <a:r>
              <a:rPr lang="ko-KR" altLang="en-US" sz="2600" b="1" dirty="0"/>
              <a:t>건강과 우유생산에 영향을 미치는 환경 </a:t>
            </a:r>
            <a:r>
              <a:rPr lang="ko-KR" altLang="en-US" sz="2600" b="1" dirty="0" smtClean="0"/>
              <a:t>요인 </a:t>
            </a:r>
            <a:r>
              <a:rPr lang="en-US" altLang="ko-KR" sz="2600" b="1" dirty="0" smtClean="0"/>
              <a:t>-</a:t>
            </a:r>
            <a:endParaRPr lang="en-US" altLang="ko-KR" sz="2600" b="1" dirty="0"/>
          </a:p>
          <a:p>
            <a:pPr marL="0" indent="0"/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itchFamily="34" charset="0"/>
              <a:buChar char="•"/>
            </a:pPr>
            <a:r>
              <a:rPr lang="ko-KR" altLang="en-US" dirty="0"/>
              <a:t>물리적 환경 </a:t>
            </a:r>
            <a:r>
              <a:rPr lang="en-US" altLang="ko-KR" dirty="0"/>
              <a:t>: </a:t>
            </a:r>
            <a:r>
              <a:rPr lang="ko-KR" altLang="en-US" dirty="0"/>
              <a:t>축사의 형태</a:t>
            </a:r>
            <a:r>
              <a:rPr lang="en-US" altLang="ko-KR" dirty="0"/>
              <a:t>, </a:t>
            </a:r>
            <a:r>
              <a:rPr lang="ko-KR" altLang="en-US" dirty="0"/>
              <a:t>바닥 조건</a:t>
            </a:r>
            <a:r>
              <a:rPr lang="en-US" altLang="ko-KR" dirty="0"/>
              <a:t>, </a:t>
            </a:r>
            <a:r>
              <a:rPr lang="ko-KR" altLang="en-US" dirty="0" err="1"/>
              <a:t>깔짚의</a:t>
            </a:r>
            <a:r>
              <a:rPr lang="ko-KR" altLang="en-US" dirty="0"/>
              <a:t> 양과 수분함량</a:t>
            </a:r>
            <a:r>
              <a:rPr lang="en-US" altLang="ko-KR" dirty="0"/>
              <a:t>, </a:t>
            </a:r>
            <a:r>
              <a:rPr lang="ko-KR" altLang="en-US" dirty="0"/>
              <a:t>착유설비</a:t>
            </a:r>
            <a:r>
              <a:rPr lang="en-US" altLang="ko-KR" dirty="0"/>
              <a:t>,</a:t>
            </a:r>
          </a:p>
          <a:p>
            <a:pPr marL="0" indent="0"/>
            <a:r>
              <a:rPr lang="en-US" altLang="ko-KR" dirty="0"/>
              <a:t>                             </a:t>
            </a:r>
            <a:r>
              <a:rPr lang="ko-KR" altLang="en-US" dirty="0"/>
              <a:t>계류여부</a:t>
            </a:r>
            <a:r>
              <a:rPr lang="en-US" altLang="ko-KR" dirty="0"/>
              <a:t>, </a:t>
            </a:r>
            <a:r>
              <a:rPr lang="ko-KR" altLang="en-US" dirty="0"/>
              <a:t>급사장비</a:t>
            </a:r>
            <a:r>
              <a:rPr lang="en-US" altLang="ko-KR" dirty="0"/>
              <a:t>, </a:t>
            </a:r>
            <a:r>
              <a:rPr lang="ko-KR" altLang="en-US" dirty="0"/>
              <a:t>분뇨취급장비</a:t>
            </a:r>
            <a:endParaRPr lang="en-US" altLang="ko-KR" dirty="0"/>
          </a:p>
          <a:p>
            <a:pPr>
              <a:buFont typeface="Arial" pitchFamily="34" charset="0"/>
              <a:buChar char="•"/>
            </a:pPr>
            <a:endParaRPr lang="en-US" altLang="ko-KR" dirty="0"/>
          </a:p>
          <a:p>
            <a:pPr>
              <a:buFont typeface="Arial" pitchFamily="34" charset="0"/>
              <a:buChar char="•"/>
            </a:pPr>
            <a:r>
              <a:rPr lang="ko-KR" altLang="en-US" dirty="0"/>
              <a:t>열 환경</a:t>
            </a:r>
            <a:r>
              <a:rPr lang="en-US" altLang="ko-KR" dirty="0"/>
              <a:t>(</a:t>
            </a:r>
            <a:r>
              <a:rPr lang="ko-KR" altLang="en-US" dirty="0"/>
              <a:t>기후</a:t>
            </a:r>
            <a:r>
              <a:rPr lang="en-US" altLang="ko-KR" dirty="0"/>
              <a:t>) : </a:t>
            </a:r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습도</a:t>
            </a:r>
            <a:r>
              <a:rPr lang="en-US" altLang="ko-KR" dirty="0"/>
              <a:t>, </a:t>
            </a:r>
            <a:r>
              <a:rPr lang="ko-KR" altLang="en-US" dirty="0"/>
              <a:t>풍속</a:t>
            </a:r>
            <a:r>
              <a:rPr lang="en-US" altLang="ko-KR" dirty="0"/>
              <a:t>, </a:t>
            </a:r>
            <a:r>
              <a:rPr lang="ko-KR" altLang="en-US" dirty="0"/>
              <a:t>공기의 품질</a:t>
            </a:r>
            <a:endParaRPr lang="en-US" altLang="ko-KR" dirty="0"/>
          </a:p>
          <a:p>
            <a:pPr>
              <a:buFont typeface="Arial" pitchFamily="34" charset="0"/>
              <a:buChar char="•"/>
            </a:pPr>
            <a:endParaRPr lang="en-US" altLang="ko-KR" dirty="0"/>
          </a:p>
          <a:p>
            <a:pPr>
              <a:buFont typeface="Arial" pitchFamily="34" charset="0"/>
              <a:buChar char="•"/>
            </a:pPr>
            <a:r>
              <a:rPr lang="ko-KR" altLang="en-US" dirty="0"/>
              <a:t>화학적 환경 </a:t>
            </a:r>
            <a:r>
              <a:rPr lang="en-US" altLang="ko-KR" dirty="0"/>
              <a:t>: </a:t>
            </a:r>
            <a:r>
              <a:rPr lang="ko-KR" altLang="en-US" dirty="0"/>
              <a:t>사육장내 가스의 유형과 농도</a:t>
            </a:r>
            <a:r>
              <a:rPr lang="en-US" altLang="ko-KR" dirty="0"/>
              <a:t>, </a:t>
            </a:r>
            <a:r>
              <a:rPr lang="ko-KR" altLang="en-US" dirty="0"/>
              <a:t>바닥에 쌓인 분변</a:t>
            </a:r>
            <a:endParaRPr lang="en-US" altLang="ko-KR" dirty="0"/>
          </a:p>
          <a:p>
            <a:pPr>
              <a:buFont typeface="Arial" pitchFamily="34" charset="0"/>
              <a:buChar char="•"/>
            </a:pPr>
            <a:endParaRPr lang="en-US" altLang="ko-KR" dirty="0"/>
          </a:p>
          <a:p>
            <a:pPr>
              <a:buFont typeface="Arial" pitchFamily="34" charset="0"/>
              <a:buChar char="•"/>
            </a:pPr>
            <a:r>
              <a:rPr lang="ko-KR" altLang="en-US" dirty="0"/>
              <a:t>생물학적 환경 </a:t>
            </a:r>
            <a:r>
              <a:rPr lang="en-US" altLang="ko-KR" dirty="0"/>
              <a:t>: </a:t>
            </a:r>
            <a:r>
              <a:rPr lang="ko-KR" altLang="en-US" dirty="0"/>
              <a:t>사료</a:t>
            </a:r>
            <a:r>
              <a:rPr lang="en-US" altLang="ko-KR" dirty="0"/>
              <a:t>, </a:t>
            </a:r>
            <a:r>
              <a:rPr lang="ko-KR" altLang="en-US" dirty="0"/>
              <a:t>음수</a:t>
            </a:r>
            <a:r>
              <a:rPr lang="en-US" altLang="ko-KR" dirty="0"/>
              <a:t>, </a:t>
            </a:r>
            <a:r>
              <a:rPr lang="ko-KR" altLang="en-US" dirty="0" err="1"/>
              <a:t>깔짚</a:t>
            </a:r>
            <a:r>
              <a:rPr lang="en-US" altLang="ko-KR" dirty="0"/>
              <a:t>, </a:t>
            </a:r>
            <a:r>
              <a:rPr lang="ko-KR" altLang="en-US" dirty="0"/>
              <a:t>공기 및 도구 중의 미생물과 독소</a:t>
            </a:r>
            <a:endParaRPr lang="en-US" altLang="ko-KR" dirty="0"/>
          </a:p>
          <a:p>
            <a:pPr>
              <a:buFont typeface="Arial" pitchFamily="34" charset="0"/>
              <a:buChar char="•"/>
            </a:pPr>
            <a:endParaRPr lang="en-US" altLang="ko-KR" dirty="0"/>
          </a:p>
          <a:p>
            <a:pPr>
              <a:buFont typeface="Arial" pitchFamily="34" charset="0"/>
              <a:buChar char="•"/>
            </a:pPr>
            <a:r>
              <a:rPr lang="ko-KR" altLang="en-US" dirty="0"/>
              <a:t>사료적 요인 </a:t>
            </a:r>
            <a:r>
              <a:rPr lang="en-US" altLang="ko-KR" dirty="0"/>
              <a:t>: </a:t>
            </a:r>
            <a:r>
              <a:rPr lang="ko-KR" altLang="en-US" dirty="0"/>
              <a:t>품질</a:t>
            </a:r>
            <a:r>
              <a:rPr lang="en-US" altLang="ko-KR" dirty="0"/>
              <a:t>, </a:t>
            </a:r>
            <a:r>
              <a:rPr lang="ko-KR" altLang="en-US" dirty="0" err="1"/>
              <a:t>분변량</a:t>
            </a:r>
            <a:r>
              <a:rPr lang="en-US" altLang="ko-KR" dirty="0"/>
              <a:t>, </a:t>
            </a:r>
            <a:r>
              <a:rPr lang="ko-KR" altLang="en-US" dirty="0"/>
              <a:t>급여방식</a:t>
            </a:r>
            <a:r>
              <a:rPr lang="en-US" altLang="ko-KR" dirty="0"/>
              <a:t>, </a:t>
            </a:r>
            <a:r>
              <a:rPr lang="ko-KR" altLang="en-US" dirty="0"/>
              <a:t>먹는 물</a:t>
            </a:r>
            <a:endParaRPr lang="en-US" altLang="ko-KR" dirty="0"/>
          </a:p>
          <a:p>
            <a:pPr>
              <a:buFont typeface="Arial" pitchFamily="34" charset="0"/>
              <a:buChar char="•"/>
            </a:pPr>
            <a:endParaRPr lang="en-US" altLang="ko-KR" dirty="0"/>
          </a:p>
          <a:p>
            <a:pPr>
              <a:buFont typeface="Arial" pitchFamily="34" charset="0"/>
              <a:buChar char="•"/>
            </a:pPr>
            <a:r>
              <a:rPr lang="ko-KR" altLang="en-US" dirty="0"/>
              <a:t>관리적 요인 </a:t>
            </a:r>
            <a:r>
              <a:rPr lang="en-US" altLang="ko-KR" dirty="0"/>
              <a:t>: </a:t>
            </a:r>
            <a:r>
              <a:rPr lang="ko-KR" altLang="en-US" dirty="0"/>
              <a:t>가축관리 및 처치</a:t>
            </a:r>
            <a:r>
              <a:rPr lang="en-US" altLang="ko-KR" dirty="0"/>
              <a:t>, </a:t>
            </a:r>
            <a:r>
              <a:rPr lang="ko-KR" altLang="en-US" dirty="0"/>
              <a:t>착유기술</a:t>
            </a:r>
            <a:r>
              <a:rPr lang="en-US" altLang="ko-KR" dirty="0"/>
              <a:t>, </a:t>
            </a:r>
            <a:r>
              <a:rPr lang="ko-KR" altLang="en-US" dirty="0"/>
              <a:t>소음</a:t>
            </a:r>
            <a:r>
              <a:rPr lang="en-US" altLang="ko-KR" dirty="0"/>
              <a:t>, </a:t>
            </a:r>
            <a:r>
              <a:rPr lang="ko-KR" altLang="en-US" dirty="0"/>
              <a:t>수용밀도</a:t>
            </a:r>
            <a:endParaRPr lang="en-US" altLang="ko-KR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779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131840" y="4365104"/>
            <a:ext cx="299545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ko-KR" sz="1300" dirty="0">
                <a:solidFill>
                  <a:schemeClr val="bg1"/>
                </a:solidFill>
                <a:latin typeface="Noto Sans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300" dirty="0" smtClean="0">
                <a:solidFill>
                  <a:schemeClr val="bg1"/>
                </a:solidFill>
                <a:latin typeface="Noto Sans" pitchFamily="34" charset="0"/>
                <a:ea typeface="맑은 고딕" pitchFamily="50" charset="-127"/>
                <a:cs typeface="굴림" pitchFamily="50" charset="-127"/>
              </a:rPr>
              <a:t>열 환경</a:t>
            </a:r>
            <a:endParaRPr kumimoji="1" lang="en-US" altLang="ko-KR" sz="1300" dirty="0">
              <a:solidFill>
                <a:schemeClr val="bg1"/>
              </a:solidFill>
              <a:latin typeface="Noto Sans" pitchFamily="34" charset="0"/>
              <a:ea typeface="맑은 고딕" pitchFamily="50" charset="-127"/>
              <a:cs typeface="굴림" pitchFamily="50" charset="-127"/>
            </a:endParaRPr>
          </a:p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bg1"/>
                </a:solidFill>
                <a:latin typeface="Noto Sans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300" dirty="0" smtClean="0">
                <a:solidFill>
                  <a:schemeClr val="bg1"/>
                </a:solidFill>
                <a:latin typeface="Noto Sans" pitchFamily="34" charset="0"/>
                <a:ea typeface="맑은 고딕" pitchFamily="50" charset="-127"/>
                <a:cs typeface="굴림" pitchFamily="50" charset="-127"/>
              </a:rPr>
              <a:t>사육밀도</a:t>
            </a:r>
            <a:endParaRPr kumimoji="1" lang="en-US" altLang="ko-KR" sz="1300" dirty="0" smtClean="0">
              <a:solidFill>
                <a:schemeClr val="bg1"/>
              </a:solidFill>
              <a:latin typeface="Noto Sans" pitchFamily="34" charset="0"/>
              <a:ea typeface="맑은 고딕" pitchFamily="50" charset="-127"/>
              <a:cs typeface="굴림" pitchFamily="50" charset="-127"/>
            </a:endParaRPr>
          </a:p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en-US" sz="1300" dirty="0" smtClean="0">
                <a:solidFill>
                  <a:schemeClr val="bg1"/>
                </a:solidFill>
                <a:latin typeface="Noto Sans" pitchFamily="34" charset="0"/>
                <a:ea typeface="맑은 고딕" pitchFamily="50" charset="-127"/>
                <a:cs typeface="굴림" pitchFamily="50" charset="-127"/>
              </a:rPr>
              <a:t>사육</a:t>
            </a:r>
            <a:r>
              <a:rPr kumimoji="1" lang="ko-KR" altLang="en-US" sz="1300" dirty="0">
                <a:solidFill>
                  <a:schemeClr val="bg1"/>
                </a:solidFill>
                <a:latin typeface="Noto Sans" pitchFamily="34" charset="0"/>
                <a:ea typeface="맑은 고딕" pitchFamily="50" charset="-127"/>
                <a:cs typeface="굴림" pitchFamily="50" charset="-127"/>
              </a:rPr>
              <a:t>장</a:t>
            </a:r>
            <a:r>
              <a:rPr kumimoji="1" lang="ko-KR" altLang="en-US" sz="1300" dirty="0" smtClean="0">
                <a:solidFill>
                  <a:schemeClr val="bg1"/>
                </a:solidFill>
                <a:latin typeface="Noto Sans" pitchFamily="34" charset="0"/>
                <a:ea typeface="맑은 고딕" pitchFamily="50" charset="-127"/>
                <a:cs typeface="굴림" pitchFamily="50" charset="-127"/>
              </a:rPr>
              <a:t> 상태</a:t>
            </a:r>
            <a:endParaRPr kumimoji="1" lang="en-US" altLang="ko-KR" sz="1300" dirty="0" smtClean="0">
              <a:solidFill>
                <a:schemeClr val="bg1"/>
              </a:solidFill>
              <a:latin typeface="Noto Sans" pitchFamily="34" charset="0"/>
              <a:ea typeface="맑은 고딕" pitchFamily="50" charset="-127"/>
              <a:cs typeface="굴림" pitchFamily="50" charset="-127"/>
            </a:endParaRPr>
          </a:p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en-US" sz="1300" dirty="0" smtClean="0">
                <a:solidFill>
                  <a:schemeClr val="bg1"/>
                </a:solidFill>
                <a:latin typeface="Noto Sans" pitchFamily="34" charset="0"/>
                <a:ea typeface="맑은 고딕" pitchFamily="50" charset="-127"/>
                <a:cs typeface="굴림" pitchFamily="50" charset="-127"/>
              </a:rPr>
              <a:t>소음</a:t>
            </a:r>
            <a:endParaRPr kumimoji="1" lang="en-US" altLang="ko-KR" sz="1300" dirty="0" smtClean="0">
              <a:solidFill>
                <a:schemeClr val="bg1"/>
              </a:solidFill>
              <a:latin typeface="Noto Sans" pitchFamily="34" charset="0"/>
              <a:ea typeface="맑은 고딕" pitchFamily="50" charset="-127"/>
              <a:cs typeface="굴림" pitchFamily="50" charset="-127"/>
            </a:endParaRPr>
          </a:p>
          <a:p>
            <a:pPr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300" dirty="0" smtClean="0">
                <a:solidFill>
                  <a:schemeClr val="bg1"/>
                </a:solidFill>
                <a:latin typeface="Noto Sans" pitchFamily="34" charset="0"/>
                <a:ea typeface="맑은 고딕" pitchFamily="50" charset="-127"/>
                <a:cs typeface="굴림" pitchFamily="50" charset="-127"/>
              </a:rPr>
              <a:t>공기의 품질</a:t>
            </a:r>
            <a:endParaRPr kumimoji="1" lang="ko-KR" altLang="ko-KR" sz="1300" dirty="0">
              <a:solidFill>
                <a:schemeClr val="bg1"/>
              </a:solidFill>
              <a:latin typeface="Noto Sans" pitchFamily="34" charset="0"/>
              <a:ea typeface="맑은 고딕" pitchFamily="50" charset="-127"/>
              <a:cs typeface="굴림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691680" y="533025"/>
            <a:ext cx="2808312" cy="549908"/>
            <a:chOff x="1691680" y="533025"/>
            <a:chExt cx="2808312" cy="549908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1691680" y="533025"/>
              <a:ext cx="280831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 dirty="0">
                  <a:solidFill>
                    <a:schemeClr val="bg1"/>
                  </a:solidFill>
                  <a:latin typeface="Noto Sans" pitchFamily="34" charset="0"/>
                  <a:ea typeface="맑은 고딕" pitchFamily="50" charset="-127"/>
                  <a:cs typeface="굴림" pitchFamily="50" charset="-127"/>
                </a:rPr>
                <a:t>Major Environmental Factors</a:t>
              </a:r>
              <a:endParaRPr kumimoji="1" lang="en-US" altLang="ko-KR" sz="1400" b="1" dirty="0">
                <a:solidFill>
                  <a:schemeClr val="bg1"/>
                </a:solidFill>
                <a:latin typeface="Noto Sans" pitchFamily="34" charset="0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1680" y="836712"/>
              <a:ext cx="250202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ts val="1200"/>
                </a:lnSpc>
                <a:defRPr/>
              </a:pPr>
              <a:r>
                <a:rPr lang="ko-KR" altLang="en-US" sz="1100" dirty="0" smtClean="0">
                  <a:latin typeface="Noto Sans" pitchFamily="34" charset="0"/>
                  <a:ea typeface="맑은 고딕" pitchFamily="50" charset="-127"/>
                  <a:cs typeface="굴림" pitchFamily="50" charset="-127"/>
                </a:rPr>
                <a:t>주요 환경 인자</a:t>
              </a:r>
              <a:endParaRPr lang="en-US" altLang="ko-KR" sz="1100" dirty="0">
                <a:latin typeface="Noto Sans" pitchFamily="34" charset="0"/>
                <a:ea typeface="맑은 고딕" pitchFamily="50" charset="-127"/>
                <a:cs typeface="굴림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ko-KR" dirty="0" smtClean="0"/>
              <a:t>1. </a:t>
            </a:r>
            <a:r>
              <a:rPr lang="ko-KR" altLang="en-US" dirty="0" smtClean="0"/>
              <a:t>열 환경</a:t>
            </a:r>
            <a:endParaRPr lang="en-US" altLang="ko-KR" dirty="0" smtClean="0"/>
          </a:p>
          <a:p>
            <a:pPr marL="0" indent="0"/>
            <a:endParaRPr lang="en-US" altLang="ko-KR" dirty="0" smtClean="0"/>
          </a:p>
          <a:p>
            <a:pPr marL="0" indent="0"/>
            <a:endParaRPr lang="en-US" altLang="ko-KR" dirty="0"/>
          </a:p>
          <a:p>
            <a:pPr>
              <a:buFont typeface="Arial" pitchFamily="34" charset="0"/>
              <a:buChar char="•"/>
            </a:pPr>
            <a:r>
              <a:rPr lang="en-US" altLang="ko-KR" dirty="0"/>
              <a:t>EAT(Effective Ambient Temperature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유효외기온도</a:t>
            </a:r>
            <a:endParaRPr lang="en-US" altLang="ko-KR" dirty="0"/>
          </a:p>
          <a:p>
            <a:pPr marL="0" indent="0"/>
            <a:r>
              <a:rPr lang="en-US" altLang="ko-KR" dirty="0" smtClean="0"/>
              <a:t>     - </a:t>
            </a:r>
            <a:r>
              <a:rPr lang="ko-KR" altLang="en-US" dirty="0" err="1" smtClean="0"/>
              <a:t>열방사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습도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공기의 이동속도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접촉표면 및 비 또는 눈에 따라 결정</a:t>
            </a:r>
            <a:endParaRPr lang="en-US" altLang="ko-KR" dirty="0" smtClean="0"/>
          </a:p>
          <a:p>
            <a:pPr marL="0" indent="0"/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THI(Temperature Humidity Index) : </a:t>
            </a:r>
            <a:r>
              <a:rPr lang="ko-KR" altLang="en-US" dirty="0" err="1" smtClean="0"/>
              <a:t>온습도지수</a:t>
            </a:r>
            <a:endParaRPr lang="en-US" altLang="ko-KR" dirty="0" smtClean="0"/>
          </a:p>
          <a:p>
            <a:pPr marL="0" indent="0"/>
            <a:r>
              <a:rPr lang="en-US" altLang="ko-KR" dirty="0" smtClean="0"/>
              <a:t>       - EAT</a:t>
            </a:r>
            <a:r>
              <a:rPr lang="ko-KR" altLang="en-US" dirty="0" smtClean="0"/>
              <a:t>에 대한 지수를 확립하지 못하여 젖소는 </a:t>
            </a:r>
            <a:r>
              <a:rPr lang="en-US" altLang="ko-KR" dirty="0" smtClean="0"/>
              <a:t>THI</a:t>
            </a:r>
            <a:r>
              <a:rPr lang="ko-KR" altLang="en-US" dirty="0" smtClean="0"/>
              <a:t>를 적용 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WCI(Wind-Chill Index) : </a:t>
            </a:r>
            <a:r>
              <a:rPr lang="ko-KR" altLang="en-US" dirty="0" err="1" smtClean="0"/>
              <a:t>풍냉지수</a:t>
            </a:r>
            <a:endParaRPr lang="en-US" altLang="ko-KR" dirty="0" smtClean="0"/>
          </a:p>
          <a:p>
            <a:pPr marL="0" indent="0"/>
            <a:r>
              <a:rPr lang="en-US" altLang="ko-KR" dirty="0"/>
              <a:t> </a:t>
            </a:r>
            <a:r>
              <a:rPr lang="en-US" altLang="ko-KR" dirty="0" smtClean="0"/>
              <a:t>     - </a:t>
            </a:r>
            <a:r>
              <a:rPr lang="ko-KR" altLang="en-US" dirty="0" smtClean="0"/>
              <a:t>바람의 영향을 나타내는 지수</a:t>
            </a:r>
            <a:endParaRPr lang="en-US" altLang="ko-KR" dirty="0"/>
          </a:p>
          <a:p>
            <a:pPr marL="0" indent="0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Major Environmental Factors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1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사육 밀도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과밀사육은 스트레스의 원인</a:t>
            </a:r>
            <a:endParaRPr lang="en-US" altLang="ko-KR" dirty="0" smtClean="0"/>
          </a:p>
          <a:p>
            <a:pPr marL="0" indent="0"/>
            <a:r>
              <a:rPr lang="en-US" altLang="ko-KR" dirty="0"/>
              <a:t> </a:t>
            </a:r>
            <a:r>
              <a:rPr lang="en-US" altLang="ko-KR" dirty="0" smtClean="0"/>
              <a:t>     =&gt; </a:t>
            </a:r>
            <a:r>
              <a:rPr lang="ko-KR" altLang="en-US" dirty="0" smtClean="0"/>
              <a:t>혈중 </a:t>
            </a:r>
            <a:r>
              <a:rPr lang="en-US" altLang="ko-KR" dirty="0" smtClean="0"/>
              <a:t>cortisol </a:t>
            </a:r>
            <a:r>
              <a:rPr lang="ko-KR" altLang="en-US" dirty="0" smtClean="0"/>
              <a:t>함량을 높이고 생산성을 저하시킨다</a:t>
            </a:r>
            <a:r>
              <a:rPr lang="en-US" altLang="ko-KR" dirty="0" smtClean="0"/>
              <a:t>.</a:t>
            </a:r>
          </a:p>
          <a:p>
            <a:pPr marL="0" indent="0"/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적정 사육밀도의 </a:t>
            </a:r>
            <a:r>
              <a:rPr lang="en-US" altLang="ko-KR" dirty="0" smtClean="0"/>
              <a:t>80% </a:t>
            </a:r>
            <a:r>
              <a:rPr lang="ko-KR" altLang="en-US" dirty="0" smtClean="0"/>
              <a:t>수준에서 사육밀도가 </a:t>
            </a:r>
            <a:r>
              <a:rPr lang="en-US" altLang="ko-KR" dirty="0" smtClean="0"/>
              <a:t>10%</a:t>
            </a:r>
            <a:r>
              <a:rPr lang="ko-KR" altLang="en-US" dirty="0" smtClean="0"/>
              <a:t>씩 증감될 때</a:t>
            </a:r>
            <a:endParaRPr lang="en-US" altLang="ko-KR" dirty="0"/>
          </a:p>
          <a:p>
            <a:pPr marL="0" indent="0"/>
            <a:r>
              <a:rPr lang="en-US" altLang="ko-KR" dirty="0" smtClean="0"/>
              <a:t>       =&gt;</a:t>
            </a:r>
            <a:r>
              <a:rPr lang="ko-KR" altLang="en-US" dirty="0" smtClean="0"/>
              <a:t> 두당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산유량은 </a:t>
            </a:r>
            <a:r>
              <a:rPr lang="en-US" altLang="ko-KR" dirty="0" smtClean="0"/>
              <a:t>0.7kg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감소</a:t>
            </a:r>
            <a:endParaRPr lang="en-US" altLang="ko-KR" dirty="0" smtClean="0"/>
          </a:p>
          <a:p>
            <a:pPr marL="0" indent="0"/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사육밀도가 </a:t>
            </a:r>
            <a:r>
              <a:rPr lang="en-US" altLang="ko-KR" dirty="0" smtClean="0"/>
              <a:t>1%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pPr marL="0" indent="0"/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err="1" smtClean="0"/>
              <a:t>임신율이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0.1% </a:t>
            </a:r>
            <a:r>
              <a:rPr lang="ko-KR" altLang="en-US" dirty="0" smtClean="0"/>
              <a:t>감소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Major Environmental Factors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13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사육장 상태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저온환경에서 </a:t>
            </a:r>
            <a:r>
              <a:rPr lang="ko-KR" altLang="en-US" dirty="0" err="1" smtClean="0"/>
              <a:t>깔짚이</a:t>
            </a:r>
            <a:r>
              <a:rPr lang="ko-KR" altLang="en-US" dirty="0" smtClean="0"/>
              <a:t> 없는 콘크리트 바닥에 젖소가 누울 경우 </a:t>
            </a:r>
            <a:endParaRPr lang="en-US" altLang="ko-KR" dirty="0" smtClean="0"/>
          </a:p>
          <a:p>
            <a:pPr marL="0" indent="0"/>
            <a:r>
              <a:rPr lang="en-US" altLang="ko-KR" dirty="0"/>
              <a:t> </a:t>
            </a:r>
            <a:r>
              <a:rPr lang="en-US" altLang="ko-KR" dirty="0" smtClean="0"/>
              <a:t>      =&gt; </a:t>
            </a:r>
            <a:r>
              <a:rPr lang="ko-KR" altLang="en-US" dirty="0" smtClean="0"/>
              <a:t>접촉면을 통해 체열의 손실 속도가 증가하여 에너지 요구량 증가</a:t>
            </a:r>
            <a:endParaRPr lang="en-US" altLang="ko-KR" dirty="0" smtClean="0"/>
          </a:p>
          <a:p>
            <a:pPr marL="0" indent="0"/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통행이 빈번한 지점에 분뇨나 흘린 물로 오염이 되어있는 경우 </a:t>
            </a:r>
            <a:endParaRPr lang="en-US" altLang="ko-KR" dirty="0" smtClean="0"/>
          </a:p>
          <a:p>
            <a:pPr marL="0" indent="0"/>
            <a:r>
              <a:rPr lang="en-US" altLang="ko-KR" dirty="0"/>
              <a:t> </a:t>
            </a:r>
            <a:r>
              <a:rPr lang="en-US" altLang="ko-KR" dirty="0" smtClean="0"/>
              <a:t>      =&gt; </a:t>
            </a:r>
            <a:r>
              <a:rPr lang="ko-KR" altLang="en-US" dirty="0" smtClean="0"/>
              <a:t>미끄럼 마찰계수가 증가하여 스트레스로 인한 영양소 소비량 증가</a:t>
            </a:r>
            <a:endParaRPr lang="en-US" altLang="ko-KR" dirty="0" smtClean="0"/>
          </a:p>
          <a:p>
            <a:pPr marL="0" indent="0"/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축사 바닥을 흙으로 조성하여 배설물로 오염되어 있는 경우</a:t>
            </a:r>
            <a:endParaRPr lang="en-US" altLang="ko-KR" dirty="0" smtClean="0"/>
          </a:p>
          <a:p>
            <a:pPr marL="0" indent="0"/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휴식자세 불안정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보행 시 발굽이 빠져 활동에너지 요구량 증가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Major Environmental Factors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29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소음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소음으로 인한 가축의 유산과 도태문제는 이미 과학적으로 입증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가축이 쾌적한 환경에서 사육되려면 </a:t>
            </a:r>
            <a:endParaRPr lang="en-US" altLang="ko-KR" dirty="0" smtClean="0"/>
          </a:p>
          <a:p>
            <a:pPr marL="0" indent="0"/>
            <a:r>
              <a:rPr lang="en-US" altLang="ko-KR" dirty="0"/>
              <a:t> </a:t>
            </a:r>
            <a:r>
              <a:rPr lang="en-US" altLang="ko-KR" dirty="0" smtClean="0"/>
              <a:t>     – </a:t>
            </a:r>
            <a:r>
              <a:rPr lang="ko-KR" altLang="en-US" dirty="0" smtClean="0"/>
              <a:t>주간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60dB(A) </a:t>
            </a:r>
            <a:r>
              <a:rPr lang="ko-KR" altLang="en-US" dirty="0" smtClean="0"/>
              <a:t>이하</a:t>
            </a:r>
            <a:endParaRPr lang="en-US" altLang="ko-KR" dirty="0"/>
          </a:p>
          <a:p>
            <a:pPr marL="0" indent="0"/>
            <a:r>
              <a:rPr lang="en-US" altLang="ko-KR" dirty="0" smtClean="0"/>
              <a:t>      – </a:t>
            </a:r>
            <a:r>
              <a:rPr lang="ko-KR" altLang="en-US" dirty="0" smtClean="0"/>
              <a:t>야간 </a:t>
            </a:r>
            <a:r>
              <a:rPr lang="en-US" altLang="ko-KR" dirty="0" smtClean="0"/>
              <a:t>: 40dB(A) </a:t>
            </a:r>
            <a:r>
              <a:rPr lang="ko-KR" altLang="en-US" dirty="0" smtClean="0"/>
              <a:t>이하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기계 및 장비와 동물 자체에서 발생되는 소음으로</a:t>
            </a:r>
            <a:endParaRPr lang="en-US" altLang="ko-KR" dirty="0" smtClean="0"/>
          </a:p>
          <a:p>
            <a:pPr marL="0" indent="0"/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젖소 사육시설에서는 </a:t>
            </a:r>
            <a:r>
              <a:rPr lang="en-US" altLang="ko-KR" b="1" u="sng" dirty="0" smtClean="0"/>
              <a:t>72.7~83.8 dB</a:t>
            </a:r>
            <a:r>
              <a:rPr lang="en-US" altLang="ko-KR" u="sng" dirty="0" smtClean="0"/>
              <a:t> </a:t>
            </a:r>
            <a:r>
              <a:rPr lang="ko-KR" altLang="en-US" dirty="0" smtClean="0"/>
              <a:t>수준의 소음이 상존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일반적으로 주기적이고 반복적인 소음은 별다른 피해를 미치지 않음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b="1" u="sng" dirty="0" smtClean="0"/>
              <a:t>80~105dB</a:t>
            </a:r>
            <a:r>
              <a:rPr lang="ko-KR" altLang="en-US" dirty="0" smtClean="0"/>
              <a:t>가 넘는 간헐적 소음에 노출될 경우 </a:t>
            </a:r>
            <a:endParaRPr lang="en-US" altLang="ko-KR" dirty="0" smtClean="0"/>
          </a:p>
          <a:p>
            <a:pPr marL="0" indent="0"/>
            <a:r>
              <a:rPr lang="en-US" altLang="ko-KR" dirty="0"/>
              <a:t> </a:t>
            </a:r>
            <a:r>
              <a:rPr lang="en-US" altLang="ko-KR" dirty="0" smtClean="0"/>
              <a:t>     =&gt; </a:t>
            </a:r>
            <a:r>
              <a:rPr lang="ko-KR" altLang="en-US" dirty="0" smtClean="0"/>
              <a:t>식욕저하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증체량</a:t>
            </a:r>
            <a:r>
              <a:rPr lang="ko-KR" altLang="en-US" dirty="0" smtClean="0"/>
              <a:t> 감소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산유량 감소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태반박리로 인한 유산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Major Environmental Factors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23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공기의 품질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공기의 품질을 좌우하는 요인</a:t>
            </a:r>
            <a:endParaRPr lang="en-US" altLang="ko-KR" dirty="0" smtClean="0"/>
          </a:p>
          <a:p>
            <a:pPr marL="0" indent="0"/>
            <a:r>
              <a:rPr lang="en-US" altLang="ko-KR" dirty="0"/>
              <a:t> </a:t>
            </a:r>
            <a:r>
              <a:rPr lang="en-US" altLang="ko-KR" dirty="0" smtClean="0"/>
              <a:t>     - CO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이산화탄소</a:t>
            </a:r>
            <a:r>
              <a:rPr lang="en-US" altLang="ko-KR" dirty="0" smtClean="0"/>
              <a:t>)</a:t>
            </a:r>
          </a:p>
          <a:p>
            <a:pPr marL="0" indent="0"/>
            <a:r>
              <a:rPr lang="en-US" altLang="ko-KR" dirty="0"/>
              <a:t> </a:t>
            </a:r>
            <a:r>
              <a:rPr lang="en-US" altLang="ko-KR" dirty="0" smtClean="0"/>
              <a:t>     - CH</a:t>
            </a:r>
            <a:r>
              <a:rPr lang="en-US" altLang="ko-KR" baseline="-25000" dirty="0" smtClean="0"/>
              <a:t>4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메탄</a:t>
            </a:r>
            <a:r>
              <a:rPr lang="en-US" altLang="ko-KR" dirty="0" smtClean="0"/>
              <a:t>)</a:t>
            </a:r>
          </a:p>
          <a:p>
            <a:pPr marL="0" indent="0"/>
            <a:r>
              <a:rPr lang="en-US" altLang="ko-KR" dirty="0"/>
              <a:t> </a:t>
            </a:r>
            <a:r>
              <a:rPr lang="en-US" altLang="ko-KR" dirty="0" smtClean="0"/>
              <a:t>     - NH</a:t>
            </a:r>
            <a:r>
              <a:rPr lang="en-US" altLang="ko-KR" baseline="-25000" dirty="0" smtClean="0"/>
              <a:t>3</a:t>
            </a:r>
            <a:r>
              <a:rPr lang="en-US" altLang="ko-KR" dirty="0" smtClean="0"/>
              <a:t>(</a:t>
            </a:r>
            <a:r>
              <a:rPr lang="ko-KR" altLang="en-US" dirty="0" smtClean="0"/>
              <a:t>암모니아</a:t>
            </a:r>
            <a:r>
              <a:rPr lang="en-US" altLang="ko-KR" dirty="0" smtClean="0"/>
              <a:t>)</a:t>
            </a:r>
          </a:p>
          <a:p>
            <a:pPr marL="0" indent="0"/>
            <a:r>
              <a:rPr lang="en-US" altLang="ko-KR" dirty="0"/>
              <a:t> </a:t>
            </a:r>
            <a:r>
              <a:rPr lang="en-US" altLang="ko-KR" dirty="0" smtClean="0"/>
              <a:t>     - H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S(</a:t>
            </a:r>
            <a:r>
              <a:rPr lang="ko-KR" altLang="en-US" dirty="0" smtClean="0"/>
              <a:t>황화수소</a:t>
            </a:r>
            <a:r>
              <a:rPr lang="en-US" altLang="ko-KR" dirty="0" smtClean="0"/>
              <a:t>)</a:t>
            </a:r>
          </a:p>
          <a:p>
            <a:pPr marL="0" indent="0"/>
            <a:r>
              <a:rPr lang="en-US" altLang="ko-KR" dirty="0"/>
              <a:t> </a:t>
            </a:r>
            <a:r>
              <a:rPr lang="en-US" altLang="ko-KR" dirty="0" smtClean="0"/>
              <a:t>     - </a:t>
            </a:r>
            <a:r>
              <a:rPr lang="ko-KR" altLang="en-US" dirty="0" smtClean="0"/>
              <a:t>미세 먼지</a:t>
            </a:r>
            <a:endParaRPr lang="en-US" altLang="ko-KR" dirty="0" smtClean="0"/>
          </a:p>
          <a:p>
            <a:pPr marL="0" indent="0"/>
            <a:r>
              <a:rPr lang="en-US" altLang="ko-KR" dirty="0"/>
              <a:t> </a:t>
            </a:r>
            <a:r>
              <a:rPr lang="en-US" altLang="ko-KR" dirty="0" smtClean="0"/>
              <a:t>     - </a:t>
            </a:r>
            <a:r>
              <a:rPr lang="ko-KR" altLang="en-US" dirty="0" smtClean="0"/>
              <a:t>부유성 먼지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Major Environmental Factors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580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11278</TotalTime>
  <Words>1060</Words>
  <Application>Microsoft Office PowerPoint</Application>
  <PresentationFormat>화면 슬라이드 쇼(4:3)</PresentationFormat>
  <Paragraphs>197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굴림</vt:lpstr>
      <vt:lpstr>Arial</vt:lpstr>
      <vt:lpstr>맑은 고딕</vt:lpstr>
      <vt:lpstr>Noto Sans</vt:lpstr>
      <vt:lpstr>굴림체</vt:lpstr>
      <vt:lpstr>Office 테마</vt:lpstr>
      <vt:lpstr>Dairy cattle  Nutrition &amp; Environment</vt:lpstr>
      <vt:lpstr>PowerPoint 프레젠테이션</vt:lpstr>
      <vt:lpstr>Introduction</vt:lpstr>
      <vt:lpstr>PowerPoint 프레젠테이션</vt:lpstr>
      <vt:lpstr>Major Environmental Factors</vt:lpstr>
      <vt:lpstr>Major Environmental Factors</vt:lpstr>
      <vt:lpstr>Major Environmental Factors</vt:lpstr>
      <vt:lpstr>Major Environmental Factors</vt:lpstr>
      <vt:lpstr>Major Environmental Factors</vt:lpstr>
      <vt:lpstr>PowerPoint 프레젠테이션</vt:lpstr>
      <vt:lpstr>Change of Climate  &amp; Requirement of Nutrition</vt:lpstr>
      <vt:lpstr>PowerPoint 프레젠테이션</vt:lpstr>
      <vt:lpstr>Cold  Stress</vt:lpstr>
      <vt:lpstr>Cold  Stress</vt:lpstr>
      <vt:lpstr>Cold  Stress</vt:lpstr>
      <vt:lpstr>PowerPoint 프레젠테이션</vt:lpstr>
      <vt:lpstr>Heat  Stress</vt:lpstr>
      <vt:lpstr>Heat  Stress</vt:lpstr>
      <vt:lpstr>Heat  Stress</vt:lpstr>
      <vt:lpstr>Discussion</vt:lpstr>
      <vt:lpstr>Reference</vt:lpstr>
      <vt:lpstr>THANK YOU</vt:lpstr>
    </vt:vector>
  </TitlesOfParts>
  <Company>(주) 예스폼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예스폼 템플릿</dc:title>
  <dc:creator>문서서식 예스폼(www.yesform.com) 김다혜</dc:creator>
  <cp:keywords>www.yesform.com</cp:keywords>
  <dc:description>본 문서의 저작권은 예스폼(yesform)에 있으며
무단 복제 배포시 법적인 제재를 받을 수 있습니다.</dc:description>
  <cp:lastModifiedBy>Francis</cp:lastModifiedBy>
  <cp:revision>888</cp:revision>
  <dcterms:created xsi:type="dcterms:W3CDTF">2010-02-01T08:03:16Z</dcterms:created>
  <dcterms:modified xsi:type="dcterms:W3CDTF">2019-03-19T09:07:42Z</dcterms:modified>
</cp:coreProperties>
</file>