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5" r:id="rId2"/>
    <p:sldId id="270" r:id="rId3"/>
    <p:sldId id="274" r:id="rId4"/>
    <p:sldId id="280" r:id="rId5"/>
    <p:sldId id="281" r:id="rId6"/>
    <p:sldId id="300" r:id="rId7"/>
    <p:sldId id="277" r:id="rId8"/>
    <p:sldId id="264" r:id="rId9"/>
    <p:sldId id="278" r:id="rId10"/>
    <p:sldId id="279" r:id="rId11"/>
    <p:sldId id="284" r:id="rId12"/>
    <p:sldId id="273" r:id="rId13"/>
    <p:sldId id="288" r:id="rId14"/>
    <p:sldId id="292" r:id="rId15"/>
    <p:sldId id="302" r:id="rId16"/>
    <p:sldId id="272" r:id="rId17"/>
    <p:sldId id="285" r:id="rId18"/>
    <p:sldId id="286" r:id="rId19"/>
    <p:sldId id="290" r:id="rId20"/>
    <p:sldId id="296" r:id="rId21"/>
    <p:sldId id="291" r:id="rId22"/>
    <p:sldId id="301" r:id="rId23"/>
    <p:sldId id="282" r:id="rId24"/>
    <p:sldId id="287" r:id="rId25"/>
    <p:sldId id="295" r:id="rId26"/>
    <p:sldId id="29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68F"/>
    <a:srgbClr val="333F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napToGrid="0">
      <p:cViewPr>
        <p:scale>
          <a:sx n="90" d="100"/>
          <a:sy n="90" d="100"/>
        </p:scale>
        <p:origin x="15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53E3-F667-447F-A6F8-03357F9ECDAD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A88D4-E4E5-4C4A-8927-8381A03E4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4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A88D4-E4E5-4C4A-8927-8381A03E4B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6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76BB59-FAA4-436A-A125-3CFC92B0C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FDA6AE5-CE27-4BF8-8C19-42473963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48633-E8F6-4D7A-8DB3-4718AC49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53EC83-C3FB-4307-8494-40B8984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748050-3380-4B16-ADAB-6AB2D664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ED6CE4-8552-426A-BEB4-5CE81F4E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010851-F3C3-4234-BA7E-59909C79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C56783-DF08-4C69-959A-769ACF88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2D5F26-9BE7-447C-AD22-9A512733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9E6EF34-2C7D-4A66-A095-89088355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7FD252-580F-4B7F-86A7-ECC57070A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1EEB1D8-1093-4489-9EB3-5B38BE1AA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1A9AC2-9C10-4F52-909B-D701059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D28136-07CC-475E-9DCE-A27D7C46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642BD9-9A9F-4C96-9FB1-F8F111F1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8AA6EF-D568-4C4F-B6FD-4A27E5D6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85066D0-C5AE-4A55-9345-4EF8F862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A33729-4D41-483B-9A42-67B942A5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981DCD-DFEA-43BE-99BE-A3586494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A82929-5E9A-4531-AEE8-66C30B0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B42176-EAC5-461A-AA5F-E2116EE0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C9E3AD-84E1-4B90-910C-AF317942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6041EE-24BC-44CE-BE99-CBD64882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D48DF8-2387-47CE-89E7-78B6BF62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5C554B-3F9C-4F54-8BC0-5D487BE9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0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559517-1489-4147-AC90-18CE34C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552D45-4AB8-4292-B37B-5B415092A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F7FC6A-2B73-45D1-AB55-65F16E92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872C03-AC79-4C5A-93A3-731A43D1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25998B-3C4B-4B01-897A-8F05152D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A670CB-17E2-4D16-87CE-ECBD46C2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B0AA55-441D-4A84-BAAC-015ED98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C37D52-6EF2-42D4-97E5-70C8089F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AB2910-E070-4522-B9CE-4AAF5B32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B23C18A-391D-4F4A-855C-55E74D31B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EE74D8-9B0D-4890-ACE5-7135AFC5B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5D6D0AD-9146-4BD8-A256-2CBCB36E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80EFF3-B550-4EF4-A307-D51BCB8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25F0E0A-CA2A-4D4C-B17D-590FC5C5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686FED-88C0-4681-A625-4E38C95A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6BC3B6F-6E9A-4F61-B0AA-97088AE5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73B91FF-0FB3-4977-B21E-7D1D9834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1632D71-B590-46F3-A7C7-0580DC22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6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068FA0B-8D67-49B5-BDCB-2AAFD2B8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DF3EF1D-1917-4AA6-B95F-4C20E059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22EC47-744A-4E7D-A43F-882196CD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1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D1628D-CB44-4323-A2E7-D6D9781A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6D5452-B513-492C-927F-06580B54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F7DAAC5-C3AC-4C46-93D8-C588974D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6AE19-4D02-4AB1-A59D-FF4028EA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2EFE47B-2324-4A1C-BC27-42F576F7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B32FCA-F372-4A07-9419-1DEF3A58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8AE04E-B301-4B77-B3B0-B668CBE6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45CD300-E5A7-42E4-8807-8DE388394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3FF0257-D2C9-42B8-B5FB-40FE0DCD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59C4D1-7163-4DD4-901E-560D6804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3FDFC1-27D9-4C27-B612-1A0DC7F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A7C21E-7FF5-4146-9FBF-298F7D1B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7880F5-A12A-4B6F-8E84-FB6B0A13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13559E-B6DC-4AA6-AA54-AFC0A327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787A34-89F7-44E5-9017-FB8E53086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63C0-C315-40CF-BA93-058AD17FD7E7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EAD80D-F2EF-4995-859D-4E973458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FD08C3A-ED42-4C31-A7DD-6CEE9FDB5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12F6-8303-4A6B-9F89-F11224CC8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4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전세계 위성 사진에 대한 이미지 검색결과">
            <a:extLst>
              <a:ext uri="{FF2B5EF4-FFF2-40B4-BE49-F238E27FC236}">
                <a16:creationId xmlns:a16="http://schemas.microsoft.com/office/drawing/2014/main" xmlns="" id="{AFA77657-8C28-4052-ABDC-91AC3AFD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6" y="-1"/>
            <a:ext cx="97681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xmlns="" id="{00C6244B-1946-4D35-9046-05C99B8C179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snip1Rect">
            <a:avLst>
              <a:gd name="adj" fmla="val 18259"/>
            </a:avLst>
          </a:prstGeom>
          <a:solidFill>
            <a:srgbClr val="44A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CDB3A930-8769-4001-A959-BA93585ABF0C}"/>
              </a:ext>
            </a:extLst>
          </p:cNvPr>
          <p:cNvSpPr/>
          <p:nvPr/>
        </p:nvSpPr>
        <p:spPr>
          <a:xfrm>
            <a:off x="181816" y="204543"/>
            <a:ext cx="5732368" cy="6448914"/>
          </a:xfrm>
          <a:prstGeom prst="snip1Rect">
            <a:avLst>
              <a:gd name="adj" fmla="val 1825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8CF2A69-571C-4789-A7AB-EFA11B0B127D}"/>
              </a:ext>
            </a:extLst>
          </p:cNvPr>
          <p:cNvSpPr/>
          <p:nvPr/>
        </p:nvSpPr>
        <p:spPr>
          <a:xfrm>
            <a:off x="566049" y="535412"/>
            <a:ext cx="48426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2019</a:t>
            </a:r>
            <a:br>
              <a:rPr lang="en-US" altLang="ko-KR" sz="32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4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ko-KR" sz="24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4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BEEF &amp; FTA</a:t>
            </a:r>
          </a:p>
          <a:p>
            <a:r>
              <a:rPr lang="en-US" altLang="ko-KR" sz="24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REPORT</a:t>
            </a:r>
            <a:endParaRPr lang="ko-KR" altLang="en-US" sz="2400" dirty="0">
              <a:solidFill>
                <a:srgbClr val="44A68F"/>
              </a:solidFill>
              <a:latin typeface="Segoe UI Black" panose="020B0A02040204020203" pitchFamily="34" charset="0"/>
              <a:ea typeface="HY견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9B4A7C-782F-47D4-B43E-D75370547C57}"/>
              </a:ext>
            </a:extLst>
          </p:cNvPr>
          <p:cNvSpPr/>
          <p:nvPr/>
        </p:nvSpPr>
        <p:spPr>
          <a:xfrm>
            <a:off x="-1258949" y="5872243"/>
            <a:ext cx="48426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BEEFT-A</a:t>
            </a:r>
            <a:br>
              <a:rPr lang="en-US" altLang="ko-KR" sz="16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altLang="ko-KR" sz="1600" dirty="0">
              <a:solidFill>
                <a:srgbClr val="44A68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ko-KR" altLang="en-US" sz="1600" dirty="0">
              <a:solidFill>
                <a:srgbClr val="44A68F"/>
              </a:solidFill>
              <a:latin typeface="Segoe UI Black" panose="020B0A02040204020203" pitchFamily="34" charset="0"/>
              <a:ea typeface="THE명품고딕EB_U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A078D1A-597D-4829-9CA2-BB4ACB154898}"/>
              </a:ext>
            </a:extLst>
          </p:cNvPr>
          <p:cNvSpPr/>
          <p:nvPr/>
        </p:nvSpPr>
        <p:spPr>
          <a:xfrm>
            <a:off x="602699" y="48881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44A68F"/>
                </a:solidFill>
                <a:latin typeface="+mn-ea"/>
              </a:rPr>
              <a:t>네덜란드산</a:t>
            </a:r>
            <a:r>
              <a:rPr lang="en-US" altLang="ko-KR" sz="1000" dirty="0">
                <a:solidFill>
                  <a:srgbClr val="44A68F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44A68F"/>
                </a:solidFill>
                <a:latin typeface="+mn-ea"/>
              </a:rPr>
              <a:t>덴마크산</a:t>
            </a:r>
            <a:r>
              <a:rPr lang="en-US" altLang="ko-KR" sz="1000" dirty="0">
                <a:solidFill>
                  <a:srgbClr val="44A68F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44A68F"/>
                </a:solidFill>
                <a:latin typeface="+mn-ea"/>
              </a:rPr>
              <a:t>쇠고기 </a:t>
            </a:r>
            <a:r>
              <a:rPr lang="ko-KR" altLang="en-US" sz="1000" dirty="0">
                <a:solidFill>
                  <a:srgbClr val="44A68F"/>
                </a:solidFill>
                <a:latin typeface="+mn-ea"/>
              </a:rPr>
              <a:t>수입에 따른</a:t>
            </a:r>
            <a:endParaRPr lang="en-US" altLang="ko-KR" sz="1000" dirty="0">
              <a:solidFill>
                <a:srgbClr val="44A68F"/>
              </a:solidFill>
              <a:latin typeface="+mn-ea"/>
            </a:endParaRPr>
          </a:p>
          <a:p>
            <a:r>
              <a:rPr lang="ko-KR" altLang="en-US" sz="1000" dirty="0">
                <a:solidFill>
                  <a:srgbClr val="44A68F"/>
                </a:solidFill>
                <a:latin typeface="+mn-ea"/>
              </a:rPr>
              <a:t>한우 시장의 변화 예측 및 대비방안 제시</a:t>
            </a:r>
          </a:p>
        </p:txBody>
      </p:sp>
      <p:pic>
        <p:nvPicPr>
          <p:cNvPr id="10" name="그래픽 9" descr="암소">
            <a:extLst>
              <a:ext uri="{FF2B5EF4-FFF2-40B4-BE49-F238E27FC236}">
                <a16:creationId xmlns:a16="http://schemas.microsoft.com/office/drawing/2014/main" xmlns="" id="{346410B0-DD39-45AE-AFB0-B194A8CDA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7809" y="2311334"/>
            <a:ext cx="1250157" cy="12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109649" y="2724542"/>
            <a:ext cx="2532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44A68F"/>
                </a:solidFill>
                <a:latin typeface="+mn-ea"/>
              </a:rPr>
              <a:t>4</a:t>
            </a: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.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자료 수집 </a:t>
            </a: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+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분석</a:t>
            </a:r>
            <a:endParaRPr lang="en-US" altLang="ko-KR" sz="20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0770" y="2080563"/>
            <a:ext cx="2969623" cy="276999"/>
          </a:xfrm>
          <a:prstGeom prst="rect">
            <a:avLst/>
          </a:prstGeom>
          <a:solidFill>
            <a:srgbClr val="44A68F">
              <a:alpha val="5686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한국 쇠고기 자급률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0769" y="2586042"/>
            <a:ext cx="3731767" cy="276999"/>
          </a:xfrm>
          <a:prstGeom prst="rect">
            <a:avLst/>
          </a:prstGeom>
          <a:solidFill>
            <a:srgbClr val="44A68F">
              <a:alpha val="5686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국가별 소 사육두수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네덜란드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덴마크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0769" y="3091522"/>
            <a:ext cx="2969623" cy="276999"/>
          </a:xfrm>
          <a:prstGeom prst="rect">
            <a:avLst/>
          </a:prstGeom>
          <a:solidFill>
            <a:srgbClr val="44A68F">
              <a:alpha val="5686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유럽연합 총 소 사육두수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0768" y="4102481"/>
            <a:ext cx="3487926" cy="276999"/>
          </a:xfrm>
          <a:prstGeom prst="rect">
            <a:avLst/>
          </a:prstGeom>
          <a:solidFill>
            <a:srgbClr val="44A68F">
              <a:alpha val="5686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호주산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쇠고기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한우의 도매가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0768" y="4563020"/>
            <a:ext cx="3487926" cy="276999"/>
          </a:xfrm>
          <a:prstGeom prst="rect">
            <a:avLst/>
          </a:prstGeom>
          <a:solidFill>
            <a:srgbClr val="44A68F">
              <a:alpha val="5686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호주산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쇠고기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국내 수입량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0768" y="3597002"/>
            <a:ext cx="296962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 주요 국가 사육두수 비율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상위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17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62" y="508901"/>
            <a:ext cx="3261769" cy="213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62" y="3320716"/>
            <a:ext cx="2999548" cy="26865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5465" y="664138"/>
            <a:ext cx="2931760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+ </a:t>
            </a:r>
            <a:r>
              <a:rPr lang="ko-KR" altLang="en-US" sz="1100" b="1" dirty="0" smtClean="0"/>
              <a:t>자료 </a:t>
            </a:r>
            <a:r>
              <a:rPr lang="ko-KR" altLang="en-US" sz="1100" b="1" dirty="0"/>
              <a:t>가공 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각 나라의 </a:t>
            </a:r>
            <a:r>
              <a:rPr lang="ko-KR" altLang="en-US" sz="800" dirty="0" err="1" smtClean="0"/>
              <a:t>공신력있는</a:t>
            </a:r>
            <a:r>
              <a:rPr lang="ko-KR" altLang="en-US" sz="800" dirty="0" smtClean="0"/>
              <a:t> 축산통계기관에서 자료를 얻어 주제별로 엑셀파일을 새로 만들었다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일부 </a:t>
            </a:r>
            <a:r>
              <a:rPr lang="ko-KR" altLang="en-US" sz="800" dirty="0" err="1" smtClean="0"/>
              <a:t>데이터셋의</a:t>
            </a:r>
            <a:r>
              <a:rPr lang="en-US" altLang="ko-KR" sz="800" dirty="0"/>
              <a:t>(</a:t>
            </a:r>
            <a:r>
              <a:rPr lang="ko-KR" altLang="en-US" sz="800" dirty="0" smtClean="0"/>
              <a:t>가격을 </a:t>
            </a:r>
            <a:r>
              <a:rPr lang="ko-KR" altLang="en-US" sz="800" dirty="0" smtClean="0"/>
              <a:t>예측한 </a:t>
            </a:r>
            <a:r>
              <a:rPr lang="en-US" altLang="ko-KR" sz="800" dirty="0" smtClean="0"/>
              <a:t>Raw </a:t>
            </a:r>
            <a:r>
              <a:rPr lang="en-US" altLang="ko-KR" sz="800" dirty="0" smtClean="0"/>
              <a:t>data </a:t>
            </a:r>
            <a:r>
              <a:rPr lang="ko-KR" altLang="en-US" sz="800" dirty="0"/>
              <a:t>등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의 </a:t>
            </a:r>
            <a:r>
              <a:rPr lang="ko-KR" altLang="en-US" sz="800" dirty="0" smtClean="0"/>
              <a:t>값이 소수점으로 관찰하기 불편하여 엑셀로 수치를 </a:t>
            </a:r>
            <a:r>
              <a:rPr lang="ko-KR" altLang="en-US" sz="800" dirty="0" err="1" smtClean="0"/>
              <a:t>올림하였다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방법 </a:t>
            </a:r>
            <a:r>
              <a:rPr lang="en-US" altLang="ko-KR" sz="800" b="1" dirty="0" smtClean="0"/>
              <a:t>: CEILING.MATH </a:t>
            </a:r>
            <a:r>
              <a:rPr lang="ko-KR" altLang="en-US" sz="800" b="1" dirty="0" smtClean="0"/>
              <a:t>함수</a:t>
            </a:r>
            <a:endParaRPr lang="en-US" altLang="ko-KR" sz="800" b="1" dirty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= </a:t>
            </a:r>
            <a:r>
              <a:rPr lang="ko-KR" altLang="en-US" sz="800" dirty="0" smtClean="0"/>
              <a:t>가장 </a:t>
            </a:r>
            <a:r>
              <a:rPr lang="ko-KR" altLang="en-US" sz="800" dirty="0"/>
              <a:t>가까운 정수 또는 가장 가까운 </a:t>
            </a:r>
            <a:r>
              <a:rPr lang="en-US" altLang="ko-KR" sz="800" dirty="0"/>
              <a:t>significance</a:t>
            </a:r>
            <a:r>
              <a:rPr lang="ko-KR" altLang="en-US" sz="800" dirty="0"/>
              <a:t>의 배수로 숫자를 </a:t>
            </a:r>
            <a:r>
              <a:rPr lang="ko-KR" altLang="en-US" sz="800" dirty="0" err="1" smtClean="0"/>
              <a:t>올림한다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98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74034" y="302064"/>
            <a:ext cx="2969623" cy="738664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 err="1"/>
              <a:t>beefself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("C:/Users/user/Desktop/beefself.xlsx")</a:t>
            </a:r>
          </a:p>
          <a:p>
            <a:r>
              <a:rPr lang="en-US" altLang="ko-KR" sz="600" dirty="0" err="1"/>
              <a:t>beefself</a:t>
            </a:r>
            <a:r>
              <a:rPr lang="en-US" altLang="ko-KR" sz="600" dirty="0"/>
              <a:t> %&gt;%</a:t>
            </a:r>
          </a:p>
          <a:p>
            <a:r>
              <a:rPr lang="en-US" altLang="ko-KR" sz="600" dirty="0"/>
              <a:t>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(year, </a:t>
            </a:r>
            <a:r>
              <a:rPr lang="en-US" altLang="ko-KR" sz="600" dirty="0" err="1"/>
              <a:t>self.sufficiency</a:t>
            </a:r>
            <a:r>
              <a:rPr lang="en-US" altLang="ko-KR" sz="600" dirty="0"/>
              <a:t>)) + </a:t>
            </a:r>
            <a:r>
              <a:rPr lang="en-US" altLang="ko-KR" sz="600" dirty="0" err="1"/>
              <a:t>geom_smooth</a:t>
            </a:r>
            <a:r>
              <a:rPr lang="en-US" altLang="ko-KR" sz="600" dirty="0"/>
              <a:t>(color='red') + </a:t>
            </a:r>
          </a:p>
          <a:p>
            <a:r>
              <a:rPr lang="en-US" altLang="ko-KR" sz="600" dirty="0"/>
              <a:t>  labs(title = "</a:t>
            </a:r>
            <a:r>
              <a:rPr lang="ko-KR" altLang="en-US" sz="600" dirty="0"/>
              <a:t>한국 쇠고기 자급률</a:t>
            </a:r>
            <a:r>
              <a:rPr lang="en-US" altLang="ko-KR" sz="600" dirty="0"/>
              <a:t>" ,</a:t>
            </a:r>
          </a:p>
          <a:p>
            <a:r>
              <a:rPr lang="en-US" altLang="ko-KR" sz="600" dirty="0"/>
              <a:t>       subtitle = "</a:t>
            </a:r>
            <a:r>
              <a:rPr lang="ko-KR" altLang="en-US" sz="600" dirty="0"/>
              <a:t>한우</a:t>
            </a:r>
            <a:r>
              <a:rPr lang="en-US" altLang="ko-KR" sz="600" dirty="0"/>
              <a:t>, </a:t>
            </a:r>
            <a:r>
              <a:rPr lang="ko-KR" altLang="en-US" sz="600" dirty="0"/>
              <a:t>육우</a:t>
            </a:r>
            <a:r>
              <a:rPr lang="en-US" altLang="ko-KR" sz="600" dirty="0"/>
              <a:t>", caption="</a:t>
            </a:r>
            <a:r>
              <a:rPr lang="ko-KR" altLang="en-US" sz="600" dirty="0"/>
              <a:t>한국농촌경제연구원</a:t>
            </a:r>
            <a:r>
              <a:rPr lang="en-US" altLang="ko-KR" sz="600" dirty="0"/>
              <a:t>, </a:t>
            </a:r>
            <a:r>
              <a:rPr lang="ko-KR" altLang="en-US" sz="600" dirty="0"/>
              <a:t>쇠고기 자급률 동향과 전망</a:t>
            </a:r>
            <a:r>
              <a:rPr lang="en-US" altLang="ko-KR" sz="600" dirty="0"/>
              <a:t>, (2016. 5. 3.)") + 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sp>
        <p:nvSpPr>
          <p:cNvPr id="15" name="직사각형 14"/>
          <p:cNvSpPr/>
          <p:nvPr/>
        </p:nvSpPr>
        <p:spPr>
          <a:xfrm>
            <a:off x="526725" y="394397"/>
            <a:ext cx="296962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한국 쇠고기 자급률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0" y="2940391"/>
            <a:ext cx="5891207" cy="286125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 flipV="1">
            <a:off x="2245636" y="2940391"/>
            <a:ext cx="6657" cy="22801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2951276" y="2940391"/>
            <a:ext cx="6657" cy="228016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65937" y="1828800"/>
            <a:ext cx="1572712" cy="530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한</a:t>
            </a:r>
            <a:r>
              <a:rPr lang="en-US" altLang="ko-KR" sz="1050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미 </a:t>
            </a:r>
            <a:r>
              <a:rPr lang="en-US" altLang="ko-KR" sz="1050" dirty="0" smtClean="0">
                <a:solidFill>
                  <a:schemeClr val="accent2">
                    <a:lumMod val="75000"/>
                  </a:schemeClr>
                </a:solidFill>
              </a:rPr>
              <a:t>FTA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2408" y="1828800"/>
            <a:ext cx="1572712" cy="530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한</a:t>
            </a:r>
            <a:r>
              <a:rPr lang="en-US" altLang="ko-KR" sz="1050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호 </a:t>
            </a:r>
            <a:r>
              <a:rPr lang="en-US" altLang="ko-KR" sz="1050" dirty="0" smtClean="0">
                <a:solidFill>
                  <a:schemeClr val="accent2">
                    <a:lumMod val="75000"/>
                  </a:schemeClr>
                </a:solidFill>
              </a:rPr>
              <a:t>FTA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172408" y="2286116"/>
            <a:ext cx="167257" cy="71442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871391" y="2286116"/>
            <a:ext cx="167257" cy="71442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73168" y="2286116"/>
            <a:ext cx="2958989" cy="1300563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00528" y="2454423"/>
            <a:ext cx="2270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두 번의  </a:t>
            </a:r>
            <a:r>
              <a:rPr lang="en-US" altLang="ko-KR" sz="800" dirty="0" smtClean="0"/>
              <a:t>FTA </a:t>
            </a:r>
            <a:r>
              <a:rPr lang="ko-KR" altLang="en-US" sz="800" dirty="0" smtClean="0"/>
              <a:t>체결로 인하여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b="1" dirty="0" smtClean="0"/>
              <a:t>한국의 쇠고기 자급률이</a:t>
            </a:r>
            <a:endParaRPr lang="en-US" altLang="ko-KR" sz="800" b="1" dirty="0" smtClean="0"/>
          </a:p>
          <a:p>
            <a:pPr>
              <a:lnSpc>
                <a:spcPct val="200000"/>
              </a:lnSpc>
            </a:pPr>
            <a:r>
              <a:rPr lang="ko-KR" altLang="en-US" sz="800" b="1" dirty="0" smtClean="0"/>
              <a:t>지속적으로 감소하는 </a:t>
            </a:r>
            <a:r>
              <a:rPr lang="ko-KR" altLang="en-US" sz="800" dirty="0" smtClean="0"/>
              <a:t>양상을 보인다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75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961120" y="160338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df1&lt;-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("production.xlsx")p1 &lt;- df1 %&gt;%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</a:t>
            </a:r>
            <a:r>
              <a:rPr lang="ko-KR" altLang="en-US" sz="600" dirty="0"/>
              <a:t>연도</a:t>
            </a:r>
            <a:r>
              <a:rPr lang="en-US" altLang="ko-KR" sz="600" dirty="0"/>
              <a:t>, y=</a:t>
            </a:r>
            <a:r>
              <a:rPr lang="ko-KR" altLang="en-US" sz="600" dirty="0"/>
              <a:t>사육두수</a:t>
            </a:r>
            <a:r>
              <a:rPr lang="en-US" altLang="ko-KR" sz="600" dirty="0"/>
              <a:t>, color=</a:t>
            </a:r>
            <a:r>
              <a:rPr lang="ko-KR" altLang="en-US" sz="600" dirty="0"/>
              <a:t>국가</a:t>
            </a:r>
            <a:r>
              <a:rPr lang="en-US" altLang="ko-KR" sz="600" dirty="0"/>
              <a:t>)) +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 err="1"/>
              <a:t>geom_line</a:t>
            </a:r>
            <a:r>
              <a:rPr lang="en-US" altLang="ko-KR" sz="600" dirty="0"/>
              <a:t>() +</a:t>
            </a:r>
            <a:br>
              <a:rPr lang="en-US" altLang="ko-KR" sz="600" dirty="0"/>
            </a:br>
            <a:r>
              <a:rPr lang="en-US" altLang="ko-KR" sz="600" dirty="0" err="1"/>
              <a:t>geom_point</a:t>
            </a:r>
            <a:r>
              <a:rPr lang="en-US" altLang="ko-KR" sz="600" dirty="0"/>
              <a:t>() +</a:t>
            </a:r>
            <a:br>
              <a:rPr lang="en-US" altLang="ko-KR" sz="600" dirty="0"/>
            </a:b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</a:t>
            </a:r>
            <a:r>
              <a:rPr lang="ko-KR" altLang="en-US" sz="600" dirty="0"/>
              <a:t>사육두수</a:t>
            </a:r>
            <a:r>
              <a:rPr lang="en-US" altLang="ko-KR" sz="600" dirty="0"/>
              <a:t>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-1.2) +</a:t>
            </a:r>
            <a:br>
              <a:rPr lang="en-US" altLang="ko-KR" sz="600" dirty="0"/>
            </a:br>
            <a:r>
              <a:rPr lang="en-US" altLang="ko-KR" sz="600" dirty="0" err="1"/>
              <a:t>ggtitle</a:t>
            </a:r>
            <a:r>
              <a:rPr lang="en-US" altLang="ko-KR" sz="600" dirty="0"/>
              <a:t>("</a:t>
            </a:r>
            <a:r>
              <a:rPr lang="ko-KR" altLang="en-US" sz="600" dirty="0"/>
              <a:t>국가별 소 사육두수</a:t>
            </a:r>
            <a:r>
              <a:rPr lang="en-US" altLang="ko-KR" sz="600" dirty="0"/>
              <a:t>") +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/>
              <a:t>theme(</a:t>
            </a:r>
            <a:r>
              <a:rPr lang="en-US" altLang="ko-KR" sz="600" dirty="0" err="1"/>
              <a:t>plot.title</a:t>
            </a:r>
            <a:r>
              <a:rPr lang="en-US" altLang="ko-KR" sz="600" dirty="0"/>
              <a:t>=</a:t>
            </a:r>
            <a:r>
              <a:rPr lang="en-US" altLang="ko-KR" sz="600" dirty="0" err="1"/>
              <a:t>element_text</a:t>
            </a:r>
            <a:r>
              <a:rPr lang="en-US" altLang="ko-KR" sz="600" dirty="0"/>
              <a:t>(face="bold")) +</a:t>
            </a:r>
            <a:br>
              <a:rPr lang="en-US" altLang="ko-KR" sz="600" dirty="0"/>
            </a:br>
            <a:r>
              <a:rPr lang="en-US" altLang="ko-KR" sz="600" dirty="0"/>
              <a:t>theme(</a:t>
            </a:r>
            <a:r>
              <a:rPr lang="en-US" altLang="ko-KR" sz="600" dirty="0" err="1"/>
              <a:t>axis.title</a:t>
            </a:r>
            <a:r>
              <a:rPr lang="en-US" altLang="ko-KR" sz="600" dirty="0"/>
              <a:t>=</a:t>
            </a:r>
            <a:r>
              <a:rPr lang="en-US" altLang="ko-KR" sz="600" dirty="0" err="1"/>
              <a:t>element_text</a:t>
            </a:r>
            <a:r>
              <a:rPr lang="en-US" altLang="ko-KR" sz="600" dirty="0"/>
              <a:t>(face="bold")) +</a:t>
            </a:r>
            <a:br>
              <a:rPr lang="en-US" altLang="ko-KR" sz="600" dirty="0"/>
            </a:br>
            <a:r>
              <a:rPr lang="en-US" altLang="ko-KR" sz="600" dirty="0" err="1"/>
              <a:t>scale_y_continuous</a:t>
            </a:r>
            <a:r>
              <a:rPr lang="en-US" altLang="ko-KR" sz="600" dirty="0"/>
              <a:t>(breaks=c(10000,20000,40000,280000,310000,780000)) +</a:t>
            </a:r>
            <a:br>
              <a:rPr lang="en-US" altLang="ko-KR" sz="600" dirty="0"/>
            </a:br>
            <a:r>
              <a:rPr lang="en-US" altLang="ko-KR" sz="600" dirty="0"/>
              <a:t>labs(subtitle = "</a:t>
            </a:r>
            <a:r>
              <a:rPr lang="ko-KR" altLang="en-US" sz="600" dirty="0"/>
              <a:t>네덜란드</a:t>
            </a:r>
            <a:r>
              <a:rPr lang="en-US" altLang="ko-KR" sz="600" dirty="0"/>
              <a:t>, </a:t>
            </a:r>
            <a:r>
              <a:rPr lang="ko-KR" altLang="en-US" sz="600" dirty="0"/>
              <a:t>덴마크</a:t>
            </a:r>
            <a:r>
              <a:rPr lang="en-US" altLang="ko-KR" sz="600" dirty="0"/>
              <a:t>, </a:t>
            </a:r>
            <a:r>
              <a:rPr lang="ko-KR" altLang="en-US" sz="600" dirty="0"/>
              <a:t>미국</a:t>
            </a:r>
            <a:r>
              <a:rPr lang="en-US" altLang="ko-KR" sz="600" dirty="0"/>
              <a:t>, </a:t>
            </a:r>
            <a:r>
              <a:rPr lang="ko-KR" altLang="en-US" sz="600" dirty="0"/>
              <a:t>호주 </a:t>
            </a:r>
            <a:r>
              <a:rPr lang="en-US" altLang="ko-KR" sz="600" dirty="0"/>
              <a:t>(2015~2018)" ,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/>
              <a:t>caption = "</a:t>
            </a:r>
            <a:r>
              <a:rPr lang="ko-KR" altLang="en-US" sz="600" dirty="0"/>
              <a:t>단위 </a:t>
            </a:r>
            <a:r>
              <a:rPr lang="en-US" altLang="ko-KR" sz="600" dirty="0"/>
              <a:t>: </a:t>
            </a:r>
            <a:r>
              <a:rPr lang="ko-KR" altLang="en-US" sz="600" dirty="0"/>
              <a:t>백두</a:t>
            </a:r>
            <a:r>
              <a:rPr lang="en-US" altLang="ko-KR" sz="600" dirty="0"/>
              <a:t>") +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sp>
        <p:nvSpPr>
          <p:cNvPr id="3" name="AutoShape 2" descr="https://files.slack.com/files-pri/TN07UE65D-FR133BG8J/__________________________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2" y="1542828"/>
            <a:ext cx="5433743" cy="50364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38059" y="3842138"/>
            <a:ext cx="2447108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덴마크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네덜란드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사육규모는</a:t>
            </a:r>
            <a:endParaRPr lang="en-US" altLang="ko-KR" sz="800" dirty="0" smtClean="0"/>
          </a:p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 미국과 호주에 비해 현저히 작다</a:t>
            </a:r>
            <a:r>
              <a:rPr lang="en-US" altLang="ko-KR" sz="800" dirty="0" smtClean="0"/>
              <a:t>.</a:t>
            </a:r>
            <a:endParaRPr lang="ko-KR" altLang="en-US" sz="600" dirty="0"/>
          </a:p>
        </p:txBody>
      </p:sp>
      <p:sp>
        <p:nvSpPr>
          <p:cNvPr id="12" name="직사각형 11"/>
          <p:cNvSpPr/>
          <p:nvPr/>
        </p:nvSpPr>
        <p:spPr>
          <a:xfrm>
            <a:off x="644742" y="468365"/>
            <a:ext cx="3731767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국가별 소 사육두수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네덜란드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덴마크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9378" y="3591710"/>
            <a:ext cx="2425789" cy="938731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65623" y="128731"/>
            <a:ext cx="2969623" cy="1292662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연도 </a:t>
            </a:r>
            <a:r>
              <a:rPr lang="en-US" altLang="ko-KR" sz="600" dirty="0"/>
              <a:t>&lt;- c(2015, 2016, 2017, 2018)</a:t>
            </a:r>
            <a:br>
              <a:rPr lang="en-US" altLang="ko-KR" sz="600" dirty="0"/>
            </a:br>
            <a:r>
              <a:rPr lang="ko-KR" altLang="en-US" sz="600" dirty="0"/>
              <a:t>사육두수 </a:t>
            </a:r>
            <a:r>
              <a:rPr lang="en-US" altLang="ko-KR" sz="600" dirty="0"/>
              <a:t>&lt;- c(758517, 780002, 780283, 793169)</a:t>
            </a:r>
            <a:br>
              <a:rPr lang="en-US" altLang="ko-KR" sz="600" dirty="0"/>
            </a:br>
            <a:r>
              <a:rPr lang="en-US" altLang="ko-KR" sz="600" dirty="0"/>
              <a:t>df2 &lt;- </a:t>
            </a:r>
            <a:r>
              <a:rPr lang="en-US" altLang="ko-KR" sz="600" dirty="0" err="1"/>
              <a:t>data.frame</a:t>
            </a:r>
            <a:r>
              <a:rPr lang="en-US" altLang="ko-KR" sz="600" dirty="0"/>
              <a:t>(</a:t>
            </a:r>
            <a:r>
              <a:rPr lang="ko-KR" altLang="en-US" sz="600" dirty="0"/>
              <a:t>연도</a:t>
            </a:r>
            <a:r>
              <a:rPr lang="en-US" altLang="ko-KR" sz="600" dirty="0"/>
              <a:t>, </a:t>
            </a:r>
            <a:r>
              <a:rPr lang="ko-KR" altLang="en-US" sz="600" dirty="0"/>
              <a:t>사육두수</a:t>
            </a:r>
            <a:r>
              <a:rPr lang="en-US" altLang="ko-KR" sz="600" dirty="0"/>
              <a:t>)p2 &lt;- df2 %&gt;%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</a:t>
            </a:r>
            <a:r>
              <a:rPr lang="ko-KR" altLang="en-US" sz="600" dirty="0"/>
              <a:t>연도</a:t>
            </a:r>
            <a:r>
              <a:rPr lang="en-US" altLang="ko-KR" sz="600" dirty="0"/>
              <a:t>, y=</a:t>
            </a:r>
            <a:r>
              <a:rPr lang="ko-KR" altLang="en-US" sz="600" dirty="0"/>
              <a:t>사육두수</a:t>
            </a:r>
            <a:r>
              <a:rPr lang="en-US" altLang="ko-KR" sz="600" dirty="0"/>
              <a:t>)) +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 err="1"/>
              <a:t>geom_line</a:t>
            </a:r>
            <a:r>
              <a:rPr lang="en-US" altLang="ko-KR" sz="600" dirty="0"/>
              <a:t>(color = "pink", </a:t>
            </a:r>
            <a:r>
              <a:rPr lang="en-US" altLang="ko-KR" sz="600" dirty="0" err="1"/>
              <a:t>cex</a:t>
            </a:r>
            <a:r>
              <a:rPr lang="en-US" altLang="ko-KR" sz="600" dirty="0"/>
              <a:t>=1.7) +</a:t>
            </a:r>
            <a:br>
              <a:rPr lang="en-US" altLang="ko-KR" sz="600" dirty="0"/>
            </a:br>
            <a:r>
              <a:rPr lang="en-US" altLang="ko-KR" sz="600" dirty="0" err="1"/>
              <a:t>geom_point</a:t>
            </a:r>
            <a:r>
              <a:rPr lang="en-US" altLang="ko-KR" sz="600" dirty="0"/>
              <a:t>(color = "red", size=2) +</a:t>
            </a:r>
            <a:br>
              <a:rPr lang="en-US" altLang="ko-KR" sz="600" dirty="0"/>
            </a:b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</a:t>
            </a:r>
            <a:r>
              <a:rPr lang="ko-KR" altLang="en-US" sz="600" dirty="0"/>
              <a:t>사육두수</a:t>
            </a:r>
            <a:r>
              <a:rPr lang="en-US" altLang="ko-KR" sz="600" dirty="0"/>
              <a:t>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-1.2, color = "red") +</a:t>
            </a:r>
            <a:br>
              <a:rPr lang="en-US" altLang="ko-KR" sz="600" dirty="0"/>
            </a:br>
            <a:r>
              <a:rPr lang="en-US" altLang="ko-KR" sz="600" dirty="0" err="1"/>
              <a:t>ggtitle</a:t>
            </a:r>
            <a:r>
              <a:rPr lang="en-US" altLang="ko-KR" sz="600" dirty="0"/>
              <a:t>("Number of </a:t>
            </a:r>
            <a:r>
              <a:rPr lang="en-US" altLang="ko-KR" sz="600" dirty="0" err="1"/>
              <a:t>livestocks</a:t>
            </a:r>
            <a:r>
              <a:rPr lang="en-US" altLang="ko-KR" sz="600" dirty="0"/>
              <a:t> (EU)") +</a:t>
            </a:r>
            <a:br>
              <a:rPr lang="en-US" altLang="ko-KR" sz="600" dirty="0"/>
            </a:br>
            <a:r>
              <a:rPr lang="en-US" altLang="ko-KR" sz="600" dirty="0"/>
              <a:t>theme(</a:t>
            </a:r>
            <a:r>
              <a:rPr lang="en-US" altLang="ko-KR" sz="600" dirty="0" err="1"/>
              <a:t>plot.title</a:t>
            </a:r>
            <a:r>
              <a:rPr lang="en-US" altLang="ko-KR" sz="600" dirty="0"/>
              <a:t>=</a:t>
            </a:r>
            <a:r>
              <a:rPr lang="en-US" altLang="ko-KR" sz="600" dirty="0" err="1"/>
              <a:t>element_text</a:t>
            </a:r>
            <a:r>
              <a:rPr lang="en-US" altLang="ko-KR" sz="600" dirty="0"/>
              <a:t>(face="bold")) +</a:t>
            </a:r>
            <a:br>
              <a:rPr lang="en-US" altLang="ko-KR" sz="600" dirty="0"/>
            </a:br>
            <a:r>
              <a:rPr lang="en-US" altLang="ko-KR" sz="600" dirty="0"/>
              <a:t>theme(</a:t>
            </a:r>
            <a:r>
              <a:rPr lang="en-US" altLang="ko-KR" sz="600" dirty="0" err="1"/>
              <a:t>axis.title</a:t>
            </a:r>
            <a:r>
              <a:rPr lang="en-US" altLang="ko-KR" sz="600" dirty="0"/>
              <a:t>=</a:t>
            </a:r>
            <a:r>
              <a:rPr lang="en-US" altLang="ko-KR" sz="600" dirty="0" err="1"/>
              <a:t>element_text</a:t>
            </a:r>
            <a:r>
              <a:rPr lang="en-US" altLang="ko-KR" sz="600" dirty="0"/>
              <a:t>(face="bold")) +</a:t>
            </a:r>
            <a:br>
              <a:rPr lang="en-US" altLang="ko-KR" sz="600" dirty="0"/>
            </a:br>
            <a:r>
              <a:rPr lang="en-US" altLang="ko-KR" sz="600" dirty="0"/>
              <a:t>labs(caption = "</a:t>
            </a:r>
            <a:r>
              <a:rPr lang="ko-KR" altLang="en-US" sz="600" dirty="0"/>
              <a:t>단위 </a:t>
            </a:r>
            <a:r>
              <a:rPr lang="en-US" altLang="ko-KR" sz="600" dirty="0"/>
              <a:t>: </a:t>
            </a:r>
            <a:r>
              <a:rPr lang="ko-KR" altLang="en-US" sz="600" dirty="0"/>
              <a:t>백두</a:t>
            </a:r>
            <a:r>
              <a:rPr lang="en-US" altLang="ko-KR" sz="600" dirty="0"/>
              <a:t>",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/>
              <a:t>subtitle = "</a:t>
            </a:r>
            <a:r>
              <a:rPr lang="ko-KR" altLang="en-US" sz="600" dirty="0"/>
              <a:t>유럽연합 총 소 사육두수</a:t>
            </a:r>
            <a:r>
              <a:rPr lang="en-US" altLang="ko-KR" sz="600" dirty="0"/>
              <a:t>(2015~2018)") +</a:t>
            </a:r>
            <a:r>
              <a:rPr lang="ko-KR" altLang="en-US" sz="600" dirty="0"/>
              <a:t/>
            </a:r>
            <a:br>
              <a:rPr lang="ko-KR" altLang="en-US" sz="600" dirty="0"/>
            </a:b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41294"/>
            <a:ext cx="5628165" cy="52167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6725" y="394397"/>
            <a:ext cx="296962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유럽연합 총 소 사육두수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943" y="4249647"/>
            <a:ext cx="3213462" cy="1663337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72365" y="4400334"/>
            <a:ext cx="2680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하지만</a:t>
            </a:r>
            <a:r>
              <a:rPr lang="en-US" altLang="ko-KR" sz="800" dirty="0" smtClean="0"/>
              <a:t>, EU </a:t>
            </a:r>
            <a:r>
              <a:rPr lang="ko-KR" altLang="en-US" sz="800" dirty="0" smtClean="0"/>
              <a:t>전체의 사육규모는  월등한 수치를 보인다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네덜란드와 덴마크 쇠고기 수입을 필두로 하여 유럽 쇠고기가 한국에 들어올 가능성이 크다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따라서 한국 쇠고기 자급률이 더욱 위축될 수 있기 때문에 적절한 대응이 필요하다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56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54" b="28846"/>
          <a:stretch/>
        </p:blipFill>
        <p:spPr>
          <a:xfrm>
            <a:off x="4460731" y="2552835"/>
            <a:ext cx="1461098" cy="3500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2" y="851610"/>
            <a:ext cx="3600953" cy="52013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2188" y="359563"/>
            <a:ext cx="296962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 주요 국가 사육두수 비율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상위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17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61120" y="211963"/>
            <a:ext cx="2969623" cy="461665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library(</a:t>
            </a:r>
            <a:r>
              <a:rPr lang="en-US" altLang="ko-KR" sz="600" dirty="0" err="1"/>
              <a:t>treemap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 err="1"/>
              <a:t>eu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treemap</a:t>
            </a:r>
            <a:r>
              <a:rPr lang="en-US" altLang="ko-KR" sz="600" dirty="0"/>
              <a:t>(</a:t>
            </a:r>
            <a:r>
              <a:rPr lang="en-US" altLang="ko-KR" sz="600" dirty="0" err="1"/>
              <a:t>EU_all</a:t>
            </a:r>
            <a:r>
              <a:rPr lang="en-US" altLang="ko-KR" sz="600" dirty="0"/>
              <a:t>,</a:t>
            </a:r>
          </a:p>
          <a:p>
            <a:r>
              <a:rPr lang="en-US" altLang="ko-KR" sz="600" dirty="0"/>
              <a:t>              index=c("</a:t>
            </a:r>
            <a:r>
              <a:rPr lang="en-US" altLang="ko-KR" sz="600" dirty="0" err="1"/>
              <a:t>EU","Country</a:t>
            </a:r>
            <a:r>
              <a:rPr lang="en-US" altLang="ko-KR" sz="600" dirty="0"/>
              <a:t>"),</a:t>
            </a:r>
          </a:p>
          <a:p>
            <a:r>
              <a:rPr lang="en-US" altLang="ko-KR" sz="600" dirty="0"/>
              <a:t>              </a:t>
            </a:r>
            <a:r>
              <a:rPr lang="en-US" altLang="ko-KR" sz="600" dirty="0" err="1"/>
              <a:t>vSize</a:t>
            </a:r>
            <a:r>
              <a:rPr lang="en-US" altLang="ko-KR" sz="600" dirty="0"/>
              <a:t>="population"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894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5" y="2108580"/>
            <a:ext cx="8667982" cy="40722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065623" y="128731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price 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("C:/Users/user/Desktop/price.xlsx")</a:t>
            </a:r>
          </a:p>
          <a:p>
            <a:endParaRPr lang="en-US" altLang="ko-KR" sz="600" dirty="0"/>
          </a:p>
          <a:p>
            <a:r>
              <a:rPr lang="en-US" altLang="ko-KR" sz="600" dirty="0"/>
              <a:t>df2 &lt;- price %&gt;%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(x=year, y=price, color=</a:t>
            </a:r>
            <a:r>
              <a:rPr lang="ko-KR" altLang="en-US" sz="600" dirty="0"/>
              <a:t>원산지</a:t>
            </a:r>
            <a:r>
              <a:rPr lang="en-US" altLang="ko-KR" sz="600" dirty="0"/>
              <a:t>))+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geom_line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geom_point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price),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-1.2)+</a:t>
            </a:r>
          </a:p>
          <a:p>
            <a:r>
              <a:rPr lang="en-US" altLang="ko-KR" sz="600" dirty="0"/>
              <a:t>  labs(title = "</a:t>
            </a:r>
            <a:r>
              <a:rPr lang="ko-KR" altLang="en-US" sz="600" dirty="0"/>
              <a:t>미국산</a:t>
            </a:r>
            <a:r>
              <a:rPr lang="en-US" altLang="ko-KR" sz="600" dirty="0"/>
              <a:t>, </a:t>
            </a:r>
            <a:r>
              <a:rPr lang="ko-KR" altLang="en-US" sz="600" dirty="0" err="1"/>
              <a:t>호주산</a:t>
            </a:r>
            <a:r>
              <a:rPr lang="ko-KR" altLang="en-US" sz="600" dirty="0"/>
              <a:t> 쇠고기 및 한우의 연도별 도매가</a:t>
            </a:r>
            <a:r>
              <a:rPr lang="en-US" altLang="ko-KR" sz="600" dirty="0"/>
              <a:t>", </a:t>
            </a:r>
          </a:p>
          <a:p>
            <a:r>
              <a:rPr lang="en-US" altLang="ko-KR" sz="600" dirty="0"/>
              <a:t>       subtitle="price:(</a:t>
            </a:r>
            <a:r>
              <a:rPr lang="ko-KR" altLang="en-US" sz="600" dirty="0"/>
              <a:t>원</a:t>
            </a:r>
            <a:r>
              <a:rPr lang="en-US" altLang="ko-KR" sz="600" dirty="0"/>
              <a:t>/kg)", caption = "</a:t>
            </a:r>
            <a:r>
              <a:rPr lang="ko-KR" altLang="en-US" sz="600" dirty="0"/>
              <a:t>한국농촌경제연구원</a:t>
            </a:r>
            <a:r>
              <a:rPr lang="en-US" altLang="ko-KR" sz="600" dirty="0"/>
              <a:t>(2010-2018)")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</a:p>
          <a:p>
            <a:endParaRPr lang="en-US" altLang="ko-KR" sz="600" dirty="0"/>
          </a:p>
          <a:p>
            <a:r>
              <a:rPr lang="en-US" altLang="ko-KR" sz="600" dirty="0"/>
              <a:t>df2</a:t>
            </a:r>
            <a:endParaRPr lang="ko-KR" altLang="en-US" sz="600" dirty="0"/>
          </a:p>
        </p:txBody>
      </p:sp>
      <p:sp>
        <p:nvSpPr>
          <p:cNvPr id="13" name="직사각형 12"/>
          <p:cNvSpPr/>
          <p:nvPr/>
        </p:nvSpPr>
        <p:spPr>
          <a:xfrm>
            <a:off x="526725" y="394397"/>
            <a:ext cx="3487926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호주산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쇠고기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한우의 도매가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9288" y="3372733"/>
            <a:ext cx="4807277" cy="959123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62057" y="3559908"/>
            <a:ext cx="420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미국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호주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한국 쇠고기 도매가는 꾸준히 증가하는데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한우와 수입쇠고기 사이의 간극은 좁혀지지 않고 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이렇게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한우는 가격경쟁력에 있어서 수입 쇠고기에 밀린다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0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48205" y="163565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 err="1"/>
              <a:t>beef_in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("C:/Users/user/Desktop/beef-in.xlsx")</a:t>
            </a:r>
          </a:p>
          <a:p>
            <a:endParaRPr lang="en-US" altLang="ko-KR" sz="600" dirty="0"/>
          </a:p>
          <a:p>
            <a:r>
              <a:rPr lang="en-US" altLang="ko-KR" sz="600" dirty="0" err="1"/>
              <a:t>df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beef_in</a:t>
            </a:r>
            <a:r>
              <a:rPr lang="en-US" altLang="ko-KR" sz="600" dirty="0"/>
              <a:t> %&gt;%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(x=year, y=import, color=exporter))+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geom_line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geom_point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import),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-1.2)+</a:t>
            </a:r>
          </a:p>
          <a:p>
            <a:r>
              <a:rPr lang="en-US" altLang="ko-KR" sz="600" dirty="0"/>
              <a:t>  labs(title = "</a:t>
            </a:r>
            <a:r>
              <a:rPr lang="ko-KR" altLang="en-US" sz="600" dirty="0"/>
              <a:t>미국산</a:t>
            </a:r>
            <a:r>
              <a:rPr lang="en-US" altLang="ko-KR" sz="600" dirty="0"/>
              <a:t>, </a:t>
            </a:r>
            <a:r>
              <a:rPr lang="ko-KR" altLang="en-US" sz="600" dirty="0" err="1"/>
              <a:t>호주산</a:t>
            </a:r>
            <a:r>
              <a:rPr lang="ko-KR" altLang="en-US" sz="600" dirty="0"/>
              <a:t> 쇠고기 국내 수입량</a:t>
            </a:r>
            <a:r>
              <a:rPr lang="en-US" altLang="ko-KR" sz="600" dirty="0"/>
              <a:t>", </a:t>
            </a:r>
          </a:p>
          <a:p>
            <a:r>
              <a:rPr lang="en-US" altLang="ko-KR" sz="600" dirty="0"/>
              <a:t>       subtitle="2010-2018", caption = "</a:t>
            </a:r>
            <a:r>
              <a:rPr lang="ko-KR" altLang="en-US" sz="600" dirty="0" err="1"/>
              <a:t>농림축산부</a:t>
            </a:r>
            <a:r>
              <a:rPr lang="en-US" altLang="ko-KR" sz="600" dirty="0"/>
              <a:t>")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</a:p>
          <a:p>
            <a:endParaRPr lang="en-US" altLang="ko-KR" sz="600" dirty="0"/>
          </a:p>
          <a:p>
            <a:r>
              <a:rPr lang="en-US" altLang="ko-KR" sz="600" dirty="0" err="1"/>
              <a:t>df</a:t>
            </a:r>
            <a:endParaRPr lang="ko-KR" altLang="en-US" sz="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" y="2525486"/>
            <a:ext cx="8177153" cy="36488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725" y="394397"/>
            <a:ext cx="3487926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호주산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쇠고기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국내 수입량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(2010-2018)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1764" y="1820092"/>
            <a:ext cx="2843161" cy="1615326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84517" y="2201370"/>
            <a:ext cx="2969623" cy="79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앞 내용에 대한 방증으로</a:t>
            </a:r>
            <a:r>
              <a:rPr lang="en-US" altLang="ko-KR" sz="800" dirty="0" smtClean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수입쇠고기 수입량은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en-US" altLang="ko-KR" sz="800" dirty="0" smtClean="0"/>
              <a:t>10</a:t>
            </a:r>
            <a:r>
              <a:rPr lang="ko-KR" altLang="en-US" sz="800" dirty="0" smtClean="0"/>
              <a:t>년 간 꾸준히 증가하고 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812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109649" y="2724542"/>
            <a:ext cx="2532020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5.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분석 </a:t>
            </a: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+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예측</a:t>
            </a:r>
            <a:endParaRPr lang="en-US" altLang="ko-KR" sz="20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61980" y="1578316"/>
            <a:ext cx="4576903" cy="276999"/>
          </a:xfrm>
          <a:prstGeom prst="rect">
            <a:avLst/>
          </a:prstGeom>
          <a:solidFill>
            <a:srgbClr val="44A68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FTA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관세 추이 예측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1980" y="2339878"/>
            <a:ext cx="4576903" cy="276999"/>
          </a:xfrm>
          <a:prstGeom prst="rect">
            <a:avLst/>
          </a:prstGeom>
          <a:solidFill>
            <a:srgbClr val="44A68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미국산 쇠고기 향후 가격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61979" y="3101440"/>
            <a:ext cx="4576903" cy="276999"/>
          </a:xfrm>
          <a:prstGeom prst="rect">
            <a:avLst/>
          </a:prstGeom>
          <a:solidFill>
            <a:srgbClr val="44A68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미국산 쇠고기 국내 수입가격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(2016, 2017)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61978" y="3863002"/>
            <a:ext cx="4576903" cy="276999"/>
          </a:xfrm>
          <a:prstGeom prst="rect">
            <a:avLst/>
          </a:prstGeom>
          <a:solidFill>
            <a:srgbClr val="44A68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 쇠고기 관세 대응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1978" y="4624564"/>
            <a:ext cx="4576903" cy="276999"/>
          </a:xfrm>
          <a:prstGeom prst="rect">
            <a:avLst/>
          </a:prstGeom>
          <a:solidFill>
            <a:srgbClr val="44A68F">
              <a:alpha val="47059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향후 유럽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쇠고기 가격 예측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5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1" y="2919989"/>
            <a:ext cx="7706801" cy="34390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48205" y="163565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tariff 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("C:/Users/user/Desktop/tariff.xlsx")</a:t>
            </a:r>
          </a:p>
          <a:p>
            <a:endParaRPr lang="en-US" altLang="ko-KR" sz="600" dirty="0"/>
          </a:p>
          <a:p>
            <a:r>
              <a:rPr lang="en-US" altLang="ko-KR" sz="600" dirty="0"/>
              <a:t>df6 &lt;- tariff %&gt;%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(x=year, y=tariff, color=exporter))+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geom_line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geom_point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tariff),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-1.2)+</a:t>
            </a:r>
          </a:p>
          <a:p>
            <a:r>
              <a:rPr lang="en-US" altLang="ko-KR" sz="600" dirty="0"/>
              <a:t>  labs(title = "</a:t>
            </a:r>
            <a:r>
              <a:rPr lang="ko-KR" altLang="en-US" sz="600" dirty="0"/>
              <a:t>연도별 </a:t>
            </a:r>
            <a:r>
              <a:rPr lang="en-US" altLang="ko-KR" sz="600" dirty="0"/>
              <a:t>FTA </a:t>
            </a:r>
            <a:r>
              <a:rPr lang="ko-KR" altLang="en-US" sz="600" dirty="0"/>
              <a:t>향후 관세 추이</a:t>
            </a:r>
            <a:r>
              <a:rPr lang="en-US" altLang="ko-KR" sz="600" dirty="0"/>
              <a:t>", </a:t>
            </a:r>
          </a:p>
          <a:p>
            <a:r>
              <a:rPr lang="en-US" altLang="ko-KR" sz="600" dirty="0"/>
              <a:t>       subtitle="</a:t>
            </a:r>
            <a:r>
              <a:rPr lang="ko-KR" altLang="en-US" sz="600" dirty="0"/>
              <a:t>관세 </a:t>
            </a:r>
            <a:r>
              <a:rPr lang="en-US" altLang="ko-KR" sz="600" dirty="0"/>
              <a:t>: tariff(%)", caption = "</a:t>
            </a:r>
            <a:r>
              <a:rPr lang="ko-KR" altLang="en-US" sz="600" dirty="0"/>
              <a:t>관세청</a:t>
            </a:r>
            <a:r>
              <a:rPr lang="en-US" altLang="ko-KR" sz="600" dirty="0"/>
              <a:t>")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</a:p>
          <a:p>
            <a:endParaRPr lang="en-US" altLang="ko-KR" sz="600" dirty="0"/>
          </a:p>
          <a:p>
            <a:r>
              <a:rPr lang="en-US" altLang="ko-KR" sz="600" dirty="0"/>
              <a:t>df6</a:t>
            </a:r>
            <a:endParaRPr lang="ko-KR" altLang="en-US" sz="600" dirty="0"/>
          </a:p>
        </p:txBody>
      </p:sp>
      <p:sp>
        <p:nvSpPr>
          <p:cNvPr id="7" name="직사각형 6"/>
          <p:cNvSpPr/>
          <p:nvPr/>
        </p:nvSpPr>
        <p:spPr>
          <a:xfrm>
            <a:off x="5891348" y="2379474"/>
            <a:ext cx="4119154" cy="1663337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48251" y="2646407"/>
            <a:ext cx="36227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한국이 미국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호주와 맺은 </a:t>
            </a:r>
            <a:r>
              <a:rPr lang="en-US" altLang="ko-KR" sz="800" dirty="0" smtClean="0"/>
              <a:t>FTA </a:t>
            </a:r>
            <a:r>
              <a:rPr lang="ko-KR" altLang="en-US" sz="800" dirty="0" smtClean="0"/>
              <a:t>내용에 따르면</a:t>
            </a:r>
            <a:r>
              <a:rPr lang="en-US" altLang="ko-KR" sz="8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쇠고기에 대한 관세가 다음과 같이 감소할 것이다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쇠고기에 대한 관세가 떨어지면 수입쇠고기의 가격 또한 낮아지기 때문에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b="1" dirty="0" smtClean="0"/>
              <a:t>한우의 가격경쟁력은 더욱 떨어질 수 밖에 없다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526724" y="394397"/>
            <a:ext cx="457690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FTA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관세 추이 예측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7015334" y="762892"/>
            <a:ext cx="5384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Topic : </a:t>
            </a:r>
            <a:r>
              <a:rPr lang="ko-KR" altLang="en-US" sz="1000" b="1" dirty="0" smtClean="0">
                <a:latin typeface="+mn-ea"/>
              </a:rPr>
              <a:t>네덜란드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덴마크 쇠고기의 수입에 </a:t>
            </a:r>
            <a:r>
              <a:rPr lang="ko-KR" altLang="en-US" sz="1000" b="1" dirty="0" smtClean="0">
                <a:latin typeface="+mn-ea"/>
              </a:rPr>
              <a:t>따른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한우 </a:t>
            </a:r>
            <a:r>
              <a:rPr lang="ko-KR" altLang="en-US" sz="1000" b="1" dirty="0">
                <a:latin typeface="+mn-ea"/>
              </a:rPr>
              <a:t>시장의 변화 예측 및 대비 방안 </a:t>
            </a:r>
            <a:r>
              <a:rPr lang="ko-KR" altLang="en-US" sz="1000" b="1" dirty="0" smtClean="0">
                <a:latin typeface="+mn-ea"/>
              </a:rPr>
              <a:t>제시</a:t>
            </a:r>
            <a:endParaRPr lang="en-US" altLang="ko-KR" sz="1000" b="1" dirty="0" smtClean="0">
              <a:latin typeface="+mn-ea"/>
            </a:endParaRPr>
          </a:p>
          <a:p>
            <a:endParaRPr lang="en-US" altLang="ko-KR" sz="1000" b="1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r>
              <a:rPr lang="en-US" altLang="ko-KR" sz="800" dirty="0" smtClean="0">
                <a:latin typeface="+mn-ea"/>
              </a:rPr>
              <a:t>0.      </a:t>
            </a:r>
            <a:r>
              <a:rPr lang="ko-KR" altLang="en-US" sz="800" dirty="0" smtClean="0">
                <a:latin typeface="+mn-ea"/>
              </a:rPr>
              <a:t>배경지식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pPr marL="285750" indent="-285750">
              <a:buAutoNum type="romanUcPeriod"/>
            </a:pPr>
            <a:r>
              <a:rPr lang="en-US" altLang="ko-KR" sz="800" dirty="0" smtClean="0">
                <a:latin typeface="+mn-ea"/>
              </a:rPr>
              <a:t>INTRO</a:t>
            </a:r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endParaRPr lang="en-US" altLang="ko-KR" sz="800" dirty="0" smtClean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과제파악</a:t>
            </a:r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endParaRPr lang="en-US" altLang="ko-KR" sz="800" dirty="0" smtClean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분석 </a:t>
            </a:r>
            <a:r>
              <a:rPr lang="ko-KR" altLang="en-US" sz="800" dirty="0">
                <a:latin typeface="+mn-ea"/>
              </a:rPr>
              <a:t>방향 </a:t>
            </a:r>
            <a:r>
              <a:rPr lang="ko-KR" altLang="en-US" sz="800" dirty="0" smtClean="0">
                <a:latin typeface="+mn-ea"/>
              </a:rPr>
              <a:t>설정</a:t>
            </a:r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자료수집 </a:t>
            </a:r>
            <a:r>
              <a:rPr lang="en-US" altLang="ko-KR" sz="800" dirty="0" smtClean="0">
                <a:latin typeface="+mn-ea"/>
              </a:rPr>
              <a:t>+ </a:t>
            </a:r>
            <a:r>
              <a:rPr lang="ko-KR" altLang="en-US" sz="800" dirty="0" smtClean="0">
                <a:latin typeface="+mn-ea"/>
              </a:rPr>
              <a:t>분석</a:t>
            </a:r>
            <a:endParaRPr lang="en-US" altLang="ko-KR" sz="800" dirty="0" smtClean="0">
              <a:latin typeface="+mn-ea"/>
            </a:endParaRPr>
          </a:p>
          <a:p>
            <a:pPr marL="285750" indent="-285750">
              <a:buAutoNum type="romanUcPeriod"/>
            </a:pPr>
            <a:endParaRPr lang="en-US" altLang="ko-KR" sz="800" dirty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분석 </a:t>
            </a:r>
            <a:r>
              <a:rPr lang="en-US" altLang="ko-KR" sz="800" dirty="0" smtClean="0">
                <a:latin typeface="+mn-ea"/>
              </a:rPr>
              <a:t>+ </a:t>
            </a:r>
            <a:r>
              <a:rPr lang="ko-KR" altLang="en-US" sz="800" dirty="0" smtClean="0">
                <a:latin typeface="+mn-ea"/>
              </a:rPr>
              <a:t>예측</a:t>
            </a:r>
            <a:br>
              <a:rPr lang="ko-KR" altLang="en-US" sz="800" dirty="0" smtClean="0">
                <a:latin typeface="+mn-ea"/>
              </a:rPr>
            </a:br>
            <a:endParaRPr lang="en-US" altLang="ko-KR" sz="800" dirty="0" smtClean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결론</a:t>
            </a:r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285750" indent="-285750">
              <a:buAutoNum type="romanUcPeriod"/>
            </a:pPr>
            <a:r>
              <a:rPr lang="ko-KR" altLang="en-US" sz="800" dirty="0" smtClean="0">
                <a:latin typeface="+mn-ea"/>
              </a:rPr>
              <a:t>참고문헌</a:t>
            </a:r>
            <a:endParaRPr lang="ko-KR" altLang="en-US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/>
            </a:r>
            <a:br>
              <a:rPr lang="ko-KR" altLang="en-US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</p:txBody>
      </p:sp>
      <p:pic>
        <p:nvPicPr>
          <p:cNvPr id="5" name="그래픽 2047" descr="지구 한글">
            <a:extLst>
              <a:ext uri="{FF2B5EF4-FFF2-40B4-BE49-F238E27FC236}">
                <a16:creationId xmlns:a16="http://schemas.microsoft.com/office/drawing/2014/main" xmlns="" id="{FE8B172D-8C57-4726-A4EE-D71A4EBE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97254" y="2003901"/>
            <a:ext cx="3219295" cy="32192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399548" y="2737115"/>
            <a:ext cx="1082766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+mn-ea"/>
              </a:rPr>
              <a:t>ndex</a:t>
            </a:r>
            <a:endParaRPr lang="en-US" altLang="ko-KR" sz="11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2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3" y="2832903"/>
            <a:ext cx="7706801" cy="34390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48205" y="163565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 err="1"/>
              <a:t>future_price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("C:/Users/user/Desktop/future_price.xlsx")</a:t>
            </a:r>
          </a:p>
          <a:p>
            <a:endParaRPr lang="en-US" altLang="ko-KR" sz="600" dirty="0"/>
          </a:p>
          <a:p>
            <a:r>
              <a:rPr lang="en-US" altLang="ko-KR" sz="600" dirty="0"/>
              <a:t>df4 &lt;-</a:t>
            </a:r>
            <a:r>
              <a:rPr lang="en-US" altLang="ko-KR" sz="600" dirty="0" err="1"/>
              <a:t>future_price</a:t>
            </a:r>
            <a:r>
              <a:rPr lang="en-US" altLang="ko-KR" sz="600" dirty="0"/>
              <a:t> %&gt;%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(x=year, y=</a:t>
            </a:r>
            <a:r>
              <a:rPr lang="en-US" altLang="ko-KR" sz="600" dirty="0" err="1"/>
              <a:t>price_future</a:t>
            </a:r>
            <a:r>
              <a:rPr lang="en-US" altLang="ko-KR" sz="600" dirty="0"/>
              <a:t>, color=exporter))+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geom_point</a:t>
            </a:r>
            <a:r>
              <a:rPr lang="en-US" altLang="ko-KR" sz="600" dirty="0"/>
              <a:t>()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geom_line</a:t>
            </a:r>
            <a:r>
              <a:rPr lang="en-US" altLang="ko-KR" sz="600" dirty="0"/>
              <a:t>()+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geom_text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(label = </a:t>
            </a:r>
            <a:r>
              <a:rPr lang="en-US" altLang="ko-KR" sz="600" dirty="0" err="1"/>
              <a:t>price_future</a:t>
            </a:r>
            <a:r>
              <a:rPr lang="en-US" altLang="ko-KR" sz="600" dirty="0"/>
              <a:t>), </a:t>
            </a:r>
            <a:r>
              <a:rPr lang="en-US" altLang="ko-KR" sz="600" dirty="0" err="1"/>
              <a:t>vjust</a:t>
            </a:r>
            <a:r>
              <a:rPr lang="en-US" altLang="ko-KR" sz="600" dirty="0"/>
              <a:t> = -1.2)+</a:t>
            </a:r>
          </a:p>
          <a:p>
            <a:r>
              <a:rPr lang="en-US" altLang="ko-KR" sz="600" dirty="0"/>
              <a:t>  labs(title = "</a:t>
            </a:r>
            <a:r>
              <a:rPr lang="ko-KR" altLang="en-US" sz="600" dirty="0"/>
              <a:t>호주와 미국 관세 인하를 기반으로 한 향후 가격 예측</a:t>
            </a:r>
            <a:r>
              <a:rPr lang="en-US" altLang="ko-KR" sz="600" dirty="0"/>
              <a:t>", </a:t>
            </a:r>
          </a:p>
          <a:p>
            <a:r>
              <a:rPr lang="en-US" altLang="ko-KR" sz="600" dirty="0"/>
              <a:t>       subtitle="price:(</a:t>
            </a:r>
            <a:r>
              <a:rPr lang="ko-KR" altLang="en-US" sz="600" dirty="0"/>
              <a:t>원</a:t>
            </a:r>
            <a:r>
              <a:rPr lang="en-US" altLang="ko-KR" sz="600" dirty="0"/>
              <a:t>/kg)", caption = "19</a:t>
            </a:r>
            <a:r>
              <a:rPr lang="ko-KR" altLang="en-US" sz="600" dirty="0"/>
              <a:t>년도 가격을 기준으로 예측</a:t>
            </a:r>
            <a:r>
              <a:rPr lang="en-US" altLang="ko-KR" sz="600" dirty="0"/>
              <a:t>") +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theme_economist</a:t>
            </a:r>
            <a:r>
              <a:rPr lang="en-US" altLang="ko-KR" sz="600" dirty="0"/>
              <a:t>()</a:t>
            </a:r>
          </a:p>
          <a:p>
            <a:endParaRPr lang="en-US" altLang="ko-KR" sz="600" dirty="0"/>
          </a:p>
          <a:p>
            <a:r>
              <a:rPr lang="en-US" altLang="ko-KR" sz="600" dirty="0"/>
              <a:t>df4</a:t>
            </a:r>
            <a:endParaRPr lang="ko-KR" altLang="en-US" sz="600" dirty="0"/>
          </a:p>
        </p:txBody>
      </p:sp>
      <p:sp>
        <p:nvSpPr>
          <p:cNvPr id="9" name="직사각형 8"/>
          <p:cNvSpPr/>
          <p:nvPr/>
        </p:nvSpPr>
        <p:spPr>
          <a:xfrm>
            <a:off x="6270171" y="2063795"/>
            <a:ext cx="3631473" cy="2386285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96594" y="2256663"/>
            <a:ext cx="296962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 smtClean="0"/>
              <a:t>2019</a:t>
            </a:r>
            <a:r>
              <a:rPr lang="ko-KR" altLang="en-US" sz="800" dirty="0" smtClean="0"/>
              <a:t>년도 수입쇠고기의 가격과 관세를 통해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향후 </a:t>
            </a:r>
            <a:r>
              <a:rPr lang="ko-KR" altLang="en-US" sz="800" dirty="0" err="1" smtClean="0"/>
              <a:t>호주산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미국산 쇠고기의 가격 추이를 예측해 보았다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b="1" dirty="0" err="1" smtClean="0"/>
              <a:t>호주산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미국산 쇠고기에 대한 관세 감소로 인해</a:t>
            </a:r>
            <a:endParaRPr lang="en-US" altLang="ko-KR" sz="800" b="1" dirty="0" smtClean="0"/>
          </a:p>
          <a:p>
            <a:pPr>
              <a:lnSpc>
                <a:spcPct val="200000"/>
              </a:lnSpc>
            </a:pPr>
            <a:r>
              <a:rPr lang="ko-KR" altLang="en-US" sz="800" b="1" dirty="0" err="1" smtClean="0"/>
              <a:t>호주산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미국산 쇠고기의 가격은 꾸준히 감소할 것이다</a:t>
            </a:r>
            <a:r>
              <a:rPr lang="en-US" altLang="ko-KR" sz="800" b="1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800" dirty="0"/>
          </a:p>
          <a:p>
            <a:pPr>
              <a:lnSpc>
                <a:spcPct val="200000"/>
              </a:lnSpc>
            </a:pPr>
            <a:r>
              <a:rPr lang="en-US" altLang="ko-KR" sz="700" dirty="0" smtClean="0"/>
              <a:t>※</a:t>
            </a:r>
            <a:r>
              <a:rPr lang="ko-KR" altLang="en-US" sz="700" dirty="0" smtClean="0"/>
              <a:t>가정 </a:t>
            </a:r>
            <a:r>
              <a:rPr lang="en-US" altLang="ko-KR" sz="700" dirty="0" smtClean="0"/>
              <a:t>: 2019</a:t>
            </a:r>
            <a:r>
              <a:rPr lang="ko-KR" altLang="en-US" sz="700" dirty="0" smtClean="0"/>
              <a:t>년도 수입쇠고기의 가격과 관세만 고려하고</a:t>
            </a:r>
            <a:r>
              <a:rPr lang="en-US" altLang="ko-KR" sz="7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나머지 변수들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물가상승률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등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은 동일하다고 가정한다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526724" y="394397"/>
            <a:ext cx="457690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미국산 쇠고기 향후 가격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6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048205" y="163565"/>
            <a:ext cx="2969623" cy="923330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 err="1"/>
              <a:t>fg</a:t>
            </a:r>
            <a:r>
              <a:rPr lang="en-US" altLang="ko-KR" sz="600" dirty="0"/>
              <a:t> &lt;- </a:t>
            </a:r>
            <a:r>
              <a:rPr lang="en-US" altLang="ko-KR" sz="600" dirty="0" err="1"/>
              <a:t>readxl</a:t>
            </a:r>
            <a:r>
              <a:rPr lang="en-US" altLang="ko-KR" sz="600" dirty="0"/>
              <a:t>::</a:t>
            </a:r>
            <a:r>
              <a:rPr lang="en-US" altLang="ko-KR" sz="600" dirty="0" err="1"/>
              <a:t>read_excel</a:t>
            </a:r>
            <a:r>
              <a:rPr lang="en-US" altLang="ko-KR" sz="600" dirty="0"/>
              <a:t>("export.xlsx", sheet = 2)</a:t>
            </a:r>
          </a:p>
          <a:p>
            <a:r>
              <a:rPr lang="en-US" altLang="ko-KR" sz="600" dirty="0" err="1"/>
              <a:t>fg</a:t>
            </a:r>
            <a:r>
              <a:rPr lang="en-US" altLang="ko-KR" sz="600" dirty="0"/>
              <a:t> %&gt;%</a:t>
            </a:r>
          </a:p>
          <a:p>
            <a:r>
              <a:rPr lang="en-US" altLang="ko-KR" sz="600" dirty="0"/>
              <a:t>mutate(</a:t>
            </a:r>
            <a:r>
              <a:rPr lang="ko-KR" altLang="en-US" sz="600" dirty="0"/>
              <a:t>연도 </a:t>
            </a:r>
            <a:r>
              <a:rPr lang="en-US" altLang="ko-KR" sz="600" dirty="0"/>
              <a:t>= factor(</a:t>
            </a:r>
            <a:r>
              <a:rPr lang="ko-KR" altLang="en-US" sz="600" dirty="0"/>
              <a:t>연도</a:t>
            </a:r>
            <a:r>
              <a:rPr lang="en-US" altLang="ko-KR" sz="600" dirty="0"/>
              <a:t>)) %&gt;%</a:t>
            </a:r>
          </a:p>
          <a:p>
            <a:r>
              <a:rPr lang="en-US" altLang="ko-KR" sz="600" dirty="0" err="1"/>
              <a:t>ggplot</a:t>
            </a:r>
            <a:r>
              <a:rPr lang="en-US" altLang="ko-KR" sz="600" dirty="0"/>
              <a:t>(</a:t>
            </a:r>
            <a:r>
              <a:rPr lang="en-US" altLang="ko-KR" sz="600" dirty="0" err="1"/>
              <a:t>aes</a:t>
            </a:r>
            <a:r>
              <a:rPr lang="en-US" altLang="ko-KR" sz="600" dirty="0"/>
              <a:t>(x=</a:t>
            </a:r>
            <a:r>
              <a:rPr lang="ko-KR" altLang="en-US" sz="600" dirty="0"/>
              <a:t>국가</a:t>
            </a:r>
            <a:r>
              <a:rPr lang="en-US" altLang="ko-KR" sz="600" dirty="0"/>
              <a:t>, y=</a:t>
            </a:r>
            <a:r>
              <a:rPr lang="ko-KR" altLang="en-US" sz="600" dirty="0"/>
              <a:t>수입가격</a:t>
            </a:r>
            <a:r>
              <a:rPr lang="en-US" altLang="ko-KR" sz="600" dirty="0"/>
              <a:t>, fill = </a:t>
            </a:r>
            <a:r>
              <a:rPr lang="ko-KR" altLang="en-US" sz="600" dirty="0"/>
              <a:t>연도</a:t>
            </a:r>
            <a:r>
              <a:rPr lang="en-US" altLang="ko-KR" sz="600" dirty="0"/>
              <a:t>)) +</a:t>
            </a:r>
          </a:p>
          <a:p>
            <a:r>
              <a:rPr lang="en-US" altLang="ko-KR" sz="600" dirty="0" err="1"/>
              <a:t>geom_col</a:t>
            </a:r>
            <a:r>
              <a:rPr lang="en-US" altLang="ko-KR" sz="600" dirty="0"/>
              <a:t>(position = "dodge") +</a:t>
            </a:r>
          </a:p>
          <a:p>
            <a:r>
              <a:rPr lang="en-US" altLang="ko-KR" sz="600" dirty="0"/>
              <a:t>labs(caption = "</a:t>
            </a:r>
            <a:r>
              <a:rPr lang="ko-KR" altLang="en-US" sz="600" dirty="0"/>
              <a:t>관세청</a:t>
            </a:r>
            <a:r>
              <a:rPr lang="en-US" altLang="ko-KR" sz="600" dirty="0"/>
              <a:t>, 17</a:t>
            </a:r>
            <a:r>
              <a:rPr lang="ko-KR" altLang="en-US" sz="600" dirty="0"/>
              <a:t>년 </a:t>
            </a:r>
            <a:r>
              <a:rPr lang="en-US" altLang="ko-KR" sz="600" dirty="0"/>
              <a:t>8</a:t>
            </a:r>
            <a:r>
              <a:rPr lang="ko-KR" altLang="en-US" sz="600" dirty="0"/>
              <a:t>월 농축수산물 수입가격 현황</a:t>
            </a:r>
            <a:r>
              <a:rPr lang="en-US" altLang="ko-KR" sz="600" dirty="0"/>
              <a:t>",</a:t>
            </a:r>
          </a:p>
          <a:p>
            <a:r>
              <a:rPr lang="en-US" altLang="ko-KR" sz="600" dirty="0"/>
              <a:t>title = "3</a:t>
            </a:r>
            <a:r>
              <a:rPr lang="ko-KR" altLang="en-US" sz="600" dirty="0"/>
              <a:t>개국의 쇠고기 가격</a:t>
            </a:r>
            <a:r>
              <a:rPr lang="en-US" altLang="ko-KR" sz="600" dirty="0"/>
              <a:t>",</a:t>
            </a:r>
          </a:p>
          <a:p>
            <a:r>
              <a:rPr lang="en-US" altLang="ko-KR" sz="600" dirty="0"/>
              <a:t>subtitle = "EU, </a:t>
            </a:r>
            <a:r>
              <a:rPr lang="ko-KR" altLang="en-US" sz="600" dirty="0"/>
              <a:t>미국</a:t>
            </a:r>
            <a:r>
              <a:rPr lang="en-US" altLang="ko-KR" sz="600" dirty="0"/>
              <a:t>, </a:t>
            </a:r>
            <a:r>
              <a:rPr lang="ko-KR" altLang="en-US" sz="600" dirty="0"/>
              <a:t>한국</a:t>
            </a:r>
            <a:r>
              <a:rPr lang="en-US" altLang="ko-KR" sz="600" dirty="0"/>
              <a:t>") +</a:t>
            </a:r>
          </a:p>
          <a:p>
            <a:r>
              <a:rPr lang="en-US" altLang="ko-KR" sz="600" dirty="0" err="1"/>
              <a:t>theme_economist</a:t>
            </a:r>
            <a:r>
              <a:rPr lang="en-US" altLang="ko-KR" sz="600" dirty="0" smtClean="0"/>
              <a:t>()</a:t>
            </a:r>
            <a:endParaRPr lang="en-US" altLang="ko-KR" sz="600" dirty="0"/>
          </a:p>
        </p:txBody>
      </p:sp>
      <p:sp>
        <p:nvSpPr>
          <p:cNvPr id="11" name="직사각형 10"/>
          <p:cNvSpPr/>
          <p:nvPr/>
        </p:nvSpPr>
        <p:spPr>
          <a:xfrm>
            <a:off x="526724" y="394397"/>
            <a:ext cx="457690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호주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미국산 쇠고기 국내 수입가격 </a:t>
            </a:r>
            <a:r>
              <a:rPr lang="en-US" altLang="ko-KR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(2016, 2017)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8" y="2556040"/>
            <a:ext cx="6311128" cy="40274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38162" y="1955506"/>
            <a:ext cx="4565821" cy="1193142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98695" y="2321244"/>
            <a:ext cx="3621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다음은 호주</a:t>
            </a:r>
            <a:r>
              <a:rPr lang="en-US" altLang="ko-KR" sz="800" dirty="0"/>
              <a:t>, </a:t>
            </a:r>
            <a:r>
              <a:rPr lang="ko-KR" altLang="en-US" sz="800" dirty="0"/>
              <a:t>미국</a:t>
            </a:r>
            <a:r>
              <a:rPr lang="en-US" altLang="ko-KR" sz="800" dirty="0"/>
              <a:t>, </a:t>
            </a:r>
            <a:r>
              <a:rPr lang="ko-KR" altLang="en-US" sz="800" dirty="0"/>
              <a:t>유럽의 쇠고기 가격을 비교한 </a:t>
            </a:r>
            <a:r>
              <a:rPr lang="ko-KR" altLang="en-US" sz="800" dirty="0" smtClean="0"/>
              <a:t>그래프이다</a:t>
            </a:r>
            <a:r>
              <a:rPr lang="en-US" altLang="ko-KR" sz="800" dirty="0" smtClean="0"/>
              <a:t>.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 smtClean="0"/>
              <a:t>현재 유럽은 한국에 약 </a:t>
            </a:r>
            <a:r>
              <a:rPr lang="en-US" altLang="ko-KR" sz="800" dirty="0"/>
              <a:t>6500\/kg</a:t>
            </a:r>
            <a:r>
              <a:rPr lang="ko-KR" altLang="en-US" sz="800" dirty="0"/>
              <a:t>으로 쇠고기를 수출하고 있다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3924" y="563050"/>
            <a:ext cx="379693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ko-KR" altLang="en-US" sz="7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  미국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* 호주와의 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FTA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처럼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관세가 사라지는 방향으로 유럽과 협정을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맺으면 </a:t>
            </a:r>
            <a:r>
              <a:rPr lang="ko-KR" altLang="en-US" sz="700" kern="100" dirty="0" err="1" smtClean="0">
                <a:latin typeface="+mn-ea"/>
                <a:cs typeface="Times New Roman" panose="02020603050405020304" pitchFamily="18" charset="0"/>
              </a:rPr>
              <a:t>유럽산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쇠고기의 가격이 낮아질 수 밖에 없다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그에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따라 한우 시장은 더욱 더 위축 될 것이다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  한우시장을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보호하는 것도 중요하지만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더 </a:t>
            </a:r>
            <a:r>
              <a:rPr lang="ko-KR" altLang="en-US" sz="700" b="1" kern="100" dirty="0">
                <a:latin typeface="+mn-ea"/>
                <a:cs typeface="Times New Roman" panose="02020603050405020304" pitchFamily="18" charset="0"/>
              </a:rPr>
              <a:t>나아가 </a:t>
            </a:r>
            <a:r>
              <a:rPr lang="ko-KR" altLang="en-US" sz="700" b="1" kern="100" dirty="0" err="1">
                <a:latin typeface="+mn-ea"/>
                <a:cs typeface="Times New Roman" panose="02020603050405020304" pitchFamily="18" charset="0"/>
              </a:rPr>
              <a:t>유럽산</a:t>
            </a:r>
            <a:r>
              <a:rPr lang="ko-KR" altLang="en-US" sz="700" b="1" kern="100" dirty="0">
                <a:latin typeface="+mn-ea"/>
                <a:cs typeface="Times New Roman" panose="02020603050405020304" pitchFamily="18" charset="0"/>
              </a:rPr>
              <a:t> 소고기와 미국*호주 소고기 간의 공정한 경쟁을 보장하는 것도 중요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하다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유럽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쇠고기가 미국과 </a:t>
            </a:r>
            <a:r>
              <a:rPr lang="ko-KR" altLang="en-US" sz="700" kern="100" dirty="0" err="1">
                <a:latin typeface="+mn-ea"/>
                <a:cs typeface="Times New Roman" panose="02020603050405020304" pitchFamily="18" charset="0"/>
              </a:rPr>
              <a:t>호주산에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 비해 생산단가가 낮지만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700" b="1" kern="100" dirty="0">
                <a:latin typeface="+mn-ea"/>
                <a:cs typeface="Times New Roman" panose="02020603050405020304" pitchFamily="18" charset="0"/>
              </a:rPr>
              <a:t>국내에서 판매되는 가격을 비슷하게 만드는 것이 대안이 될 것이다</a:t>
            </a:r>
            <a:r>
              <a:rPr lang="en-US" altLang="ko-KR" sz="700" b="1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이를 위한 방안으로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호주와 일본 사이에 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EPA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협정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*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을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참고하여 최소한의 관세는 유지하되 </a:t>
            </a:r>
            <a:r>
              <a:rPr lang="ko-KR" altLang="en-US" sz="700" kern="100" dirty="0" err="1">
                <a:latin typeface="+mn-ea"/>
                <a:cs typeface="Times New Roman" panose="02020603050405020304" pitchFamily="18" charset="0"/>
              </a:rPr>
              <a:t>유럽산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 쇠고기가 국내에서 판매되는 미국 및 </a:t>
            </a:r>
            <a:r>
              <a:rPr lang="ko-KR" altLang="en-US" sz="700" kern="100" dirty="0" err="1">
                <a:latin typeface="+mn-ea"/>
                <a:cs typeface="Times New Roman" panose="02020603050405020304" pitchFamily="18" charset="0"/>
              </a:rPr>
              <a:t>호주산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 쇠고기 가격과 비슷한 가격으로 판매될 수 있는 방향으로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관세를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설정해보았다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7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2271" y="918378"/>
            <a:ext cx="3796937" cy="1715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700" b="1" kern="100" dirty="0">
                <a:latin typeface="+mn-ea"/>
                <a:cs typeface="Times New Roman" panose="02020603050405020304" pitchFamily="18" charset="0"/>
              </a:rPr>
              <a:t>EU</a:t>
            </a:r>
            <a:r>
              <a:rPr lang="ko-KR" altLang="en-US" sz="700" b="1" kern="100" dirty="0">
                <a:latin typeface="+mn-ea"/>
                <a:cs typeface="Times New Roman" panose="02020603050405020304" pitchFamily="18" charset="0"/>
              </a:rPr>
              <a:t>산 쇠고기의 수출가격은 미국산과 </a:t>
            </a:r>
            <a:r>
              <a:rPr lang="ko-KR" altLang="en-US" sz="700" b="1" kern="100" dirty="0" err="1">
                <a:latin typeface="+mn-ea"/>
                <a:cs typeface="Times New Roman" panose="02020603050405020304" pitchFamily="18" charset="0"/>
              </a:rPr>
              <a:t>호주산에</a:t>
            </a:r>
            <a:r>
              <a:rPr lang="ko-KR" altLang="en-US" sz="700" b="1" kern="100" dirty="0">
                <a:latin typeface="+mn-ea"/>
                <a:cs typeface="Times New Roman" panose="02020603050405020304" pitchFamily="18" charset="0"/>
              </a:rPr>
              <a:t> 비해 가격경쟁력에서 우위를 보이고 있다</a:t>
            </a:r>
            <a:r>
              <a:rPr lang="en-US" altLang="ko-KR" sz="700" b="1" kern="1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7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유럽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소고기의 생산단가는 호주와 미국에 비해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낮기 때문이다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그 원인은 다음과 같다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EU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의 쇠고기 생산량이 점차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증가하고 있다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50000"/>
              </a:lnSpc>
              <a:spcAft>
                <a:spcPts val="800"/>
              </a:spcAft>
              <a:buAutoNum type="arabicParenR"/>
            </a:pP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달러화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강세로 유로화 가치가 평가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절하되고 있다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7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sz="7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향후에도 달러화 가치는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지속적으로 상승할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것으로 예상되며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EU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산 쇠고기의 생산량과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수출량이 증가하고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있으므로 </a:t>
            </a:r>
            <a:r>
              <a:rPr lang="ko-KR" altLang="en-US" sz="700" kern="100" dirty="0" smtClean="0">
                <a:latin typeface="+mn-ea"/>
                <a:cs typeface="Times New Roman" panose="02020603050405020304" pitchFamily="18" charset="0"/>
              </a:rPr>
              <a:t>우리나라도 </a:t>
            </a:r>
            <a:r>
              <a:rPr lang="ko-KR" altLang="en-US" sz="700" kern="100" dirty="0">
                <a:latin typeface="+mn-ea"/>
                <a:cs typeface="Times New Roman" panose="02020603050405020304" pitchFamily="18" charset="0"/>
              </a:rPr>
              <a:t>이에 대한 대응을 해야 할 것으로 판단된다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7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012" y="6261562"/>
            <a:ext cx="11434354" cy="39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700" b="1" kern="100" dirty="0" smtClean="0">
                <a:latin typeface="+mn-ea"/>
                <a:cs typeface="Times New Roman" panose="02020603050405020304" pitchFamily="18" charset="0"/>
              </a:rPr>
              <a:t>* </a:t>
            </a:r>
            <a:r>
              <a:rPr lang="en-US" altLang="ko-KR" sz="700" b="1" kern="100" dirty="0">
                <a:latin typeface="+mn-ea"/>
                <a:cs typeface="Times New Roman" panose="02020603050405020304" pitchFamily="18" charset="0"/>
              </a:rPr>
              <a:t>EPA 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| 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경제 연계 협정 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(Economic Partnership Agreement)</a:t>
            </a:r>
          </a:p>
          <a:p>
            <a:pPr algn="just">
              <a:spcAft>
                <a:spcPts val="800"/>
              </a:spcAft>
            </a:pP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일본에서 자유무역협정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(FTA) 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대신 만들어낸 용어로 전면적인 관세 및 비관세 장벽의 해소를 추구하는 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FTA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보다 포괄적인 무역자유화 협정을 말한다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600" kern="100" dirty="0" smtClean="0">
                <a:latin typeface="+mn-ea"/>
                <a:cs typeface="Times New Roman" panose="02020603050405020304" pitchFamily="18" charset="0"/>
              </a:rPr>
              <a:t>관세철폐뿐만 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아니라 투자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600" kern="100" dirty="0" err="1">
                <a:latin typeface="+mn-ea"/>
                <a:cs typeface="Times New Roman" panose="02020603050405020304" pitchFamily="18" charset="0"/>
              </a:rPr>
              <a:t>인적교류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 등 폭넓은 분야에서 경제관계를 강화하기 위한 협정이다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각종 규제 완화와 지식재산권 보호 등 비즈니스 환경 개선 등도 포함된다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69966" y="6183086"/>
            <a:ext cx="11582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6724" y="2326008"/>
            <a:ext cx="6384367" cy="4074185"/>
            <a:chOff x="2184867" y="671396"/>
            <a:chExt cx="8240276" cy="52585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868" y="671396"/>
              <a:ext cx="8240275" cy="52585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04" b="84743"/>
            <a:stretch/>
          </p:blipFill>
          <p:spPr>
            <a:xfrm>
              <a:off x="2184867" y="685351"/>
              <a:ext cx="2421967" cy="861964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9074331" y="85187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/>
              <a:t>tariff &lt;- read_excel("C:/Users/user/Desktop/tariff.xlsx")</a:t>
            </a:r>
          </a:p>
          <a:p>
            <a:endParaRPr lang="en-US" altLang="ko-KR" sz="600"/>
          </a:p>
          <a:p>
            <a:r>
              <a:rPr lang="en-US" altLang="ko-KR" sz="600"/>
              <a:t>df10 &lt;- tariff %&gt;%</a:t>
            </a:r>
          </a:p>
          <a:p>
            <a:r>
              <a:rPr lang="en-US" altLang="ko-KR" sz="600"/>
              <a:t>  ggplot(aes(x=year, y=tariff, color=exporter))+</a:t>
            </a:r>
          </a:p>
          <a:p>
            <a:r>
              <a:rPr lang="en-US" altLang="ko-KR" sz="600"/>
              <a:t>  geom_line() +</a:t>
            </a:r>
          </a:p>
          <a:p>
            <a:r>
              <a:rPr lang="en-US" altLang="ko-KR" sz="600"/>
              <a:t>  geom_point() +</a:t>
            </a:r>
          </a:p>
          <a:p>
            <a:r>
              <a:rPr lang="en-US" altLang="ko-KR" sz="600"/>
              <a:t>  geom_text(aes(label = tariff), vjust = -1.2)+</a:t>
            </a:r>
          </a:p>
          <a:p>
            <a:r>
              <a:rPr lang="en-US" altLang="ko-KR" sz="600"/>
              <a:t>  labs(title = "</a:t>
            </a:r>
            <a:r>
              <a:rPr lang="ko-KR" altLang="en-US" sz="600"/>
              <a:t>유럽 쇠고기 관세 대응</a:t>
            </a:r>
            <a:r>
              <a:rPr lang="en-US" altLang="ko-KR" sz="600"/>
              <a:t>", </a:t>
            </a:r>
          </a:p>
          <a:p>
            <a:r>
              <a:rPr lang="en-US" altLang="ko-KR" sz="600"/>
              <a:t>       subtitle="</a:t>
            </a:r>
            <a:r>
              <a:rPr lang="ko-KR" altLang="en-US" sz="600"/>
              <a:t>관세 </a:t>
            </a:r>
            <a:r>
              <a:rPr lang="en-US" altLang="ko-KR" sz="600"/>
              <a:t>: tariff(%)", caption = "</a:t>
            </a:r>
            <a:r>
              <a:rPr lang="ko-KR" altLang="en-US" sz="600"/>
              <a:t>관세청</a:t>
            </a:r>
            <a:r>
              <a:rPr lang="en-US" altLang="ko-KR" sz="600"/>
              <a:t>") +</a:t>
            </a:r>
          </a:p>
          <a:p>
            <a:r>
              <a:rPr lang="en-US" altLang="ko-KR" sz="600"/>
              <a:t>  theme_economist()</a:t>
            </a:r>
          </a:p>
          <a:p>
            <a:endParaRPr lang="en-US" altLang="ko-KR" sz="600"/>
          </a:p>
          <a:p>
            <a:r>
              <a:rPr lang="en-US" altLang="ko-KR" sz="600"/>
              <a:t>df10</a:t>
            </a:r>
            <a:endParaRPr lang="ko-KR" altLang="en-US" sz="600" dirty="0"/>
          </a:p>
        </p:txBody>
      </p:sp>
      <p:sp>
        <p:nvSpPr>
          <p:cNvPr id="4" name="직사각형 3"/>
          <p:cNvSpPr/>
          <p:nvPr/>
        </p:nvSpPr>
        <p:spPr>
          <a:xfrm>
            <a:off x="526724" y="394397"/>
            <a:ext cx="457690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유럽 쇠고기 관세 대응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1012" y="2186066"/>
            <a:ext cx="2870656" cy="1528155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31200" y="2467148"/>
            <a:ext cx="2969623" cy="79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/>
              <a:t>미국</a:t>
            </a:r>
            <a:r>
              <a:rPr lang="en-US" altLang="ko-KR" sz="800" dirty="0"/>
              <a:t>, </a:t>
            </a:r>
            <a:r>
              <a:rPr lang="ko-KR" altLang="en-US" sz="800" dirty="0"/>
              <a:t>호주와의 가격 차이를 </a:t>
            </a:r>
            <a:r>
              <a:rPr lang="ko-KR" altLang="en-US" sz="800" dirty="0" smtClean="0"/>
              <a:t>최소화하면서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한우 </a:t>
            </a:r>
            <a:r>
              <a:rPr lang="ko-KR" altLang="en-US" sz="800" dirty="0"/>
              <a:t>시장을 보호할 수 있는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적당한 </a:t>
            </a:r>
            <a:r>
              <a:rPr lang="ko-KR" altLang="en-US" sz="800" dirty="0"/>
              <a:t>관세율을 고안해보았다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779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6213" y="1622183"/>
            <a:ext cx="7435707" cy="4745099"/>
            <a:chOff x="306213" y="1752811"/>
            <a:chExt cx="7435707" cy="474509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13" y="1752811"/>
              <a:ext cx="7435707" cy="474509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64" b="84692"/>
            <a:stretch/>
          </p:blipFill>
          <p:spPr>
            <a:xfrm>
              <a:off x="369369" y="1752812"/>
              <a:ext cx="2521877" cy="72913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08" b="90507"/>
            <a:stretch/>
          </p:blipFill>
          <p:spPr>
            <a:xfrm>
              <a:off x="2815175" y="1806257"/>
              <a:ext cx="3442097" cy="450458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9048205" y="163565"/>
            <a:ext cx="2969623" cy="120032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/>
              <a:t>future_price &lt;- read_excel("C:/Users/user/Desktop/future_price.xlsx")</a:t>
            </a:r>
          </a:p>
          <a:p>
            <a:endParaRPr lang="en-US" altLang="ko-KR" sz="600"/>
          </a:p>
          <a:p>
            <a:r>
              <a:rPr lang="en-US" altLang="ko-KR" sz="600"/>
              <a:t>df5 &lt;-future_price %&gt;%</a:t>
            </a:r>
          </a:p>
          <a:p>
            <a:r>
              <a:rPr lang="en-US" altLang="ko-KR" sz="600"/>
              <a:t>  ggplot(aes(x=year, y=price_future, color=exporter))+</a:t>
            </a:r>
          </a:p>
          <a:p>
            <a:r>
              <a:rPr lang="en-US" altLang="ko-KR" sz="600"/>
              <a:t>  geom_point() +</a:t>
            </a:r>
          </a:p>
          <a:p>
            <a:r>
              <a:rPr lang="en-US" altLang="ko-KR" sz="600"/>
              <a:t>  geom_line()+</a:t>
            </a:r>
          </a:p>
          <a:p>
            <a:r>
              <a:rPr lang="en-US" altLang="ko-KR" sz="600"/>
              <a:t>  geom_text(aes(label = price_future), vjust = -1.2)+</a:t>
            </a:r>
          </a:p>
          <a:p>
            <a:r>
              <a:rPr lang="en-US" altLang="ko-KR" sz="600"/>
              <a:t>  labs(title = "</a:t>
            </a:r>
            <a:r>
              <a:rPr lang="ko-KR" altLang="en-US" sz="600"/>
              <a:t>향후 유럽쇠고기 가격 대응</a:t>
            </a:r>
            <a:r>
              <a:rPr lang="en-US" altLang="ko-KR" sz="600"/>
              <a:t>", </a:t>
            </a:r>
          </a:p>
          <a:p>
            <a:r>
              <a:rPr lang="en-US" altLang="ko-KR" sz="600"/>
              <a:t>       subtitle="price:(</a:t>
            </a:r>
            <a:r>
              <a:rPr lang="ko-KR" altLang="en-US" sz="600"/>
              <a:t>원</a:t>
            </a:r>
            <a:r>
              <a:rPr lang="en-US" altLang="ko-KR" sz="600"/>
              <a:t>/kg)", caption = "19</a:t>
            </a:r>
            <a:r>
              <a:rPr lang="ko-KR" altLang="en-US" sz="600"/>
              <a:t>년도 가격을 기준으로 예측</a:t>
            </a:r>
            <a:r>
              <a:rPr lang="en-US" altLang="ko-KR" sz="600"/>
              <a:t>") +</a:t>
            </a:r>
          </a:p>
          <a:p>
            <a:r>
              <a:rPr lang="en-US" altLang="ko-KR" sz="600"/>
              <a:t>  theme_economist()</a:t>
            </a:r>
          </a:p>
          <a:p>
            <a:endParaRPr lang="en-US" altLang="ko-KR" sz="600"/>
          </a:p>
          <a:p>
            <a:r>
              <a:rPr lang="en-US" altLang="ko-KR" sz="600"/>
              <a:t>df5</a:t>
            </a:r>
            <a:endParaRPr lang="en-US" altLang="ko-KR" sz="600" dirty="0"/>
          </a:p>
        </p:txBody>
      </p:sp>
      <p:sp>
        <p:nvSpPr>
          <p:cNvPr id="5" name="직사각형 4"/>
          <p:cNvSpPr/>
          <p:nvPr/>
        </p:nvSpPr>
        <p:spPr>
          <a:xfrm>
            <a:off x="526724" y="394397"/>
            <a:ext cx="4576903" cy="276999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향후 유럽 </a:t>
            </a:r>
            <a:r>
              <a:rPr lang="ko-KR" altLang="en-US" sz="1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쇠고기 가격 예측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3687" y="3072178"/>
            <a:ext cx="2969623" cy="545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다음은 관세율이 적용된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err="1" smtClean="0"/>
              <a:t>유럽산</a:t>
            </a:r>
            <a:r>
              <a:rPr lang="ko-KR" altLang="en-US" sz="800" dirty="0" smtClean="0"/>
              <a:t> 쇠고기의 향후 가격이다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5144824" y="2936888"/>
            <a:ext cx="2168030" cy="819907"/>
          </a:xfrm>
          <a:prstGeom prst="rect">
            <a:avLst/>
          </a:prstGeom>
          <a:solidFill>
            <a:srgbClr val="44A68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092230" y="2724542"/>
            <a:ext cx="1826625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 smtClean="0">
                <a:solidFill>
                  <a:srgbClr val="44A68F"/>
                </a:solidFill>
                <a:latin typeface="+mn-ea"/>
              </a:rPr>
              <a:t>6. </a:t>
            </a:r>
            <a:r>
              <a:rPr lang="ko-KR" altLang="en-US" sz="2400" b="1" kern="0" dirty="0" smtClean="0">
                <a:solidFill>
                  <a:srgbClr val="44A68F"/>
                </a:solidFill>
                <a:latin typeface="+mn-ea"/>
              </a:rPr>
              <a:t>결론</a:t>
            </a:r>
            <a:endParaRPr lang="en-US" altLang="ko-KR" sz="11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96594" y="1344677"/>
            <a:ext cx="4328160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700" kern="100" dirty="0" smtClean="0">
                <a:latin typeface="+mn-ea"/>
                <a:cs typeface="Times New Roman" panose="02020603050405020304" pitchFamily="18" charset="0"/>
              </a:rPr>
              <a:t>식량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자급의 중요성은 설명이 필요 없을 만큼 명백하다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매해 시장에서 점유율을 잃어가는 한우산업에 새로운 위협이 지속적으로 출현하면 생산자들은 사기가 심하게 저하될 것이고 한국은 쇠고기를 자급할 수 있는 능력을 상실할 수 있다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한우의 경쟁력을 보장하기 위해서는 국가적 차원의 조치가 필요하고 우리 조는 가장 효율적인 조치가 </a:t>
            </a:r>
            <a:r>
              <a:rPr lang="ko-KR" altLang="ko-KR" sz="800" b="1" kern="100" dirty="0">
                <a:latin typeface="+mn-ea"/>
                <a:cs typeface="Times New Roman" panose="02020603050405020304" pitchFamily="18" charset="0"/>
              </a:rPr>
              <a:t>관세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라고 생각했다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700" kern="100" dirty="0" smtClean="0">
                <a:latin typeface="+mn-ea"/>
                <a:cs typeface="Times New Roman" panose="02020603050405020304" pitchFamily="18" charset="0"/>
              </a:rPr>
              <a:t>어느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정도의 관세가 적절할지 정하기 위해 미국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호주 쇠고기의 가격과 일본에서 판매되는 유럽 쇠고기의 가격을 비교해봤고 미국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호주 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FTA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가 발효됐을 쇠고기 수입량 수치 및 자급률 변화를 바탕으로 네덜란드 및 덴마크 쇠고기 수입이 시작될 때 한국 시장에 얼마만큼의 영향이 있을지 분석해봤다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endParaRPr lang="en-US" altLang="ko-KR" sz="7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  ‘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관세의 이점은 가시적이다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700" kern="100" dirty="0" smtClean="0">
                <a:latin typeface="+mn-ea"/>
                <a:cs typeface="Times New Roman" panose="02020603050405020304" pitchFamily="18" charset="0"/>
              </a:rPr>
              <a:t>노동자들은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자신들이 보호받고 있다는 것을 느낄 수 있다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.’ </a:t>
            </a:r>
            <a:endParaRPr lang="en-US" altLang="ko-KR" sz="7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7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700" kern="100" dirty="0" smtClean="0">
                <a:latin typeface="+mn-ea"/>
                <a:cs typeface="Times New Roman" panose="02020603050405020304" pitchFamily="18" charset="0"/>
              </a:rPr>
              <a:t>자유시장주의 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경제학자인 밀턴 </a:t>
            </a:r>
            <a:r>
              <a:rPr lang="ko-KR" altLang="ko-KR" sz="700" kern="100" dirty="0" err="1">
                <a:latin typeface="+mn-ea"/>
                <a:cs typeface="Times New Roman" panose="02020603050405020304" pitchFamily="18" charset="0"/>
              </a:rPr>
              <a:t>프리드만의</a:t>
            </a:r>
            <a:r>
              <a:rPr lang="ko-KR" altLang="ko-KR" sz="700" kern="100" dirty="0">
                <a:latin typeface="+mn-ea"/>
                <a:cs typeface="Times New Roman" panose="02020603050405020304" pitchFamily="18" charset="0"/>
              </a:rPr>
              <a:t> 말이다</a:t>
            </a:r>
            <a:r>
              <a:rPr lang="en-US" altLang="ko-KR" sz="700" kern="1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50000"/>
              </a:lnSpc>
              <a:spcAft>
                <a:spcPts val="800"/>
              </a:spcAft>
            </a:pPr>
            <a:r>
              <a:rPr lang="ko-KR" altLang="ko-KR" sz="700" b="1" kern="100" dirty="0" smtClean="0">
                <a:latin typeface="+mn-ea"/>
                <a:cs typeface="Times New Roman" panose="02020603050405020304" pitchFamily="18" charset="0"/>
              </a:rPr>
              <a:t>한우 </a:t>
            </a:r>
            <a:r>
              <a:rPr lang="ko-KR" altLang="ko-KR" sz="700" b="1" kern="100" dirty="0">
                <a:latin typeface="+mn-ea"/>
                <a:cs typeface="Times New Roman" panose="02020603050405020304" pitchFamily="18" charset="0"/>
              </a:rPr>
              <a:t>농가들의 보호를 위해 관세는 불가피하고</a:t>
            </a:r>
            <a:r>
              <a:rPr lang="en-US" altLang="ko-KR" sz="700" b="1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700" b="1" kern="100" dirty="0">
                <a:latin typeface="+mn-ea"/>
                <a:cs typeface="Times New Roman" panose="02020603050405020304" pitchFamily="18" charset="0"/>
              </a:rPr>
              <a:t>공평한 시장경쟁을 위해 적당한 양이 부과돼야 한다</a:t>
            </a:r>
            <a:r>
              <a:rPr lang="en-US" altLang="ko-KR" sz="700" b="1" kern="1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7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전세계 위성 사진에 대한 이미지 검색결과">
            <a:extLst>
              <a:ext uri="{FF2B5EF4-FFF2-40B4-BE49-F238E27FC236}">
                <a16:creationId xmlns:a16="http://schemas.microsoft.com/office/drawing/2014/main" xmlns="" id="{AFA77657-8C28-4052-ABDC-91AC3AFD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6" y="-1"/>
            <a:ext cx="97681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xmlns="" id="{00C6244B-1946-4D35-9046-05C99B8C179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snip1Rect">
            <a:avLst>
              <a:gd name="adj" fmla="val 18259"/>
            </a:avLst>
          </a:prstGeom>
          <a:solidFill>
            <a:srgbClr val="44A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CDB3A930-8769-4001-A959-BA93585ABF0C}"/>
              </a:ext>
            </a:extLst>
          </p:cNvPr>
          <p:cNvSpPr/>
          <p:nvPr/>
        </p:nvSpPr>
        <p:spPr>
          <a:xfrm>
            <a:off x="181816" y="204543"/>
            <a:ext cx="5732368" cy="6448914"/>
          </a:xfrm>
          <a:prstGeom prst="snip1Rect">
            <a:avLst>
              <a:gd name="adj" fmla="val 1825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8CF2A69-571C-4789-A7AB-EFA11B0B127D}"/>
              </a:ext>
            </a:extLst>
          </p:cNvPr>
          <p:cNvSpPr/>
          <p:nvPr/>
        </p:nvSpPr>
        <p:spPr>
          <a:xfrm>
            <a:off x="626653" y="3568682"/>
            <a:ext cx="4842694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4A68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변준석</a:t>
            </a:r>
            <a:endParaRPr lang="en-US" altLang="ko-KR" b="1" dirty="0" smtClean="0">
              <a:solidFill>
                <a:srgbClr val="44A68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4A68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류영우</a:t>
            </a:r>
            <a:endParaRPr lang="en-US" altLang="ko-KR" b="1" dirty="0" smtClean="0">
              <a:solidFill>
                <a:srgbClr val="44A68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4A68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정의범</a:t>
            </a:r>
            <a:endParaRPr lang="en-US" altLang="ko-KR" b="1" dirty="0" smtClean="0">
              <a:solidFill>
                <a:srgbClr val="44A68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4A68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최효빈</a:t>
            </a:r>
            <a:endParaRPr lang="ko-KR" altLang="en-US" b="1" dirty="0">
              <a:solidFill>
                <a:srgbClr val="44A68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9B4A7C-782F-47D4-B43E-D75370547C57}"/>
              </a:ext>
            </a:extLst>
          </p:cNvPr>
          <p:cNvSpPr/>
          <p:nvPr/>
        </p:nvSpPr>
        <p:spPr>
          <a:xfrm>
            <a:off x="-895499" y="2874938"/>
            <a:ext cx="4842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BEEFT-A</a:t>
            </a:r>
            <a:br>
              <a:rPr lang="en-US" altLang="ko-KR" sz="3200" dirty="0">
                <a:solidFill>
                  <a:srgbClr val="44A68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altLang="ko-KR" sz="3200" dirty="0">
              <a:solidFill>
                <a:srgbClr val="44A68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ko-KR" altLang="en-US" sz="3200" dirty="0">
              <a:solidFill>
                <a:srgbClr val="44A68F"/>
              </a:solidFill>
              <a:latin typeface="Segoe UI Black" panose="020B0A02040204020203" pitchFamily="34" charset="0"/>
              <a:ea typeface="THE명품고딕EB_U" panose="02020603020101020101" pitchFamily="18" charset="-127"/>
            </a:endParaRPr>
          </a:p>
        </p:txBody>
      </p:sp>
      <p:pic>
        <p:nvPicPr>
          <p:cNvPr id="10" name="그래픽 9" descr="암소">
            <a:extLst>
              <a:ext uri="{FF2B5EF4-FFF2-40B4-BE49-F238E27FC236}">
                <a16:creationId xmlns:a16="http://schemas.microsoft.com/office/drawing/2014/main" xmlns="" id="{346410B0-DD39-45AE-AFB0-B194A8CDAB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0540" y="957499"/>
            <a:ext cx="709248" cy="7092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8CF2A69-571C-4789-A7AB-EFA11B0B127D}"/>
              </a:ext>
            </a:extLst>
          </p:cNvPr>
          <p:cNvSpPr/>
          <p:nvPr/>
        </p:nvSpPr>
        <p:spPr>
          <a:xfrm>
            <a:off x="566049" y="1270630"/>
            <a:ext cx="4842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rgbClr val="44A68F"/>
                </a:solidFill>
                <a:latin typeface="Segoe UI Black" panose="020B0A02040204020203" pitchFamily="34" charset="0"/>
                <a:ea typeface="HY견명조" panose="02030600000101010101" pitchFamily="18" charset="-127"/>
              </a:rPr>
              <a:t>END</a:t>
            </a:r>
            <a:endParaRPr lang="ko-KR" altLang="en-US" sz="5400" dirty="0">
              <a:solidFill>
                <a:srgbClr val="44A68F"/>
              </a:solidFill>
              <a:latin typeface="Segoe UI Black" panose="020B0A02040204020203" pitchFamily="34" charset="0"/>
              <a:ea typeface="HY견명조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14624" y="133780"/>
            <a:ext cx="2969623" cy="308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 출처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한국산업통상자원부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한국통계청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USDA(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미국농무부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WTO(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세계무역기구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AGDA(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호주농림부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)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한국농촌경제연구원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b="1" dirty="0" err="1" smtClean="0">
                <a:solidFill>
                  <a:schemeClr val="bg1"/>
                </a:solidFill>
              </a:rPr>
              <a:t>한국농림축산부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한국관세청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bg1"/>
                </a:solidFill>
              </a:rPr>
              <a:t>EUROSTAT</a:t>
            </a:r>
          </a:p>
          <a:p>
            <a:pPr algn="r">
              <a:lnSpc>
                <a:spcPct val="150000"/>
              </a:lnSpc>
            </a:pP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ta.go.kr/images/sub/term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73" y="4771329"/>
            <a:ext cx="18383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6624319" y="664475"/>
            <a:ext cx="6096000" cy="3885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b="1" kern="0" dirty="0" smtClean="0">
                <a:solidFill>
                  <a:srgbClr val="333F50"/>
                </a:solidFill>
                <a:latin typeface="+mn-ea"/>
              </a:rPr>
              <a:t>Background Knowledge</a:t>
            </a:r>
            <a:endParaRPr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6624319" y="1343580"/>
            <a:ext cx="4505235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b="1" kern="0" dirty="0">
                <a:solidFill>
                  <a:srgbClr val="333F50"/>
                </a:solidFill>
                <a:latin typeface="+mn-ea"/>
              </a:rPr>
              <a:t>FTA: Free Trade Agreement</a:t>
            </a:r>
            <a:endParaRPr lang="en-US" altLang="ko-KR" sz="500" kern="0" dirty="0" smtClean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ko-KR" altLang="en-US" sz="600" b="1" dirty="0"/>
              <a:t>자유무역협정</a:t>
            </a:r>
            <a:r>
              <a:rPr lang="ko-KR" altLang="en-US" sz="600" dirty="0"/>
              <a:t>은 회원국 간 상품 서비스 투자 지재권 정부조달 등에 </a:t>
            </a:r>
            <a:r>
              <a:rPr lang="ko-KR" altLang="en-US" sz="600" dirty="0" smtClean="0"/>
              <a:t>대한</a:t>
            </a:r>
            <a:r>
              <a:rPr lang="en-US" altLang="ko-KR" sz="600" dirty="0"/>
              <a:t> </a:t>
            </a:r>
            <a:r>
              <a:rPr lang="ko-KR" altLang="en-US" sz="600" dirty="0" smtClean="0"/>
              <a:t>관세 </a:t>
            </a:r>
            <a:r>
              <a:rPr lang="ko-KR" altLang="en-US" sz="600" dirty="0"/>
              <a:t>비관세 장벽을 </a:t>
            </a:r>
            <a:r>
              <a:rPr lang="ko-KR" altLang="en-US" sz="600" dirty="0" smtClean="0"/>
              <a:t>완화함으로써</a:t>
            </a:r>
            <a:endParaRPr lang="en-US" altLang="ko-KR" sz="600" dirty="0" smtClean="0"/>
          </a:p>
          <a:p>
            <a:pPr algn="just"/>
            <a:r>
              <a:rPr lang="ko-KR" altLang="en-US" sz="600" dirty="0" smtClean="0"/>
              <a:t>상호간 교역 증진을 도모하는 특혜무역협정을 의미하며 특히 관세철폐에 주요 초점이 맞춰져 있다</a:t>
            </a:r>
            <a:r>
              <a:rPr lang="en-US" altLang="ko-KR" sz="600" dirty="0" smtClean="0"/>
              <a:t>.</a:t>
            </a:r>
          </a:p>
          <a:p>
            <a:pPr algn="just"/>
            <a:endParaRPr lang="en-US" altLang="ko-KR" sz="500" dirty="0" smtClean="0"/>
          </a:p>
          <a:p>
            <a:pPr algn="just"/>
            <a:endParaRPr lang="en-US" altLang="ko-KR" sz="500" dirty="0"/>
          </a:p>
          <a:p>
            <a:pPr algn="just"/>
            <a:endParaRPr lang="en-US" altLang="ko-KR" sz="500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sz="1050" b="1" kern="0" dirty="0" smtClean="0">
                <a:solidFill>
                  <a:srgbClr val="333F50"/>
                </a:solidFill>
                <a:latin typeface="+mn-ea"/>
              </a:rPr>
              <a:t>무역구제</a:t>
            </a:r>
          </a:p>
          <a:p>
            <a:pPr algn="just"/>
            <a:r>
              <a:rPr lang="ko-KR" altLang="en-US" sz="600" b="1" dirty="0" smtClean="0"/>
              <a:t>무역구제</a:t>
            </a:r>
            <a:r>
              <a:rPr lang="ko-KR" altLang="en-US" sz="600" dirty="0" smtClean="0"/>
              <a:t>는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협정 당사국간 교역으로 인하여 국내 산업이 피해를 입은 경우 관세 인상 등의 조치를 통해 구제하는 제도를 마련하기 위한 것으로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통상 반덤핑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상계관세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세이프가드 제도 등으로 구성되어 있다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 </a:t>
            </a:r>
            <a:endParaRPr lang="en-US" altLang="ko-KR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092230" y="2724542"/>
            <a:ext cx="182662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rgbClr val="44A68F"/>
                </a:solidFill>
                <a:latin typeface="+mn-ea"/>
              </a:rPr>
              <a:t>0</a:t>
            </a:r>
            <a:r>
              <a:rPr lang="en-US" altLang="ko-KR" sz="2400" b="1" kern="0" smtClean="0">
                <a:solidFill>
                  <a:srgbClr val="44A68F"/>
                </a:solidFill>
                <a:latin typeface="+mn-ea"/>
              </a:rPr>
              <a:t>. </a:t>
            </a:r>
            <a:r>
              <a:rPr lang="ko-KR" altLang="en-US" sz="2400" b="1" kern="0" dirty="0" smtClean="0">
                <a:solidFill>
                  <a:srgbClr val="44A68F"/>
                </a:solidFill>
                <a:latin typeface="+mn-ea"/>
              </a:rPr>
              <a:t>배경지식</a:t>
            </a:r>
            <a:endParaRPr lang="en-US" altLang="ko-KR" sz="11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4319" y="2662855"/>
            <a:ext cx="450523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1050" b="1" kern="0" dirty="0">
                <a:solidFill>
                  <a:srgbClr val="333F50"/>
                </a:solidFill>
                <a:latin typeface="+mn-ea"/>
              </a:rPr>
              <a:t>관세</a:t>
            </a:r>
            <a:endParaRPr lang="en-US" altLang="ko-KR" sz="1050" b="1" kern="0" dirty="0">
              <a:solidFill>
                <a:srgbClr val="333F5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600" b="1" dirty="0" smtClean="0"/>
              <a:t>관세</a:t>
            </a:r>
            <a:r>
              <a:rPr lang="ko-KR" altLang="en-US" sz="600" dirty="0" smtClean="0"/>
              <a:t>는 우리나라에 </a:t>
            </a:r>
            <a:r>
              <a:rPr lang="ko-KR" altLang="en-US" sz="600" dirty="0"/>
              <a:t>반입하거나 우리나라에서 소비 또는 사용하는 외국물품에 대해서 </a:t>
            </a:r>
            <a:r>
              <a:rPr lang="ko-KR" altLang="en-US" sz="600" dirty="0" err="1"/>
              <a:t>부과ㆍ징수하는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조세이다</a:t>
            </a:r>
            <a:r>
              <a:rPr lang="en-US" altLang="ko-KR" sz="600" b="1" dirty="0" smtClean="0"/>
              <a:t>.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2480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944206" y="950650"/>
            <a:ext cx="6096000" cy="23329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한국 </a:t>
            </a:r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- 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호주 </a:t>
            </a:r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FTA</a:t>
            </a:r>
            <a:endParaRPr lang="ko-KR" altLang="en-US" sz="1600" b="1" kern="0" dirty="0">
              <a:solidFill>
                <a:srgbClr val="333F5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2009.05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한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호주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FTA 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협상개시 선언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2009.05~2013.12 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총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7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차례 협상 개최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2013.12.04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협상타결 선언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2014.02.10 		</a:t>
            </a:r>
            <a:r>
              <a:rPr lang="ko-KR" altLang="en-US" sz="900" kern="0" dirty="0" err="1">
                <a:solidFill>
                  <a:srgbClr val="000000"/>
                </a:solidFill>
                <a:latin typeface="+mn-ea"/>
              </a:rPr>
              <a:t>가서명</a:t>
            </a:r>
            <a:endParaRPr lang="ko-KR" altLang="en-US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2014.04.08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공식서명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2014.12.02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비준동의안 국회 본회의 통과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2014.12.12.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발효</a:t>
            </a:r>
          </a:p>
        </p:txBody>
      </p:sp>
      <p:pic>
        <p:nvPicPr>
          <p:cNvPr id="6" name="Picture 2" descr="FTA강국 KOREA">
            <a:extLst>
              <a:ext uri="{FF2B5EF4-FFF2-40B4-BE49-F238E27FC236}">
                <a16:creationId xmlns:a16="http://schemas.microsoft.com/office/drawing/2014/main" xmlns="" id="{94372D32-5B93-47BA-89D8-8679C99B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419" y="-531223"/>
            <a:ext cx="1256836" cy="2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6C5725E-0134-47BA-B31B-0B555AF02CFA}"/>
              </a:ext>
            </a:extLst>
          </p:cNvPr>
          <p:cNvGrpSpPr/>
          <p:nvPr/>
        </p:nvGrpSpPr>
        <p:grpSpPr>
          <a:xfrm>
            <a:off x="5225142" y="3540206"/>
            <a:ext cx="6865257" cy="3247536"/>
            <a:chOff x="2209800" y="1590675"/>
            <a:chExt cx="7772400" cy="3676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D2BC742-ABD4-44C5-A2F0-059BB40C2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590675"/>
              <a:ext cx="7772400" cy="3676650"/>
            </a:xfrm>
            <a:prstGeom prst="rect">
              <a:avLst/>
            </a:prstGeom>
          </p:spPr>
        </p:pic>
        <p:sp>
          <p:nvSpPr>
            <p:cNvPr id="9" name="원호 8">
              <a:extLst>
                <a:ext uri="{FF2B5EF4-FFF2-40B4-BE49-F238E27FC236}">
                  <a16:creationId xmlns:a16="http://schemas.microsoft.com/office/drawing/2014/main" xmlns="" id="{6768A5DC-E9D8-4B67-AACA-B88AAA0AB1A8}"/>
                </a:ext>
              </a:extLst>
            </p:cNvPr>
            <p:cNvSpPr/>
            <p:nvPr/>
          </p:nvSpPr>
          <p:spPr>
            <a:xfrm rot="3231296">
              <a:off x="4990904" y="2479610"/>
              <a:ext cx="1433389" cy="1426244"/>
            </a:xfrm>
            <a:prstGeom prst="arc">
              <a:avLst>
                <a:gd name="adj1" fmla="val 11348499"/>
                <a:gd name="adj2" fmla="val 460570"/>
              </a:avLst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867955" y="777686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spc="0" dirty="0">
                <a:solidFill>
                  <a:srgbClr val="333F50"/>
                </a:solidFill>
                <a:effectLst/>
                <a:latin typeface="+mn-ea"/>
              </a:rPr>
              <a:t>한국 </a:t>
            </a:r>
            <a:r>
              <a:rPr lang="en-US" altLang="ko-KR" sz="1600" b="1" kern="0" spc="0" dirty="0">
                <a:solidFill>
                  <a:srgbClr val="333F50"/>
                </a:solidFill>
                <a:effectLst/>
                <a:latin typeface="+mn-ea"/>
              </a:rPr>
              <a:t>- 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미국</a:t>
            </a:r>
            <a:r>
              <a:rPr lang="ko-KR" altLang="en-US" sz="1600" b="1" kern="0" spc="0" dirty="0">
                <a:solidFill>
                  <a:srgbClr val="333F50"/>
                </a:solidFill>
                <a:effectLst/>
                <a:latin typeface="+mn-ea"/>
              </a:rPr>
              <a:t> </a:t>
            </a:r>
            <a:r>
              <a:rPr lang="en-US" altLang="ko-KR" sz="1600" b="1" kern="0" spc="0" dirty="0">
                <a:solidFill>
                  <a:srgbClr val="333F50"/>
                </a:solidFill>
                <a:effectLst/>
                <a:latin typeface="+mn-ea"/>
              </a:rPr>
              <a:t>FTA</a:t>
            </a:r>
            <a:endParaRPr lang="ko-KR" altLang="en-US" sz="1000" b="1" kern="0" dirty="0">
              <a:solidFill>
                <a:srgbClr val="333F5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2006.06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협상 개시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2007.06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협정 서명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2010.12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추가 협상 타결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2011.10.22 		“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한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미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FTA </a:t>
            </a:r>
            <a:r>
              <a:rPr lang="ko-KR" altLang="en-US" sz="900" kern="0" dirty="0" err="1">
                <a:solidFill>
                  <a:srgbClr val="000000"/>
                </a:solidFill>
                <a:latin typeface="+mn-ea"/>
              </a:rPr>
              <a:t>이행법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” 미 의회 상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하원 통과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2011.11.22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비준동의안 및 </a:t>
            </a: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14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개 부수법안 국회 본회의 통과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2012.03.15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발효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2018.01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개정협상 개시</a:t>
            </a:r>
            <a:endParaRPr lang="en-US" altLang="ko-KR" sz="9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2018.09.24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서명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2018.12.07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개정의정서 비준동의안 국회통과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+mn-ea"/>
              </a:rPr>
              <a:t>2019.01.01 		</a:t>
            </a:r>
            <a:r>
              <a:rPr lang="ko-KR" altLang="en-US" sz="900" kern="0" dirty="0">
                <a:solidFill>
                  <a:srgbClr val="000000"/>
                </a:solidFill>
                <a:latin typeface="+mn-ea"/>
              </a:rPr>
              <a:t>개정의정서 발효</a:t>
            </a:r>
          </a:p>
        </p:txBody>
      </p:sp>
      <p:pic>
        <p:nvPicPr>
          <p:cNvPr id="6" name="Picture 2" descr="FTA강국 KOREA">
            <a:extLst>
              <a:ext uri="{FF2B5EF4-FFF2-40B4-BE49-F238E27FC236}">
                <a16:creationId xmlns:a16="http://schemas.microsoft.com/office/drawing/2014/main" xmlns="" id="{94372D32-5B93-47BA-89D8-8679C99B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487" y="-440646"/>
            <a:ext cx="1256836" cy="2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8198175-F495-43D3-A46A-42CAD46D85E9}"/>
              </a:ext>
            </a:extLst>
          </p:cNvPr>
          <p:cNvGrpSpPr/>
          <p:nvPr/>
        </p:nvGrpSpPr>
        <p:grpSpPr>
          <a:xfrm>
            <a:off x="6175170" y="3962400"/>
            <a:ext cx="6016829" cy="2757714"/>
            <a:chOff x="2195512" y="1600200"/>
            <a:chExt cx="7800975" cy="36576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354A883A-C678-4D2E-9718-5768DD03F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512" y="1600200"/>
              <a:ext cx="7800975" cy="3657600"/>
            </a:xfrm>
            <a:prstGeom prst="rect">
              <a:avLst/>
            </a:prstGeom>
          </p:spPr>
        </p:pic>
        <p:sp>
          <p:nvSpPr>
            <p:cNvPr id="8" name="원호 7">
              <a:extLst>
                <a:ext uri="{FF2B5EF4-FFF2-40B4-BE49-F238E27FC236}">
                  <a16:creationId xmlns:a16="http://schemas.microsoft.com/office/drawing/2014/main" xmlns="" id="{CD3A7465-F4BB-4B72-AEF5-F9E918D51AD5}"/>
                </a:ext>
              </a:extLst>
            </p:cNvPr>
            <p:cNvSpPr/>
            <p:nvPr/>
          </p:nvSpPr>
          <p:spPr>
            <a:xfrm>
              <a:off x="5317558" y="1712686"/>
              <a:ext cx="2186328" cy="2006600"/>
            </a:xfrm>
            <a:prstGeom prst="arc">
              <a:avLst>
                <a:gd name="adj1" fmla="val 11348499"/>
                <a:gd name="adj2" fmla="val 19968549"/>
              </a:avLst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044156" y="256618"/>
            <a:ext cx="2969623" cy="830997"/>
          </a:xfrm>
          <a:prstGeom prst="rect">
            <a:avLst/>
          </a:prstGeom>
          <a:solidFill>
            <a:srgbClr val="44A68F">
              <a:alpha val="27843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library(</a:t>
            </a:r>
            <a:r>
              <a:rPr lang="en-US" altLang="ko-KR" sz="600" dirty="0" err="1"/>
              <a:t>rworldmap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 err="1"/>
              <a:t>wm</a:t>
            </a:r>
            <a:r>
              <a:rPr lang="en-US" altLang="ko-KR" sz="600" dirty="0"/>
              <a:t> &lt;-joinCountryData2Map(x,</a:t>
            </a:r>
          </a:p>
          <a:p>
            <a:r>
              <a:rPr lang="en-US" altLang="ko-KR" sz="600" dirty="0"/>
              <a:t>                    </a:t>
            </a:r>
            <a:r>
              <a:rPr lang="en-US" altLang="ko-KR" sz="600" dirty="0" err="1"/>
              <a:t>joinCode</a:t>
            </a:r>
            <a:r>
              <a:rPr lang="en-US" altLang="ko-KR" sz="600" dirty="0"/>
              <a:t> = "NAME",</a:t>
            </a:r>
          </a:p>
          <a:p>
            <a:r>
              <a:rPr lang="en-US" altLang="ko-KR" sz="600" dirty="0"/>
              <a:t>                    </a:t>
            </a:r>
            <a:r>
              <a:rPr lang="en-US" altLang="ko-KR" sz="600" dirty="0" err="1"/>
              <a:t>nameJoinColumn</a:t>
            </a:r>
            <a:r>
              <a:rPr lang="en-US" altLang="ko-KR" sz="600" dirty="0"/>
              <a:t> = "Country",</a:t>
            </a:r>
          </a:p>
          <a:p>
            <a:r>
              <a:rPr lang="en-US" altLang="ko-KR" sz="600" dirty="0"/>
              <a:t>                    #</a:t>
            </a:r>
            <a:r>
              <a:rPr lang="en-US" altLang="ko-KR" sz="600" dirty="0" err="1"/>
              <a:t>nameCountryColumn</a:t>
            </a:r>
            <a:r>
              <a:rPr lang="en-US" altLang="ko-KR" sz="600" dirty="0"/>
              <a:t> = "Country",</a:t>
            </a:r>
          </a:p>
          <a:p>
            <a:r>
              <a:rPr lang="en-US" altLang="ko-KR" sz="600" dirty="0"/>
              <a:t>                    verbose = TRUE)</a:t>
            </a:r>
          </a:p>
          <a:p>
            <a:r>
              <a:rPr lang="en-US" altLang="ko-KR" sz="600" dirty="0" err="1"/>
              <a:t>mapCountryData</a:t>
            </a:r>
            <a:r>
              <a:rPr lang="en-US" altLang="ko-KR" sz="600" dirty="0"/>
              <a:t>(</a:t>
            </a:r>
            <a:r>
              <a:rPr lang="en-US" altLang="ko-KR" sz="600" dirty="0" err="1"/>
              <a:t>wm,nameColumnToPlot</a:t>
            </a:r>
            <a:r>
              <a:rPr lang="en-US" altLang="ko-KR" sz="600" dirty="0"/>
              <a:t>='diff',</a:t>
            </a:r>
          </a:p>
          <a:p>
            <a:r>
              <a:rPr lang="en-US" altLang="ko-KR" sz="600" dirty="0"/>
              <a:t>               </a:t>
            </a:r>
            <a:r>
              <a:rPr lang="en-US" altLang="ko-KR" sz="600" dirty="0" err="1"/>
              <a:t>mapTitle</a:t>
            </a:r>
            <a:r>
              <a:rPr lang="en-US" altLang="ko-KR" sz="600" dirty="0"/>
              <a:t> ="</a:t>
            </a:r>
            <a:r>
              <a:rPr lang="ko-KR" altLang="en-US" sz="600" dirty="0"/>
              <a:t>국가별 사육두수</a:t>
            </a:r>
            <a:r>
              <a:rPr lang="en-US" altLang="ko-KR" sz="600" dirty="0"/>
              <a:t>"</a:t>
            </a:r>
            <a:endParaRPr lang="ko-KR" altLang="en-US" sz="600" dirty="0"/>
          </a:p>
        </p:txBody>
      </p:sp>
      <p:sp>
        <p:nvSpPr>
          <p:cNvPr id="9" name="직사각형 8"/>
          <p:cNvSpPr/>
          <p:nvPr/>
        </p:nvSpPr>
        <p:spPr>
          <a:xfrm>
            <a:off x="754912" y="502840"/>
            <a:ext cx="2969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FTA 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주요 국가별 소 사육두수</a:t>
            </a:r>
            <a:endParaRPr lang="en-US" altLang="ko-KR" sz="1600" b="1" kern="0" dirty="0">
              <a:solidFill>
                <a:srgbClr val="333F50"/>
              </a:solidFill>
              <a:latin typeface="+mn-ea"/>
            </a:endParaRPr>
          </a:p>
          <a:p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(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미국</a:t>
            </a:r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, 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호주</a:t>
            </a:r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, </a:t>
            </a:r>
            <a:r>
              <a:rPr lang="ko-KR" altLang="en-US" sz="1600" b="1" kern="0" dirty="0">
                <a:solidFill>
                  <a:srgbClr val="333F50"/>
                </a:solidFill>
                <a:latin typeface="+mn-ea"/>
              </a:rPr>
              <a:t>네덜란드</a:t>
            </a:r>
            <a:r>
              <a:rPr lang="en-US" altLang="ko-KR" sz="1600" b="1" kern="0" dirty="0">
                <a:solidFill>
                  <a:srgbClr val="333F50"/>
                </a:solidFill>
                <a:latin typeface="+mn-ea"/>
              </a:rPr>
              <a:t>, </a:t>
            </a:r>
            <a:r>
              <a:rPr lang="ko-KR" altLang="en-US" sz="1600" b="1" kern="0" dirty="0" smtClean="0">
                <a:solidFill>
                  <a:srgbClr val="333F50"/>
                </a:solidFill>
                <a:latin typeface="+mn-ea"/>
              </a:rPr>
              <a:t>덴마크</a:t>
            </a:r>
            <a:r>
              <a:rPr lang="en-US" altLang="ko-KR" sz="1600" b="1" kern="0" dirty="0" smtClean="0">
                <a:solidFill>
                  <a:srgbClr val="333F50"/>
                </a:solidFill>
                <a:latin typeface="+mn-ea"/>
              </a:rPr>
              <a:t>)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4912" y="1839430"/>
            <a:ext cx="7123814" cy="4486940"/>
            <a:chOff x="903766" y="1977654"/>
            <a:chExt cx="7123814" cy="4486940"/>
          </a:xfrm>
        </p:grpSpPr>
        <p:grpSp>
          <p:nvGrpSpPr>
            <p:cNvPr id="7" name="그룹 6"/>
            <p:cNvGrpSpPr/>
            <p:nvPr/>
          </p:nvGrpSpPr>
          <p:grpSpPr>
            <a:xfrm>
              <a:off x="903766" y="1977654"/>
              <a:ext cx="7123814" cy="4486940"/>
              <a:chOff x="358859" y="-212655"/>
              <a:chExt cx="12085674" cy="747823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58859" y="-212655"/>
                <a:ext cx="12085674" cy="747823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b="1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0"/>
                <a:ext cx="11430000" cy="6858000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1821930" y="5861914"/>
              <a:ext cx="1182601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12920</a:t>
              </a:r>
              <a:endParaRPr lang="ko-KR" altLang="en-US" sz="1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84202" y="5881492"/>
              <a:ext cx="133787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314700</a:t>
              </a:r>
              <a:endParaRPr lang="ko-KR" altLang="en-US" sz="1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4531" y="2105246"/>
              <a:ext cx="304586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국가별 사육두수</a:t>
              </a:r>
              <a:endParaRPr lang="ko-KR" altLang="en-US" sz="1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8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2109649" y="2724542"/>
            <a:ext cx="2532020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44A68F"/>
                </a:solidFill>
                <a:latin typeface="+mn-ea"/>
              </a:rPr>
              <a:t>1</a:t>
            </a: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. INTRO</a:t>
            </a:r>
            <a:endParaRPr lang="en-US" altLang="ko-KR" sz="20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0034" y="1473623"/>
            <a:ext cx="3796937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6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600" b="1" kern="100" dirty="0" smtClean="0">
                <a:latin typeface="+mn-ea"/>
                <a:cs typeface="Times New Roman" panose="02020603050405020304" pitchFamily="18" charset="0"/>
              </a:rPr>
              <a:t>2019</a:t>
            </a:r>
            <a:r>
              <a:rPr lang="ko-KR" altLang="en-US" sz="600" b="1" kern="100" dirty="0"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600" b="1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600" b="1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일</a:t>
            </a:r>
            <a:r>
              <a:rPr lang="en-US" altLang="ko-KR" sz="600" b="1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덴마크 및 네덜란드 쇠고기 수입위생요건이 제정되면서 본격적으로 </a:t>
            </a:r>
            <a:r>
              <a:rPr lang="ko-KR" altLang="ko-KR" sz="600" b="1" kern="100" dirty="0" err="1">
                <a:latin typeface="+mn-ea"/>
                <a:cs typeface="Times New Roman" panose="02020603050405020304" pitchFamily="18" charset="0"/>
              </a:rPr>
              <a:t>유럽산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 쇠고기 수입의 문이 열렸다</a:t>
            </a:r>
            <a:r>
              <a:rPr lang="en-US" altLang="ko-KR" sz="600" b="1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쇠고기 산업의 공룡들인 미국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호주에 이어 또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다른 강자인 유럽연합에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게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 한국 시장 안에서 경쟁할 수 있는 기회를 부여한 것이다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앞으로 </a:t>
            </a:r>
            <a:r>
              <a:rPr lang="ko-KR" altLang="ko-KR" sz="600" kern="100" dirty="0" err="1">
                <a:latin typeface="+mn-ea"/>
                <a:cs typeface="Times New Roman" panose="02020603050405020304" pitchFamily="18" charset="0"/>
              </a:rPr>
              <a:t>마트에서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 한층 더 다양해진 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원산지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의 축산물 앞에서 고민하고 있는 소비자들을 자주 볼 수 있을 것이다</a:t>
            </a:r>
            <a:r>
              <a:rPr lang="en-US" altLang="ko-KR" sz="600" kern="100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6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6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600" kern="100" dirty="0" smtClean="0">
                <a:latin typeface="+mn-ea"/>
                <a:cs typeface="Times New Roman" panose="02020603050405020304" pitchFamily="18" charset="0"/>
              </a:rPr>
              <a:t>하지만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실질적으로 소비자의 선택의 폭이 넓어질 가능성은 미미하다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낙농 선진국인 덴마크와 네덜란드에서 고기를 얻기 위해 주로 기르는 소는 리무진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600" kern="100" dirty="0" err="1">
                <a:latin typeface="+mn-ea"/>
                <a:cs typeface="Times New Roman" panose="02020603050405020304" pitchFamily="18" charset="0"/>
              </a:rPr>
              <a:t>헤어포드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 및 </a:t>
            </a:r>
            <a:r>
              <a:rPr lang="ko-KR" altLang="ko-KR" sz="600" kern="100" dirty="0" err="1">
                <a:latin typeface="+mn-ea"/>
                <a:cs typeface="Times New Roman" panose="02020603050405020304" pitchFamily="18" charset="0"/>
              </a:rPr>
              <a:t>앵거스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 종이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이들</a:t>
            </a:r>
            <a:r>
              <a:rPr lang="ko-KR" altLang="en-US" sz="600" kern="100" dirty="0">
                <a:latin typeface="+mn-ea"/>
                <a:cs typeface="Times New Roman" panose="02020603050405020304" pitchFamily="18" charset="0"/>
              </a:rPr>
              <a:t>은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 모두 미국에서 개량됐거나 미국에서 널리 키우고 있는 종이다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kern="100" dirty="0">
                <a:latin typeface="+mn-ea"/>
                <a:cs typeface="Times New Roman" panose="02020603050405020304" pitchFamily="18" charset="0"/>
              </a:rPr>
              <a:t>결과적으로 같은 종류의 쇠고기를 조금 더 다양한 공급처에서 가져와 유통시키는 것에 불과하다</a:t>
            </a:r>
            <a:r>
              <a:rPr lang="en-US" altLang="ko-KR" sz="6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한우 농가 입장에서도 반갑지 않다</a:t>
            </a:r>
            <a:r>
              <a:rPr lang="en-US" altLang="ko-KR" sz="600" b="1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600" b="1" kern="100" dirty="0">
                <a:latin typeface="+mn-ea"/>
                <a:cs typeface="Times New Roman" panose="02020603050405020304" pitchFamily="18" charset="0"/>
              </a:rPr>
              <a:t>가격경쟁력을 앞세운 수입축산물과 치열한 사투를 벌이고 있는 와중에 추가적인 부담이 될 뿐이다</a:t>
            </a:r>
            <a:r>
              <a:rPr lang="en-US" altLang="ko-KR" sz="600" b="1" kern="100" dirty="0" smtClean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600" b="1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700" b="1" dirty="0" smtClean="0">
                <a:latin typeface="+mn-ea"/>
              </a:rPr>
              <a:t>  네덜란드와 </a:t>
            </a:r>
            <a:r>
              <a:rPr lang="ko-KR" altLang="en-US" sz="700" b="1" dirty="0">
                <a:latin typeface="+mn-ea"/>
              </a:rPr>
              <a:t>덴마크 </a:t>
            </a:r>
            <a:r>
              <a:rPr lang="ko-KR" altLang="en-US" sz="700" b="1" dirty="0" smtClean="0">
                <a:latin typeface="+mn-ea"/>
              </a:rPr>
              <a:t>쇠고기 수입의 시작이 국내 </a:t>
            </a:r>
            <a:r>
              <a:rPr lang="ko-KR" altLang="en-US" sz="700" b="1" dirty="0">
                <a:latin typeface="+mn-ea"/>
              </a:rPr>
              <a:t>쇠고기 자급률에 미칠 영향을 미리 </a:t>
            </a:r>
            <a:r>
              <a:rPr lang="ko-KR" altLang="en-US" sz="700" b="1" dirty="0" smtClean="0">
                <a:latin typeface="+mn-ea"/>
              </a:rPr>
              <a:t>예측해보고 예측한 </a:t>
            </a:r>
            <a:r>
              <a:rPr lang="ko-KR" altLang="en-US" sz="700" b="1" dirty="0">
                <a:latin typeface="+mn-ea"/>
              </a:rPr>
              <a:t>바를 통해 국내 한우농가들을 보호할 수 있는 방법에 </a:t>
            </a:r>
            <a:r>
              <a:rPr lang="ko-KR" altLang="en-US" sz="700" b="1" dirty="0" smtClean="0">
                <a:latin typeface="+mn-ea"/>
              </a:rPr>
              <a:t>대해 고찰하기로 했다</a:t>
            </a:r>
            <a:r>
              <a:rPr lang="en-US" altLang="ko-KR" sz="700" b="1" dirty="0" smtClean="0">
                <a:latin typeface="+mn-ea"/>
              </a:rPr>
              <a:t>.</a:t>
            </a:r>
            <a:endParaRPr lang="en-US" altLang="ko-KR" sz="700" b="1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ko-KR" altLang="ko-KR" sz="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1969827" y="2724542"/>
            <a:ext cx="2148842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44A68F"/>
                </a:solidFill>
                <a:latin typeface="+mn-ea"/>
              </a:rPr>
              <a:t>2</a:t>
            </a: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.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과제 파악</a:t>
            </a:r>
            <a:endParaRPr lang="en-US" altLang="ko-KR" sz="20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6589488" y="629642"/>
            <a:ext cx="6096000" cy="3885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b="1" kern="0" dirty="0" smtClean="0">
                <a:solidFill>
                  <a:srgbClr val="333F50"/>
                </a:solidFill>
                <a:latin typeface="+mn-ea"/>
              </a:rPr>
              <a:t>과제 파악</a:t>
            </a:r>
            <a:endParaRPr lang="en-US" altLang="ko-KR" sz="8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6589488" y="1308747"/>
            <a:ext cx="53325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네덜란드와 </a:t>
            </a:r>
            <a:r>
              <a:rPr lang="ko-KR" altLang="en-US" sz="600" dirty="0">
                <a:latin typeface="+mn-ea"/>
              </a:rPr>
              <a:t>덴마크 쇠고기의 수입이 새로운 </a:t>
            </a:r>
            <a:r>
              <a:rPr lang="en-US" altLang="ko-KR" sz="600" dirty="0">
                <a:latin typeface="+mn-ea"/>
              </a:rPr>
              <a:t>FTA</a:t>
            </a:r>
            <a:r>
              <a:rPr lang="ko-KR" altLang="en-US" sz="600" dirty="0">
                <a:latin typeface="+mn-ea"/>
              </a:rPr>
              <a:t>협정 체결로 인해 개시되는데</a:t>
            </a:r>
            <a:r>
              <a:rPr lang="en-US" altLang="ko-KR" sz="600" dirty="0" smtClean="0">
                <a:latin typeface="+mn-ea"/>
              </a:rPr>
              <a:t>,</a:t>
            </a:r>
          </a:p>
          <a:p>
            <a:r>
              <a:rPr lang="ko-KR" altLang="en-US" sz="600" dirty="0" smtClean="0">
                <a:latin typeface="+mn-ea"/>
              </a:rPr>
              <a:t>그가 </a:t>
            </a:r>
            <a:r>
              <a:rPr lang="ko-KR" altLang="en-US" sz="600" dirty="0">
                <a:latin typeface="+mn-ea"/>
              </a:rPr>
              <a:t>국내 쇠고기 자급률에 미칠 영향을 미리 예측한다</a:t>
            </a:r>
            <a:r>
              <a:rPr lang="en-US" altLang="ko-KR" sz="600" dirty="0" smtClean="0">
                <a:latin typeface="+mn-ea"/>
              </a:rPr>
              <a:t>.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ko-KR" altLang="en-US" sz="600" dirty="0" smtClean="0">
                <a:latin typeface="+mn-ea"/>
              </a:rPr>
              <a:t>예측한 </a:t>
            </a:r>
            <a:r>
              <a:rPr lang="ko-KR" altLang="en-US" sz="600" dirty="0">
                <a:latin typeface="+mn-ea"/>
              </a:rPr>
              <a:t>바를 통해 국내 한우농가들을 보호할 수 있는 방법에 대해 생각해본다</a:t>
            </a:r>
            <a:r>
              <a:rPr lang="en-US" altLang="ko-KR" sz="600" dirty="0">
                <a:latin typeface="+mn-ea"/>
              </a:rPr>
              <a:t>.</a:t>
            </a:r>
          </a:p>
          <a:p>
            <a:pPr algn="just"/>
            <a:r>
              <a:rPr lang="ko-KR" altLang="en-US" sz="100" dirty="0" smtClean="0"/>
              <a:t> </a:t>
            </a:r>
            <a:endParaRPr lang="en-US" altLang="ko-KR" sz="100" dirty="0"/>
          </a:p>
        </p:txBody>
      </p:sp>
    </p:spTree>
    <p:extLst>
      <p:ext uri="{BB962C8B-B14F-4D97-AF65-F5344CB8AC3E}">
        <p14:creationId xmlns:p14="http://schemas.microsoft.com/office/powerpoint/2010/main" val="41226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07620C-4AE8-491C-B900-1C8EB66128D4}"/>
              </a:ext>
            </a:extLst>
          </p:cNvPr>
          <p:cNvSpPr/>
          <p:nvPr/>
        </p:nvSpPr>
        <p:spPr>
          <a:xfrm>
            <a:off x="1547949" y="2892408"/>
            <a:ext cx="2532020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 smtClean="0">
                <a:solidFill>
                  <a:srgbClr val="44A68F"/>
                </a:solidFill>
                <a:latin typeface="+mn-ea"/>
              </a:rPr>
              <a:t>3. </a:t>
            </a:r>
            <a:r>
              <a:rPr lang="ko-KR" altLang="en-US" sz="2000" b="1" kern="0" dirty="0" smtClean="0">
                <a:solidFill>
                  <a:srgbClr val="44A68F"/>
                </a:solidFill>
                <a:latin typeface="+mn-ea"/>
              </a:rPr>
              <a:t>분석방향 설정</a:t>
            </a:r>
            <a:endParaRPr lang="en-US" altLang="ko-KR" sz="20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35486" y="644434"/>
            <a:ext cx="3836125" cy="5390606"/>
            <a:chOff x="6335486" y="226422"/>
            <a:chExt cx="5220788" cy="635726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335486" y="226422"/>
              <a:ext cx="5220788" cy="609601"/>
            </a:xfrm>
            <a:prstGeom prst="roundRect">
              <a:avLst/>
            </a:prstGeom>
            <a:solidFill>
              <a:srgbClr val="44A68F">
                <a:alpha val="50196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한국 쇠고기 자급률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(2010 ~ 2018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년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335486" y="1036320"/>
              <a:ext cx="5220788" cy="609601"/>
            </a:xfrm>
            <a:prstGeom prst="roundRect">
              <a:avLst/>
            </a:prstGeom>
            <a:solidFill>
              <a:srgbClr val="44A68F">
                <a:alpha val="50196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미국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호주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네덜란드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덴마크 소 시장 규모</a:t>
              </a:r>
              <a:endParaRPr lang="ko-KR" altLang="en-US" sz="9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335486" y="1846218"/>
              <a:ext cx="5220788" cy="609601"/>
            </a:xfrm>
            <a:prstGeom prst="roundRect">
              <a:avLst/>
            </a:prstGeom>
            <a:solidFill>
              <a:srgbClr val="44A68F">
                <a:alpha val="50196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미국산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호주산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쇠고기 국내 수입량</a:t>
              </a:r>
              <a:endParaRPr lang="ko-KR" altLang="en-US" sz="9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35486" y="5974081"/>
              <a:ext cx="5220788" cy="609601"/>
            </a:xfrm>
            <a:prstGeom prst="roundRect">
              <a:avLst/>
            </a:prstGeom>
            <a:solidFill>
              <a:srgbClr val="44A68F">
                <a:alpha val="50196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추가 조사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)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한국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미국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호주</a:t>
              </a:r>
              <a:r>
                <a:rPr lang="en-US" altLang="ko-KR" sz="9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쇠고기 가격</a:t>
              </a:r>
              <a:endParaRPr lang="ko-KR" altLang="en-US" sz="9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93280" y="3526970"/>
              <a:ext cx="3505200" cy="1654630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44A68F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관세 변화로 인한 향후 가격 </a:t>
              </a:r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8604069" y="2438402"/>
              <a:ext cx="888274" cy="1463040"/>
            </a:xfrm>
            <a:prstGeom prst="downArrow">
              <a:avLst/>
            </a:prstGeom>
            <a:solidFill>
              <a:srgbClr val="44A68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23" name="오른쪽 대괄호 22"/>
          <p:cNvSpPr/>
          <p:nvPr/>
        </p:nvSpPr>
        <p:spPr>
          <a:xfrm>
            <a:off x="10248972" y="570411"/>
            <a:ext cx="505097" cy="2038451"/>
          </a:xfrm>
          <a:prstGeom prst="rightBracket">
            <a:avLst/>
          </a:prstGeom>
          <a:ln w="57150">
            <a:solidFill>
              <a:srgbClr val="44A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" name="오른쪽 대괄호 23"/>
          <p:cNvSpPr/>
          <p:nvPr/>
        </p:nvSpPr>
        <p:spPr>
          <a:xfrm>
            <a:off x="10248972" y="2956560"/>
            <a:ext cx="505097" cy="2038451"/>
          </a:xfrm>
          <a:prstGeom prst="rightBracket">
            <a:avLst/>
          </a:prstGeom>
          <a:ln w="57150">
            <a:solidFill>
              <a:srgbClr val="44A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" name="직사각형 1"/>
          <p:cNvSpPr/>
          <p:nvPr/>
        </p:nvSpPr>
        <p:spPr>
          <a:xfrm>
            <a:off x="10966888" y="1161342"/>
            <a:ext cx="79861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100" b="1" kern="0" dirty="0">
                <a:solidFill>
                  <a:srgbClr val="44A68F"/>
                </a:solidFill>
                <a:latin typeface="+mn-ea"/>
              </a:rPr>
              <a:t>자료 </a:t>
            </a:r>
            <a:r>
              <a:rPr lang="ko-KR" altLang="en-US" sz="1100" b="1" kern="0" dirty="0" smtClean="0">
                <a:solidFill>
                  <a:srgbClr val="44A68F"/>
                </a:solidFill>
                <a:latin typeface="+mn-ea"/>
              </a:rPr>
              <a:t>수집</a:t>
            </a:r>
            <a:endParaRPr lang="en-US" altLang="ko-KR" sz="1100" b="1" kern="0" dirty="0" smtClean="0">
              <a:solidFill>
                <a:srgbClr val="44A68F"/>
              </a:solidFill>
              <a:latin typeface="+mn-ea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100" b="1" kern="0" dirty="0" smtClean="0">
                <a:solidFill>
                  <a:srgbClr val="44A68F"/>
                </a:solidFill>
                <a:latin typeface="+mn-ea"/>
              </a:rPr>
              <a:t>+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100" b="1" kern="0" dirty="0" smtClean="0">
                <a:solidFill>
                  <a:srgbClr val="44A68F"/>
                </a:solidFill>
                <a:latin typeface="+mn-ea"/>
              </a:rPr>
              <a:t>분석</a:t>
            </a:r>
            <a:endParaRPr lang="en-US" altLang="ko-KR" sz="11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11244" y="3471967"/>
            <a:ext cx="46679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100" b="1" kern="0" dirty="0" smtClean="0">
                <a:solidFill>
                  <a:srgbClr val="44A68F"/>
                </a:solidFill>
                <a:latin typeface="+mn-ea"/>
              </a:rPr>
              <a:t>분석</a:t>
            </a:r>
            <a:endParaRPr lang="en-US" altLang="ko-KR" sz="1100" b="1" kern="0" dirty="0" smtClean="0">
              <a:solidFill>
                <a:srgbClr val="44A68F"/>
              </a:solidFill>
              <a:latin typeface="+mn-ea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100" b="1" kern="0" dirty="0" smtClean="0">
                <a:solidFill>
                  <a:srgbClr val="44A68F"/>
                </a:solidFill>
                <a:latin typeface="+mn-ea"/>
              </a:rPr>
              <a:t>+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sz="1100" b="1" kern="0" dirty="0" smtClean="0">
                <a:solidFill>
                  <a:srgbClr val="44A68F"/>
                </a:solidFill>
                <a:latin typeface="+mn-ea"/>
              </a:rPr>
              <a:t>예측</a:t>
            </a:r>
            <a:endParaRPr lang="en-US" altLang="ko-KR" sz="1100" dirty="0">
              <a:solidFill>
                <a:srgbClr val="44A68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1833</Words>
  <Application>Microsoft Office PowerPoint</Application>
  <PresentationFormat>와이드스크린</PresentationFormat>
  <Paragraphs>286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HY견명조</vt:lpstr>
      <vt:lpstr>THE명품고딕EB_U</vt:lpstr>
      <vt:lpstr>돋움</vt:lpstr>
      <vt:lpstr>맑은 고딕</vt:lpstr>
      <vt:lpstr>휴먼모음T</vt:lpstr>
      <vt:lpstr>Arial</vt:lpstr>
      <vt:lpstr>Segoe UI Black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류영우</dc:creator>
  <cp:lastModifiedBy>Windows 사용자</cp:lastModifiedBy>
  <cp:revision>100</cp:revision>
  <dcterms:created xsi:type="dcterms:W3CDTF">2019-12-06T13:27:56Z</dcterms:created>
  <dcterms:modified xsi:type="dcterms:W3CDTF">2019-12-07T07:57:24Z</dcterms:modified>
</cp:coreProperties>
</file>