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68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253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978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289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89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758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601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85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144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0575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667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75962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3">
            <a:extLst>
              <a:ext uri="{FF2B5EF4-FFF2-40B4-BE49-F238E27FC236}">
                <a16:creationId xmlns:a16="http://schemas.microsoft.com/office/drawing/2014/main" id="{D2527FCC-3FDD-4D7A-8B73-C51D12AA9D57}"/>
              </a:ext>
            </a:extLst>
          </p:cNvPr>
          <p:cNvPicPr>
            <a:picLocks noChangeAspect="1"/>
          </p:cNvPicPr>
          <p:nvPr/>
        </p:nvPicPr>
        <p:blipFill rotWithShape="1">
          <a:blip r:embed="rId2"/>
          <a:srcRect t="16357"/>
          <a:stretch/>
        </p:blipFill>
        <p:spPr>
          <a:xfrm>
            <a:off x="20" y="10"/>
            <a:ext cx="12191980" cy="6857990"/>
          </a:xfrm>
          <a:prstGeom prst="rect">
            <a:avLst/>
          </a:prstGeom>
        </p:spPr>
      </p:pic>
      <p:sp>
        <p:nvSpPr>
          <p:cNvPr id="124"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26C781-6CEF-4BF3-A216-CDA6ABA306AF}"/>
              </a:ext>
            </a:extLst>
          </p:cNvPr>
          <p:cNvSpPr>
            <a:spLocks noGrp="1"/>
          </p:cNvSpPr>
          <p:nvPr>
            <p:ph type="ctrTitle"/>
          </p:nvPr>
        </p:nvSpPr>
        <p:spPr>
          <a:xfrm>
            <a:off x="685801" y="1524001"/>
            <a:ext cx="3208866" cy="3478384"/>
          </a:xfrm>
        </p:spPr>
        <p:txBody>
          <a:bodyPr>
            <a:normAutofit/>
          </a:bodyPr>
          <a:lstStyle/>
          <a:p>
            <a:r>
              <a:rPr lang="en-US" dirty="0">
                <a:solidFill>
                  <a:srgbClr val="FFFFFF"/>
                </a:solidFill>
              </a:rPr>
              <a:t>Exception Handling In Spark</a:t>
            </a:r>
            <a:endParaRPr lang="en-IN" dirty="0">
              <a:solidFill>
                <a:srgbClr val="FFFFFF"/>
              </a:solidFill>
            </a:endParaRPr>
          </a:p>
        </p:txBody>
      </p:sp>
      <p:sp>
        <p:nvSpPr>
          <p:cNvPr id="3" name="Subtitle 2">
            <a:extLst>
              <a:ext uri="{FF2B5EF4-FFF2-40B4-BE49-F238E27FC236}">
                <a16:creationId xmlns:a16="http://schemas.microsoft.com/office/drawing/2014/main" id="{C2D57F66-ADB9-42B2-B477-406FEABDFE85}"/>
              </a:ext>
            </a:extLst>
          </p:cNvPr>
          <p:cNvSpPr>
            <a:spLocks noGrp="1"/>
          </p:cNvSpPr>
          <p:nvPr>
            <p:ph type="subTitle" idx="1"/>
          </p:nvPr>
        </p:nvSpPr>
        <p:spPr>
          <a:xfrm>
            <a:off x="685801" y="5145513"/>
            <a:ext cx="3208866" cy="738820"/>
          </a:xfrm>
        </p:spPr>
        <p:txBody>
          <a:bodyPr>
            <a:normAutofit/>
          </a:bodyPr>
          <a:lstStyle/>
          <a:p>
            <a:endParaRPr lang="en-IN">
              <a:solidFill>
                <a:srgbClr val="FFFFFF">
                  <a:alpha val="75000"/>
                </a:srgbClr>
              </a:solidFill>
            </a:endParaRPr>
          </a:p>
        </p:txBody>
      </p:sp>
    </p:spTree>
    <p:extLst>
      <p:ext uri="{BB962C8B-B14F-4D97-AF65-F5344CB8AC3E}">
        <p14:creationId xmlns:p14="http://schemas.microsoft.com/office/powerpoint/2010/main" val="58345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6442-3876-4B46-A42D-64FEB71EDA93}"/>
              </a:ext>
            </a:extLst>
          </p:cNvPr>
          <p:cNvSpPr>
            <a:spLocks noGrp="1"/>
          </p:cNvSpPr>
          <p:nvPr>
            <p:ph type="title"/>
          </p:nvPr>
        </p:nvSpPr>
        <p:spPr>
          <a:xfrm>
            <a:off x="581192" y="1402296"/>
            <a:ext cx="11029616" cy="1188720"/>
          </a:xfrm>
        </p:spPr>
        <p:txBody>
          <a:bodyPr>
            <a:noAutofit/>
          </a:bodyPr>
          <a:lstStyle/>
          <a:p>
            <a:pPr marL="0" marR="0" lvl="0" indent="0" defTabSz="914400" rtl="0" eaLnBrk="0" fontAlgn="base" latinLnBrk="0" hangingPunct="0">
              <a:lnSpc>
                <a:spcPct val="100000"/>
              </a:lnSpc>
              <a:spcBef>
                <a:spcPct val="0"/>
              </a:spcBef>
              <a:spcAft>
                <a:spcPct val="0"/>
              </a:spcAft>
              <a:tabLst/>
            </a:pPr>
            <a:br>
              <a:rPr kumimoji="0" lang="en-US" altLang="en-US" sz="1600" b="0" i="0" u="none" strike="noStrike" cap="none" normalizeH="0" baseline="0" dirty="0">
                <a:ln>
                  <a:noFill/>
                </a:ln>
                <a:solidFill>
                  <a:srgbClr val="40424E"/>
                </a:solidFill>
                <a:effectLst/>
                <a:latin typeface="urw-din"/>
              </a:rPr>
            </a:br>
            <a:br>
              <a:rPr kumimoji="0" lang="en-US" altLang="en-US" sz="1600" b="0" i="0" u="none" strike="noStrike" cap="none" normalizeH="0" baseline="0" dirty="0">
                <a:ln>
                  <a:noFill/>
                </a:ln>
                <a:solidFill>
                  <a:srgbClr val="40424E"/>
                </a:solidFill>
                <a:effectLst/>
                <a:latin typeface="urw-din"/>
              </a:rPr>
            </a:br>
            <a:br>
              <a:rPr kumimoji="0" lang="en-US" altLang="en-US" sz="1600" b="0" i="0" u="none" strike="noStrike" cap="none" normalizeH="0" baseline="0" dirty="0">
                <a:ln>
                  <a:noFill/>
                </a:ln>
                <a:solidFill>
                  <a:srgbClr val="40424E"/>
                </a:solidFill>
                <a:effectLst/>
                <a:latin typeface="urw-din"/>
              </a:rPr>
            </a:br>
            <a:br>
              <a:rPr kumimoji="0" lang="en-US" altLang="en-US" sz="1600" b="0" i="0" u="none" strike="noStrike" cap="none" normalizeH="0" baseline="0" dirty="0">
                <a:ln>
                  <a:noFill/>
                </a:ln>
                <a:solidFill>
                  <a:srgbClr val="40424E"/>
                </a:solidFill>
                <a:effectLst/>
                <a:latin typeface="urw-din"/>
              </a:rPr>
            </a:br>
            <a:br>
              <a:rPr kumimoji="0" lang="en-US" altLang="en-US" sz="1600" b="0" i="0" u="none" strike="noStrike" cap="none" normalizeH="0" baseline="0" dirty="0">
                <a:ln>
                  <a:noFill/>
                </a:ln>
                <a:solidFill>
                  <a:srgbClr val="40424E"/>
                </a:solidFill>
                <a:effectLst/>
                <a:latin typeface="urw-din"/>
              </a:rPr>
            </a:br>
            <a:r>
              <a:rPr kumimoji="0" lang="en-US" altLang="en-US" sz="1600" b="0" i="0" u="none" strike="noStrike" cap="none" normalizeH="0" baseline="0" dirty="0">
                <a:ln>
                  <a:noFill/>
                </a:ln>
                <a:solidFill>
                  <a:srgbClr val="40424E"/>
                </a:solidFill>
                <a:effectLst/>
                <a:latin typeface="urw-din"/>
              </a:rPr>
              <a:t>All exception and errors types are sub classes of class </a:t>
            </a:r>
            <a:r>
              <a:rPr kumimoji="0" lang="en-US" altLang="en-US" sz="1600" b="1" i="0" u="none" strike="noStrike" cap="none" normalizeH="0" baseline="0" dirty="0">
                <a:ln>
                  <a:noFill/>
                </a:ln>
                <a:solidFill>
                  <a:srgbClr val="40424E"/>
                </a:solidFill>
                <a:effectLst/>
                <a:latin typeface="urw-din"/>
              </a:rPr>
              <a:t>Throwable</a:t>
            </a:r>
            <a:r>
              <a:rPr kumimoji="0" lang="en-US" altLang="en-US" sz="1600" b="0" i="0" u="none" strike="noStrike" cap="none" normalizeH="0" baseline="0" dirty="0">
                <a:ln>
                  <a:noFill/>
                </a:ln>
                <a:solidFill>
                  <a:srgbClr val="40424E"/>
                </a:solidFill>
                <a:effectLst/>
                <a:latin typeface="urw-din"/>
              </a:rPr>
              <a:t>, which is base class of hierarchy. One branch is headed by </a:t>
            </a:r>
            <a:r>
              <a:rPr kumimoji="0" lang="en-US" altLang="en-US" sz="1600" b="1" i="0" u="none" strike="noStrike" cap="none" normalizeH="0" baseline="0" dirty="0">
                <a:ln>
                  <a:noFill/>
                </a:ln>
                <a:solidFill>
                  <a:srgbClr val="40424E"/>
                </a:solidFill>
                <a:effectLst/>
                <a:latin typeface="urw-din"/>
              </a:rPr>
              <a:t>Exception</a:t>
            </a:r>
            <a:r>
              <a:rPr kumimoji="0" lang="en-US" altLang="en-US" sz="1600" b="0" i="0" u="none" strike="noStrike" cap="none" normalizeH="0" baseline="0" dirty="0">
                <a:ln>
                  <a:noFill/>
                </a:ln>
                <a:solidFill>
                  <a:srgbClr val="40424E"/>
                </a:solidFill>
                <a:effectLst/>
                <a:latin typeface="urw-din"/>
              </a:rPr>
              <a:t>. </a:t>
            </a:r>
            <a:br>
              <a:rPr kumimoji="0" lang="en-US" altLang="en-US" sz="1600" b="0" i="0" u="none" strike="noStrike" cap="none" normalizeH="0" baseline="0" dirty="0">
                <a:ln>
                  <a:noFill/>
                </a:ln>
                <a:solidFill>
                  <a:srgbClr val="40424E"/>
                </a:solidFill>
                <a:effectLst/>
                <a:latin typeface="urw-din"/>
              </a:rPr>
            </a:br>
            <a:r>
              <a:rPr kumimoji="0" lang="en-US" altLang="en-US" sz="1600" b="0" i="0" u="none" strike="noStrike" cap="none" normalizeH="0" baseline="0" dirty="0">
                <a:ln>
                  <a:noFill/>
                </a:ln>
                <a:solidFill>
                  <a:srgbClr val="40424E"/>
                </a:solidFill>
                <a:effectLst/>
                <a:latin typeface="urw-din"/>
              </a:rPr>
              <a:t>This class is used for exceptional conditions that user programs should catch. </a:t>
            </a:r>
            <a:br>
              <a:rPr kumimoji="0" lang="en-US" altLang="en-US" sz="1600" b="0" i="0" u="none" strike="noStrike" cap="none" normalizeH="0" baseline="0" dirty="0">
                <a:ln>
                  <a:noFill/>
                </a:ln>
                <a:solidFill>
                  <a:srgbClr val="40424E"/>
                </a:solidFill>
                <a:effectLst/>
                <a:latin typeface="urw-din"/>
              </a:rPr>
            </a:br>
            <a:r>
              <a:rPr kumimoji="0" lang="en-US" altLang="en-US" sz="1600" b="0" i="0" u="none" strike="noStrike" cap="none" normalizeH="0" baseline="0" dirty="0" err="1">
                <a:ln>
                  <a:noFill/>
                </a:ln>
                <a:solidFill>
                  <a:srgbClr val="40424E"/>
                </a:solidFill>
                <a:effectLst/>
                <a:latin typeface="urw-din"/>
              </a:rPr>
              <a:t>NullPointerException</a:t>
            </a:r>
            <a:r>
              <a:rPr kumimoji="0" lang="en-US" altLang="en-US" sz="1600" b="0" i="0" u="none" strike="noStrike" cap="none" normalizeH="0" baseline="0" dirty="0">
                <a:ln>
                  <a:noFill/>
                </a:ln>
                <a:solidFill>
                  <a:srgbClr val="40424E"/>
                </a:solidFill>
                <a:effectLst/>
                <a:latin typeface="urw-din"/>
              </a:rPr>
              <a:t> is an example of such an exception. </a:t>
            </a:r>
            <a:br>
              <a:rPr kumimoji="0" lang="en-US" altLang="en-US" sz="1600" b="0" i="0" u="none" strike="noStrike" cap="none" normalizeH="0" baseline="0" dirty="0">
                <a:ln>
                  <a:noFill/>
                </a:ln>
                <a:solidFill>
                  <a:srgbClr val="40424E"/>
                </a:solidFill>
                <a:effectLst/>
                <a:latin typeface="urw-din"/>
              </a:rPr>
            </a:br>
            <a:r>
              <a:rPr kumimoji="0" lang="en-US" altLang="en-US" sz="1600" b="0" i="0" u="none" strike="noStrike" cap="none" normalizeH="0" baseline="0" dirty="0">
                <a:ln>
                  <a:noFill/>
                </a:ln>
                <a:solidFill>
                  <a:srgbClr val="40424E"/>
                </a:solidFill>
                <a:effectLst/>
                <a:latin typeface="urw-din"/>
              </a:rPr>
              <a:t>Another branch, </a:t>
            </a:r>
            <a:r>
              <a:rPr kumimoji="0" lang="en-US" altLang="en-US" sz="1600" b="1" i="0" u="none" strike="noStrike" cap="none" normalizeH="0" baseline="0" dirty="0">
                <a:ln>
                  <a:noFill/>
                </a:ln>
                <a:solidFill>
                  <a:srgbClr val="40424E"/>
                </a:solidFill>
                <a:effectLst/>
                <a:latin typeface="urw-din"/>
              </a:rPr>
              <a:t>Error</a:t>
            </a:r>
            <a:r>
              <a:rPr kumimoji="0" lang="en-US" altLang="en-US" sz="1600" b="0" i="0" u="none" strike="noStrike" cap="none" normalizeH="0" baseline="0" dirty="0">
                <a:ln>
                  <a:noFill/>
                </a:ln>
                <a:solidFill>
                  <a:srgbClr val="40424E"/>
                </a:solidFill>
                <a:effectLst/>
                <a:latin typeface="urw-din"/>
              </a:rPr>
              <a:t> are used by the Java run-time system(</a:t>
            </a:r>
            <a:r>
              <a:rPr kumimoji="0" lang="en-US" altLang="en-US" sz="1600" b="0" i="0" u="sng" strike="noStrike" cap="none" normalizeH="0" baseline="0" dirty="0">
                <a:ln>
                  <a:noFill/>
                </a:ln>
                <a:solidFill>
                  <a:schemeClr val="tx1"/>
                </a:solidFill>
                <a:effectLst/>
                <a:latin typeface="urw-din"/>
                <a:hlinkClick r:id="rId2"/>
              </a:rPr>
              <a:t>JVM</a:t>
            </a:r>
            <a:r>
              <a:rPr kumimoji="0" lang="en-US" altLang="en-US" sz="1600" b="0" i="0" u="none" strike="noStrike" cap="none" normalizeH="0" baseline="0" dirty="0">
                <a:ln>
                  <a:noFill/>
                </a:ln>
                <a:solidFill>
                  <a:srgbClr val="40424E"/>
                </a:solidFill>
                <a:effectLst/>
                <a:latin typeface="urw-din"/>
              </a:rPr>
              <a:t>) to indicate errors having to do with the run-time environment itself(JRE). </a:t>
            </a:r>
            <a:br>
              <a:rPr kumimoji="0" lang="en-US" altLang="en-US" sz="1600" b="0" i="0" u="none" strike="noStrike" cap="none" normalizeH="0" baseline="0" dirty="0">
                <a:ln>
                  <a:noFill/>
                </a:ln>
                <a:solidFill>
                  <a:srgbClr val="40424E"/>
                </a:solidFill>
                <a:effectLst/>
                <a:latin typeface="urw-din"/>
              </a:rPr>
            </a:br>
            <a:r>
              <a:rPr kumimoji="0" lang="en-US" altLang="en-US" sz="1600" b="0" i="0" u="none" strike="noStrike" cap="none" normalizeH="0" baseline="0" dirty="0" err="1">
                <a:ln>
                  <a:noFill/>
                </a:ln>
                <a:solidFill>
                  <a:srgbClr val="40424E"/>
                </a:solidFill>
                <a:effectLst/>
                <a:latin typeface="urw-din"/>
              </a:rPr>
              <a:t>StackOverflowError</a:t>
            </a:r>
            <a:r>
              <a:rPr kumimoji="0" lang="en-US" altLang="en-US" sz="1600" b="0" i="0" u="none" strike="noStrike" cap="none" normalizeH="0" baseline="0" dirty="0">
                <a:ln>
                  <a:noFill/>
                </a:ln>
                <a:solidFill>
                  <a:srgbClr val="40424E"/>
                </a:solidFill>
                <a:effectLst/>
                <a:latin typeface="urw-din"/>
              </a:rPr>
              <a:t> is an example of such an error.</a:t>
            </a:r>
            <a:endParaRPr lang="en-IN" sz="1600" dirty="0"/>
          </a:p>
        </p:txBody>
      </p:sp>
      <p:sp>
        <p:nvSpPr>
          <p:cNvPr id="3" name="Content Placeholder 2">
            <a:extLst>
              <a:ext uri="{FF2B5EF4-FFF2-40B4-BE49-F238E27FC236}">
                <a16:creationId xmlns:a16="http://schemas.microsoft.com/office/drawing/2014/main" id="{A2D61ABF-E793-487A-AF98-DD1465560C2E}"/>
              </a:ext>
            </a:extLst>
          </p:cNvPr>
          <p:cNvSpPr>
            <a:spLocks noGrp="1"/>
          </p:cNvSpPr>
          <p:nvPr>
            <p:ph idx="1"/>
          </p:nvPr>
        </p:nvSpPr>
        <p:spPr>
          <a:xfrm>
            <a:off x="1272072" y="6780784"/>
            <a:ext cx="11029615" cy="3634486"/>
          </a:xfrm>
        </p:spPr>
        <p:txBody>
          <a:bodyPr/>
          <a:lstStyle/>
          <a:p>
            <a:endParaRPr lang="en-IN" dirty="0"/>
          </a:p>
        </p:txBody>
      </p:sp>
      <p:sp>
        <p:nvSpPr>
          <p:cNvPr id="4" name="Rectangle 1">
            <a:extLst>
              <a:ext uri="{FF2B5EF4-FFF2-40B4-BE49-F238E27FC236}">
                <a16:creationId xmlns:a16="http://schemas.microsoft.com/office/drawing/2014/main" id="{901EE510-100E-42D7-9D54-DDAFF41E0777}"/>
              </a:ext>
            </a:extLst>
          </p:cNvPr>
          <p:cNvSpPr>
            <a:spLocks noChangeArrowheads="1"/>
          </p:cNvSpPr>
          <p:nvPr/>
        </p:nvSpPr>
        <p:spPr bwMode="auto">
          <a:xfrm>
            <a:off x="4243705" y="2915476"/>
            <a:ext cx="7519687" cy="46474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94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Exception Hierarchy">
            <a:extLst>
              <a:ext uri="{FF2B5EF4-FFF2-40B4-BE49-F238E27FC236}">
                <a16:creationId xmlns:a16="http://schemas.microsoft.com/office/drawing/2014/main" id="{804564BA-4310-44FB-86B2-B7192E615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051" y="2309597"/>
            <a:ext cx="5392802"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1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B7618-72AC-4BE2-92DD-8702C27B6BFB}"/>
              </a:ext>
            </a:extLst>
          </p:cNvPr>
          <p:cNvSpPr>
            <a:spLocks noGrp="1"/>
          </p:cNvSpPr>
          <p:nvPr>
            <p:ph type="title"/>
          </p:nvPr>
        </p:nvSpPr>
        <p:spPr>
          <a:xfrm>
            <a:off x="581192" y="1124999"/>
            <a:ext cx="4076149" cy="4608003"/>
          </a:xfrm>
        </p:spPr>
        <p:txBody>
          <a:bodyPr anchor="ctr">
            <a:normAutofit/>
          </a:bodyPr>
          <a:lstStyle/>
          <a:p>
            <a:endParaRPr lang="en-IN"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89091D6-753B-4E6B-953A-976A16E37065}"/>
              </a:ext>
            </a:extLst>
          </p:cNvPr>
          <p:cNvSpPr>
            <a:spLocks noGrp="1"/>
          </p:cNvSpPr>
          <p:nvPr>
            <p:ph idx="1"/>
          </p:nvPr>
        </p:nvSpPr>
        <p:spPr>
          <a:xfrm>
            <a:off x="5117586" y="1124998"/>
            <a:ext cx="6143248" cy="4608003"/>
          </a:xfrm>
        </p:spPr>
        <p:txBody>
          <a:bodyPr>
            <a:normAutofit/>
          </a:bodyPr>
          <a:lstStyle/>
          <a:p>
            <a:pPr fontAlgn="base"/>
            <a:r>
              <a:rPr lang="en-US" sz="2000" b="1" i="0" dirty="0">
                <a:effectLst/>
                <a:latin typeface="urw-din"/>
              </a:rPr>
              <a:t>How does Scala Exception Work?</a:t>
            </a:r>
            <a:endParaRPr lang="en-US" sz="2000" b="0" i="0" dirty="0">
              <a:effectLst/>
              <a:latin typeface="urw-din"/>
            </a:endParaRPr>
          </a:p>
          <a:p>
            <a:pPr fontAlgn="base"/>
            <a:r>
              <a:rPr lang="en-US" sz="2000" b="0" i="0" dirty="0">
                <a:effectLst/>
                <a:latin typeface="urw-din"/>
              </a:rPr>
              <a:t>Exceptions in </a:t>
            </a:r>
            <a:r>
              <a:rPr lang="en-US" sz="2000" dirty="0">
                <a:latin typeface="urw-din"/>
              </a:rPr>
              <a:t>S</a:t>
            </a:r>
            <a:r>
              <a:rPr lang="en-US" sz="2000" b="0" i="0" dirty="0">
                <a:effectLst/>
                <a:latin typeface="urw-din"/>
              </a:rPr>
              <a:t>cala/Spark work the same way as in C++ or Java. When an exception occurs, say an </a:t>
            </a:r>
            <a:r>
              <a:rPr lang="en-US" sz="2000" b="0" i="0" dirty="0" err="1">
                <a:effectLst/>
                <a:latin typeface="urw-din"/>
              </a:rPr>
              <a:t>ArithmeticException</a:t>
            </a:r>
            <a:r>
              <a:rPr lang="en-US" sz="2000" b="0" i="0" dirty="0">
                <a:effectLst/>
                <a:latin typeface="urw-din"/>
              </a:rPr>
              <a:t> as shown in the previous example the current operation is aborted, and the runtime system looks for an exception handler that can accept an </a:t>
            </a:r>
            <a:r>
              <a:rPr lang="en-US" sz="2000" b="0" i="0" dirty="0" err="1">
                <a:effectLst/>
                <a:latin typeface="urw-din"/>
              </a:rPr>
              <a:t>ArithmeticException</a:t>
            </a:r>
            <a:r>
              <a:rPr lang="en-US" sz="2000" b="0" i="0" dirty="0">
                <a:effectLst/>
                <a:latin typeface="urw-din"/>
              </a:rPr>
              <a:t>. Control resumes with the innermost such handler. If no such handler exists, the program terminates.</a:t>
            </a:r>
          </a:p>
          <a:p>
            <a:endParaRPr lang="en-IN" sz="2000" dirty="0"/>
          </a:p>
        </p:txBody>
      </p:sp>
    </p:spTree>
    <p:extLst>
      <p:ext uri="{BB962C8B-B14F-4D97-AF65-F5344CB8AC3E}">
        <p14:creationId xmlns:p14="http://schemas.microsoft.com/office/powerpoint/2010/main" val="22939947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92441"/>
      </a:dk2>
      <a:lt2>
        <a:srgbClr val="E5E8E2"/>
      </a:lt2>
      <a:accent1>
        <a:srgbClr val="B296C6"/>
      </a:accent1>
      <a:accent2>
        <a:srgbClr val="887FBA"/>
      </a:accent2>
      <a:accent3>
        <a:srgbClr val="96A2C6"/>
      </a:accent3>
      <a:accent4>
        <a:srgbClr val="7FA6BA"/>
      </a:accent4>
      <a:accent5>
        <a:srgbClr val="82ACA8"/>
      </a:accent5>
      <a:accent6>
        <a:srgbClr val="77AE92"/>
      </a:accent6>
      <a:hlink>
        <a:srgbClr val="6C8C55"/>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46</TotalTime>
  <Words>175</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Gill Sans MT</vt:lpstr>
      <vt:lpstr>urw-din</vt:lpstr>
      <vt:lpstr>Wingdings 2</vt:lpstr>
      <vt:lpstr>DividendVTI</vt:lpstr>
      <vt:lpstr>Exception Handling In Spark</vt:lpstr>
      <vt:lpstr>     All exception and errors types are sub classes of class Throwable, which is base class of hierarchy. One branch is headed by Exception.  This class is used for exceptional conditions that user programs should catch.  NullPointerException is an example of such an exception.  Another branch, Error are used by the Java run-time system(JVM) to indicate errors having to do with the run-time environment itself(JRE).  StackOverflowError is an example of such an error.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Spark</dc:title>
  <dc:creator>Jismi Mary</dc:creator>
  <cp:lastModifiedBy>Jismi Mary</cp:lastModifiedBy>
  <cp:revision>2</cp:revision>
  <dcterms:created xsi:type="dcterms:W3CDTF">2021-05-12T07:34:20Z</dcterms:created>
  <dcterms:modified xsi:type="dcterms:W3CDTF">2021-05-12T08:21:16Z</dcterms:modified>
</cp:coreProperties>
</file>