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나눔손글씨 다시 시작해" panose="02000503000000000000" pitchFamily="2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에스코어 드림 4 Regular" panose="020B0503030302020204" pitchFamily="34" charset="-127"/>
      <p:regular r:id="rId15"/>
    </p:embeddedFont>
    <p:embeddedFont>
      <p:font typeface="에스코어 드림 5 Medium" panose="020B0503030302020204" pitchFamily="34" charset="-127"/>
      <p:regular r:id="rId16"/>
    </p:embeddedFont>
    <p:embeddedFont>
      <p:font typeface="에스코어 드림 6 Bold" panose="020B0703030302020204" pitchFamily="34" charset="-127"/>
      <p:bold r:id="rId17"/>
    </p:embeddedFont>
    <p:embeddedFont>
      <p:font typeface="Kristen ITC" panose="03050502040202030202" pitchFamily="66" charset="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7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8B7E"/>
    <a:srgbClr val="9AB54F"/>
    <a:srgbClr val="E5BE97"/>
    <a:srgbClr val="FEFEFE"/>
    <a:srgbClr val="F7DFB2"/>
    <a:srgbClr val="EFD7BF"/>
    <a:srgbClr val="E8D7B9"/>
    <a:srgbClr val="F9DACF"/>
    <a:srgbClr val="E6E6E6"/>
    <a:srgbClr val="F5E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84" autoAdjust="0"/>
  </p:normalViewPr>
  <p:slideViewPr>
    <p:cSldViewPr snapToGrid="0" showGuides="1">
      <p:cViewPr>
        <p:scale>
          <a:sx n="60" d="100"/>
          <a:sy n="60" d="100"/>
        </p:scale>
        <p:origin x="744" y="60"/>
      </p:cViewPr>
      <p:guideLst>
        <p:guide orient="horz" pos="2001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시장 규모</c:v>
                </c:pt>
              </c:strCache>
            </c:strRef>
          </c:tx>
          <c:spPr>
            <a:solidFill>
              <a:srgbClr val="9F8B7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2014</c:v>
                </c:pt>
                <c:pt idx="2">
                  <c:v>2016</c:v>
                </c:pt>
                <c:pt idx="3">
                  <c:v>2018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9000</c:v>
                </c:pt>
                <c:pt idx="1">
                  <c:v>14000</c:v>
                </c:pt>
                <c:pt idx="2">
                  <c:v>23000</c:v>
                </c:pt>
                <c:pt idx="3">
                  <c:v>26500</c:v>
                </c:pt>
                <c:pt idx="4">
                  <c:v>58100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1-4AFA-B42A-DCF00AB7E1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2461968"/>
        <c:axId val="442462296"/>
      </c:barChart>
      <c:catAx>
        <c:axId val="44246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defRPr>
            </a:pPr>
            <a:endParaRPr lang="ko-KR"/>
          </a:p>
        </c:txPr>
        <c:crossAx val="442462296"/>
        <c:crosses val="autoZero"/>
        <c:auto val="1"/>
        <c:lblAlgn val="ctr"/>
        <c:lblOffset val="100"/>
        <c:noMultiLvlLbl val="0"/>
      </c:catAx>
      <c:valAx>
        <c:axId val="442462296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44246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에스코어 드림 4 Regular" panose="020B0503030302020204" pitchFamily="34" charset="-127"/>
          <a:ea typeface="에스코어 드림 4 Regular" panose="020B0503030302020204" pitchFamily="34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2019년 반려동물 사료 유통채널 점유율 (한국시장)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solidFill>
                <a:srgbClr val="F7DFB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E9-43B8-BD8B-346B0FD67318}"/>
              </c:ext>
            </c:extLst>
          </c:dPt>
          <c:dPt>
            <c:idx val="1"/>
            <c:bubble3D val="0"/>
            <c:spPr>
              <a:solidFill>
                <a:srgbClr val="E8D7B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E9-43B8-BD8B-346B0FD67318}"/>
              </c:ext>
            </c:extLst>
          </c:dPt>
          <c:dPt>
            <c:idx val="2"/>
            <c:bubble3D val="0"/>
            <c:spPr>
              <a:solidFill>
                <a:srgbClr val="EFD7B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E9-43B8-BD8B-346B0FD67318}"/>
              </c:ext>
            </c:extLst>
          </c:dPt>
          <c:dPt>
            <c:idx val="3"/>
            <c:bubble3D val="0"/>
            <c:spPr>
              <a:solidFill>
                <a:srgbClr val="E5BE9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2E9-43B8-BD8B-346B0FD67318}"/>
              </c:ext>
            </c:extLst>
          </c:dPt>
          <c:dPt>
            <c:idx val="4"/>
            <c:bubble3D val="0"/>
            <c:spPr>
              <a:solidFill>
                <a:srgbClr val="9F8B7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2E9-43B8-BD8B-346B0FD67318}"/>
              </c:ext>
            </c:extLst>
          </c:dPt>
          <c:dLbls>
            <c:dLbl>
              <c:idx val="0"/>
              <c:layout>
                <c:manualLayout>
                  <c:x val="-0.23395673456880958"/>
                  <c:y val="-2.84464520676001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2E9-43B8-BD8B-346B0FD67318}"/>
                </c:ext>
              </c:extLst>
            </c:dLbl>
            <c:dLbl>
              <c:idx val="1"/>
              <c:layout>
                <c:manualLayout>
                  <c:x val="0.18577162100712408"/>
                  <c:y val="-0.1916041924692485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2E9-43B8-BD8B-346B0FD67318}"/>
                </c:ext>
              </c:extLst>
            </c:dLbl>
            <c:dLbl>
              <c:idx val="2"/>
              <c:layout>
                <c:manualLayout>
                  <c:x val="0.15819836064651932"/>
                  <c:y val="9.17672790901137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2E9-43B8-BD8B-346B0FD67318}"/>
                </c:ext>
              </c:extLst>
            </c:dLbl>
            <c:dLbl>
              <c:idx val="3"/>
              <c:layout>
                <c:manualLayout>
                  <c:x val="0.13478484339223035"/>
                  <c:y val="0.1143610420872915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2E9-43B8-BD8B-346B0FD673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온라인</c:v>
                </c:pt>
                <c:pt idx="1">
                  <c:v>펫샵</c:v>
                </c:pt>
                <c:pt idx="2">
                  <c:v>마트 슈퍼 편의점</c:v>
                </c:pt>
                <c:pt idx="3">
                  <c:v>동물병원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53.3</c:v>
                </c:pt>
                <c:pt idx="1">
                  <c:v>20.5</c:v>
                </c:pt>
                <c:pt idx="2">
                  <c:v>13.5</c:v>
                </c:pt>
                <c:pt idx="3">
                  <c:v>7.7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2E9-43B8-BD8B-346B0FD6731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defRPr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반려동물 사료 선택 시 중요 고려 요소</a:t>
            </a:r>
          </a:p>
        </c:rich>
      </c:tx>
      <c:layout>
        <c:manualLayout>
          <c:xMode val="edge"/>
          <c:yMode val="edge"/>
          <c:x val="0.14220124707033388"/>
          <c:y val="1.97033652592864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1순위</c:v>
                </c:pt>
              </c:strCache>
            </c:strRef>
          </c:tx>
          <c:spPr>
            <a:solidFill>
              <a:srgbClr val="F7DFB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  <a:alpha val="98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반려견/반려묘가 잘 먹는지</c:v>
                </c:pt>
                <c:pt idx="1">
                  <c:v>영양성분이 충분히 들어있는지</c:v>
                </c:pt>
                <c:pt idx="2">
                  <c:v>좋은 재료를 사용했는지</c:v>
                </c:pt>
                <c:pt idx="3">
                  <c:v>가격 대비 품질이 좋은지</c:v>
                </c:pt>
                <c:pt idx="4">
                  <c:v>믿을만한 브랜드인지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</c:v>
                </c:pt>
                <c:pt idx="1">
                  <c:v>16</c:v>
                </c:pt>
                <c:pt idx="2">
                  <c:v>13.4</c:v>
                </c:pt>
                <c:pt idx="3">
                  <c:v>11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07-4CA8-8758-FA69B135C2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1+2+3 순위</c:v>
                </c:pt>
              </c:strCache>
            </c:strRef>
          </c:tx>
          <c:spPr>
            <a:solidFill>
              <a:srgbClr val="E5BE9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반려견/반려묘가 잘 먹는지</c:v>
                </c:pt>
                <c:pt idx="1">
                  <c:v>영양성분이 충분히 들어있는지</c:v>
                </c:pt>
                <c:pt idx="2">
                  <c:v>좋은 재료를 사용했는지</c:v>
                </c:pt>
                <c:pt idx="3">
                  <c:v>가격 대비 품질이 좋은지</c:v>
                </c:pt>
                <c:pt idx="4">
                  <c:v>믿을만한 브랜드인지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28</c:v>
                </c:pt>
                <c:pt idx="1">
                  <c:v>28.2</c:v>
                </c:pt>
                <c:pt idx="2">
                  <c:v>27.6</c:v>
                </c:pt>
                <c:pt idx="3">
                  <c:v>12.6</c:v>
                </c:pt>
                <c:pt idx="4">
                  <c:v>21.4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07-4CA8-8758-FA69B135C2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32956168"/>
        <c:axId val="532952232"/>
      </c:barChart>
      <c:catAx>
        <c:axId val="5329561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defRPr>
            </a:pPr>
            <a:endParaRPr lang="ko-KR"/>
          </a:p>
        </c:txPr>
        <c:crossAx val="532952232"/>
        <c:crosses val="autoZero"/>
        <c:auto val="1"/>
        <c:lblAlgn val="ctr"/>
        <c:lblOffset val="100"/>
        <c:noMultiLvlLbl val="0"/>
      </c:catAx>
      <c:valAx>
        <c:axId val="53295223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32956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C1938-3DBE-4E7C-86AE-BB40805ADB2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426C7-3A85-4126-8C9F-DB2E9723F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6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4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0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2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0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7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4A70-835E-4697-98CE-4FCC6D7FF13A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chart" Target="../charts/char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58008" y="4704913"/>
            <a:ext cx="1466103" cy="531546"/>
          </a:xfrm>
          <a:prstGeom prst="rect">
            <a:avLst/>
          </a:prstGeom>
          <a:solidFill>
            <a:srgbClr val="F5E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13601" y="4704913"/>
            <a:ext cx="1466111" cy="531548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DCAD79-4E6A-4E1B-92FB-B40BCF95CF0A}"/>
              </a:ext>
            </a:extLst>
          </p:cNvPr>
          <p:cNvGrpSpPr/>
          <p:nvPr/>
        </p:nvGrpSpPr>
        <p:grpSpPr>
          <a:xfrm>
            <a:off x="4897648" y="4719946"/>
            <a:ext cx="2448466" cy="534649"/>
            <a:chOff x="4869536" y="5072587"/>
            <a:chExt cx="2448466" cy="534649"/>
          </a:xfrm>
        </p:grpSpPr>
        <p:sp>
          <p:nvSpPr>
            <p:cNvPr id="52" name="TextBox 51"/>
            <p:cNvSpPr txBox="1"/>
            <p:nvPr/>
          </p:nvSpPr>
          <p:spPr>
            <a:xfrm>
              <a:off x="6347865" y="5072587"/>
              <a:ext cx="970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박영미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1614072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69536" y="5084016"/>
              <a:ext cx="970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9F8B7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김주은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8B7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9F8B7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1716853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8B7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06326" y="2835027"/>
            <a:ext cx="4179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  <a:ea typeface="나눔손글씨 다시 시작해" panose="02000503000000000000" pitchFamily="2" charset="-127"/>
              </a:rPr>
              <a:t>반려묘</a:t>
            </a:r>
            <a:r>
              <a:rPr lang="ko-KR" altLang="en-US" sz="4000" b="1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  <a:ea typeface="나눔손글씨 다시 시작해" panose="02000503000000000000" pitchFamily="2" charset="-127"/>
              </a:rPr>
              <a:t> 사료 영양 성분 분석</a:t>
            </a: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E39B81F-BAEE-42AC-ADA4-85F833E7DB00}"/>
              </a:ext>
            </a:extLst>
          </p:cNvPr>
          <p:cNvSpPr/>
          <p:nvPr/>
        </p:nvSpPr>
        <p:spPr>
          <a:xfrm>
            <a:off x="-522514" y="-440871"/>
            <a:ext cx="13237029" cy="7739743"/>
          </a:xfrm>
          <a:prstGeom prst="frame">
            <a:avLst/>
          </a:prstGeom>
          <a:solidFill>
            <a:srgbClr val="E8D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2322C-934E-4DEF-8232-13B1487AD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1705" y="2277807"/>
            <a:ext cx="1186918" cy="737536"/>
          </a:xfrm>
          <a:prstGeom prst="rect">
            <a:avLst/>
          </a:prstGeom>
        </p:spPr>
      </p:pic>
      <p:pic>
        <p:nvPicPr>
          <p:cNvPr id="8" name="그래픽 7" descr="고양이">
            <a:extLst>
              <a:ext uri="{FF2B5EF4-FFF2-40B4-BE49-F238E27FC236}">
                <a16:creationId xmlns:a16="http://schemas.microsoft.com/office/drawing/2014/main" id="{F6F50EE7-BF8D-407C-8965-D853CDFB8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781" y="4799630"/>
            <a:ext cx="1565665" cy="156566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E607F3-30E3-43B9-A8F2-4F8A9044415C}"/>
              </a:ext>
            </a:extLst>
          </p:cNvPr>
          <p:cNvSpPr/>
          <p:nvPr/>
        </p:nvSpPr>
        <p:spPr>
          <a:xfrm>
            <a:off x="-1822129" y="3590342"/>
            <a:ext cx="563346" cy="506645"/>
          </a:xfrm>
          <a:prstGeom prst="rect">
            <a:avLst/>
          </a:prstGeom>
          <a:solidFill>
            <a:srgbClr val="F5A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F76E0-232B-45E6-BF60-2866A46DD9EF}"/>
              </a:ext>
            </a:extLst>
          </p:cNvPr>
          <p:cNvSpPr/>
          <p:nvPr/>
        </p:nvSpPr>
        <p:spPr>
          <a:xfrm>
            <a:off x="-1816886" y="4243485"/>
            <a:ext cx="569978" cy="542271"/>
          </a:xfrm>
          <a:prstGeom prst="rect">
            <a:avLst/>
          </a:prstGeom>
          <a:solidFill>
            <a:srgbClr val="F9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4A127E-FE32-40FB-BC86-72E918248549}"/>
              </a:ext>
            </a:extLst>
          </p:cNvPr>
          <p:cNvSpPr/>
          <p:nvPr/>
        </p:nvSpPr>
        <p:spPr>
          <a:xfrm>
            <a:off x="-1776019" y="4956004"/>
            <a:ext cx="588488" cy="625399"/>
          </a:xfrm>
          <a:prstGeom prst="rect">
            <a:avLst/>
          </a:prstGeom>
          <a:solidFill>
            <a:srgbClr val="F7D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62B59E-6E9E-4F49-8058-FC8181ADEFDD}"/>
              </a:ext>
            </a:extLst>
          </p:cNvPr>
          <p:cNvSpPr/>
          <p:nvPr/>
        </p:nvSpPr>
        <p:spPr>
          <a:xfrm>
            <a:off x="-1790699" y="5774901"/>
            <a:ext cx="659130" cy="648759"/>
          </a:xfrm>
          <a:prstGeom prst="rect">
            <a:avLst/>
          </a:prstGeom>
          <a:solidFill>
            <a:srgbClr val="E8D7B9"/>
          </a:solidFill>
          <a:ln>
            <a:solidFill>
              <a:srgbClr val="E8D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DBF9C9-B001-4A76-AD58-175605AA25BF}"/>
              </a:ext>
            </a:extLst>
          </p:cNvPr>
          <p:cNvSpPr/>
          <p:nvPr/>
        </p:nvSpPr>
        <p:spPr>
          <a:xfrm>
            <a:off x="-1728820" y="6592226"/>
            <a:ext cx="542572" cy="531548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음식이(가) 표시된 사진&#10;&#10;자동 생성된 설명">
            <a:extLst>
              <a:ext uri="{FF2B5EF4-FFF2-40B4-BE49-F238E27FC236}">
                <a16:creationId xmlns:a16="http://schemas.microsoft.com/office/drawing/2014/main" id="{24C1FD61-09C2-4930-B867-6F5A887997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68" y="2469489"/>
            <a:ext cx="824095" cy="8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3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E39B81F-BAEE-42AC-ADA4-85F833E7DB00}"/>
              </a:ext>
            </a:extLst>
          </p:cNvPr>
          <p:cNvSpPr/>
          <p:nvPr/>
        </p:nvSpPr>
        <p:spPr>
          <a:xfrm>
            <a:off x="-522514" y="-440871"/>
            <a:ext cx="13237029" cy="7739743"/>
          </a:xfrm>
          <a:prstGeom prst="frame">
            <a:avLst/>
          </a:prstGeom>
          <a:solidFill>
            <a:srgbClr val="E8D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2322C-934E-4DEF-8232-13B1487AD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1705" y="2277807"/>
            <a:ext cx="1186918" cy="73753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E607F3-30E3-43B9-A8F2-4F8A9044415C}"/>
              </a:ext>
            </a:extLst>
          </p:cNvPr>
          <p:cNvSpPr/>
          <p:nvPr/>
        </p:nvSpPr>
        <p:spPr>
          <a:xfrm>
            <a:off x="-1822129" y="3590342"/>
            <a:ext cx="563346" cy="506645"/>
          </a:xfrm>
          <a:prstGeom prst="rect">
            <a:avLst/>
          </a:prstGeom>
          <a:solidFill>
            <a:srgbClr val="F5A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F76E0-232B-45E6-BF60-2866A46DD9EF}"/>
              </a:ext>
            </a:extLst>
          </p:cNvPr>
          <p:cNvSpPr/>
          <p:nvPr/>
        </p:nvSpPr>
        <p:spPr>
          <a:xfrm>
            <a:off x="-1816886" y="4243485"/>
            <a:ext cx="569978" cy="542271"/>
          </a:xfrm>
          <a:prstGeom prst="rect">
            <a:avLst/>
          </a:prstGeom>
          <a:solidFill>
            <a:srgbClr val="F9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4A127E-FE32-40FB-BC86-72E918248549}"/>
              </a:ext>
            </a:extLst>
          </p:cNvPr>
          <p:cNvSpPr/>
          <p:nvPr/>
        </p:nvSpPr>
        <p:spPr>
          <a:xfrm>
            <a:off x="-1776019" y="4956004"/>
            <a:ext cx="588488" cy="625399"/>
          </a:xfrm>
          <a:prstGeom prst="rect">
            <a:avLst/>
          </a:prstGeom>
          <a:solidFill>
            <a:srgbClr val="F7D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62B59E-6E9E-4F49-8058-FC8181ADEFDD}"/>
              </a:ext>
            </a:extLst>
          </p:cNvPr>
          <p:cNvSpPr/>
          <p:nvPr/>
        </p:nvSpPr>
        <p:spPr>
          <a:xfrm>
            <a:off x="-1790699" y="5774901"/>
            <a:ext cx="659130" cy="648759"/>
          </a:xfrm>
          <a:prstGeom prst="rect">
            <a:avLst/>
          </a:prstGeom>
          <a:solidFill>
            <a:srgbClr val="E8D7B9"/>
          </a:solidFill>
          <a:ln>
            <a:solidFill>
              <a:srgbClr val="E8D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148C44-B280-468D-8E0E-CF2DED9021D4}"/>
              </a:ext>
            </a:extLst>
          </p:cNvPr>
          <p:cNvSpPr/>
          <p:nvPr/>
        </p:nvSpPr>
        <p:spPr>
          <a:xfrm>
            <a:off x="-1728820" y="6592226"/>
            <a:ext cx="542572" cy="531548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8115653-40C8-46EE-AC50-37669B3E2D82}"/>
              </a:ext>
            </a:extLst>
          </p:cNvPr>
          <p:cNvSpPr/>
          <p:nvPr/>
        </p:nvSpPr>
        <p:spPr>
          <a:xfrm>
            <a:off x="934171" y="867199"/>
            <a:ext cx="2439224" cy="47540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9F8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F8B7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0C1CE-A5D5-42C1-B9A9-99062E0E2A46}"/>
              </a:ext>
            </a:extLst>
          </p:cNvPr>
          <p:cNvSpPr txBox="1"/>
          <p:nvPr/>
        </p:nvSpPr>
        <p:spPr>
          <a:xfrm>
            <a:off x="1259939" y="790488"/>
            <a:ext cx="1428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rPr>
              <a:t>I</a:t>
            </a:r>
            <a:r>
              <a:rPr lang="ko-KR" altLang="en-US" sz="30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rPr>
              <a:t> </a:t>
            </a:r>
            <a:r>
              <a:rPr lang="en-US" altLang="ko-KR" sz="30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rPr>
              <a:t>N</a:t>
            </a:r>
            <a:r>
              <a:rPr lang="ko-KR" altLang="en-US" sz="30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rPr>
              <a:t> </a:t>
            </a:r>
            <a:r>
              <a:rPr lang="en-US" altLang="ko-KR" sz="30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rPr>
              <a:t>D</a:t>
            </a:r>
            <a:r>
              <a:rPr lang="ko-KR" altLang="en-US" sz="30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rPr>
              <a:t> </a:t>
            </a:r>
            <a:r>
              <a:rPr lang="en-US" altLang="ko-KR" sz="30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rPr>
              <a:t>E</a:t>
            </a:r>
            <a:r>
              <a:rPr lang="ko-KR" altLang="en-US" sz="30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rPr>
              <a:t> </a:t>
            </a:r>
            <a:r>
              <a:rPr lang="en-US" altLang="ko-KR" sz="30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rPr>
              <a:t>X</a:t>
            </a:r>
            <a:endParaRPr lang="ko-KR" altLang="en-US" sz="3000" b="1" dirty="0">
              <a:solidFill>
                <a:srgbClr val="9F8B7E"/>
              </a:solidFill>
              <a:latin typeface="나눔손글씨 다시 시작해" panose="02000503000000000000" pitchFamily="2" charset="-127"/>
              <a:ea typeface="나눔손글씨 다시 시작해" panose="02000503000000000000" pitchFamily="2" charset="-127"/>
            </a:endParaRPr>
          </a:p>
        </p:txBody>
      </p:sp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A2F2B251-4E76-473A-837D-B7816A9645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6" t="45893" r="42011" b="6970"/>
          <a:stretch/>
        </p:blipFill>
        <p:spPr>
          <a:xfrm>
            <a:off x="2758189" y="929390"/>
            <a:ext cx="344774" cy="34477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44018C-144B-4D6A-8789-47E0719F6AE5}"/>
              </a:ext>
            </a:extLst>
          </p:cNvPr>
          <p:cNvGrpSpPr/>
          <p:nvPr/>
        </p:nvGrpSpPr>
        <p:grpSpPr>
          <a:xfrm>
            <a:off x="4078461" y="1702076"/>
            <a:ext cx="4035079" cy="3453848"/>
            <a:chOff x="3964922" y="1907353"/>
            <a:chExt cx="4035079" cy="34538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43404-F3E1-4FEA-AD23-F4CD44D3AD3A}"/>
                </a:ext>
              </a:extLst>
            </p:cNvPr>
            <p:cNvSpPr txBox="1"/>
            <p:nvPr/>
          </p:nvSpPr>
          <p:spPr>
            <a:xfrm>
              <a:off x="3964922" y="2898988"/>
              <a:ext cx="4035079" cy="2462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주제 선정 배경</a:t>
              </a:r>
              <a:r>
                <a:rPr lang="en-US" altLang="ko-KR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및 분석 목표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457200" indent="-457200">
                <a:buAutoNum type="arabicPeriod"/>
              </a:pP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r>
                <a:rPr lang="en-US" altLang="ko-KR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2.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분석 목표 데이터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r>
                <a:rPr lang="en-US" altLang="ko-KR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3.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예상 분석 시나리오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r>
                <a:rPr lang="en-US" altLang="ko-KR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4.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어플리케이션 활용 시나리오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375DFC-9E0B-4CB0-99B3-A04B14FF4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238" y="1907353"/>
              <a:ext cx="3184446" cy="846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57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E39B81F-BAEE-42AC-ADA4-85F833E7DB00}"/>
              </a:ext>
            </a:extLst>
          </p:cNvPr>
          <p:cNvSpPr/>
          <p:nvPr/>
        </p:nvSpPr>
        <p:spPr>
          <a:xfrm>
            <a:off x="-522514" y="-440871"/>
            <a:ext cx="13237029" cy="7739743"/>
          </a:xfrm>
          <a:prstGeom prst="frame">
            <a:avLst/>
          </a:prstGeom>
          <a:solidFill>
            <a:srgbClr val="E8D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2322C-934E-4DEF-8232-13B1487AD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1705" y="2277807"/>
            <a:ext cx="1186918" cy="737536"/>
          </a:xfrm>
          <a:prstGeom prst="rect">
            <a:avLst/>
          </a:prstGeom>
        </p:spPr>
      </p:pic>
      <p:pic>
        <p:nvPicPr>
          <p:cNvPr id="8" name="그래픽 7" descr="고양이">
            <a:extLst>
              <a:ext uri="{FF2B5EF4-FFF2-40B4-BE49-F238E27FC236}">
                <a16:creationId xmlns:a16="http://schemas.microsoft.com/office/drawing/2014/main" id="{F6F50EE7-BF8D-407C-8965-D853CDFB8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781" y="4799630"/>
            <a:ext cx="1565665" cy="156566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E607F3-30E3-43B9-A8F2-4F8A9044415C}"/>
              </a:ext>
            </a:extLst>
          </p:cNvPr>
          <p:cNvSpPr/>
          <p:nvPr/>
        </p:nvSpPr>
        <p:spPr>
          <a:xfrm>
            <a:off x="-1822129" y="3590342"/>
            <a:ext cx="563346" cy="506645"/>
          </a:xfrm>
          <a:prstGeom prst="rect">
            <a:avLst/>
          </a:prstGeom>
          <a:solidFill>
            <a:srgbClr val="F5A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F76E0-232B-45E6-BF60-2866A46DD9EF}"/>
              </a:ext>
            </a:extLst>
          </p:cNvPr>
          <p:cNvSpPr/>
          <p:nvPr/>
        </p:nvSpPr>
        <p:spPr>
          <a:xfrm>
            <a:off x="-1816886" y="4243485"/>
            <a:ext cx="569978" cy="542271"/>
          </a:xfrm>
          <a:prstGeom prst="rect">
            <a:avLst/>
          </a:prstGeom>
          <a:solidFill>
            <a:srgbClr val="F9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4A127E-FE32-40FB-BC86-72E918248549}"/>
              </a:ext>
            </a:extLst>
          </p:cNvPr>
          <p:cNvSpPr/>
          <p:nvPr/>
        </p:nvSpPr>
        <p:spPr>
          <a:xfrm>
            <a:off x="-1776019" y="4956004"/>
            <a:ext cx="588488" cy="625399"/>
          </a:xfrm>
          <a:prstGeom prst="rect">
            <a:avLst/>
          </a:prstGeom>
          <a:solidFill>
            <a:srgbClr val="F7D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62B59E-6E9E-4F49-8058-FC8181ADEFDD}"/>
              </a:ext>
            </a:extLst>
          </p:cNvPr>
          <p:cNvSpPr/>
          <p:nvPr/>
        </p:nvSpPr>
        <p:spPr>
          <a:xfrm>
            <a:off x="-1790699" y="5774901"/>
            <a:ext cx="659130" cy="648759"/>
          </a:xfrm>
          <a:prstGeom prst="rect">
            <a:avLst/>
          </a:prstGeom>
          <a:solidFill>
            <a:srgbClr val="E8D7B9"/>
          </a:solidFill>
          <a:ln>
            <a:solidFill>
              <a:srgbClr val="E8D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148C44-B280-468D-8E0E-CF2DED9021D4}"/>
              </a:ext>
            </a:extLst>
          </p:cNvPr>
          <p:cNvSpPr/>
          <p:nvPr/>
        </p:nvSpPr>
        <p:spPr>
          <a:xfrm>
            <a:off x="-1728820" y="6592226"/>
            <a:ext cx="542572" cy="531548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7CFF3D49-FDF5-4E80-A36D-D634F8262B3F}"/>
              </a:ext>
            </a:extLst>
          </p:cNvPr>
          <p:cNvGrpSpPr/>
          <p:nvPr/>
        </p:nvGrpSpPr>
        <p:grpSpPr>
          <a:xfrm>
            <a:off x="934170" y="846665"/>
            <a:ext cx="3256830" cy="512235"/>
            <a:chOff x="934170" y="846665"/>
            <a:chExt cx="3256830" cy="51223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8115653-40C8-46EE-AC50-37669B3E2D82}"/>
                </a:ext>
              </a:extLst>
            </p:cNvPr>
            <p:cNvSpPr/>
            <p:nvPr/>
          </p:nvSpPr>
          <p:spPr>
            <a:xfrm>
              <a:off x="934170" y="866085"/>
              <a:ext cx="3167930" cy="4928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9F8B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F8B7E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43404-F3E1-4FEA-AD23-F4CD44D3AD3A}"/>
                </a:ext>
              </a:extLst>
            </p:cNvPr>
            <p:cNvSpPr txBox="1"/>
            <p:nvPr/>
          </p:nvSpPr>
          <p:spPr>
            <a:xfrm>
              <a:off x="1086113" y="846665"/>
              <a:ext cx="3104887" cy="499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1. </a:t>
              </a:r>
              <a:r>
                <a:rPr lang="ko-KR" altLang="en-US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주제 선정 배경</a:t>
              </a:r>
              <a:r>
                <a:rPr lang="en-US" altLang="ko-KR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 </a:t>
              </a:r>
              <a:r>
                <a:rPr lang="ko-KR" altLang="en-US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및 분석 목표</a:t>
              </a:r>
              <a:endParaRPr lang="en-US" altLang="ko-KR" sz="26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B2A24AC-00ED-4F7C-801A-73E9DBB007A0}"/>
              </a:ext>
            </a:extLst>
          </p:cNvPr>
          <p:cNvGrpSpPr/>
          <p:nvPr/>
        </p:nvGrpSpPr>
        <p:grpSpPr>
          <a:xfrm>
            <a:off x="4656343" y="1075160"/>
            <a:ext cx="2879314" cy="1015663"/>
            <a:chOff x="5443743" y="1143000"/>
            <a:chExt cx="2879314" cy="101566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B95CD8E-006C-4CA4-BFC4-3D5C6D105047}"/>
                </a:ext>
              </a:extLst>
            </p:cNvPr>
            <p:cNvSpPr/>
            <p:nvPr/>
          </p:nvSpPr>
          <p:spPr>
            <a:xfrm>
              <a:off x="5535580" y="1486826"/>
              <a:ext cx="1563720" cy="316574"/>
            </a:xfrm>
            <a:prstGeom prst="rect">
              <a:avLst/>
            </a:prstGeom>
            <a:solidFill>
              <a:srgbClr val="9F8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1FB955-6EDB-4426-96E0-030E8593C137}"/>
                </a:ext>
              </a:extLst>
            </p:cNvPr>
            <p:cNvSpPr txBox="1"/>
            <p:nvPr/>
          </p:nvSpPr>
          <p:spPr>
            <a:xfrm>
              <a:off x="5443743" y="1143000"/>
              <a:ext cx="28793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Pet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+ Economy</a:t>
              </a:r>
            </a:p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반려동물 시장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은 진화 중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5BA0F79-E8BE-4A4D-AD1C-5AC304286308}"/>
              </a:ext>
            </a:extLst>
          </p:cNvPr>
          <p:cNvGrpSpPr/>
          <p:nvPr/>
        </p:nvGrpSpPr>
        <p:grpSpPr>
          <a:xfrm>
            <a:off x="1757264" y="1992563"/>
            <a:ext cx="8677472" cy="4318017"/>
            <a:chOff x="1707268" y="2005263"/>
            <a:chExt cx="8677472" cy="431801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89F238D-4DEA-4523-9023-4E9A11FEA6A6}"/>
                </a:ext>
              </a:extLst>
            </p:cNvPr>
            <p:cNvGrpSpPr/>
            <p:nvPr/>
          </p:nvGrpSpPr>
          <p:grpSpPr>
            <a:xfrm>
              <a:off x="1707268" y="2018069"/>
              <a:ext cx="3754396" cy="4305211"/>
              <a:chOff x="1707268" y="2018069"/>
              <a:chExt cx="3754396" cy="430521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CFED98C-CBA4-4138-8EA5-4BCECE1F55DF}"/>
                  </a:ext>
                </a:extLst>
              </p:cNvPr>
              <p:cNvGrpSpPr/>
              <p:nvPr/>
            </p:nvGrpSpPr>
            <p:grpSpPr>
              <a:xfrm>
                <a:off x="1707268" y="2018069"/>
                <a:ext cx="3362444" cy="4266986"/>
                <a:chOff x="839167" y="2029644"/>
                <a:chExt cx="3362444" cy="4266986"/>
              </a:xfrm>
            </p:grpSpPr>
            <p:graphicFrame>
              <p:nvGraphicFramePr>
                <p:cNvPr id="6" name="차트 5">
                  <a:extLst>
                    <a:ext uri="{FF2B5EF4-FFF2-40B4-BE49-F238E27FC236}">
                      <a16:creationId xmlns:a16="http://schemas.microsoft.com/office/drawing/2014/main" id="{7782F851-BAD4-4FA9-BC6C-B848D5F18CC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952821891"/>
                    </p:ext>
                  </p:extLst>
                </p:nvPr>
              </p:nvGraphicFramePr>
              <p:xfrm>
                <a:off x="839167" y="2029644"/>
                <a:ext cx="3362444" cy="426698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C35627-5D8B-4531-9EEC-145364424AF0}"/>
                    </a:ext>
                  </a:extLst>
                </p:cNvPr>
                <p:cNvSpPr txBox="1"/>
                <p:nvPr/>
              </p:nvSpPr>
              <p:spPr>
                <a:xfrm>
                  <a:off x="1311187" y="2048720"/>
                  <a:ext cx="20890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반려동물 시장 규모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FF597F3-B959-4282-B08F-33D0801EAB31}"/>
                    </a:ext>
                  </a:extLst>
                </p:cNvPr>
                <p:cNvSpPr txBox="1"/>
                <p:nvPr/>
              </p:nvSpPr>
              <p:spPr>
                <a:xfrm>
                  <a:off x="2615880" y="2976761"/>
                  <a:ext cx="1067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단위</a:t>
                  </a:r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: </a:t>
                  </a:r>
                  <a:r>
                    <a:rPr lang="ko-KR" alt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억 원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25ED2C-218E-4B32-819F-34450B6AE636}"/>
                  </a:ext>
                </a:extLst>
              </p:cNvPr>
              <p:cNvSpPr txBox="1"/>
              <p:nvPr/>
            </p:nvSpPr>
            <p:spPr>
              <a:xfrm>
                <a:off x="4089172" y="6077059"/>
                <a:ext cx="13724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출처</a:t>
                </a:r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: </a:t>
                </a:r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농협경제연구소</a:t>
                </a:r>
              </a:p>
            </p:txBody>
          </p:sp>
        </p:grpSp>
        <p:pic>
          <p:nvPicPr>
            <p:cNvPr id="1026" name="Picture 2" descr="매거진 | 펫팸족의 등장과 진화하는 펫보험">
              <a:extLst>
                <a:ext uri="{FF2B5EF4-FFF2-40B4-BE49-F238E27FC236}">
                  <a16:creationId xmlns:a16="http://schemas.microsoft.com/office/drawing/2014/main" id="{DC58286B-B50B-4B58-AEF5-51EBC5F483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8" r="21903"/>
            <a:stretch/>
          </p:blipFill>
          <p:spPr bwMode="auto">
            <a:xfrm>
              <a:off x="6336631" y="2935705"/>
              <a:ext cx="4048109" cy="2727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CD310D-8CAC-4EE1-A1D2-1613C1B57E3B}"/>
                </a:ext>
              </a:extLst>
            </p:cNvPr>
            <p:cNvSpPr txBox="1"/>
            <p:nvPr/>
          </p:nvSpPr>
          <p:spPr>
            <a:xfrm>
              <a:off x="6833935" y="2005263"/>
              <a:ext cx="3195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반려동물을 가족으로 인식하는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‘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펫팸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(Pet + Family)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족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’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등장</a:t>
              </a:r>
            </a:p>
          </p:txBody>
        </p:sp>
      </p:grpSp>
      <p:pic>
        <p:nvPicPr>
          <p:cNvPr id="32" name="그림 31" descr="음식이(가) 표시된 사진&#10;&#10;자동 생성된 설명">
            <a:extLst>
              <a:ext uri="{FF2B5EF4-FFF2-40B4-BE49-F238E27FC236}">
                <a16:creationId xmlns:a16="http://schemas.microsoft.com/office/drawing/2014/main" id="{8256DDB5-4078-419B-8C42-4427A927EB3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6" t="45893" r="42011" b="6970"/>
          <a:stretch/>
        </p:blipFill>
        <p:spPr>
          <a:xfrm>
            <a:off x="4811841" y="1034321"/>
            <a:ext cx="344774" cy="3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E39B81F-BAEE-42AC-ADA4-85F833E7DB00}"/>
              </a:ext>
            </a:extLst>
          </p:cNvPr>
          <p:cNvSpPr/>
          <p:nvPr/>
        </p:nvSpPr>
        <p:spPr>
          <a:xfrm>
            <a:off x="-522514" y="-440871"/>
            <a:ext cx="13237029" cy="7739743"/>
          </a:xfrm>
          <a:prstGeom prst="frame">
            <a:avLst/>
          </a:prstGeom>
          <a:solidFill>
            <a:srgbClr val="E8D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2322C-934E-4DEF-8232-13B1487AD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1705" y="2277807"/>
            <a:ext cx="1186918" cy="737536"/>
          </a:xfrm>
          <a:prstGeom prst="rect">
            <a:avLst/>
          </a:prstGeom>
        </p:spPr>
      </p:pic>
      <p:pic>
        <p:nvPicPr>
          <p:cNvPr id="8" name="그래픽 7" descr="고양이">
            <a:extLst>
              <a:ext uri="{FF2B5EF4-FFF2-40B4-BE49-F238E27FC236}">
                <a16:creationId xmlns:a16="http://schemas.microsoft.com/office/drawing/2014/main" id="{F6F50EE7-BF8D-407C-8965-D853CDFB8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781" y="4799630"/>
            <a:ext cx="1565665" cy="156566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E607F3-30E3-43B9-A8F2-4F8A9044415C}"/>
              </a:ext>
            </a:extLst>
          </p:cNvPr>
          <p:cNvSpPr/>
          <p:nvPr/>
        </p:nvSpPr>
        <p:spPr>
          <a:xfrm>
            <a:off x="-1822129" y="3590342"/>
            <a:ext cx="563346" cy="506645"/>
          </a:xfrm>
          <a:prstGeom prst="rect">
            <a:avLst/>
          </a:prstGeom>
          <a:solidFill>
            <a:srgbClr val="F5A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F76E0-232B-45E6-BF60-2866A46DD9EF}"/>
              </a:ext>
            </a:extLst>
          </p:cNvPr>
          <p:cNvSpPr/>
          <p:nvPr/>
        </p:nvSpPr>
        <p:spPr>
          <a:xfrm>
            <a:off x="-1816886" y="4243485"/>
            <a:ext cx="569978" cy="542271"/>
          </a:xfrm>
          <a:prstGeom prst="rect">
            <a:avLst/>
          </a:prstGeom>
          <a:solidFill>
            <a:srgbClr val="F9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4A127E-FE32-40FB-BC86-72E918248549}"/>
              </a:ext>
            </a:extLst>
          </p:cNvPr>
          <p:cNvSpPr/>
          <p:nvPr/>
        </p:nvSpPr>
        <p:spPr>
          <a:xfrm>
            <a:off x="-1776019" y="4956004"/>
            <a:ext cx="588488" cy="625399"/>
          </a:xfrm>
          <a:prstGeom prst="rect">
            <a:avLst/>
          </a:prstGeom>
          <a:solidFill>
            <a:srgbClr val="F7D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62B59E-6E9E-4F49-8058-FC8181ADEFDD}"/>
              </a:ext>
            </a:extLst>
          </p:cNvPr>
          <p:cNvSpPr/>
          <p:nvPr/>
        </p:nvSpPr>
        <p:spPr>
          <a:xfrm>
            <a:off x="-1790699" y="5774901"/>
            <a:ext cx="659130" cy="648759"/>
          </a:xfrm>
          <a:prstGeom prst="rect">
            <a:avLst/>
          </a:prstGeom>
          <a:solidFill>
            <a:srgbClr val="E8D7B9"/>
          </a:solidFill>
          <a:ln>
            <a:solidFill>
              <a:srgbClr val="E8D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148C44-B280-468D-8E0E-CF2DED9021D4}"/>
              </a:ext>
            </a:extLst>
          </p:cNvPr>
          <p:cNvSpPr/>
          <p:nvPr/>
        </p:nvSpPr>
        <p:spPr>
          <a:xfrm>
            <a:off x="-1728820" y="6592226"/>
            <a:ext cx="542572" cy="531548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538530A-595F-4C94-9E95-2AEA927A08B5}"/>
              </a:ext>
            </a:extLst>
          </p:cNvPr>
          <p:cNvGrpSpPr/>
          <p:nvPr/>
        </p:nvGrpSpPr>
        <p:grpSpPr>
          <a:xfrm>
            <a:off x="613435" y="1591660"/>
            <a:ext cx="5838165" cy="4720234"/>
            <a:chOff x="6190659" y="1833633"/>
            <a:chExt cx="5254965" cy="4148689"/>
          </a:xfrm>
        </p:grpSpPr>
        <p:graphicFrame>
          <p:nvGraphicFramePr>
            <p:cNvPr id="18" name="차트 17">
              <a:extLst>
                <a:ext uri="{FF2B5EF4-FFF2-40B4-BE49-F238E27FC236}">
                  <a16:creationId xmlns:a16="http://schemas.microsoft.com/office/drawing/2014/main" id="{09CB8357-0458-4897-A5AF-D461839D29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38196507"/>
                </p:ext>
              </p:extLst>
            </p:nvPr>
          </p:nvGraphicFramePr>
          <p:xfrm>
            <a:off x="6654412" y="2440469"/>
            <a:ext cx="4097434" cy="35418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ABA4FCD-24AF-4EA2-834E-C062C5277ED4}"/>
                </a:ext>
              </a:extLst>
            </p:cNvPr>
            <p:cNvSpPr/>
            <p:nvPr/>
          </p:nvSpPr>
          <p:spPr>
            <a:xfrm>
              <a:off x="6190659" y="1833633"/>
              <a:ext cx="5254965" cy="378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862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defRPr>
              </a:pPr>
              <a:r>
                <a:rPr lang="en-US" altLang="ko-KR" dirty="0"/>
                <a:t>2019</a:t>
              </a:r>
              <a:r>
                <a:rPr lang="ko-KR" altLang="en-US" dirty="0"/>
                <a:t>년 반려동물 사료 유통채널 점유율 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한국시장</a:t>
              </a:r>
              <a:r>
                <a:rPr lang="en-US" altLang="ko-KR" sz="1600" dirty="0"/>
                <a:t>)</a:t>
              </a:r>
            </a:p>
          </p:txBody>
        </p:sp>
      </p:grp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F801CA0D-7C62-470B-AA3E-DCFB90AFCB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388693"/>
              </p:ext>
            </p:extLst>
          </p:nvPr>
        </p:nvGraphicFramePr>
        <p:xfrm>
          <a:off x="6178992" y="1457604"/>
          <a:ext cx="5478440" cy="476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A8BD26CB-E6F7-4C1E-BB1D-0AD490EFB9B7}"/>
              </a:ext>
            </a:extLst>
          </p:cNvPr>
          <p:cNvGrpSpPr/>
          <p:nvPr/>
        </p:nvGrpSpPr>
        <p:grpSpPr>
          <a:xfrm>
            <a:off x="934170" y="846665"/>
            <a:ext cx="3256830" cy="512235"/>
            <a:chOff x="934170" y="846665"/>
            <a:chExt cx="3256830" cy="51223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B47D529-74EF-4C42-BC9E-F876CD2EE089}"/>
                </a:ext>
              </a:extLst>
            </p:cNvPr>
            <p:cNvSpPr/>
            <p:nvPr/>
          </p:nvSpPr>
          <p:spPr>
            <a:xfrm>
              <a:off x="934170" y="866085"/>
              <a:ext cx="3167930" cy="4928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9F8B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F8B7E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2D368F-2CE2-4672-B053-DF67BF80E9EC}"/>
                </a:ext>
              </a:extLst>
            </p:cNvPr>
            <p:cNvSpPr txBox="1"/>
            <p:nvPr/>
          </p:nvSpPr>
          <p:spPr>
            <a:xfrm>
              <a:off x="1086113" y="846665"/>
              <a:ext cx="3104887" cy="499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1. </a:t>
              </a:r>
              <a:r>
                <a:rPr lang="ko-KR" altLang="en-US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주제 선정 배경</a:t>
              </a:r>
              <a:r>
                <a:rPr lang="en-US" altLang="ko-KR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 </a:t>
              </a:r>
              <a:r>
                <a:rPr lang="ko-KR" altLang="en-US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및 분석 목표</a:t>
              </a:r>
              <a:endParaRPr lang="en-US" altLang="ko-KR" sz="26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41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E39B81F-BAEE-42AC-ADA4-85F833E7DB00}"/>
              </a:ext>
            </a:extLst>
          </p:cNvPr>
          <p:cNvSpPr/>
          <p:nvPr/>
        </p:nvSpPr>
        <p:spPr>
          <a:xfrm>
            <a:off x="-522514" y="-440871"/>
            <a:ext cx="13237029" cy="7739743"/>
          </a:xfrm>
          <a:prstGeom prst="frame">
            <a:avLst/>
          </a:prstGeom>
          <a:solidFill>
            <a:srgbClr val="E8D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2322C-934E-4DEF-8232-13B1487AD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1705" y="2277807"/>
            <a:ext cx="1186918" cy="737536"/>
          </a:xfrm>
          <a:prstGeom prst="rect">
            <a:avLst/>
          </a:prstGeom>
        </p:spPr>
      </p:pic>
      <p:pic>
        <p:nvPicPr>
          <p:cNvPr id="8" name="그래픽 7" descr="고양이">
            <a:extLst>
              <a:ext uri="{FF2B5EF4-FFF2-40B4-BE49-F238E27FC236}">
                <a16:creationId xmlns:a16="http://schemas.microsoft.com/office/drawing/2014/main" id="{F6F50EE7-BF8D-407C-8965-D853CDFB8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781" y="4799630"/>
            <a:ext cx="1565665" cy="156566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E607F3-30E3-43B9-A8F2-4F8A9044415C}"/>
              </a:ext>
            </a:extLst>
          </p:cNvPr>
          <p:cNvSpPr/>
          <p:nvPr/>
        </p:nvSpPr>
        <p:spPr>
          <a:xfrm>
            <a:off x="-1822129" y="3590342"/>
            <a:ext cx="563346" cy="506645"/>
          </a:xfrm>
          <a:prstGeom prst="rect">
            <a:avLst/>
          </a:prstGeom>
          <a:solidFill>
            <a:srgbClr val="F5A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F76E0-232B-45E6-BF60-2866A46DD9EF}"/>
              </a:ext>
            </a:extLst>
          </p:cNvPr>
          <p:cNvSpPr/>
          <p:nvPr/>
        </p:nvSpPr>
        <p:spPr>
          <a:xfrm>
            <a:off x="-1816886" y="4243485"/>
            <a:ext cx="569978" cy="542271"/>
          </a:xfrm>
          <a:prstGeom prst="rect">
            <a:avLst/>
          </a:prstGeom>
          <a:solidFill>
            <a:srgbClr val="F9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4A127E-FE32-40FB-BC86-72E918248549}"/>
              </a:ext>
            </a:extLst>
          </p:cNvPr>
          <p:cNvSpPr/>
          <p:nvPr/>
        </p:nvSpPr>
        <p:spPr>
          <a:xfrm>
            <a:off x="-1776019" y="4956004"/>
            <a:ext cx="588488" cy="625399"/>
          </a:xfrm>
          <a:prstGeom prst="rect">
            <a:avLst/>
          </a:prstGeom>
          <a:solidFill>
            <a:srgbClr val="F7D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62B59E-6E9E-4F49-8058-FC8181ADEFDD}"/>
              </a:ext>
            </a:extLst>
          </p:cNvPr>
          <p:cNvSpPr/>
          <p:nvPr/>
        </p:nvSpPr>
        <p:spPr>
          <a:xfrm>
            <a:off x="-1790699" y="5774901"/>
            <a:ext cx="659130" cy="648759"/>
          </a:xfrm>
          <a:prstGeom prst="rect">
            <a:avLst/>
          </a:prstGeom>
          <a:solidFill>
            <a:srgbClr val="E8D7B9"/>
          </a:solidFill>
          <a:ln>
            <a:solidFill>
              <a:srgbClr val="E8D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148C44-B280-468D-8E0E-CF2DED9021D4}"/>
              </a:ext>
            </a:extLst>
          </p:cNvPr>
          <p:cNvSpPr/>
          <p:nvPr/>
        </p:nvSpPr>
        <p:spPr>
          <a:xfrm>
            <a:off x="-1728820" y="6592226"/>
            <a:ext cx="542572" cy="531548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00052-1A37-4FFD-AABC-5CE53F402774}"/>
              </a:ext>
            </a:extLst>
          </p:cNvPr>
          <p:cNvSpPr txBox="1"/>
          <p:nvPr/>
        </p:nvSpPr>
        <p:spPr>
          <a:xfrm>
            <a:off x="5497861" y="4940104"/>
            <a:ext cx="5234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사료 선택 시 고려하는 다양한 요소들을 소비자들이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쉽게 비교하여 선택할 수 있도록 데이터 분석 실시 </a:t>
            </a:r>
          </a:p>
        </p:txBody>
      </p:sp>
      <p:pic>
        <p:nvPicPr>
          <p:cNvPr id="2054" name="Picture 6" descr="139. 고양이 건식사료 vs 습식사료 : 네이버 블로그">
            <a:extLst>
              <a:ext uri="{FF2B5EF4-FFF2-40B4-BE49-F238E27FC236}">
                <a16:creationId xmlns:a16="http://schemas.microsoft.com/office/drawing/2014/main" id="{DC3118CD-9AFA-4A62-AE61-0E65B8768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89"/>
          <a:stretch/>
        </p:blipFill>
        <p:spPr bwMode="auto">
          <a:xfrm>
            <a:off x="1460015" y="2214660"/>
            <a:ext cx="3356027" cy="245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BB86E688-532C-451E-A994-5686A4A97C26}"/>
              </a:ext>
            </a:extLst>
          </p:cNvPr>
          <p:cNvGrpSpPr/>
          <p:nvPr/>
        </p:nvGrpSpPr>
        <p:grpSpPr>
          <a:xfrm>
            <a:off x="7174701" y="2345511"/>
            <a:ext cx="1880445" cy="2031325"/>
            <a:chOff x="7128348" y="2396311"/>
            <a:chExt cx="1880445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B161A5-8837-48B9-AE70-1F03144BA623}"/>
                </a:ext>
              </a:extLst>
            </p:cNvPr>
            <p:cNvSpPr txBox="1"/>
            <p:nvPr/>
          </p:nvSpPr>
          <p:spPr>
            <a:xfrm>
              <a:off x="7310891" y="2396311"/>
              <a:ext cx="169790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9F8B7E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영양 성분</a:t>
              </a:r>
              <a:endParaRPr lang="en-US" altLang="ko-KR" dirty="0">
                <a:solidFill>
                  <a:srgbClr val="9F8B7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endParaRPr lang="en-US" altLang="ko-KR" dirty="0">
                <a:solidFill>
                  <a:srgbClr val="9F8B7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r>
                <a:rPr lang="ko-KR" altLang="en-US" dirty="0">
                  <a:solidFill>
                    <a:srgbClr val="9F8B7E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가격 대비 품질</a:t>
              </a:r>
              <a:endParaRPr lang="en-US" altLang="ko-KR" dirty="0">
                <a:solidFill>
                  <a:srgbClr val="9F8B7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endParaRPr lang="en-US" altLang="ko-KR" dirty="0">
                <a:solidFill>
                  <a:srgbClr val="9F8B7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r>
                <a:rPr lang="ko-KR" altLang="en-US" dirty="0">
                  <a:solidFill>
                    <a:srgbClr val="9F8B7E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좋은 재료 </a:t>
              </a:r>
              <a:endParaRPr lang="en-US" altLang="ko-KR" dirty="0">
                <a:solidFill>
                  <a:srgbClr val="9F8B7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endParaRPr lang="en-US" altLang="ko-KR" dirty="0">
                <a:solidFill>
                  <a:srgbClr val="9F8B7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r>
                <a:rPr lang="ko-KR" altLang="en-US" dirty="0">
                  <a:solidFill>
                    <a:srgbClr val="9F8B7E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반려묘의 취향</a:t>
              </a:r>
              <a:endParaRPr lang="en-US" altLang="ko-KR" dirty="0">
                <a:solidFill>
                  <a:srgbClr val="9F8B7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B85031C-A8BF-4E9D-B11A-296F5BCA5F40}"/>
                </a:ext>
              </a:extLst>
            </p:cNvPr>
            <p:cNvGrpSpPr/>
            <p:nvPr/>
          </p:nvGrpSpPr>
          <p:grpSpPr>
            <a:xfrm>
              <a:off x="7128348" y="2509002"/>
              <a:ext cx="129638" cy="1736607"/>
              <a:chOff x="7074287" y="2504491"/>
              <a:chExt cx="160041" cy="2143913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BC01A3D-14B3-4D6A-B4BD-923402E8252C}"/>
                  </a:ext>
                </a:extLst>
              </p:cNvPr>
              <p:cNvSpPr/>
              <p:nvPr/>
            </p:nvSpPr>
            <p:spPr>
              <a:xfrm>
                <a:off x="7074289" y="3155921"/>
                <a:ext cx="160021" cy="160020"/>
              </a:xfrm>
              <a:prstGeom prst="ellipse">
                <a:avLst/>
              </a:prstGeom>
              <a:solidFill>
                <a:srgbClr val="9F8B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D28A3D5-EC5B-497A-B0BA-F2F514991C23}"/>
                  </a:ext>
                </a:extLst>
              </p:cNvPr>
              <p:cNvGrpSpPr/>
              <p:nvPr/>
            </p:nvGrpSpPr>
            <p:grpSpPr>
              <a:xfrm>
                <a:off x="7074287" y="2504491"/>
                <a:ext cx="160041" cy="2143913"/>
                <a:chOff x="7074287" y="2504491"/>
                <a:chExt cx="160041" cy="2143913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D2AE0B9E-BA59-425E-B952-1AE8EFAF1681}"/>
                    </a:ext>
                  </a:extLst>
                </p:cNvPr>
                <p:cNvSpPr/>
                <p:nvPr/>
              </p:nvSpPr>
              <p:spPr>
                <a:xfrm>
                  <a:off x="7074289" y="3888457"/>
                  <a:ext cx="160020" cy="160020"/>
                </a:xfrm>
                <a:prstGeom prst="ellipse">
                  <a:avLst/>
                </a:prstGeom>
                <a:solidFill>
                  <a:srgbClr val="9F8B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0BA1197E-E6B1-42FE-B4C6-E6B265433567}"/>
                    </a:ext>
                  </a:extLst>
                </p:cNvPr>
                <p:cNvGrpSpPr/>
                <p:nvPr/>
              </p:nvGrpSpPr>
              <p:grpSpPr>
                <a:xfrm>
                  <a:off x="7074287" y="2504491"/>
                  <a:ext cx="160041" cy="2143913"/>
                  <a:chOff x="7074287" y="2504491"/>
                  <a:chExt cx="160041" cy="2143913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0C46BD7F-CBEA-4491-8EBC-914A98196F90}"/>
                      </a:ext>
                    </a:extLst>
                  </p:cNvPr>
                  <p:cNvSpPr/>
                  <p:nvPr/>
                </p:nvSpPr>
                <p:spPr>
                  <a:xfrm>
                    <a:off x="7074287" y="2504491"/>
                    <a:ext cx="160020" cy="160020"/>
                  </a:xfrm>
                  <a:prstGeom prst="ellipse">
                    <a:avLst/>
                  </a:prstGeom>
                  <a:solidFill>
                    <a:srgbClr val="9F8B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타원 28">
                    <a:extLst>
                      <a:ext uri="{FF2B5EF4-FFF2-40B4-BE49-F238E27FC236}">
                        <a16:creationId xmlns:a16="http://schemas.microsoft.com/office/drawing/2014/main" id="{8B67FAB3-1A4A-408D-8D64-82AA250B4C10}"/>
                      </a:ext>
                    </a:extLst>
                  </p:cNvPr>
                  <p:cNvSpPr/>
                  <p:nvPr/>
                </p:nvSpPr>
                <p:spPr>
                  <a:xfrm>
                    <a:off x="7074308" y="4488384"/>
                    <a:ext cx="160020" cy="160020"/>
                  </a:xfrm>
                  <a:prstGeom prst="ellipse">
                    <a:avLst/>
                  </a:prstGeom>
                  <a:solidFill>
                    <a:srgbClr val="9F8B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C50E7D5-91DC-49C0-A2AB-46464F262B7E}"/>
              </a:ext>
            </a:extLst>
          </p:cNvPr>
          <p:cNvGrpSpPr/>
          <p:nvPr/>
        </p:nvGrpSpPr>
        <p:grpSpPr>
          <a:xfrm>
            <a:off x="934170" y="846665"/>
            <a:ext cx="3256830" cy="512235"/>
            <a:chOff x="934170" y="846665"/>
            <a:chExt cx="3256830" cy="512235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068B7531-7945-455C-BBBA-57EBA123EFF4}"/>
                </a:ext>
              </a:extLst>
            </p:cNvPr>
            <p:cNvSpPr/>
            <p:nvPr/>
          </p:nvSpPr>
          <p:spPr>
            <a:xfrm>
              <a:off x="934170" y="866085"/>
              <a:ext cx="3167930" cy="4928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9F8B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F8B7E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FBE41C-92BD-4096-BA0E-76F1A03168AC}"/>
                </a:ext>
              </a:extLst>
            </p:cNvPr>
            <p:cNvSpPr txBox="1"/>
            <p:nvPr/>
          </p:nvSpPr>
          <p:spPr>
            <a:xfrm>
              <a:off x="1086113" y="846665"/>
              <a:ext cx="3104887" cy="499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1. </a:t>
              </a:r>
              <a:r>
                <a:rPr lang="ko-KR" altLang="en-US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주제 선정 배경</a:t>
              </a:r>
              <a:r>
                <a:rPr lang="en-US" altLang="ko-KR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 </a:t>
              </a:r>
              <a:r>
                <a:rPr lang="ko-KR" altLang="en-US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및 분석 목표</a:t>
              </a:r>
              <a:endParaRPr lang="en-US" altLang="ko-KR" sz="26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9FCA98B-012D-492F-AC80-92F2FF2B79FC}"/>
              </a:ext>
            </a:extLst>
          </p:cNvPr>
          <p:cNvSpPr/>
          <p:nvPr/>
        </p:nvSpPr>
        <p:spPr>
          <a:xfrm>
            <a:off x="3496131" y="4956373"/>
            <a:ext cx="732969" cy="289997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E6A4EC-AC0F-4B44-8BB6-31E966DF257D}"/>
              </a:ext>
            </a:extLst>
          </p:cNvPr>
          <p:cNvSpPr/>
          <p:nvPr/>
        </p:nvSpPr>
        <p:spPr>
          <a:xfrm>
            <a:off x="2318841" y="5242123"/>
            <a:ext cx="481509" cy="289997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1DD42-6C9B-4744-8A46-7A8AE793E8D3}"/>
              </a:ext>
            </a:extLst>
          </p:cNvPr>
          <p:cNvSpPr txBox="1"/>
          <p:nvPr/>
        </p:nvSpPr>
        <p:spPr>
          <a:xfrm>
            <a:off x="1761690" y="4940104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반려동물 중에서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반려묘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건식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사료만 비교</a:t>
            </a:r>
          </a:p>
        </p:txBody>
      </p:sp>
    </p:spTree>
    <p:extLst>
      <p:ext uri="{BB962C8B-B14F-4D97-AF65-F5344CB8AC3E}">
        <p14:creationId xmlns:p14="http://schemas.microsoft.com/office/powerpoint/2010/main" val="111055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E39B81F-BAEE-42AC-ADA4-85F833E7DB00}"/>
              </a:ext>
            </a:extLst>
          </p:cNvPr>
          <p:cNvSpPr/>
          <p:nvPr/>
        </p:nvSpPr>
        <p:spPr>
          <a:xfrm>
            <a:off x="-522514" y="-440871"/>
            <a:ext cx="13237029" cy="7739743"/>
          </a:xfrm>
          <a:prstGeom prst="frame">
            <a:avLst/>
          </a:prstGeom>
          <a:solidFill>
            <a:srgbClr val="E8D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2322C-934E-4DEF-8232-13B1487AD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1705" y="2277807"/>
            <a:ext cx="1186918" cy="737536"/>
          </a:xfrm>
          <a:prstGeom prst="rect">
            <a:avLst/>
          </a:prstGeom>
        </p:spPr>
      </p:pic>
      <p:pic>
        <p:nvPicPr>
          <p:cNvPr id="8" name="그래픽 7" descr="고양이">
            <a:extLst>
              <a:ext uri="{FF2B5EF4-FFF2-40B4-BE49-F238E27FC236}">
                <a16:creationId xmlns:a16="http://schemas.microsoft.com/office/drawing/2014/main" id="{F6F50EE7-BF8D-407C-8965-D853CDFB8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781" y="4799630"/>
            <a:ext cx="1565665" cy="156566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E607F3-30E3-43B9-A8F2-4F8A9044415C}"/>
              </a:ext>
            </a:extLst>
          </p:cNvPr>
          <p:cNvSpPr/>
          <p:nvPr/>
        </p:nvSpPr>
        <p:spPr>
          <a:xfrm>
            <a:off x="-1822129" y="3590342"/>
            <a:ext cx="563346" cy="506645"/>
          </a:xfrm>
          <a:prstGeom prst="rect">
            <a:avLst/>
          </a:prstGeom>
          <a:solidFill>
            <a:srgbClr val="F5A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F76E0-232B-45E6-BF60-2866A46DD9EF}"/>
              </a:ext>
            </a:extLst>
          </p:cNvPr>
          <p:cNvSpPr/>
          <p:nvPr/>
        </p:nvSpPr>
        <p:spPr>
          <a:xfrm>
            <a:off x="-1816886" y="4243485"/>
            <a:ext cx="569978" cy="542271"/>
          </a:xfrm>
          <a:prstGeom prst="rect">
            <a:avLst/>
          </a:prstGeom>
          <a:solidFill>
            <a:srgbClr val="F9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4A127E-FE32-40FB-BC86-72E918248549}"/>
              </a:ext>
            </a:extLst>
          </p:cNvPr>
          <p:cNvSpPr/>
          <p:nvPr/>
        </p:nvSpPr>
        <p:spPr>
          <a:xfrm>
            <a:off x="-1776019" y="4956004"/>
            <a:ext cx="588488" cy="625399"/>
          </a:xfrm>
          <a:prstGeom prst="rect">
            <a:avLst/>
          </a:prstGeom>
          <a:solidFill>
            <a:srgbClr val="F7D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62B59E-6E9E-4F49-8058-FC8181ADEFDD}"/>
              </a:ext>
            </a:extLst>
          </p:cNvPr>
          <p:cNvSpPr/>
          <p:nvPr/>
        </p:nvSpPr>
        <p:spPr>
          <a:xfrm>
            <a:off x="-1790699" y="5774901"/>
            <a:ext cx="659130" cy="648759"/>
          </a:xfrm>
          <a:prstGeom prst="rect">
            <a:avLst/>
          </a:prstGeom>
          <a:solidFill>
            <a:srgbClr val="E8D7B9"/>
          </a:solidFill>
          <a:ln>
            <a:solidFill>
              <a:srgbClr val="E8D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148C44-B280-468D-8E0E-CF2DED9021D4}"/>
              </a:ext>
            </a:extLst>
          </p:cNvPr>
          <p:cNvSpPr/>
          <p:nvPr/>
        </p:nvSpPr>
        <p:spPr>
          <a:xfrm>
            <a:off x="-1728820" y="6592226"/>
            <a:ext cx="542572" cy="531548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9883E1-33D8-42E5-AEE1-02171E95B349}"/>
              </a:ext>
            </a:extLst>
          </p:cNvPr>
          <p:cNvGrpSpPr/>
          <p:nvPr/>
        </p:nvGrpSpPr>
        <p:grpSpPr>
          <a:xfrm>
            <a:off x="934170" y="846665"/>
            <a:ext cx="2355130" cy="512235"/>
            <a:chOff x="934170" y="846665"/>
            <a:chExt cx="3167930" cy="512235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2BF7C68-51A4-4C01-ABC8-EA5AD779D628}"/>
                </a:ext>
              </a:extLst>
            </p:cNvPr>
            <p:cNvSpPr/>
            <p:nvPr/>
          </p:nvSpPr>
          <p:spPr>
            <a:xfrm>
              <a:off x="934170" y="866085"/>
              <a:ext cx="3167930" cy="4928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9F8B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F8B7E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A3D949-6BE5-41D4-8B04-E06E518D10A3}"/>
                </a:ext>
              </a:extLst>
            </p:cNvPr>
            <p:cNvSpPr txBox="1"/>
            <p:nvPr/>
          </p:nvSpPr>
          <p:spPr>
            <a:xfrm>
              <a:off x="1188610" y="846665"/>
              <a:ext cx="289640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2. </a:t>
              </a:r>
              <a:r>
                <a:rPr lang="ko-KR" altLang="en-US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분석 목표 데이터</a:t>
              </a:r>
              <a:endParaRPr lang="en-US" altLang="ko-KR" sz="26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endParaRPr>
            </a:p>
          </p:txBody>
        </p:sp>
      </p:grpSp>
      <p:graphicFrame>
        <p:nvGraphicFramePr>
          <p:cNvPr id="2052" name="표 2051">
            <a:extLst>
              <a:ext uri="{FF2B5EF4-FFF2-40B4-BE49-F238E27FC236}">
                <a16:creationId xmlns:a16="http://schemas.microsoft.com/office/drawing/2014/main" id="{2AA0689B-168C-48C4-B95A-1E4628505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32132"/>
              </p:ext>
            </p:extLst>
          </p:nvPr>
        </p:nvGraphicFramePr>
        <p:xfrm>
          <a:off x="7198995" y="1965961"/>
          <a:ext cx="3316606" cy="4055043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744978">
                  <a:extLst>
                    <a:ext uri="{9D8B030D-6E8A-4147-A177-3AD203B41FA5}">
                      <a16:colId xmlns:a16="http://schemas.microsoft.com/office/drawing/2014/main" val="394703189"/>
                    </a:ext>
                  </a:extLst>
                </a:gridCol>
                <a:gridCol w="2067908">
                  <a:extLst>
                    <a:ext uri="{9D8B030D-6E8A-4147-A177-3AD203B41FA5}">
                      <a16:colId xmlns:a16="http://schemas.microsoft.com/office/drawing/2014/main" val="129091524"/>
                    </a:ext>
                  </a:extLst>
                </a:gridCol>
                <a:gridCol w="503720">
                  <a:extLst>
                    <a:ext uri="{9D8B030D-6E8A-4147-A177-3AD203B41FA5}">
                      <a16:colId xmlns:a16="http://schemas.microsoft.com/office/drawing/2014/main" val="1038720051"/>
                    </a:ext>
                  </a:extLst>
                </a:gridCol>
              </a:tblGrid>
              <a:tr h="3086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순위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브랜드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개수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8960625"/>
                  </a:ext>
                </a:extLst>
              </a:tr>
              <a:tr h="2592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로얄캐닌</a:t>
                      </a:r>
                      <a:endParaRPr lang="ko-KR" sz="12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46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7301318"/>
                  </a:ext>
                </a:extLst>
              </a:tr>
              <a:tr h="294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네이처스 버라이어티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26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33857"/>
                  </a:ext>
                </a:extLst>
              </a:tr>
              <a:tr h="2592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뉴트로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14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7764858"/>
                  </a:ext>
                </a:extLst>
              </a:tr>
              <a:tr h="2592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힐스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9014029"/>
                  </a:ext>
                </a:extLst>
              </a:tr>
              <a:tr h="2592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캐츠랑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11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4560770"/>
                  </a:ext>
                </a:extLst>
              </a:tr>
              <a:tr h="2592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퓨리나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1558582"/>
                  </a:ext>
                </a:extLst>
              </a:tr>
              <a:tr h="2592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이즈칸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6042577"/>
                  </a:ext>
                </a:extLst>
              </a:tr>
              <a:tr h="2592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HALO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865708"/>
                  </a:ext>
                </a:extLst>
              </a:tr>
              <a:tr h="2592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NOW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783317"/>
                  </a:ext>
                </a:extLst>
              </a:tr>
              <a:tr h="214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ANF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6879875"/>
                  </a:ext>
                </a:extLst>
              </a:tr>
              <a:tr h="2592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11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네추럴 발란스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1153037"/>
                  </a:ext>
                </a:extLst>
              </a:tr>
              <a:tr h="214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12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보레알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3417788"/>
                  </a:ext>
                </a:extLst>
              </a:tr>
              <a:tr h="214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로투스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3407602"/>
                  </a:ext>
                </a:extLst>
              </a:tr>
              <a:tr h="2592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14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바이탈 에센셜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1826353"/>
                  </a:ext>
                </a:extLst>
              </a:tr>
              <a:tr h="214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15</a:t>
                      </a:r>
                      <a:endParaRPr lang="ko-KR" sz="12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오리젠</a:t>
                      </a:r>
                      <a:endParaRPr lang="ko-KR" sz="12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</a:t>
                      </a:r>
                      <a:endParaRPr lang="ko-KR" sz="12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4685853"/>
                  </a:ext>
                </a:extLst>
              </a:tr>
            </a:tbl>
          </a:graphicData>
        </a:graphic>
      </p:graphicFrame>
      <p:pic>
        <p:nvPicPr>
          <p:cNvPr id="2055" name="그림 2054">
            <a:extLst>
              <a:ext uri="{FF2B5EF4-FFF2-40B4-BE49-F238E27FC236}">
                <a16:creationId xmlns:a16="http://schemas.microsoft.com/office/drawing/2014/main" id="{40D95947-FD65-425A-B51C-810A5DF7B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2691765"/>
            <a:ext cx="5743351" cy="2737485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867E4C-AAC2-4029-9F92-78AE2A389421}"/>
              </a:ext>
            </a:extLst>
          </p:cNvPr>
          <p:cNvSpPr/>
          <p:nvPr/>
        </p:nvSpPr>
        <p:spPr>
          <a:xfrm>
            <a:off x="1211579" y="4011930"/>
            <a:ext cx="605791" cy="708660"/>
          </a:xfrm>
          <a:prstGeom prst="rect">
            <a:avLst/>
          </a:prstGeom>
          <a:noFill/>
          <a:ln w="28575">
            <a:solidFill>
              <a:srgbClr val="9F8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7AFA61-6E1B-46B1-B32A-4088C1B450B8}"/>
              </a:ext>
            </a:extLst>
          </p:cNvPr>
          <p:cNvSpPr/>
          <p:nvPr/>
        </p:nvSpPr>
        <p:spPr>
          <a:xfrm>
            <a:off x="1541601" y="1653103"/>
            <a:ext cx="1590219" cy="347147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E0D7DD-7AD8-4B72-A720-3899301814C2}"/>
              </a:ext>
            </a:extLst>
          </p:cNvPr>
          <p:cNvSpPr/>
          <p:nvPr/>
        </p:nvSpPr>
        <p:spPr>
          <a:xfrm>
            <a:off x="1153160" y="1652876"/>
            <a:ext cx="5030470" cy="668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1. </a:t>
            </a:r>
            <a:r>
              <a:rPr lang="en-US" altLang="ko-KR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‘</a:t>
            </a:r>
            <a:r>
              <a:rPr lang="ko-KR" altLang="ko-KR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고양이 대통령</a:t>
            </a:r>
            <a:r>
              <a:rPr lang="en-US" altLang="ko-KR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’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사이트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에서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건식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사료 개수가 </a:t>
            </a:r>
            <a:endParaRPr lang="en-US" altLang="ko-KR" kern="1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많은 브랜드 순으로 제품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201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개 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선정</a:t>
            </a:r>
            <a:endParaRPr lang="ko-KR" altLang="ko-KR" kern="1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9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E39B81F-BAEE-42AC-ADA4-85F833E7DB00}"/>
              </a:ext>
            </a:extLst>
          </p:cNvPr>
          <p:cNvSpPr/>
          <p:nvPr/>
        </p:nvSpPr>
        <p:spPr>
          <a:xfrm>
            <a:off x="-522514" y="-440871"/>
            <a:ext cx="13237029" cy="7739743"/>
          </a:xfrm>
          <a:prstGeom prst="frame">
            <a:avLst/>
          </a:prstGeom>
          <a:solidFill>
            <a:srgbClr val="E8D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2322C-934E-4DEF-8232-13B1487AD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1705" y="2277807"/>
            <a:ext cx="1186918" cy="737536"/>
          </a:xfrm>
          <a:prstGeom prst="rect">
            <a:avLst/>
          </a:prstGeom>
        </p:spPr>
      </p:pic>
      <p:pic>
        <p:nvPicPr>
          <p:cNvPr id="8" name="그래픽 7" descr="고양이">
            <a:extLst>
              <a:ext uri="{FF2B5EF4-FFF2-40B4-BE49-F238E27FC236}">
                <a16:creationId xmlns:a16="http://schemas.microsoft.com/office/drawing/2014/main" id="{F6F50EE7-BF8D-407C-8965-D853CDFB8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781" y="4799630"/>
            <a:ext cx="1565665" cy="156566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E607F3-30E3-43B9-A8F2-4F8A9044415C}"/>
              </a:ext>
            </a:extLst>
          </p:cNvPr>
          <p:cNvSpPr/>
          <p:nvPr/>
        </p:nvSpPr>
        <p:spPr>
          <a:xfrm>
            <a:off x="-1822129" y="3590342"/>
            <a:ext cx="563346" cy="506645"/>
          </a:xfrm>
          <a:prstGeom prst="rect">
            <a:avLst/>
          </a:prstGeom>
          <a:solidFill>
            <a:srgbClr val="F5A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F76E0-232B-45E6-BF60-2866A46DD9EF}"/>
              </a:ext>
            </a:extLst>
          </p:cNvPr>
          <p:cNvSpPr/>
          <p:nvPr/>
        </p:nvSpPr>
        <p:spPr>
          <a:xfrm>
            <a:off x="-1816886" y="4243485"/>
            <a:ext cx="569978" cy="542271"/>
          </a:xfrm>
          <a:prstGeom prst="rect">
            <a:avLst/>
          </a:prstGeom>
          <a:solidFill>
            <a:srgbClr val="F9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4A127E-FE32-40FB-BC86-72E918248549}"/>
              </a:ext>
            </a:extLst>
          </p:cNvPr>
          <p:cNvSpPr/>
          <p:nvPr/>
        </p:nvSpPr>
        <p:spPr>
          <a:xfrm>
            <a:off x="-1776019" y="4956004"/>
            <a:ext cx="588488" cy="625399"/>
          </a:xfrm>
          <a:prstGeom prst="rect">
            <a:avLst/>
          </a:prstGeom>
          <a:solidFill>
            <a:srgbClr val="F7D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62B59E-6E9E-4F49-8058-FC8181ADEFDD}"/>
              </a:ext>
            </a:extLst>
          </p:cNvPr>
          <p:cNvSpPr/>
          <p:nvPr/>
        </p:nvSpPr>
        <p:spPr>
          <a:xfrm>
            <a:off x="-1790699" y="5774901"/>
            <a:ext cx="659130" cy="648759"/>
          </a:xfrm>
          <a:prstGeom prst="rect">
            <a:avLst/>
          </a:prstGeom>
          <a:solidFill>
            <a:srgbClr val="E8D7B9"/>
          </a:solidFill>
          <a:ln>
            <a:solidFill>
              <a:srgbClr val="E8D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148C44-B280-468D-8E0E-CF2DED9021D4}"/>
              </a:ext>
            </a:extLst>
          </p:cNvPr>
          <p:cNvSpPr/>
          <p:nvPr/>
        </p:nvSpPr>
        <p:spPr>
          <a:xfrm>
            <a:off x="-1728820" y="6592226"/>
            <a:ext cx="542572" cy="531548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9883E1-33D8-42E5-AEE1-02171E95B349}"/>
              </a:ext>
            </a:extLst>
          </p:cNvPr>
          <p:cNvGrpSpPr/>
          <p:nvPr/>
        </p:nvGrpSpPr>
        <p:grpSpPr>
          <a:xfrm>
            <a:off x="934170" y="846665"/>
            <a:ext cx="2355130" cy="512235"/>
            <a:chOff x="934170" y="846665"/>
            <a:chExt cx="3167930" cy="512235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2BF7C68-51A4-4C01-ABC8-EA5AD779D628}"/>
                </a:ext>
              </a:extLst>
            </p:cNvPr>
            <p:cNvSpPr/>
            <p:nvPr/>
          </p:nvSpPr>
          <p:spPr>
            <a:xfrm>
              <a:off x="934170" y="866085"/>
              <a:ext cx="3167930" cy="4928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9F8B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F8B7E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A3D949-6BE5-41D4-8B04-E06E518D10A3}"/>
                </a:ext>
              </a:extLst>
            </p:cNvPr>
            <p:cNvSpPr txBox="1"/>
            <p:nvPr/>
          </p:nvSpPr>
          <p:spPr>
            <a:xfrm>
              <a:off x="1188610" y="846665"/>
              <a:ext cx="289640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2. </a:t>
              </a:r>
              <a:r>
                <a:rPr lang="ko-KR" altLang="en-US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분석 목표 데이터</a:t>
              </a:r>
              <a:endParaRPr lang="en-US" altLang="ko-KR" sz="26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DBCDB9AF-9F0B-487E-A452-2B3AC7EB8BF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30400" y="1485900"/>
            <a:ext cx="4229100" cy="290830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DE2CCFD-ABFD-40D5-B1A1-8D3387561B1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223962" y="4483100"/>
            <a:ext cx="2230438" cy="17272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7EDBF87-D791-4E08-8D1E-3A4D5ACC76D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578542" y="4533900"/>
            <a:ext cx="3241358" cy="1600199"/>
          </a:xfrm>
          <a:prstGeom prst="rect">
            <a:avLst/>
          </a:prstGeom>
        </p:spPr>
      </p:pic>
      <p:sp>
        <p:nvSpPr>
          <p:cNvPr id="2" name="설명선: 굽은 이중선 1">
            <a:extLst>
              <a:ext uri="{FF2B5EF4-FFF2-40B4-BE49-F238E27FC236}">
                <a16:creationId xmlns:a16="http://schemas.microsoft.com/office/drawing/2014/main" id="{E263829B-059E-4A1B-9754-489127DD026B}"/>
              </a:ext>
            </a:extLst>
          </p:cNvPr>
          <p:cNvSpPr/>
          <p:nvPr/>
        </p:nvSpPr>
        <p:spPr>
          <a:xfrm>
            <a:off x="7960493" y="3911600"/>
            <a:ext cx="1155700" cy="1122855"/>
          </a:xfrm>
          <a:prstGeom prst="borderCallout3">
            <a:avLst>
              <a:gd name="adj1" fmla="val 17732"/>
              <a:gd name="adj2" fmla="val -10174"/>
              <a:gd name="adj3" fmla="val 17366"/>
              <a:gd name="adj4" fmla="val -74296"/>
              <a:gd name="adj5" fmla="val 104774"/>
              <a:gd name="adj6" fmla="val -74030"/>
              <a:gd name="adj7" fmla="val 104820"/>
              <a:gd name="adj8" fmla="val -101623"/>
            </a:avLst>
          </a:prstGeom>
          <a:noFill/>
          <a:ln w="28575">
            <a:solidFill>
              <a:srgbClr val="9AB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설명선: 굽은 이중선 43">
            <a:extLst>
              <a:ext uri="{FF2B5EF4-FFF2-40B4-BE49-F238E27FC236}">
                <a16:creationId xmlns:a16="http://schemas.microsoft.com/office/drawing/2014/main" id="{51C74C0D-D08C-4269-A159-F71E018CDE37}"/>
              </a:ext>
            </a:extLst>
          </p:cNvPr>
          <p:cNvSpPr/>
          <p:nvPr/>
        </p:nvSpPr>
        <p:spPr>
          <a:xfrm>
            <a:off x="7935036" y="2300484"/>
            <a:ext cx="2397893" cy="1018139"/>
          </a:xfrm>
          <a:prstGeom prst="borderCallout3">
            <a:avLst>
              <a:gd name="adj1" fmla="val 18225"/>
              <a:gd name="adj2" fmla="val -4670"/>
              <a:gd name="adj3" fmla="val 17963"/>
              <a:gd name="adj4" fmla="val -46556"/>
              <a:gd name="adj5" fmla="val 73446"/>
              <a:gd name="adj6" fmla="val -46924"/>
              <a:gd name="adj7" fmla="val 72971"/>
              <a:gd name="adj8" fmla="val -72048"/>
            </a:avLst>
          </a:prstGeom>
          <a:noFill/>
          <a:ln w="28575">
            <a:solidFill>
              <a:srgbClr val="E5BE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39D2A8-AB99-4BC7-B04F-FF4706F2105D}"/>
              </a:ext>
            </a:extLst>
          </p:cNvPr>
          <p:cNvSpPr/>
          <p:nvPr/>
        </p:nvSpPr>
        <p:spPr>
          <a:xfrm>
            <a:off x="7891254" y="1745894"/>
            <a:ext cx="2633413" cy="372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07315" algn="just">
              <a:lnSpc>
                <a:spcPct val="107000"/>
              </a:lnSpc>
            </a:pP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2.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사료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별 데이터 수집</a:t>
            </a:r>
            <a:endParaRPr lang="ko-KR" altLang="ko-KR" sz="2000" kern="1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35A23F-80F0-462D-857E-0BBDF300BFDF}"/>
              </a:ext>
            </a:extLst>
          </p:cNvPr>
          <p:cNvSpPr txBox="1"/>
          <p:nvPr/>
        </p:nvSpPr>
        <p:spPr>
          <a:xfrm>
            <a:off x="8257961" y="2345511"/>
            <a:ext cx="20762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9F8B7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영양 성분 함량 </a:t>
            </a:r>
            <a:r>
              <a:rPr lang="en-US" altLang="ko-KR" dirty="0">
                <a:solidFill>
                  <a:srgbClr val="9F8B7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(%)</a:t>
            </a:r>
          </a:p>
          <a:p>
            <a:endParaRPr lang="en-US" altLang="ko-KR" dirty="0">
              <a:solidFill>
                <a:srgbClr val="9F8B7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solidFill>
                  <a:srgbClr val="9F8B7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 원료</a:t>
            </a:r>
            <a:endParaRPr lang="en-US" altLang="ko-KR" dirty="0">
              <a:solidFill>
                <a:srgbClr val="9F8B7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solidFill>
                <a:srgbClr val="9F8B7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solidFill>
                  <a:srgbClr val="9F8B7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용량 대비 가격</a:t>
            </a:r>
            <a:endParaRPr lang="en-US" altLang="ko-KR" dirty="0">
              <a:solidFill>
                <a:srgbClr val="9F8B7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solidFill>
                <a:srgbClr val="9F8B7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solidFill>
                  <a:srgbClr val="9F8B7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평점</a:t>
            </a:r>
            <a:endParaRPr lang="en-US" altLang="ko-KR" dirty="0">
              <a:solidFill>
                <a:srgbClr val="9F8B7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solidFill>
                <a:srgbClr val="9F8B7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err="1">
                <a:solidFill>
                  <a:srgbClr val="9F8B7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묘종</a:t>
            </a:r>
            <a:endParaRPr lang="en-US" altLang="ko-KR" dirty="0">
              <a:solidFill>
                <a:srgbClr val="9F8B7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674AEA-3FAE-4F30-8827-F964A8B7DA66}"/>
              </a:ext>
            </a:extLst>
          </p:cNvPr>
          <p:cNvGrpSpPr/>
          <p:nvPr/>
        </p:nvGrpSpPr>
        <p:grpSpPr>
          <a:xfrm>
            <a:off x="8101334" y="2458203"/>
            <a:ext cx="129623" cy="2358001"/>
            <a:chOff x="8101334" y="2458203"/>
            <a:chExt cx="129623" cy="235800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721A1CA-A8E6-41A4-A676-DA46BF253B30}"/>
                </a:ext>
              </a:extLst>
            </p:cNvPr>
            <p:cNvGrpSpPr/>
            <p:nvPr/>
          </p:nvGrpSpPr>
          <p:grpSpPr>
            <a:xfrm>
              <a:off x="8101334" y="2458203"/>
              <a:ext cx="129623" cy="1250656"/>
              <a:chOff x="7074287" y="2504491"/>
              <a:chExt cx="160023" cy="1543986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AEB0D188-ECF7-45C8-A95B-2992C9B85917}"/>
                  </a:ext>
                </a:extLst>
              </p:cNvPr>
              <p:cNvSpPr/>
              <p:nvPr/>
            </p:nvSpPr>
            <p:spPr>
              <a:xfrm>
                <a:off x="7074289" y="3155921"/>
                <a:ext cx="160021" cy="160020"/>
              </a:xfrm>
              <a:prstGeom prst="ellipse">
                <a:avLst/>
              </a:prstGeom>
              <a:solidFill>
                <a:srgbClr val="9F8B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C0743997-FD1F-4713-95D1-210ED34DE912}"/>
                  </a:ext>
                </a:extLst>
              </p:cNvPr>
              <p:cNvGrpSpPr/>
              <p:nvPr/>
            </p:nvGrpSpPr>
            <p:grpSpPr>
              <a:xfrm>
                <a:off x="7074287" y="2504491"/>
                <a:ext cx="160022" cy="1543986"/>
                <a:chOff x="7074287" y="2504491"/>
                <a:chExt cx="160022" cy="1543986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7414AF1C-113A-4DA8-BE2C-8EF7CACE6720}"/>
                    </a:ext>
                  </a:extLst>
                </p:cNvPr>
                <p:cNvSpPr/>
                <p:nvPr/>
              </p:nvSpPr>
              <p:spPr>
                <a:xfrm>
                  <a:off x="7074289" y="3888457"/>
                  <a:ext cx="160020" cy="160020"/>
                </a:xfrm>
                <a:prstGeom prst="ellipse">
                  <a:avLst/>
                </a:prstGeom>
                <a:solidFill>
                  <a:srgbClr val="9F8B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F96089CB-CAC1-4E1B-BFF4-146B06CBCDDB}"/>
                    </a:ext>
                  </a:extLst>
                </p:cNvPr>
                <p:cNvSpPr/>
                <p:nvPr/>
              </p:nvSpPr>
              <p:spPr>
                <a:xfrm>
                  <a:off x="7074287" y="2504491"/>
                  <a:ext cx="160020" cy="160020"/>
                </a:xfrm>
                <a:prstGeom prst="ellipse">
                  <a:avLst/>
                </a:prstGeom>
                <a:solidFill>
                  <a:srgbClr val="9F8B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CC2B56A-AEFE-45BC-9AA6-90FE209B49DA}"/>
                </a:ext>
              </a:extLst>
            </p:cNvPr>
            <p:cNvSpPr/>
            <p:nvPr/>
          </p:nvSpPr>
          <p:spPr>
            <a:xfrm>
              <a:off x="8101335" y="4686585"/>
              <a:ext cx="129621" cy="129619"/>
            </a:xfrm>
            <a:prstGeom prst="ellipse">
              <a:avLst/>
            </a:prstGeom>
            <a:solidFill>
              <a:srgbClr val="9F8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A26D56D-D093-4126-822E-2131E41E5488}"/>
                </a:ext>
              </a:extLst>
            </p:cNvPr>
            <p:cNvSpPr/>
            <p:nvPr/>
          </p:nvSpPr>
          <p:spPr>
            <a:xfrm>
              <a:off x="8101335" y="4158915"/>
              <a:ext cx="129620" cy="129619"/>
            </a:xfrm>
            <a:prstGeom prst="ellipse">
              <a:avLst/>
            </a:prstGeom>
            <a:solidFill>
              <a:srgbClr val="9F8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47C8C1-AE42-4E59-8D1D-42CF1E2CA284}"/>
              </a:ext>
            </a:extLst>
          </p:cNvPr>
          <p:cNvSpPr/>
          <p:nvPr/>
        </p:nvSpPr>
        <p:spPr>
          <a:xfrm>
            <a:off x="1963972" y="1971924"/>
            <a:ext cx="4166483" cy="1208598"/>
          </a:xfrm>
          <a:prstGeom prst="rect">
            <a:avLst/>
          </a:prstGeom>
          <a:noFill/>
          <a:ln w="28575">
            <a:solidFill>
              <a:srgbClr val="E5BE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F1F94B-7D02-4755-9EBF-A23DE13F9FE3}"/>
              </a:ext>
            </a:extLst>
          </p:cNvPr>
          <p:cNvSpPr/>
          <p:nvPr/>
        </p:nvSpPr>
        <p:spPr>
          <a:xfrm>
            <a:off x="1712112" y="4434387"/>
            <a:ext cx="857834" cy="233866"/>
          </a:xfrm>
          <a:prstGeom prst="rect">
            <a:avLst/>
          </a:prstGeom>
          <a:noFill/>
          <a:ln w="28575">
            <a:solidFill>
              <a:srgbClr val="9AB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3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E39B81F-BAEE-42AC-ADA4-85F833E7DB00}"/>
              </a:ext>
            </a:extLst>
          </p:cNvPr>
          <p:cNvSpPr/>
          <p:nvPr/>
        </p:nvSpPr>
        <p:spPr>
          <a:xfrm>
            <a:off x="-522514" y="-440871"/>
            <a:ext cx="13237029" cy="7739743"/>
          </a:xfrm>
          <a:prstGeom prst="frame">
            <a:avLst/>
          </a:prstGeom>
          <a:solidFill>
            <a:srgbClr val="E8D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2322C-934E-4DEF-8232-13B1487AD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1705" y="2277807"/>
            <a:ext cx="1186918" cy="737536"/>
          </a:xfrm>
          <a:prstGeom prst="rect">
            <a:avLst/>
          </a:prstGeom>
        </p:spPr>
      </p:pic>
      <p:pic>
        <p:nvPicPr>
          <p:cNvPr id="8" name="그래픽 7" descr="고양이">
            <a:extLst>
              <a:ext uri="{FF2B5EF4-FFF2-40B4-BE49-F238E27FC236}">
                <a16:creationId xmlns:a16="http://schemas.microsoft.com/office/drawing/2014/main" id="{F6F50EE7-BF8D-407C-8965-D853CDFB8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781" y="4799630"/>
            <a:ext cx="1565665" cy="156566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E607F3-30E3-43B9-A8F2-4F8A9044415C}"/>
              </a:ext>
            </a:extLst>
          </p:cNvPr>
          <p:cNvSpPr/>
          <p:nvPr/>
        </p:nvSpPr>
        <p:spPr>
          <a:xfrm>
            <a:off x="-1822129" y="3590342"/>
            <a:ext cx="563346" cy="506645"/>
          </a:xfrm>
          <a:prstGeom prst="rect">
            <a:avLst/>
          </a:prstGeom>
          <a:solidFill>
            <a:srgbClr val="F5A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F76E0-232B-45E6-BF60-2866A46DD9EF}"/>
              </a:ext>
            </a:extLst>
          </p:cNvPr>
          <p:cNvSpPr/>
          <p:nvPr/>
        </p:nvSpPr>
        <p:spPr>
          <a:xfrm>
            <a:off x="-1816886" y="4243485"/>
            <a:ext cx="569978" cy="542271"/>
          </a:xfrm>
          <a:prstGeom prst="rect">
            <a:avLst/>
          </a:prstGeom>
          <a:solidFill>
            <a:srgbClr val="F9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4A127E-FE32-40FB-BC86-72E918248549}"/>
              </a:ext>
            </a:extLst>
          </p:cNvPr>
          <p:cNvSpPr/>
          <p:nvPr/>
        </p:nvSpPr>
        <p:spPr>
          <a:xfrm>
            <a:off x="-1776019" y="4956004"/>
            <a:ext cx="588488" cy="625399"/>
          </a:xfrm>
          <a:prstGeom prst="rect">
            <a:avLst/>
          </a:prstGeom>
          <a:solidFill>
            <a:srgbClr val="F7D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62B59E-6E9E-4F49-8058-FC8181ADEFDD}"/>
              </a:ext>
            </a:extLst>
          </p:cNvPr>
          <p:cNvSpPr/>
          <p:nvPr/>
        </p:nvSpPr>
        <p:spPr>
          <a:xfrm>
            <a:off x="-1790699" y="5774901"/>
            <a:ext cx="659130" cy="648759"/>
          </a:xfrm>
          <a:prstGeom prst="rect">
            <a:avLst/>
          </a:prstGeom>
          <a:solidFill>
            <a:srgbClr val="E8D7B9"/>
          </a:solidFill>
          <a:ln>
            <a:solidFill>
              <a:srgbClr val="E8D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148C44-B280-468D-8E0E-CF2DED9021D4}"/>
              </a:ext>
            </a:extLst>
          </p:cNvPr>
          <p:cNvSpPr/>
          <p:nvPr/>
        </p:nvSpPr>
        <p:spPr>
          <a:xfrm>
            <a:off x="-1728820" y="6592226"/>
            <a:ext cx="542572" cy="531548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9883E1-33D8-42E5-AEE1-02171E95B349}"/>
              </a:ext>
            </a:extLst>
          </p:cNvPr>
          <p:cNvGrpSpPr/>
          <p:nvPr/>
        </p:nvGrpSpPr>
        <p:grpSpPr>
          <a:xfrm>
            <a:off x="934170" y="846665"/>
            <a:ext cx="2355130" cy="512235"/>
            <a:chOff x="934170" y="846665"/>
            <a:chExt cx="3167930" cy="512235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2BF7C68-51A4-4C01-ABC8-EA5AD779D628}"/>
                </a:ext>
              </a:extLst>
            </p:cNvPr>
            <p:cNvSpPr/>
            <p:nvPr/>
          </p:nvSpPr>
          <p:spPr>
            <a:xfrm>
              <a:off x="934170" y="866085"/>
              <a:ext cx="3167930" cy="4928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9F8B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F8B7E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A3D949-6BE5-41D4-8B04-E06E518D10A3}"/>
                </a:ext>
              </a:extLst>
            </p:cNvPr>
            <p:cNvSpPr txBox="1"/>
            <p:nvPr/>
          </p:nvSpPr>
          <p:spPr>
            <a:xfrm>
              <a:off x="1111736" y="846665"/>
              <a:ext cx="289640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3. </a:t>
              </a:r>
              <a:r>
                <a:rPr lang="ko-KR" altLang="en-US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예상 분석 시나리오</a:t>
              </a:r>
              <a:endParaRPr lang="en-US" altLang="ko-KR" sz="26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C5C7D6-F01A-4B71-B08F-E45738D59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90621"/>
              </p:ext>
            </p:extLst>
          </p:nvPr>
        </p:nvGraphicFramePr>
        <p:xfrm>
          <a:off x="2860273" y="1994951"/>
          <a:ext cx="6471454" cy="65451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45456">
                  <a:extLst>
                    <a:ext uri="{9D8B030D-6E8A-4147-A177-3AD203B41FA5}">
                      <a16:colId xmlns:a16="http://schemas.microsoft.com/office/drawing/2014/main" val="4029251094"/>
                    </a:ext>
                  </a:extLst>
                </a:gridCol>
                <a:gridCol w="814423">
                  <a:extLst>
                    <a:ext uri="{9D8B030D-6E8A-4147-A177-3AD203B41FA5}">
                      <a16:colId xmlns:a16="http://schemas.microsoft.com/office/drawing/2014/main" val="3664078943"/>
                    </a:ext>
                  </a:extLst>
                </a:gridCol>
                <a:gridCol w="622645">
                  <a:extLst>
                    <a:ext uri="{9D8B030D-6E8A-4147-A177-3AD203B41FA5}">
                      <a16:colId xmlns:a16="http://schemas.microsoft.com/office/drawing/2014/main" val="3439187829"/>
                    </a:ext>
                  </a:extLst>
                </a:gridCol>
                <a:gridCol w="622645">
                  <a:extLst>
                    <a:ext uri="{9D8B030D-6E8A-4147-A177-3AD203B41FA5}">
                      <a16:colId xmlns:a16="http://schemas.microsoft.com/office/drawing/2014/main" val="3720313834"/>
                    </a:ext>
                  </a:extLst>
                </a:gridCol>
                <a:gridCol w="622645">
                  <a:extLst>
                    <a:ext uri="{9D8B030D-6E8A-4147-A177-3AD203B41FA5}">
                      <a16:colId xmlns:a16="http://schemas.microsoft.com/office/drawing/2014/main" val="3855904868"/>
                    </a:ext>
                  </a:extLst>
                </a:gridCol>
                <a:gridCol w="622645">
                  <a:extLst>
                    <a:ext uri="{9D8B030D-6E8A-4147-A177-3AD203B41FA5}">
                      <a16:colId xmlns:a16="http://schemas.microsoft.com/office/drawing/2014/main" val="2253159111"/>
                    </a:ext>
                  </a:extLst>
                </a:gridCol>
                <a:gridCol w="465505">
                  <a:extLst>
                    <a:ext uri="{9D8B030D-6E8A-4147-A177-3AD203B41FA5}">
                      <a16:colId xmlns:a16="http://schemas.microsoft.com/office/drawing/2014/main" val="1969418159"/>
                    </a:ext>
                  </a:extLst>
                </a:gridCol>
                <a:gridCol w="778940">
                  <a:extLst>
                    <a:ext uri="{9D8B030D-6E8A-4147-A177-3AD203B41FA5}">
                      <a16:colId xmlns:a16="http://schemas.microsoft.com/office/drawing/2014/main" val="2264184506"/>
                    </a:ext>
                  </a:extLst>
                </a:gridCol>
                <a:gridCol w="662353">
                  <a:extLst>
                    <a:ext uri="{9D8B030D-6E8A-4147-A177-3AD203B41FA5}">
                      <a16:colId xmlns:a16="http://schemas.microsoft.com/office/drawing/2014/main" val="46983700"/>
                    </a:ext>
                  </a:extLst>
                </a:gridCol>
                <a:gridCol w="614197">
                  <a:extLst>
                    <a:ext uri="{9D8B030D-6E8A-4147-A177-3AD203B41FA5}">
                      <a16:colId xmlns:a16="http://schemas.microsoft.com/office/drawing/2014/main" val="1518499833"/>
                    </a:ext>
                  </a:extLst>
                </a:gridCol>
              </a:tblGrid>
              <a:tr h="25093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사료명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브랜드명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조단백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조지방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조회분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성분</a:t>
                      </a: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…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가격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평점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묘종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96073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사료</a:t>
                      </a: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브랜드</a:t>
                      </a: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30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…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30,000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4.5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코숏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6857494"/>
                  </a:ext>
                </a:extLst>
              </a:tr>
              <a:tr h="2156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사료</a:t>
                      </a: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브랜드</a:t>
                      </a: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25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15</a:t>
                      </a:r>
                      <a:endParaRPr lang="ko-KR" sz="1000" kern="100" dirty="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…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27,000</a:t>
                      </a:r>
                      <a:endParaRPr lang="ko-KR" sz="1000" kern="100" dirty="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4.6</a:t>
                      </a:r>
                      <a:endParaRPr lang="ko-KR" sz="1000" kern="10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먼치킨</a:t>
                      </a:r>
                      <a:endParaRPr lang="ko-KR" sz="1000" kern="100" dirty="0"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859055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E8F16D37-6914-49C2-87EC-2351355C3D71}"/>
              </a:ext>
            </a:extLst>
          </p:cNvPr>
          <p:cNvGrpSpPr/>
          <p:nvPr/>
        </p:nvGrpSpPr>
        <p:grpSpPr>
          <a:xfrm>
            <a:off x="4514130" y="1475185"/>
            <a:ext cx="3163741" cy="372281"/>
            <a:chOff x="1081000" y="1819174"/>
            <a:chExt cx="3163741" cy="37228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4D920-F909-4EA2-AF3E-06266B20C4C8}"/>
                </a:ext>
              </a:extLst>
            </p:cNvPr>
            <p:cNvSpPr/>
            <p:nvPr/>
          </p:nvSpPr>
          <p:spPr>
            <a:xfrm>
              <a:off x="1469798" y="1863824"/>
              <a:ext cx="977069" cy="261309"/>
            </a:xfrm>
            <a:prstGeom prst="rect">
              <a:avLst/>
            </a:prstGeom>
            <a:solidFill>
              <a:srgbClr val="9F8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3E70096-865A-4742-B418-E1D1D2CDA61C}"/>
                </a:ext>
              </a:extLst>
            </p:cNvPr>
            <p:cNvGrpSpPr/>
            <p:nvPr/>
          </p:nvGrpSpPr>
          <p:grpSpPr>
            <a:xfrm>
              <a:off x="1081000" y="1819174"/>
              <a:ext cx="3163741" cy="372281"/>
              <a:chOff x="3941307" y="1556308"/>
              <a:chExt cx="3163741" cy="37228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97D87C6-4C96-411B-A8E0-C98D3CB5AD8E}"/>
                  </a:ext>
                </a:extLst>
              </p:cNvPr>
              <p:cNvSpPr/>
              <p:nvPr/>
            </p:nvSpPr>
            <p:spPr>
              <a:xfrm>
                <a:off x="4213504" y="1556308"/>
                <a:ext cx="2891544" cy="372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</a:pPr>
                <a:r>
                  <a:rPr lang="ko-KR" altLang="en-US" kern="100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웹 </a:t>
                </a:r>
                <a:r>
                  <a:rPr lang="ko-KR" altLang="en-US" kern="100" dirty="0" err="1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크롤링</a:t>
                </a:r>
                <a:r>
                  <a:rPr lang="ko-KR" altLang="en-US" kern="100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후 </a:t>
                </a:r>
                <a:r>
                  <a:rPr lang="ko-KR" altLang="en-US" kern="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전처리</a:t>
                </a:r>
                <a:r>
                  <a:rPr lang="ko-KR" altLang="en-US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en-US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예시</a:t>
                </a:r>
                <a:r>
                  <a:rPr lang="en-US" altLang="ko-KR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en-US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 </a:t>
                </a:r>
                <a:endParaRPr lang="ko-KR" altLang="ko-KR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7" name="그림 36" descr="음식이(가) 표시된 사진&#10;&#10;자동 생성된 설명">
                <a:extLst>
                  <a:ext uri="{FF2B5EF4-FFF2-40B4-BE49-F238E27FC236}">
                    <a16:creationId xmlns:a16="http://schemas.microsoft.com/office/drawing/2014/main" id="{0B238EB5-B743-41A2-9B06-AD7E6FCE32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66" t="45893" r="42011" b="6970"/>
              <a:stretch/>
            </p:blipFill>
            <p:spPr>
              <a:xfrm>
                <a:off x="3941307" y="1599555"/>
                <a:ext cx="285787" cy="285787"/>
              </a:xfrm>
              <a:prstGeom prst="rect">
                <a:avLst/>
              </a:prstGeom>
            </p:spPr>
          </p:pic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3249B74-D650-4577-87E5-902F5223A8EE}"/>
              </a:ext>
            </a:extLst>
          </p:cNvPr>
          <p:cNvGrpSpPr/>
          <p:nvPr/>
        </p:nvGrpSpPr>
        <p:grpSpPr>
          <a:xfrm>
            <a:off x="3755582" y="3138114"/>
            <a:ext cx="4680836" cy="1063633"/>
            <a:chOff x="3755582" y="3201914"/>
            <a:chExt cx="4680836" cy="10636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D98622-9FF8-47CD-A7C5-85C4C695BD57}"/>
                </a:ext>
              </a:extLst>
            </p:cNvPr>
            <p:cNvSpPr txBox="1"/>
            <p:nvPr/>
          </p:nvSpPr>
          <p:spPr>
            <a:xfrm>
              <a:off x="4035180" y="3680772"/>
              <a:ext cx="41216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같은 영양성분 클러스터 내에서 원료 비교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원료 예시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: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닭고기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참치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연어 등</a:t>
              </a: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157DC6C-20C4-4176-A2FA-7C8A0F7ADDAE}"/>
                </a:ext>
              </a:extLst>
            </p:cNvPr>
            <p:cNvGrpSpPr/>
            <p:nvPr/>
          </p:nvGrpSpPr>
          <p:grpSpPr>
            <a:xfrm>
              <a:off x="3755582" y="3201914"/>
              <a:ext cx="4680836" cy="370234"/>
              <a:chOff x="1050520" y="3201914"/>
              <a:chExt cx="4680836" cy="370234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07514DAE-D8C7-4B7F-94CE-2636FCA6EAC3}"/>
                  </a:ext>
                </a:extLst>
              </p:cNvPr>
              <p:cNvGrpSpPr/>
              <p:nvPr/>
            </p:nvGrpSpPr>
            <p:grpSpPr>
              <a:xfrm>
                <a:off x="1489556" y="3201914"/>
                <a:ext cx="4241800" cy="370234"/>
                <a:chOff x="1268174" y="1585057"/>
                <a:chExt cx="4241800" cy="370234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CF7AFA61-6E1B-46B1-B32A-4088C1B450B8}"/>
                    </a:ext>
                  </a:extLst>
                </p:cNvPr>
                <p:cNvSpPr/>
                <p:nvPr/>
              </p:nvSpPr>
              <p:spPr>
                <a:xfrm>
                  <a:off x="1546442" y="1615743"/>
                  <a:ext cx="1407339" cy="290791"/>
                </a:xfrm>
                <a:prstGeom prst="rect">
                  <a:avLst/>
                </a:prstGeom>
                <a:solidFill>
                  <a:srgbClr val="9F8B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5BE0D7DD-7AD8-4B72-A720-3899301814C2}"/>
                    </a:ext>
                  </a:extLst>
                </p:cNvPr>
                <p:cNvSpPr/>
                <p:nvPr/>
              </p:nvSpPr>
              <p:spPr>
                <a:xfrm>
                  <a:off x="1268174" y="1585057"/>
                  <a:ext cx="4241800" cy="3702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7000"/>
                    </a:lnSpc>
                  </a:pPr>
                  <a:r>
                    <a:rPr lang="en-US" altLang="ko-KR" kern="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altLang="en-US" kern="100" dirty="0">
                      <a:solidFill>
                        <a:schemeClr val="bg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Times New Roman" panose="02020603050405020304" pitchFamily="18" charset="0"/>
                    </a:rPr>
                    <a:t>영양성분 함량</a:t>
                  </a:r>
                  <a:r>
                    <a:rPr lang="ko-KR" altLang="en-US" kern="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Times New Roman" panose="02020603050405020304" pitchFamily="18" charset="0"/>
                    </a:rPr>
                    <a:t>을 기준으로 클러스터링 </a:t>
                  </a:r>
                  <a:endParaRPr lang="ko-KR" altLang="ko-KR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DFD9FB7-E92F-4F14-9DF4-8D48D54BF5E0}"/>
                  </a:ext>
                </a:extLst>
              </p:cNvPr>
              <p:cNvGrpSpPr/>
              <p:nvPr/>
            </p:nvGrpSpPr>
            <p:grpSpPr>
              <a:xfrm>
                <a:off x="1050520" y="3247514"/>
                <a:ext cx="545670" cy="285787"/>
                <a:chOff x="1185273" y="3429000"/>
                <a:chExt cx="545670" cy="285787"/>
              </a:xfrm>
            </p:grpSpPr>
            <p:pic>
              <p:nvPicPr>
                <p:cNvPr id="47" name="그림 46" descr="음식이(가) 표시된 사진&#10;&#10;자동 생성된 설명">
                  <a:extLst>
                    <a:ext uri="{FF2B5EF4-FFF2-40B4-BE49-F238E27FC236}">
                      <a16:creationId xmlns:a16="http://schemas.microsoft.com/office/drawing/2014/main" id="{1AE56755-B080-4FB1-AA67-A1BD6D29CB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66" t="45893" r="42011" b="6970"/>
                <a:stretch/>
              </p:blipFill>
              <p:spPr>
                <a:xfrm>
                  <a:off x="1185273" y="3429000"/>
                  <a:ext cx="285787" cy="285787"/>
                </a:xfrm>
                <a:prstGeom prst="rect">
                  <a:avLst/>
                </a:prstGeom>
              </p:spPr>
            </p:pic>
            <p:pic>
              <p:nvPicPr>
                <p:cNvPr id="48" name="그림 47" descr="음식이(가) 표시된 사진&#10;&#10;자동 생성된 설명">
                  <a:extLst>
                    <a:ext uri="{FF2B5EF4-FFF2-40B4-BE49-F238E27FC236}">
                      <a16:creationId xmlns:a16="http://schemas.microsoft.com/office/drawing/2014/main" id="{9EED907A-658A-4E2C-BDA0-8871AE1861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66" t="45893" r="42011" b="6970"/>
                <a:stretch/>
              </p:blipFill>
              <p:spPr>
                <a:xfrm>
                  <a:off x="1445156" y="3429000"/>
                  <a:ext cx="285787" cy="28578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511B72B-6C60-40F5-B48E-EB1BBA7E62CC}"/>
              </a:ext>
            </a:extLst>
          </p:cNvPr>
          <p:cNvGrpSpPr/>
          <p:nvPr/>
        </p:nvGrpSpPr>
        <p:grpSpPr>
          <a:xfrm>
            <a:off x="2938726" y="4672459"/>
            <a:ext cx="6314549" cy="1048413"/>
            <a:chOff x="2938726" y="4449169"/>
            <a:chExt cx="6314549" cy="104841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7E7294-1E1D-4BB8-932A-F69393FCB760}"/>
                </a:ext>
              </a:extLst>
            </p:cNvPr>
            <p:cNvSpPr/>
            <p:nvPr/>
          </p:nvSpPr>
          <p:spPr>
            <a:xfrm>
              <a:off x="5566868" y="4496246"/>
              <a:ext cx="1166101" cy="270488"/>
            </a:xfrm>
            <a:prstGeom prst="rect">
              <a:avLst/>
            </a:prstGeom>
            <a:solidFill>
              <a:srgbClr val="9F8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21AC5F-4F3B-4AAB-95CC-EB7C9EFE42A4}"/>
                </a:ext>
              </a:extLst>
            </p:cNvPr>
            <p:cNvSpPr txBox="1"/>
            <p:nvPr/>
          </p:nvSpPr>
          <p:spPr>
            <a:xfrm>
              <a:off x="2938726" y="4912807"/>
              <a:ext cx="6314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총 리뷰 수 중에 </a:t>
              </a:r>
              <a:r>
                <a:rPr lang="ko-KR" alt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묘종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별 리뷰 수를 추출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평점 평균을 가중치로 계산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묘종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별 사료 선호도 및 사료 순위 도출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9109012-4BBB-4DD7-BB42-AADED60C49F9}"/>
                </a:ext>
              </a:extLst>
            </p:cNvPr>
            <p:cNvGrpSpPr/>
            <p:nvPr/>
          </p:nvGrpSpPr>
          <p:grpSpPr>
            <a:xfrm>
              <a:off x="4686670" y="4449169"/>
              <a:ext cx="2818660" cy="372281"/>
              <a:chOff x="1065492" y="4449169"/>
              <a:chExt cx="2818660" cy="37228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862674F-76A3-4845-929F-DE598C5F9F35}"/>
                  </a:ext>
                </a:extLst>
              </p:cNvPr>
              <p:cNvSpPr/>
              <p:nvPr/>
            </p:nvSpPr>
            <p:spPr>
              <a:xfrm>
                <a:off x="1758706" y="4449169"/>
                <a:ext cx="2125446" cy="372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07315" algn="just">
                  <a:lnSpc>
                    <a:spcPct val="107000"/>
                  </a:lnSpc>
                </a:pPr>
                <a:r>
                  <a:rPr lang="ko-KR" altLang="en-US" kern="100" dirty="0" err="1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묘종</a:t>
                </a:r>
                <a:r>
                  <a:rPr lang="ko-KR" altLang="en-US" kern="100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+ </a:t>
                </a:r>
                <a:r>
                  <a:rPr lang="ko-KR" altLang="en-US" kern="100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평점 </a:t>
                </a:r>
                <a:r>
                  <a:rPr lang="ko-KR" altLang="en-US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Times New Roman" panose="02020603050405020304" pitchFamily="18" charset="0"/>
                  </a:rPr>
                  <a:t>비교</a:t>
                </a:r>
                <a:endParaRPr lang="ko-KR" altLang="ko-KR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FD4EC20E-086B-4167-B8DB-04E351F1BF68}"/>
                  </a:ext>
                </a:extLst>
              </p:cNvPr>
              <p:cNvGrpSpPr/>
              <p:nvPr/>
            </p:nvGrpSpPr>
            <p:grpSpPr>
              <a:xfrm>
                <a:off x="1065492" y="4495799"/>
                <a:ext cx="807156" cy="285787"/>
                <a:chOff x="885286" y="4553458"/>
                <a:chExt cx="807156" cy="285787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B4C39E24-149A-4AFB-B0F0-2F14ADAEE55A}"/>
                    </a:ext>
                  </a:extLst>
                </p:cNvPr>
                <p:cNvGrpSpPr/>
                <p:nvPr/>
              </p:nvGrpSpPr>
              <p:grpSpPr>
                <a:xfrm>
                  <a:off x="885286" y="4553458"/>
                  <a:ext cx="545670" cy="285787"/>
                  <a:chOff x="1185273" y="3431433"/>
                  <a:chExt cx="545670" cy="285787"/>
                </a:xfrm>
              </p:grpSpPr>
              <p:pic>
                <p:nvPicPr>
                  <p:cNvPr id="51" name="그림 50" descr="음식이(가) 표시된 사진&#10;&#10;자동 생성된 설명">
                    <a:extLst>
                      <a:ext uri="{FF2B5EF4-FFF2-40B4-BE49-F238E27FC236}">
                        <a16:creationId xmlns:a16="http://schemas.microsoft.com/office/drawing/2014/main" id="{D5395E92-161F-4AEA-BF18-B72F80C114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1466" t="45893" r="42011" b="6970"/>
                  <a:stretch/>
                </p:blipFill>
                <p:spPr>
                  <a:xfrm>
                    <a:off x="1185273" y="3431433"/>
                    <a:ext cx="285787" cy="285787"/>
                  </a:xfrm>
                  <a:prstGeom prst="rect">
                    <a:avLst/>
                  </a:prstGeom>
                </p:spPr>
              </p:pic>
              <p:pic>
                <p:nvPicPr>
                  <p:cNvPr id="52" name="그림 51" descr="음식이(가) 표시된 사진&#10;&#10;자동 생성된 설명">
                    <a:extLst>
                      <a:ext uri="{FF2B5EF4-FFF2-40B4-BE49-F238E27FC236}">
                        <a16:creationId xmlns:a16="http://schemas.microsoft.com/office/drawing/2014/main" id="{AC8B1176-91B2-4EEA-83F3-9876290F09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1466" t="45893" r="42011" b="6970"/>
                  <a:stretch/>
                </p:blipFill>
                <p:spPr>
                  <a:xfrm>
                    <a:off x="1445156" y="3431433"/>
                    <a:ext cx="285787" cy="28578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 descr="음식이(가) 표시된 사진&#10;&#10;자동 생성된 설명">
                  <a:extLst>
                    <a:ext uri="{FF2B5EF4-FFF2-40B4-BE49-F238E27FC236}">
                      <a16:creationId xmlns:a16="http://schemas.microsoft.com/office/drawing/2014/main" id="{72F82B11-167D-4ED9-A8F0-E163311115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66" t="45893" r="42011" b="6970"/>
                <a:stretch/>
              </p:blipFill>
              <p:spPr>
                <a:xfrm>
                  <a:off x="1406655" y="4553458"/>
                  <a:ext cx="285787" cy="28578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92741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5C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E39B81F-BAEE-42AC-ADA4-85F833E7DB00}"/>
              </a:ext>
            </a:extLst>
          </p:cNvPr>
          <p:cNvSpPr/>
          <p:nvPr/>
        </p:nvSpPr>
        <p:spPr>
          <a:xfrm>
            <a:off x="-522514" y="-440871"/>
            <a:ext cx="13237029" cy="7739743"/>
          </a:xfrm>
          <a:prstGeom prst="frame">
            <a:avLst/>
          </a:prstGeom>
          <a:solidFill>
            <a:srgbClr val="E8D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2322C-934E-4DEF-8232-13B1487AD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1705" y="2277807"/>
            <a:ext cx="1186918" cy="737536"/>
          </a:xfrm>
          <a:prstGeom prst="rect">
            <a:avLst/>
          </a:prstGeom>
        </p:spPr>
      </p:pic>
      <p:pic>
        <p:nvPicPr>
          <p:cNvPr id="8" name="그래픽 7" descr="고양이">
            <a:extLst>
              <a:ext uri="{FF2B5EF4-FFF2-40B4-BE49-F238E27FC236}">
                <a16:creationId xmlns:a16="http://schemas.microsoft.com/office/drawing/2014/main" id="{F6F50EE7-BF8D-407C-8965-D853CDFB8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781" y="4799630"/>
            <a:ext cx="1565665" cy="156566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E607F3-30E3-43B9-A8F2-4F8A9044415C}"/>
              </a:ext>
            </a:extLst>
          </p:cNvPr>
          <p:cNvSpPr/>
          <p:nvPr/>
        </p:nvSpPr>
        <p:spPr>
          <a:xfrm>
            <a:off x="-1822129" y="3590342"/>
            <a:ext cx="563346" cy="506645"/>
          </a:xfrm>
          <a:prstGeom prst="rect">
            <a:avLst/>
          </a:prstGeom>
          <a:solidFill>
            <a:srgbClr val="F5A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F76E0-232B-45E6-BF60-2866A46DD9EF}"/>
              </a:ext>
            </a:extLst>
          </p:cNvPr>
          <p:cNvSpPr/>
          <p:nvPr/>
        </p:nvSpPr>
        <p:spPr>
          <a:xfrm>
            <a:off x="-1816886" y="4243485"/>
            <a:ext cx="569978" cy="542271"/>
          </a:xfrm>
          <a:prstGeom prst="rect">
            <a:avLst/>
          </a:prstGeom>
          <a:solidFill>
            <a:srgbClr val="F9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4A127E-FE32-40FB-BC86-72E918248549}"/>
              </a:ext>
            </a:extLst>
          </p:cNvPr>
          <p:cNvSpPr/>
          <p:nvPr/>
        </p:nvSpPr>
        <p:spPr>
          <a:xfrm>
            <a:off x="-1776019" y="4956004"/>
            <a:ext cx="588488" cy="625399"/>
          </a:xfrm>
          <a:prstGeom prst="rect">
            <a:avLst/>
          </a:prstGeom>
          <a:solidFill>
            <a:srgbClr val="F7D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62B59E-6E9E-4F49-8058-FC8181ADEFDD}"/>
              </a:ext>
            </a:extLst>
          </p:cNvPr>
          <p:cNvSpPr/>
          <p:nvPr/>
        </p:nvSpPr>
        <p:spPr>
          <a:xfrm>
            <a:off x="-1790699" y="5774901"/>
            <a:ext cx="659130" cy="648759"/>
          </a:xfrm>
          <a:prstGeom prst="rect">
            <a:avLst/>
          </a:prstGeom>
          <a:solidFill>
            <a:srgbClr val="E8D7B9"/>
          </a:solidFill>
          <a:ln>
            <a:solidFill>
              <a:srgbClr val="E8D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148C44-B280-468D-8E0E-CF2DED9021D4}"/>
              </a:ext>
            </a:extLst>
          </p:cNvPr>
          <p:cNvSpPr/>
          <p:nvPr/>
        </p:nvSpPr>
        <p:spPr>
          <a:xfrm>
            <a:off x="-1728820" y="6592226"/>
            <a:ext cx="542572" cy="531548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9883E1-33D8-42E5-AEE1-02171E95B349}"/>
              </a:ext>
            </a:extLst>
          </p:cNvPr>
          <p:cNvGrpSpPr/>
          <p:nvPr/>
        </p:nvGrpSpPr>
        <p:grpSpPr>
          <a:xfrm>
            <a:off x="934170" y="846665"/>
            <a:ext cx="4860840" cy="512235"/>
            <a:chOff x="934170" y="846665"/>
            <a:chExt cx="4739567" cy="512235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2BF7C68-51A4-4C01-ABC8-EA5AD779D628}"/>
                </a:ext>
              </a:extLst>
            </p:cNvPr>
            <p:cNvSpPr/>
            <p:nvPr/>
          </p:nvSpPr>
          <p:spPr>
            <a:xfrm>
              <a:off x="934170" y="866085"/>
              <a:ext cx="3167930" cy="4928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9F8B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F8B7E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A3D949-6BE5-41D4-8B04-E06E518D10A3}"/>
                </a:ext>
              </a:extLst>
            </p:cNvPr>
            <p:cNvSpPr txBox="1"/>
            <p:nvPr/>
          </p:nvSpPr>
          <p:spPr>
            <a:xfrm>
              <a:off x="1111736" y="846665"/>
              <a:ext cx="45620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4. </a:t>
              </a:r>
              <a:r>
                <a:rPr lang="ko-KR" altLang="en-US" sz="2600" b="1" dirty="0">
                  <a:solidFill>
                    <a:srgbClr val="9F8B7E"/>
                  </a:solidFill>
                  <a:latin typeface="나눔손글씨 다시 시작해" panose="02000503000000000000" pitchFamily="2" charset="-127"/>
                  <a:ea typeface="나눔손글씨 다시 시작해" panose="02000503000000000000" pitchFamily="2" charset="-127"/>
                </a:rPr>
                <a:t>어플리케이션 활용 시나리오</a:t>
              </a:r>
              <a:endParaRPr lang="en-US" altLang="ko-KR" sz="2600" b="1" dirty="0">
                <a:solidFill>
                  <a:srgbClr val="9F8B7E"/>
                </a:solidFill>
                <a:latin typeface="나눔손글씨 다시 시작해" panose="02000503000000000000" pitchFamily="2" charset="-127"/>
                <a:ea typeface="나눔손글씨 다시 시작해" panose="02000503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62674F-76A3-4845-929F-DE598C5F9F35}"/>
              </a:ext>
            </a:extLst>
          </p:cNvPr>
          <p:cNvSpPr/>
          <p:nvPr/>
        </p:nvSpPr>
        <p:spPr>
          <a:xfrm>
            <a:off x="1380913" y="4705723"/>
            <a:ext cx="3817622" cy="1395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buFontTx/>
              <a:buChar char="-"/>
            </a:pPr>
            <a:r>
              <a:rPr lang="ko-KR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다양한 파라미터로 사료 비교 가능</a:t>
            </a:r>
            <a:endParaRPr lang="en-US" altLang="ko-KR" sz="1600" kern="1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buFontTx/>
              <a:buChar char="-"/>
            </a:pPr>
            <a:r>
              <a:rPr lang="ko-KR" altLang="en-US" sz="16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묘종</a:t>
            </a:r>
            <a:r>
              <a:rPr lang="ko-KR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별 선호하는 사료 파악 가능</a:t>
            </a:r>
            <a:endParaRPr lang="en-US" altLang="ko-KR" sz="1600" kern="1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buFontTx/>
              <a:buChar char="-"/>
            </a:pPr>
            <a:r>
              <a:rPr lang="ko-KR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고양이에게 부족한 영양성분을 고려해 </a:t>
            </a:r>
            <a:endParaRPr lang="en-US" altLang="ko-KR" sz="1600" kern="1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   </a:t>
            </a:r>
            <a:r>
              <a:rPr lang="ko-KR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사료를 선택하는데 도움</a:t>
            </a:r>
            <a:endParaRPr lang="en-US" altLang="ko-KR" sz="1600" kern="1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ko-KR" altLang="ko-KR" sz="1600" kern="1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42A749-EBEE-4CF4-B4DA-57FFD7F3C204}"/>
              </a:ext>
            </a:extLst>
          </p:cNvPr>
          <p:cNvSpPr/>
          <p:nvPr/>
        </p:nvSpPr>
        <p:spPr>
          <a:xfrm>
            <a:off x="6406724" y="4925670"/>
            <a:ext cx="3990343" cy="604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buFontTx/>
              <a:buChar char="-"/>
            </a:pPr>
            <a:r>
              <a:rPr lang="ko-KR" altLang="en-US" sz="16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묘종</a:t>
            </a:r>
            <a:r>
              <a:rPr lang="ko-KR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별 선호하는 사료 추천 시스템 도입</a:t>
            </a:r>
            <a:endParaRPr lang="en-US" altLang="ko-KR" sz="1600" kern="1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buFontTx/>
              <a:buChar char="-"/>
            </a:pPr>
            <a:r>
              <a:rPr lang="ko-KR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신제품 개발 및 마케팅에 참고</a:t>
            </a:r>
            <a:endParaRPr lang="en-US" altLang="ko-KR" sz="1600" kern="1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C376F6-BB83-4E4A-9980-6D2DFD7CD7CA}"/>
              </a:ext>
            </a:extLst>
          </p:cNvPr>
          <p:cNvSpPr/>
          <p:nvPr/>
        </p:nvSpPr>
        <p:spPr>
          <a:xfrm>
            <a:off x="2637613" y="1881189"/>
            <a:ext cx="943788" cy="277812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E0D7DD-7AD8-4B72-A720-3899301814C2}"/>
              </a:ext>
            </a:extLst>
          </p:cNvPr>
          <p:cNvSpPr/>
          <p:nvPr/>
        </p:nvSpPr>
        <p:spPr>
          <a:xfrm>
            <a:off x="2506875" y="1841501"/>
            <a:ext cx="1210099" cy="374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1. </a:t>
            </a: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사용자</a:t>
            </a:r>
            <a:endParaRPr lang="ko-KR" altLang="ko-KR" kern="1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FB4711-EAE0-44F9-AC43-E82A952D297A}"/>
              </a:ext>
            </a:extLst>
          </p:cNvPr>
          <p:cNvSpPr/>
          <p:nvPr/>
        </p:nvSpPr>
        <p:spPr>
          <a:xfrm>
            <a:off x="7988546" y="1881189"/>
            <a:ext cx="943788" cy="277812"/>
          </a:xfrm>
          <a:prstGeom prst="rect">
            <a:avLst/>
          </a:prstGeom>
          <a:solidFill>
            <a:srgbClr val="9F8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534E2D1-E281-48DB-A069-6C8DAA09F92B}"/>
              </a:ext>
            </a:extLst>
          </p:cNvPr>
          <p:cNvSpPr/>
          <p:nvPr/>
        </p:nvSpPr>
        <p:spPr>
          <a:xfrm>
            <a:off x="7879871" y="1837754"/>
            <a:ext cx="1044049" cy="374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2. </a:t>
            </a: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기업</a:t>
            </a:r>
            <a:endParaRPr lang="ko-KR" altLang="ko-KR" kern="1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050" name="Picture 2" descr="길고양이 사료 고르기 방법, 어떤 것이 좋을까? – 비마이펫 라이프">
            <a:extLst>
              <a:ext uri="{FF2B5EF4-FFF2-40B4-BE49-F238E27FC236}">
                <a16:creationId xmlns:a16="http://schemas.microsoft.com/office/drawing/2014/main" id="{6BAFACEF-1869-4C17-95E0-ECB6DFB84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51" y="2541587"/>
            <a:ext cx="3413946" cy="192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추천 시스템(Recommendation System) 개요">
            <a:extLst>
              <a:ext uri="{FF2B5EF4-FFF2-40B4-BE49-F238E27FC236}">
                <a16:creationId xmlns:a16="http://schemas.microsoft.com/office/drawing/2014/main" id="{9C1B180B-7F32-485C-A7B2-8212219A1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37" t="4823" r="31556" b="7678"/>
          <a:stretch/>
        </p:blipFill>
        <p:spPr bwMode="auto">
          <a:xfrm>
            <a:off x="6755632" y="2668770"/>
            <a:ext cx="3292526" cy="177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79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376</Words>
  <Application>Microsoft Office PowerPoint</Application>
  <PresentationFormat>와이드스크린</PresentationFormat>
  <Paragraphs>149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에스코어 드림 5 Medium</vt:lpstr>
      <vt:lpstr>Kristen ITC</vt:lpstr>
      <vt:lpstr>Arial</vt:lpstr>
      <vt:lpstr>맑은 고딕</vt:lpstr>
      <vt:lpstr>에스코어 드림 4 Regular</vt:lpstr>
      <vt:lpstr>에스코어 드림 6 Bold</vt:lpstr>
      <vt:lpstr>나눔손글씨 다시 시작해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김주은</cp:lastModifiedBy>
  <cp:revision>166</cp:revision>
  <dcterms:created xsi:type="dcterms:W3CDTF">2018-07-18T01:57:13Z</dcterms:created>
  <dcterms:modified xsi:type="dcterms:W3CDTF">2020-11-11T09:31:31Z</dcterms:modified>
</cp:coreProperties>
</file>