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8" r:id="rId2"/>
    <p:sldId id="644" r:id="rId3"/>
    <p:sldId id="655" r:id="rId4"/>
    <p:sldId id="647" r:id="rId5"/>
    <p:sldId id="657" r:id="rId6"/>
    <p:sldId id="658" r:id="rId7"/>
    <p:sldId id="659" r:id="rId8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A1"/>
    <a:srgbClr val="1E5BD5"/>
    <a:srgbClr val="FFFFFF"/>
    <a:srgbClr val="2EB373"/>
    <a:srgbClr val="F6F6F6"/>
    <a:srgbClr val="F6F7F7"/>
    <a:srgbClr val="F7F7F7"/>
    <a:srgbClr val="2752A3"/>
    <a:srgbClr val="345592"/>
    <a:srgbClr val="27D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0" autoAdjust="0"/>
    <p:restoredTop sz="78993" autoAdjust="0"/>
  </p:normalViewPr>
  <p:slideViewPr>
    <p:cSldViewPr snapToGrid="0">
      <p:cViewPr>
        <p:scale>
          <a:sx n="75" d="100"/>
          <a:sy n="75" d="100"/>
        </p:scale>
        <p:origin x="70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C4DA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53-3B44-A4E2-F5A85789CE3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453-3B44-A4E2-F5A85789CE34}"/>
              </c:ext>
            </c:extLst>
          </c:dPt>
          <c:dPt>
            <c:idx val="2"/>
            <c:bubble3D val="0"/>
            <c:spPr>
              <a:solidFill>
                <a:srgbClr val="0C4DA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453-3B44-A4E2-F5A85789CE34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53-3B44-A4E2-F5A85789CE34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3-3B44-A4E2-F5A85789C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75E0F-2BF3-4DE3-BA85-434D9A7DCE4A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BBC9A-C9EB-4341-8EA5-FAD3EF9E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02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305B-17A2-4226-945F-2B02096BD11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3ECB-BA71-4D6C-A523-11CA69554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9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800">
                <a:effectLst/>
              </a:rPr>
              <a:t>&lt;Figure 2&gt;</a:t>
            </a:r>
            <a:r>
              <a:rPr lang="ko-KR" altLang="en-US" sz="1800">
                <a:effectLst/>
              </a:rPr>
              <a:t>는 </a:t>
            </a:r>
            <a:r>
              <a:rPr lang="en-US" altLang="ko-KR" sz="1800">
                <a:effectLst/>
              </a:rPr>
              <a:t>2014 </a:t>
            </a:r>
            <a:r>
              <a:rPr lang="ko-KR" altLang="en-US" sz="1800">
                <a:effectLst/>
              </a:rPr>
              <a:t>년 </a:t>
            </a:r>
            <a:r>
              <a:rPr lang="en-US" altLang="ko-KR" sz="1800">
                <a:effectLst/>
              </a:rPr>
              <a:t>7 </a:t>
            </a:r>
            <a:r>
              <a:rPr lang="ko-KR" altLang="en-US" sz="1800">
                <a:effectLst/>
              </a:rPr>
              <a:t>월부터 일 년 간 두 회사의 주가흐름이다</a:t>
            </a:r>
            <a:r>
              <a:rPr lang="en-US" altLang="ko-KR" sz="1800">
                <a:effectLst/>
              </a:rPr>
              <a:t>. (주)</a:t>
            </a:r>
            <a:r>
              <a:rPr lang="ko-KR" altLang="en-US" sz="1800">
                <a:effectLst/>
              </a:rPr>
              <a:t>제일모직은 상장 </a:t>
            </a:r>
            <a:endParaRPr lang="ko-KR" altLang="en-US"/>
          </a:p>
          <a:p>
            <a:r>
              <a:rPr lang="ko-KR" altLang="en-US" sz="1800">
                <a:effectLst/>
              </a:rPr>
              <a:t>일 </a:t>
            </a:r>
            <a:r>
              <a:rPr lang="en-US" altLang="ko-KR" sz="1800">
                <a:effectLst/>
              </a:rPr>
              <a:t>113,000</a:t>
            </a:r>
            <a:r>
              <a:rPr lang="ko-KR" altLang="en-US" sz="1800">
                <a:effectLst/>
              </a:rPr>
              <a:t>원을 시작으로 이후 꾸준히 상승하였고 합병결의 한 달 전인 </a:t>
            </a:r>
            <a:r>
              <a:rPr lang="en-US" altLang="ko-KR" sz="1800">
                <a:effectLst/>
              </a:rPr>
              <a:t>2015</a:t>
            </a:r>
            <a:r>
              <a:rPr lang="ko-KR" altLang="en-US" sz="1800">
                <a:effectLst/>
              </a:rPr>
              <a:t>년 </a:t>
            </a:r>
            <a:r>
              <a:rPr lang="en-US" altLang="ko-KR" sz="1800">
                <a:effectLst/>
              </a:rPr>
              <a:t>4</a:t>
            </a:r>
            <a:r>
              <a:rPr lang="ko-KR" altLang="en-US" sz="1800">
                <a:effectLst/>
              </a:rPr>
              <a:t>월 </a:t>
            </a:r>
            <a:endParaRPr lang="ko-KR" altLang="en-US"/>
          </a:p>
          <a:p>
            <a:r>
              <a:rPr lang="en-US" altLang="ko-KR" sz="1800">
                <a:effectLst/>
              </a:rPr>
              <a:t>27</a:t>
            </a:r>
            <a:r>
              <a:rPr lang="ko-KR" altLang="en-US" sz="1800">
                <a:effectLst/>
              </a:rPr>
              <a:t>일에는 </a:t>
            </a:r>
            <a:r>
              <a:rPr lang="en-US" altLang="ko-KR" sz="1800">
                <a:effectLst/>
              </a:rPr>
              <a:t>166,000</a:t>
            </a:r>
            <a:r>
              <a:rPr lang="ko-KR" altLang="en-US" sz="1800">
                <a:effectLst/>
              </a:rPr>
              <a:t>원에 달한다</a:t>
            </a:r>
            <a:r>
              <a:rPr lang="en-US" altLang="ko-KR" sz="1800">
                <a:effectLst/>
              </a:rPr>
              <a:t>. </a:t>
            </a:r>
            <a:r>
              <a:rPr lang="ko-KR" altLang="en-US" sz="1800">
                <a:effectLst/>
              </a:rPr>
              <a:t>반면 </a:t>
            </a:r>
            <a:r>
              <a:rPr lang="en-US" altLang="ko-KR" sz="1800">
                <a:effectLst/>
              </a:rPr>
              <a:t>(주)</a:t>
            </a:r>
            <a:r>
              <a:rPr lang="ko-KR" altLang="en-US" sz="1800">
                <a:effectLst/>
              </a:rPr>
              <a:t>삼성물산은 </a:t>
            </a:r>
            <a:r>
              <a:rPr lang="en-US" altLang="ko-KR" sz="1800">
                <a:effectLst/>
              </a:rPr>
              <a:t>2014</a:t>
            </a:r>
            <a:r>
              <a:rPr lang="ko-KR" altLang="en-US" sz="1800">
                <a:effectLst/>
              </a:rPr>
              <a:t>년 중반 </a:t>
            </a:r>
            <a:r>
              <a:rPr lang="en-US" altLang="ko-KR" sz="1800">
                <a:effectLst/>
              </a:rPr>
              <a:t>7</a:t>
            </a:r>
            <a:r>
              <a:rPr lang="ko-KR" altLang="en-US" sz="1800">
                <a:effectLst/>
              </a:rPr>
              <a:t>만원대였으나</a:t>
            </a:r>
            <a:r>
              <a:rPr lang="en-US" altLang="ko-KR" sz="1800">
                <a:effectLst/>
              </a:rPr>
              <a:t>, (주)</a:t>
            </a:r>
            <a:r>
              <a:rPr lang="ko-KR" altLang="en-US" sz="1800">
                <a:effectLst/>
              </a:rPr>
              <a:t>제 </a:t>
            </a:r>
            <a:endParaRPr lang="ko-KR" altLang="en-US"/>
          </a:p>
          <a:p>
            <a:r>
              <a:rPr lang="ko-KR" altLang="en-US" sz="1800">
                <a:effectLst/>
              </a:rPr>
              <a:t>일모직 상장 무렵 </a:t>
            </a:r>
            <a:r>
              <a:rPr lang="en-US" altLang="ko-KR" sz="1800">
                <a:effectLst/>
              </a:rPr>
              <a:t>6</a:t>
            </a:r>
            <a:r>
              <a:rPr lang="ko-KR" altLang="en-US" sz="1800">
                <a:effectLst/>
              </a:rPr>
              <a:t>만원대로 떨어지고 </a:t>
            </a:r>
            <a:r>
              <a:rPr lang="en-US" altLang="ko-KR" sz="1800">
                <a:effectLst/>
              </a:rPr>
              <a:t>2015</a:t>
            </a:r>
            <a:r>
              <a:rPr lang="ko-KR" altLang="en-US" sz="1800">
                <a:effectLst/>
              </a:rPr>
              <a:t>년 들어서는 줄곧 </a:t>
            </a:r>
            <a:r>
              <a:rPr lang="en-US" altLang="ko-KR" sz="1800">
                <a:effectLst/>
              </a:rPr>
              <a:t>5</a:t>
            </a:r>
            <a:r>
              <a:rPr lang="ko-KR" altLang="en-US" sz="1800">
                <a:effectLst/>
              </a:rPr>
              <a:t>만원대에 머물렀다</a:t>
            </a:r>
            <a:r>
              <a:rPr lang="en-US" altLang="ko-KR" sz="1800">
                <a:effectLst/>
              </a:rPr>
              <a:t>. </a:t>
            </a:r>
            <a:r>
              <a:rPr lang="ko-KR" altLang="en-US" sz="1800">
                <a:effectLst/>
              </a:rPr>
              <a:t>같은 </a:t>
            </a:r>
            <a:endParaRPr lang="ko-KR" altLang="en-US"/>
          </a:p>
          <a:p>
            <a:r>
              <a:rPr lang="ko-KR" altLang="en-US" sz="1800">
                <a:effectLst/>
              </a:rPr>
              <a:t>기간 </a:t>
            </a:r>
            <a:r>
              <a:rPr lang="en" altLang="ko-KR" sz="1800">
                <a:effectLst/>
              </a:rPr>
              <a:t>KOSPI </a:t>
            </a:r>
            <a:r>
              <a:rPr lang="ko-KR" altLang="en-US" sz="1800">
                <a:effectLst/>
              </a:rPr>
              <a:t>가 상승세였던 점을 감안하면 </a:t>
            </a:r>
            <a:r>
              <a:rPr lang="en-US" altLang="ko-KR" sz="1800">
                <a:effectLst/>
              </a:rPr>
              <a:t>(주)</a:t>
            </a:r>
            <a:r>
              <a:rPr lang="ko-KR" altLang="en-US" sz="1800">
                <a:effectLst/>
              </a:rPr>
              <a:t>삼성물산의 주가는 고전하는 상황이었다</a:t>
            </a:r>
            <a:r>
              <a:rPr lang="en-US" altLang="ko-KR" sz="1800">
                <a:effectLst/>
              </a:rPr>
              <a:t>. </a:t>
            </a:r>
            <a:endParaRPr lang="ko-KR" altLang="en-US"/>
          </a:p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23ECB-BA71-4D6C-A523-11CA695547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effectLst/>
              </a:rPr>
              <a:t>그러나 </a:t>
            </a:r>
            <a:r>
              <a:rPr lang="en-US" altLang="ko-KR" sz="1800">
                <a:effectLst/>
              </a:rPr>
              <a:t>7</a:t>
            </a:r>
            <a:r>
              <a:rPr lang="ko-KR" altLang="en-US" sz="1800">
                <a:effectLst/>
              </a:rPr>
              <a:t>월 </a:t>
            </a:r>
            <a:r>
              <a:rPr lang="en-US" altLang="ko-KR" sz="1800">
                <a:effectLst/>
              </a:rPr>
              <a:t>3</a:t>
            </a:r>
            <a:r>
              <a:rPr lang="ko-KR" altLang="en-US" sz="1800">
                <a:effectLst/>
              </a:rPr>
              <a:t>일 국제 의결권 자문기구인 </a:t>
            </a:r>
            <a:r>
              <a:rPr lang="en" altLang="ko-KR" sz="1800">
                <a:effectLst/>
              </a:rPr>
              <a:t>ISS</a:t>
            </a:r>
            <a:r>
              <a:rPr lang="ko-KR" altLang="en-US" sz="1800">
                <a:effectLst/>
              </a:rPr>
              <a:t>가 투자자들에게 </a:t>
            </a:r>
            <a:r>
              <a:rPr lang="en-US" altLang="ko-KR" sz="1800">
                <a:effectLst/>
              </a:rPr>
              <a:t>(주)</a:t>
            </a:r>
            <a:r>
              <a:rPr lang="ko-KR" altLang="en-US" sz="1800">
                <a:effectLst/>
              </a:rPr>
              <a:t>제일모직</a:t>
            </a:r>
            <a:r>
              <a:rPr lang="en-US" altLang="ko-KR" sz="1800">
                <a:effectLst/>
              </a:rPr>
              <a:t>-(주)</a:t>
            </a:r>
            <a:r>
              <a:rPr lang="ko-KR" altLang="en-US" sz="1800">
                <a:effectLst/>
              </a:rPr>
              <a:t>삼성물산 </a:t>
            </a:r>
            <a:endParaRPr lang="ko-KR" altLang="en-US"/>
          </a:p>
          <a:p>
            <a:r>
              <a:rPr lang="ko-KR" altLang="en-US" sz="1800">
                <a:effectLst/>
              </a:rPr>
              <a:t>합병안을 반대할 것을 권고하였다</a:t>
            </a:r>
            <a:r>
              <a:rPr lang="en-US" altLang="ko-KR" sz="1800">
                <a:effectLst/>
              </a:rPr>
              <a:t>. </a:t>
            </a:r>
            <a:r>
              <a:rPr lang="ko-KR" altLang="en-US" sz="1800">
                <a:effectLst/>
              </a:rPr>
              <a:t>합병조건이 삼성물산 주가가 지나치게 저평가돼 해당 </a:t>
            </a:r>
            <a:endParaRPr lang="ko-KR" altLang="en-US"/>
          </a:p>
          <a:p>
            <a:r>
              <a:rPr lang="ko-KR" altLang="en-US" sz="1800">
                <a:effectLst/>
              </a:rPr>
              <a:t>주주들에게 불리하다는 이유에서였다</a:t>
            </a:r>
            <a:r>
              <a:rPr lang="en-US" altLang="ko-KR" sz="1800">
                <a:effectLst/>
              </a:rPr>
              <a:t>. 7 </a:t>
            </a:r>
            <a:r>
              <a:rPr lang="ko-KR" altLang="en-US" sz="1800">
                <a:effectLst/>
              </a:rPr>
              <a:t>월 </a:t>
            </a:r>
            <a:r>
              <a:rPr lang="en-US" altLang="ko-KR" sz="1800">
                <a:effectLst/>
              </a:rPr>
              <a:t>8 </a:t>
            </a:r>
            <a:r>
              <a:rPr lang="ko-KR" altLang="en-US" sz="1800">
                <a:effectLst/>
              </a:rPr>
              <a:t>일에는 국내 의결권 자문기구인 한국기업지배 </a:t>
            </a:r>
            <a:endParaRPr lang="ko-KR" altLang="en-US"/>
          </a:p>
          <a:p>
            <a:r>
              <a:rPr lang="ko-KR" altLang="en-US" sz="1800">
                <a:effectLst/>
              </a:rPr>
              <a:t>구조원도 합병반대를 권고하였다</a:t>
            </a:r>
            <a:r>
              <a:rPr lang="en-US" altLang="ko-KR" sz="1800">
                <a:effectLst/>
              </a:rPr>
              <a:t>. </a:t>
            </a:r>
            <a:r>
              <a:rPr lang="en" altLang="ko-KR" sz="1800">
                <a:effectLst/>
              </a:rPr>
              <a:t>ISS </a:t>
            </a:r>
            <a:r>
              <a:rPr lang="ko-KR" altLang="en-US" sz="1800">
                <a:effectLst/>
              </a:rPr>
              <a:t>와 기업지배구조원의 의견은 국민연금을 비롯한 기 </a:t>
            </a:r>
            <a:endParaRPr lang="ko-KR" altLang="en-US"/>
          </a:p>
          <a:p>
            <a:r>
              <a:rPr lang="ko-KR" altLang="en-US" sz="1800">
                <a:effectLst/>
              </a:rPr>
              <a:t>관투자자들의 의결권 행사에 영향을 미칠 수 있다 </a:t>
            </a:r>
            <a:endParaRPr lang="ko-KR" altLang="en-US"/>
          </a:p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23ECB-BA71-4D6C-A523-11CA695547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1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536F-6040-4D56-8854-DFF2FADB586F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6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B900-12D9-40E7-9238-5439EAE8FBB8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608-334A-4E44-AB9B-4FD6D0110C4D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9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F8AF-45EF-48EC-BE91-44E9D232A1F2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8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50CC-D71D-4AE3-806C-F15F84BBF9EF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4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978-F32E-40A8-B126-3A8EB6AE8922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2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0AA-21B4-410D-BEAA-6462FD0059FC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430F-7AAA-445D-8812-72D786D4E2A1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7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1922-6D51-4573-81EC-F00D237933FF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667-71E9-4101-B315-5E244C79D0E0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85-1191-4C26-8D68-BE6253385DAC}" type="datetime1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AC07463-2FCE-40CD-ABB9-79FA39B50958}" type="datetime1">
              <a:rPr lang="ko-KR" altLang="en-US" smtClean="0"/>
              <a:pPr/>
              <a:t>2024-12-03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16189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4DAC588-F3A5-4617-B7E3-9AEBD163C8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43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8187" y="1118532"/>
            <a:ext cx="1058145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Successtion Planning at Samasung:</a:t>
            </a:r>
          </a:p>
          <a:p>
            <a:r>
              <a:rPr lang="en-US" altLang="ko-KR" sz="48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 Merger Formular of</a:t>
            </a:r>
          </a:p>
          <a:p>
            <a:r>
              <a:rPr lang="en-US" altLang="ko-KR" sz="48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    </a:t>
            </a:r>
            <a:r>
              <a:rPr lang="en-US" altLang="ko-KR" sz="4800" spc="-15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Cheil Industries </a:t>
            </a:r>
            <a:r>
              <a:rPr lang="en-US" altLang="ko-KR" sz="48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and </a:t>
            </a:r>
            <a:r>
              <a:rPr lang="en-US" altLang="ko-KR" sz="4800" spc="-15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Samsung C&amp;T</a:t>
            </a:r>
            <a:endParaRPr lang="ko-KR" altLang="en-US" sz="4800" spc="-15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10084" y="4422278"/>
            <a:ext cx="2600943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&lt;2024-2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학기 기업재무</a:t>
            </a: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신승엽 </a:t>
            </a: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20249228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원효섭 </a:t>
            </a: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20249258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이민주 </a:t>
            </a: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20249296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조영민 </a:t>
            </a: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20249402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황신형 </a:t>
            </a: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20249467</a:t>
            </a:r>
          </a:p>
        </p:txBody>
      </p:sp>
    </p:spTree>
    <p:extLst>
      <p:ext uri="{BB962C8B-B14F-4D97-AF65-F5344CB8AC3E}">
        <p14:creationId xmlns:p14="http://schemas.microsoft.com/office/powerpoint/2010/main" val="26149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4875" y="1261407"/>
            <a:ext cx="4843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C4DA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altLang="ko-KR" sz="1400" dirty="0">
              <a:solidFill>
                <a:srgbClr val="0C4DA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4874" y="1930569"/>
            <a:ext cx="919605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What are the main drivers of Samsung C&amp;T’s equity value? </a:t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</a:br>
            <a:r>
              <a:rPr lang="ko-KR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삼성물산의 주식 가치 주요 요인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/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</a:b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Describe the Samsung C&amp;T’s holdings in other affiliates.</a:t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</a:b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How would these investments affect the firm value?</a:t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</a:br>
            <a:r>
              <a:rPr lang="ko-KR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삼성물산의 다른 계열사 지분 보유 현황과 기업 가치에 미치는 </a:t>
            </a:r>
            <a:r>
              <a:rPr lang="ko-KR" altLang="en-US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영향</a:t>
            </a:r>
            <a:endParaRPr lang="en-US" altLang="ko-KR" sz="2000" dirty="0">
              <a:solidFill>
                <a:srgbClr val="0C4DA1"/>
              </a:solidFill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Evaluate the merger formula (i.e., 1:0.35).</a:t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</a:b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Do you agree with Elliott’s claim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that the merger formula undervalued Samsung C&amp;T? Why?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Evaluate the actions taken by Elliott.</a:t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</a:br>
            <a:r>
              <a:rPr lang="ko-KR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합병 비율</a:t>
            </a:r>
            <a:r>
              <a:rPr lang="en-US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(1:0.35) </a:t>
            </a:r>
            <a:r>
              <a:rPr lang="ko-KR" altLang="en-US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평가</a:t>
            </a:r>
            <a:r>
              <a:rPr lang="en-US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및 </a:t>
            </a:r>
            <a:r>
              <a:rPr lang="en-US" altLang="ko-KR" sz="2000" dirty="0" smtClean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Elliott</a:t>
            </a:r>
            <a:r>
              <a:rPr lang="ko-KR" altLang="en-US" sz="2000" dirty="0" smtClean="0">
                <a:solidFill>
                  <a:srgbClr val="0C4DA1"/>
                </a:solidFill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주장에 대한 의견</a:t>
            </a:r>
            <a:r>
              <a:rPr lang="en-US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/>
            </a:r>
            <a:br>
              <a:rPr lang="en-US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</a:br>
            <a:endParaRPr lang="en-US" altLang="ko-KR" sz="2000" dirty="0">
              <a:solidFill>
                <a:srgbClr val="0C4DA1"/>
              </a:solidFill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  <a:t>Would you approve the merger deal if you were the Chief Investment Officer (CIO) of National Pension Fund in Korea? Why?</a:t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old" panose="020B0800000000000000" pitchFamily="34" charset="-127"/>
              </a:rPr>
            </a:br>
            <a:r>
              <a:rPr lang="ko-KR" altLang="en-US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국민연금 </a:t>
            </a:r>
            <a:r>
              <a:rPr lang="en-US" altLang="ko-KR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CIO</a:t>
            </a:r>
            <a:r>
              <a:rPr lang="ko-KR" altLang="en-US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으로서 </a:t>
            </a:r>
            <a:r>
              <a:rPr lang="ko-KR" altLang="en-US" sz="2000" dirty="0" err="1">
                <a:solidFill>
                  <a:srgbClr val="0C4DA1"/>
                </a:solidFill>
                <a:ea typeface="Noto Sans CJK KR Bold" panose="020B0800000000000000" pitchFamily="34" charset="-127"/>
              </a:rPr>
              <a:t>합병건</a:t>
            </a:r>
            <a:r>
              <a:rPr lang="ko-KR" altLang="en-US" sz="20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 승인 여부 검토</a:t>
            </a:r>
            <a:endParaRPr lang="ko-KR" altLang="ko-KR" sz="2000" dirty="0">
              <a:solidFill>
                <a:srgbClr val="0C4DA1"/>
              </a:solidFill>
              <a:ea typeface="Noto Sans CJK KR Bold" panose="020B0800000000000000" pitchFamily="34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04875" y="609600"/>
            <a:ext cx="10544175" cy="0"/>
          </a:xfrm>
          <a:prstGeom prst="line">
            <a:avLst/>
          </a:prstGeom>
          <a:ln w="19050">
            <a:solidFill>
              <a:srgbClr val="0C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7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AED8D-FDD7-FD8F-B355-C821B4B1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099D1F-9A37-93BA-6CC8-AD35B7B0990A}"/>
              </a:ext>
            </a:extLst>
          </p:cNvPr>
          <p:cNvSpPr/>
          <p:nvPr/>
        </p:nvSpPr>
        <p:spPr>
          <a:xfrm>
            <a:off x="6112932" y="3780380"/>
            <a:ext cx="5130800" cy="241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94B01D-486F-F132-3CC1-6A7F6FEC305A}"/>
              </a:ext>
            </a:extLst>
          </p:cNvPr>
          <p:cNvSpPr/>
          <p:nvPr/>
        </p:nvSpPr>
        <p:spPr>
          <a:xfrm>
            <a:off x="948266" y="3780380"/>
            <a:ext cx="5130800" cy="241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742394-89B1-4085-5F1A-C95862DD9A3E}"/>
              </a:ext>
            </a:extLst>
          </p:cNvPr>
          <p:cNvSpPr/>
          <p:nvPr/>
        </p:nvSpPr>
        <p:spPr>
          <a:xfrm>
            <a:off x="6112932" y="1337733"/>
            <a:ext cx="5130800" cy="241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8E4FFC-42F3-829A-D8C7-85488BC24680}"/>
              </a:ext>
            </a:extLst>
          </p:cNvPr>
          <p:cNvSpPr/>
          <p:nvPr/>
        </p:nvSpPr>
        <p:spPr>
          <a:xfrm>
            <a:off x="948266" y="1337733"/>
            <a:ext cx="5130800" cy="241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3B36FE6-3FDF-2074-AEF6-8E29F9A66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357992"/>
              </p:ext>
            </p:extLst>
          </p:nvPr>
        </p:nvGraphicFramePr>
        <p:xfrm>
          <a:off x="3530599" y="2040466"/>
          <a:ext cx="5130800" cy="3420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49651-F873-17A1-5A6D-DF23C04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2DD68F-FF5B-7C3E-717D-F9C9EBF98A5E}"/>
              </a:ext>
            </a:extLst>
          </p:cNvPr>
          <p:cNvSpPr/>
          <p:nvPr/>
        </p:nvSpPr>
        <p:spPr>
          <a:xfrm>
            <a:off x="904876" y="687141"/>
            <a:ext cx="4438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1. </a:t>
            </a:r>
            <a:r>
              <a:rPr lang="ko-KR" altLang="ko-KR" sz="1200">
                <a:solidFill>
                  <a:srgbClr val="0C4DA1"/>
                </a:solidFill>
                <a:ea typeface="Noto Sans CJK KR Bold" panose="020B0800000000000000" pitchFamily="34" charset="-127"/>
              </a:rPr>
              <a:t>삼성물산의 주식 가치 주요 요</a:t>
            </a:r>
            <a:r>
              <a:rPr lang="ko-KR" altLang="en-US" sz="1200">
                <a:solidFill>
                  <a:srgbClr val="0C4DA1"/>
                </a:solidFill>
                <a:ea typeface="Noto Sans CJK KR Bold" panose="020B0800000000000000" pitchFamily="34" charset="-127"/>
              </a:rPr>
              <a:t>인</a:t>
            </a:r>
            <a:endParaRPr lang="en-US" altLang="ko-KR" sz="1200" dirty="0">
              <a:solidFill>
                <a:srgbClr val="0C4DA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3D5E7A-8115-77E7-C17E-4423AC993799}"/>
              </a:ext>
            </a:extLst>
          </p:cNvPr>
          <p:cNvCxnSpPr/>
          <p:nvPr/>
        </p:nvCxnSpPr>
        <p:spPr>
          <a:xfrm>
            <a:off x="904875" y="609600"/>
            <a:ext cx="10544175" cy="0"/>
          </a:xfrm>
          <a:prstGeom prst="line">
            <a:avLst/>
          </a:prstGeom>
          <a:ln w="19050">
            <a:solidFill>
              <a:srgbClr val="0C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03AE5149-04ED-6B14-0B79-B8B39E571F4E}"/>
              </a:ext>
            </a:extLst>
          </p:cNvPr>
          <p:cNvSpPr/>
          <p:nvPr/>
        </p:nvSpPr>
        <p:spPr>
          <a:xfrm>
            <a:off x="5300132" y="2954866"/>
            <a:ext cx="1591736" cy="1591734"/>
          </a:xfrm>
          <a:prstGeom prst="ellipse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ko-KR" altLang="en-US" sz="20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주식 가치</a:t>
            </a:r>
            <a:endParaRPr lang="en-US" altLang="ko-KR" sz="20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vl="0" algn="ctr"/>
            <a:r>
              <a:rPr lang="ko-KR" altLang="en-US" sz="20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 요인</a:t>
            </a:r>
            <a:endParaRPr lang="en-US" altLang="ko-KR" sz="2000" b="1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B449-52C2-3F46-CE16-6EEA01C32D3B}"/>
              </a:ext>
            </a:extLst>
          </p:cNvPr>
          <p:cNvSpPr txBox="1"/>
          <p:nvPr/>
        </p:nvSpPr>
        <p:spPr>
          <a:xfrm rot="19506544">
            <a:off x="4740131" y="2651293"/>
            <a:ext cx="1988306" cy="77851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kumimoji="1" lang="ko-KR" altLang="en-US" spc="-300">
                <a:solidFill>
                  <a:schemeClr val="bg1"/>
                </a:solidFill>
              </a:rPr>
              <a:t>계열사 보유 지분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031CC-70A4-4F97-D39B-352420207E71}"/>
              </a:ext>
            </a:extLst>
          </p:cNvPr>
          <p:cNvSpPr txBox="1"/>
          <p:nvPr/>
        </p:nvSpPr>
        <p:spPr>
          <a:xfrm rot="2878252">
            <a:off x="5503719" y="2854428"/>
            <a:ext cx="1851888" cy="97877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ko-KR" altLang="en-US" spc="-300">
                <a:solidFill>
                  <a:schemeClr val="bg1"/>
                </a:solidFill>
              </a:rPr>
              <a:t>건설 및</a:t>
            </a:r>
            <a:r>
              <a:rPr kumimoji="1" lang="en-US" altLang="ko-KR" spc="-300">
                <a:solidFill>
                  <a:schemeClr val="bg1"/>
                </a:solidFill>
              </a:rPr>
              <a:t/>
            </a:r>
            <a:br>
              <a:rPr kumimoji="1" lang="en-US" altLang="ko-KR" spc="-300">
                <a:solidFill>
                  <a:schemeClr val="bg1"/>
                </a:solidFill>
              </a:rPr>
            </a:br>
            <a:r>
              <a:rPr kumimoji="1" lang="ko-KR" altLang="en-US" spc="-300">
                <a:solidFill>
                  <a:schemeClr val="bg1"/>
                </a:solidFill>
              </a:rPr>
              <a:t>엔지니어링 사업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46E77-5371-AAC7-4C94-6B59BD5860B3}"/>
              </a:ext>
            </a:extLst>
          </p:cNvPr>
          <p:cNvSpPr txBox="1"/>
          <p:nvPr/>
        </p:nvSpPr>
        <p:spPr>
          <a:xfrm rot="2774754">
            <a:off x="4921903" y="3430205"/>
            <a:ext cx="1624761" cy="127831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10245"/>
              </a:avLst>
            </a:prstTxWarp>
            <a:spAutoFit/>
          </a:bodyPr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</a:rPr>
              <a:t>자산 기반 및</a:t>
            </a:r>
            <a:endParaRPr kumimoji="1" lang="en-US" altLang="ko-KR" spc="-150">
              <a:solidFill>
                <a:schemeClr val="bg1"/>
              </a:solidFill>
            </a:endParaRPr>
          </a:p>
          <a:p>
            <a:pPr algn="ctr"/>
            <a:r>
              <a:rPr kumimoji="1" lang="ko-KR" altLang="en-US" spc="-150">
                <a:solidFill>
                  <a:schemeClr val="bg1"/>
                </a:solidFill>
              </a:rPr>
              <a:t>부동산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9B441-4486-885C-0F73-17F72B233335}"/>
              </a:ext>
            </a:extLst>
          </p:cNvPr>
          <p:cNvSpPr txBox="1"/>
          <p:nvPr/>
        </p:nvSpPr>
        <p:spPr>
          <a:xfrm rot="18978994">
            <a:off x="5619700" y="3445362"/>
            <a:ext cx="1624761" cy="127831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10245"/>
              </a:avLst>
            </a:prstTxWarp>
            <a:spAutoFit/>
          </a:bodyPr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</a:rPr>
              <a:t>시장 신뢰도 및</a:t>
            </a:r>
            <a:endParaRPr kumimoji="1" lang="en-US" altLang="ko-KR" spc="-150">
              <a:solidFill>
                <a:schemeClr val="bg1"/>
              </a:solidFill>
            </a:endParaRPr>
          </a:p>
          <a:p>
            <a:pPr algn="ctr"/>
            <a:r>
              <a:rPr kumimoji="1" lang="ko-KR" altLang="en-US" spc="-150">
                <a:solidFill>
                  <a:schemeClr val="bg1"/>
                </a:solidFill>
              </a:rPr>
              <a:t>지배구조</a:t>
            </a: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4D10E88F-3200-D8E8-9EEA-FC857DF80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357992"/>
              </p:ext>
            </p:extLst>
          </p:nvPr>
        </p:nvGraphicFramePr>
        <p:xfrm>
          <a:off x="3818466" y="2040466"/>
          <a:ext cx="5130800" cy="3420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AA388C4-46A4-E167-9A41-FA55194E5479}"/>
              </a:ext>
            </a:extLst>
          </p:cNvPr>
          <p:cNvSpPr txBox="1"/>
          <p:nvPr/>
        </p:nvSpPr>
        <p:spPr>
          <a:xfrm>
            <a:off x="1016000" y="1605774"/>
            <a:ext cx="499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그룹 내 주요 계열사 보유 지분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약 </a:t>
            </a:r>
            <a:r>
              <a:rPr kumimoji="1" lang="en-US" altLang="ko-KR" dirty="0"/>
              <a:t>12.6</a:t>
            </a:r>
            <a:r>
              <a:rPr kumimoji="1" lang="ko-KR" altLang="en-US" dirty="0"/>
              <a:t>조원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총 자산 가치의 </a:t>
            </a:r>
            <a:r>
              <a:rPr kumimoji="1" lang="en-US" altLang="ko-KR" dirty="0">
                <a:sym typeface="Wingdings" pitchFamily="2" charset="2"/>
              </a:rPr>
              <a:t>43.2%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E4625A-626C-A9FC-18B7-6409BF8ABC7B}"/>
                  </a:ext>
                </a:extLst>
              </p:cNvPr>
              <p:cNvSpPr txBox="1"/>
              <p:nvPr/>
            </p:nvSpPr>
            <p:spPr>
              <a:xfrm>
                <a:off x="1253066" y="2358451"/>
                <a:ext cx="45719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kumimoji="1" lang="en-US" altLang="ko-KR"/>
                  <a:t> </a:t>
                </a:r>
                <a:r>
                  <a:rPr kumimoji="1" lang="ko-KR" altLang="en-US"/>
                  <a:t>삼성전자</a:t>
                </a:r>
                <a:r>
                  <a:rPr kumimoji="1" lang="en-US" altLang="ko-KR"/>
                  <a:t>(3.5%): </a:t>
                </a:r>
                <a:r>
                  <a:rPr kumimoji="1" lang="ko-KR" altLang="en-US"/>
                  <a:t>약 </a:t>
                </a:r>
                <a:r>
                  <a:rPr kumimoji="1" lang="en-US" altLang="ko-KR"/>
                  <a:t>8</a:t>
                </a:r>
                <a:r>
                  <a:rPr kumimoji="1" lang="ko-KR" altLang="en-US"/>
                  <a:t>조원</a:t>
                </a:r>
                <a:r>
                  <a:rPr kumimoji="1" lang="en-US" altLang="ko-KR"/>
                  <a:t/>
                </a:r>
                <a:br>
                  <a:rPr kumimoji="1" lang="en-US" altLang="ko-KR"/>
                </a:b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kumimoji="1" lang="en-US" altLang="ko-KR"/>
                  <a:t> </a:t>
                </a:r>
                <a:r>
                  <a:rPr kumimoji="1" lang="ko-KR" altLang="en-US"/>
                  <a:t>삼성</a:t>
                </a:r>
                <a:r>
                  <a:rPr kumimoji="1" lang="en-US" altLang="ko-KR"/>
                  <a:t>SDS(17.1%): </a:t>
                </a:r>
                <a:r>
                  <a:rPr kumimoji="1" lang="ko-KR" altLang="en-US"/>
                  <a:t>약 </a:t>
                </a:r>
                <a:r>
                  <a:rPr kumimoji="1" lang="en-US" altLang="ko-KR"/>
                  <a:t>3.8</a:t>
                </a:r>
                <a:r>
                  <a:rPr kumimoji="1" lang="ko-KR" altLang="en-US"/>
                  <a:t>조원</a:t>
                </a:r>
                <a:r>
                  <a:rPr kumimoji="1" lang="en-US" altLang="ko-KR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kumimoji="1" lang="en-US" altLang="ko-KR"/>
                  <a:t> </a:t>
                </a:r>
                <a:r>
                  <a:rPr kumimoji="1" lang="ko-KR" altLang="en-US"/>
                  <a:t>기타 계열사</a:t>
                </a:r>
                <a:r>
                  <a:rPr kumimoji="1" lang="en-US" altLang="ko-KR"/>
                  <a:t>: </a:t>
                </a:r>
                <a:r>
                  <a:rPr kumimoji="1" lang="ko-KR" altLang="en-US"/>
                  <a:t>테크윈</a:t>
                </a:r>
                <a:r>
                  <a:rPr kumimoji="1" lang="en-US" altLang="ko-KR"/>
                  <a:t>, </a:t>
                </a:r>
                <a:r>
                  <a:rPr kumimoji="1" lang="ko-KR" altLang="en-US"/>
                  <a:t>중공업</a:t>
                </a:r>
                <a:r>
                  <a:rPr kumimoji="1" lang="en-US" altLang="ko-KR"/>
                  <a:t>,</a:t>
                </a:r>
                <a:br>
                  <a:rPr kumimoji="1" lang="en-US" altLang="ko-KR"/>
                </a:br>
                <a:r>
                  <a:rPr kumimoji="1" lang="en-US" altLang="ko-KR"/>
                  <a:t>                   SDS</a:t>
                </a:r>
                <a:r>
                  <a:rPr kumimoji="1" lang="ko-KR" altLang="en-US"/>
                  <a:t> 등</a:t>
                </a:r>
                <a:endParaRPr kumimoji="1" lang="en-US" altLang="ko-KR"/>
              </a:p>
              <a:p>
                <a:endParaRPr kumimoji="1" lang="en-US" altLang="ko-KR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E4625A-626C-A9FC-18B7-6409BF8AB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6" y="2358451"/>
                <a:ext cx="4571999" cy="1477328"/>
              </a:xfrm>
              <a:prstGeom prst="rect">
                <a:avLst/>
              </a:prstGeom>
              <a:blipFill>
                <a:blip r:embed="rId4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2693A8D-B3C4-AA25-F962-33F3EDD55390}"/>
              </a:ext>
            </a:extLst>
          </p:cNvPr>
          <p:cNvSpPr txBox="1"/>
          <p:nvPr/>
        </p:nvSpPr>
        <p:spPr>
          <a:xfrm>
            <a:off x="6248400" y="1411979"/>
            <a:ext cx="49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전체 매출의 </a:t>
            </a:r>
            <a:r>
              <a:rPr kumimoji="1" lang="en-US" altLang="ko-KR" dirty="0"/>
              <a:t>50%, </a:t>
            </a:r>
            <a:r>
              <a:rPr kumimoji="1" lang="ko-KR" altLang="en-US" dirty="0"/>
              <a:t>운영 이익의 약 </a:t>
            </a:r>
            <a:r>
              <a:rPr kumimoji="1" lang="en-US" altLang="ko-KR" dirty="0"/>
              <a:t>90%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C79C561-5A6C-FD77-28E7-8244177B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26702"/>
              </p:ext>
            </p:extLst>
          </p:nvPr>
        </p:nvGraphicFramePr>
        <p:xfrm>
          <a:off x="7663744" y="2230285"/>
          <a:ext cx="3458160" cy="136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36">
                  <a:extLst>
                    <a:ext uri="{9D8B030D-6E8A-4147-A177-3AD203B41FA5}">
                      <a16:colId xmlns:a16="http://schemas.microsoft.com/office/drawing/2014/main" val="4085934519"/>
                    </a:ext>
                  </a:extLst>
                </a:gridCol>
                <a:gridCol w="635256">
                  <a:extLst>
                    <a:ext uri="{9D8B030D-6E8A-4147-A177-3AD203B41FA5}">
                      <a16:colId xmlns:a16="http://schemas.microsoft.com/office/drawing/2014/main" val="3670710926"/>
                    </a:ext>
                  </a:extLst>
                </a:gridCol>
                <a:gridCol w="635256">
                  <a:extLst>
                    <a:ext uri="{9D8B030D-6E8A-4147-A177-3AD203B41FA5}">
                      <a16:colId xmlns:a16="http://schemas.microsoft.com/office/drawing/2014/main" val="1813777787"/>
                    </a:ext>
                  </a:extLst>
                </a:gridCol>
                <a:gridCol w="635256">
                  <a:extLst>
                    <a:ext uri="{9D8B030D-6E8A-4147-A177-3AD203B41FA5}">
                      <a16:colId xmlns:a16="http://schemas.microsoft.com/office/drawing/2014/main" val="3795115633"/>
                    </a:ext>
                  </a:extLst>
                </a:gridCol>
                <a:gridCol w="635256">
                  <a:extLst>
                    <a:ext uri="{9D8B030D-6E8A-4147-A177-3AD203B41FA5}">
                      <a16:colId xmlns:a16="http://schemas.microsoft.com/office/drawing/2014/main" val="3773198629"/>
                    </a:ext>
                  </a:extLst>
                </a:gridCol>
              </a:tblGrid>
              <a:tr h="21978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국내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해외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en-US" altLang="ko-KR" sz="1200" spc="-300">
                          <a:solidFill>
                            <a:schemeClr val="tx1"/>
                          </a:solidFill>
                        </a:rPr>
                        <a:t>‘13.12</a:t>
                      </a: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20487"/>
                  </a:ext>
                </a:extLst>
              </a:tr>
              <a:tr h="21978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기초계약잔액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11.5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15.0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26.5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20.7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17987"/>
                  </a:ext>
                </a:extLst>
              </a:tr>
              <a:tr h="21978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신규계약액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5.9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5.1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11.1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16.3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08377"/>
                  </a:ext>
                </a:extLst>
              </a:tr>
              <a:tr h="21978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공사수익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5.5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6.2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11.7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10.5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94320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기말계약잔액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12.0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13.9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25.9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4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26.5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053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8D9D0A1-686F-4CE7-5E64-1B683200CDA0}"/>
              </a:ext>
            </a:extLst>
          </p:cNvPr>
          <p:cNvSpPr txBox="1"/>
          <p:nvPr/>
        </p:nvSpPr>
        <p:spPr>
          <a:xfrm>
            <a:off x="5847412" y="2197566"/>
            <a:ext cx="1879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100"/>
              <a:t>’14.12</a:t>
            </a:r>
            <a:r>
              <a:rPr kumimoji="1" lang="ko-KR" altLang="en-US" sz="1100"/>
              <a:t>월 </a:t>
            </a:r>
            <a:endParaRPr kumimoji="1" lang="en-US" altLang="ko-KR" sz="1100"/>
          </a:p>
          <a:p>
            <a:pPr algn="r"/>
            <a:r>
              <a:rPr kumimoji="1" lang="ko-KR" altLang="en-US" sz="1100"/>
              <a:t>기준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965277-203C-985C-0255-3D942924F238}"/>
              </a:ext>
            </a:extLst>
          </p:cNvPr>
          <p:cNvSpPr txBox="1"/>
          <p:nvPr/>
        </p:nvSpPr>
        <p:spPr>
          <a:xfrm>
            <a:off x="1016000" y="3891739"/>
            <a:ext cx="499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/>
              <a:t>풍부한 부동산 및 현금성 자산</a:t>
            </a:r>
            <a:r>
              <a:rPr kumimoji="1" lang="en-US" altLang="ko-KR"/>
              <a:t/>
            </a:r>
            <a:br>
              <a:rPr kumimoji="1" lang="en-US" altLang="ko-KR"/>
            </a:br>
            <a:r>
              <a:rPr kumimoji="1" lang="en-US" altLang="ko-KR">
                <a:sym typeface="Wingdings" pitchFamily="2" charset="2"/>
              </a:rPr>
              <a:t> </a:t>
            </a:r>
            <a:r>
              <a:rPr kumimoji="1" lang="ko-KR" altLang="en-US">
                <a:sym typeface="Wingdings" pitchFamily="2" charset="2"/>
              </a:rPr>
              <a:t>재무적 유연성 확보</a:t>
            </a:r>
            <a:endParaRPr kumimoji="1" lang="en-US" altLang="ko-KR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88578FA-05C3-A28D-7FA8-DBD863675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08289"/>
              </p:ext>
            </p:extLst>
          </p:nvPr>
        </p:nvGraphicFramePr>
        <p:xfrm>
          <a:off x="1167265" y="4603859"/>
          <a:ext cx="35096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16">
                  <a:extLst>
                    <a:ext uri="{9D8B030D-6E8A-4147-A177-3AD203B41FA5}">
                      <a16:colId xmlns:a16="http://schemas.microsoft.com/office/drawing/2014/main" val="4085934519"/>
                    </a:ext>
                  </a:extLst>
                </a:gridCol>
                <a:gridCol w="670624">
                  <a:extLst>
                    <a:ext uri="{9D8B030D-6E8A-4147-A177-3AD203B41FA5}">
                      <a16:colId xmlns:a16="http://schemas.microsoft.com/office/drawing/2014/main" val="3670710926"/>
                    </a:ext>
                  </a:extLst>
                </a:gridCol>
                <a:gridCol w="1280961">
                  <a:extLst>
                    <a:ext uri="{9D8B030D-6E8A-4147-A177-3AD203B41FA5}">
                      <a16:colId xmlns:a16="http://schemas.microsoft.com/office/drawing/2014/main" val="1813777787"/>
                    </a:ext>
                  </a:extLst>
                </a:gridCol>
                <a:gridCol w="680663">
                  <a:extLst>
                    <a:ext uri="{9D8B030D-6E8A-4147-A177-3AD203B41FA5}">
                      <a16:colId xmlns:a16="http://schemas.microsoft.com/office/drawing/2014/main" val="379511563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0">
                          <a:solidFill>
                            <a:schemeClr val="tx1"/>
                          </a:solidFill>
                        </a:rPr>
                        <a:t>유동자산 </a:t>
                      </a:r>
                      <a:r>
                        <a:rPr lang="en-US" altLang="ko-KR" sz="1200" spc="0">
                          <a:solidFill>
                            <a:schemeClr val="tx1"/>
                          </a:solidFill>
                        </a:rPr>
                        <a:t>(8.1</a:t>
                      </a:r>
                      <a:r>
                        <a:rPr lang="ko-KR" altLang="en-US" sz="1200" spc="0">
                          <a:solidFill>
                            <a:schemeClr val="tx1"/>
                          </a:solidFill>
                        </a:rPr>
                        <a:t>조원</a:t>
                      </a:r>
                      <a:r>
                        <a:rPr lang="en-US" altLang="ko-KR" sz="1200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spc="0">
                        <a:solidFill>
                          <a:schemeClr val="tx1"/>
                        </a:solidFill>
                      </a:endParaRPr>
                    </a:p>
                  </a:txBody>
                  <a:tcPr marL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0">
                          <a:solidFill>
                            <a:schemeClr val="tx1"/>
                          </a:solidFill>
                        </a:rPr>
                        <a:t>비유동자산 </a:t>
                      </a:r>
                      <a:r>
                        <a:rPr lang="en-US" altLang="ko-KR" sz="1200" spc="0">
                          <a:solidFill>
                            <a:schemeClr val="tx1"/>
                          </a:solidFill>
                        </a:rPr>
                        <a:t>(17.6</a:t>
                      </a:r>
                      <a:r>
                        <a:rPr lang="ko-KR" altLang="en-US" sz="1200" spc="0">
                          <a:solidFill>
                            <a:schemeClr val="tx1"/>
                          </a:solidFill>
                        </a:rPr>
                        <a:t>조원</a:t>
                      </a:r>
                      <a:r>
                        <a:rPr lang="en-US" altLang="ko-KR" sz="1200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spc="0">
                        <a:solidFill>
                          <a:schemeClr val="tx1"/>
                        </a:solidFill>
                      </a:endParaRPr>
                    </a:p>
                  </a:txBody>
                  <a:tcPr marL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20487"/>
                  </a:ext>
                </a:extLst>
              </a:tr>
              <a:tr h="20170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1200" spc="-3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현금성</a:t>
                      </a:r>
                    </a:p>
                  </a:txBody>
                  <a:tcPr marL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1.3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매도가능금융자산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13.2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17987"/>
                  </a:ext>
                </a:extLst>
              </a:tr>
              <a:tr h="20170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단기금융상품</a:t>
                      </a:r>
                    </a:p>
                  </a:txBody>
                  <a:tcPr marL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0.04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종속기업투자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2.2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08377"/>
                  </a:ext>
                </a:extLst>
              </a:tr>
              <a:tr h="20170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매출채권</a:t>
                      </a:r>
                    </a:p>
                  </a:txBody>
                  <a:tcPr marL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4.2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유형자산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0.8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94320"/>
                  </a:ext>
                </a:extLst>
              </a:tr>
              <a:tr h="20170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기타유동자산</a:t>
                      </a:r>
                    </a:p>
                  </a:txBody>
                  <a:tcPr marL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2.0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투자부동산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0.06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0531"/>
                  </a:ext>
                </a:extLst>
              </a:tr>
              <a:tr h="20170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300">
                          <a:solidFill>
                            <a:schemeClr val="tx1"/>
                          </a:solidFill>
                        </a:rPr>
                        <a:t>재고자산</a:t>
                      </a:r>
                    </a:p>
                  </a:txBody>
                  <a:tcPr marL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40"/>
                        </a:lnSpc>
                      </a:pP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무형자산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240"/>
                        </a:lnSpc>
                      </a:pPr>
                      <a:r>
                        <a:rPr lang="en-US" altLang="ko-KR" sz="1200" spc="-150">
                          <a:solidFill>
                            <a:schemeClr val="tx1"/>
                          </a:solidFill>
                        </a:rPr>
                        <a:t>0.2</a:t>
                      </a:r>
                      <a:r>
                        <a:rPr lang="ko-KR" altLang="en-US" sz="1200" spc="-15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 marL="72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916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8908F57-9194-FC48-7069-E57BF260895D}"/>
              </a:ext>
            </a:extLst>
          </p:cNvPr>
          <p:cNvSpPr txBox="1"/>
          <p:nvPr/>
        </p:nvSpPr>
        <p:spPr>
          <a:xfrm>
            <a:off x="3838728" y="5764887"/>
            <a:ext cx="1879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100"/>
              <a:t>’14.12</a:t>
            </a:r>
            <a:r>
              <a:rPr kumimoji="1" lang="ko-KR" altLang="en-US" sz="1100"/>
              <a:t>월 기준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294D5-D53E-5784-01F5-D8FCB1E7427D}"/>
              </a:ext>
            </a:extLst>
          </p:cNvPr>
          <p:cNvSpPr txBox="1"/>
          <p:nvPr/>
        </p:nvSpPr>
        <p:spPr>
          <a:xfrm>
            <a:off x="7866867" y="3907379"/>
            <a:ext cx="358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/>
              <a:t>그룹 내 순환출자 구조</a:t>
            </a:r>
            <a:r>
              <a:rPr kumimoji="1" lang="en-US" altLang="ko-KR"/>
              <a:t/>
            </a:r>
            <a:br>
              <a:rPr kumimoji="1" lang="en-US" altLang="ko-KR"/>
            </a:br>
            <a:r>
              <a:rPr kumimoji="1" lang="en-US" altLang="ko-KR">
                <a:sym typeface="Wingdings" pitchFamily="2" charset="2"/>
              </a:rPr>
              <a:t> </a:t>
            </a:r>
            <a:r>
              <a:rPr kumimoji="1" lang="ko-KR" altLang="en-US">
                <a:sym typeface="Wingdings" pitchFamily="2" charset="2"/>
              </a:rPr>
              <a:t>경영권 방어 및 </a:t>
            </a:r>
            <a:r>
              <a:rPr kumimoji="1" lang="en-US" altLang="ko-KR">
                <a:sym typeface="Wingdings" pitchFamily="2" charset="2"/>
              </a:rPr>
              <a:t/>
            </a:r>
            <a:br>
              <a:rPr kumimoji="1" lang="en-US" altLang="ko-KR">
                <a:sym typeface="Wingdings" pitchFamily="2" charset="2"/>
              </a:rPr>
            </a:br>
            <a:r>
              <a:rPr kumimoji="1" lang="en-US" altLang="ko-KR">
                <a:sym typeface="Wingdings" pitchFamily="2" charset="2"/>
              </a:rPr>
              <a:t>     </a:t>
            </a:r>
            <a:r>
              <a:rPr kumimoji="1" lang="ko-KR" altLang="en-US">
                <a:sym typeface="Wingdings" pitchFamily="2" charset="2"/>
              </a:rPr>
              <a:t>지배구조 강화</a:t>
            </a:r>
            <a:endParaRPr kumimoji="1" lang="en-US" altLang="ko-KR">
              <a:sym typeface="Wingdings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8D909C-0C0D-15E1-B06E-F5FF936D4EA8}"/>
              </a:ext>
            </a:extLst>
          </p:cNvPr>
          <p:cNvSpPr txBox="1"/>
          <p:nvPr/>
        </p:nvSpPr>
        <p:spPr>
          <a:xfrm>
            <a:off x="7099805" y="5045698"/>
            <a:ext cx="434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/>
              <a:t>동시에 불투명한 지배구조 및</a:t>
            </a:r>
            <a:r>
              <a:rPr kumimoji="1" lang="en-US" altLang="ko-KR"/>
              <a:t/>
            </a:r>
            <a:br>
              <a:rPr kumimoji="1" lang="en-US" altLang="ko-KR"/>
            </a:br>
            <a:r>
              <a:rPr kumimoji="1" lang="ko-KR" altLang="en-US"/>
              <a:t>소액주주 권리 침해 등 이슈 존재</a:t>
            </a:r>
            <a:r>
              <a:rPr kumimoji="1" lang="en-US" altLang="ko-KR"/>
              <a:t/>
            </a:r>
            <a:br>
              <a:rPr kumimoji="1" lang="en-US" altLang="ko-KR"/>
            </a:br>
            <a:r>
              <a:rPr kumimoji="1" lang="en-US" altLang="ko-KR">
                <a:sym typeface="Wingdings" pitchFamily="2" charset="2"/>
              </a:rPr>
              <a:t> </a:t>
            </a:r>
            <a:r>
              <a:rPr kumimoji="1" lang="ko-KR" altLang="en-US">
                <a:sym typeface="Wingdings" pitchFamily="2" charset="2"/>
              </a:rPr>
              <a:t>부정적인 시장 평가 요인</a:t>
            </a:r>
            <a:endParaRPr kumimoji="1" lang="en-US" altLang="ko-KR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C008-AEC2-46F4-58FD-90D0835D6867}"/>
                  </a:ext>
                </a:extLst>
              </p:cNvPr>
              <p:cNvSpPr txBox="1"/>
              <p:nvPr/>
            </p:nvSpPr>
            <p:spPr>
              <a:xfrm>
                <a:off x="6366933" y="1824152"/>
                <a:ext cx="4788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kumimoji="1" lang="en-US" altLang="ko-KR"/>
                  <a:t> </a:t>
                </a:r>
                <a:r>
                  <a:rPr kumimoji="1" lang="ko-KR" altLang="en-US"/>
                  <a:t>두바이 부르즈 칼리파 등 큰 프로젝트 수행</a:t>
                </a:r>
                <a:endParaRPr kumimoji="1" lang="en-US" altLang="ko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C008-AEC2-46F4-58FD-90D0835D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33" y="1824152"/>
                <a:ext cx="4788837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03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3C7FD017-8F78-F709-8F4F-4107D2AC94F8}"/>
              </a:ext>
            </a:extLst>
          </p:cNvPr>
          <p:cNvSpPr/>
          <p:nvPr/>
        </p:nvSpPr>
        <p:spPr>
          <a:xfrm>
            <a:off x="5343527" y="0"/>
            <a:ext cx="684847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4876" y="687141"/>
            <a:ext cx="5717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2. </a:t>
            </a:r>
            <a:r>
              <a:rPr lang="ko-KR" altLang="ko-KR" sz="1200">
                <a:solidFill>
                  <a:srgbClr val="0C4DA1"/>
                </a:solidFill>
                <a:ea typeface="Noto Sans CJK KR Bold" panose="020B0800000000000000" pitchFamily="34" charset="-127"/>
              </a:rPr>
              <a:t>삼성물산의 다른 계열사 지분 보유 현황과 기업 가치에 미치는 </a:t>
            </a:r>
            <a:r>
              <a:rPr lang="ko-KR" altLang="en-US" sz="1200">
                <a:solidFill>
                  <a:srgbClr val="0C4DA1"/>
                </a:solidFill>
                <a:ea typeface="Noto Sans CJK KR Bold" panose="020B0800000000000000" pitchFamily="34" charset="-127"/>
              </a:rPr>
              <a:t>영향</a:t>
            </a:r>
            <a:endParaRPr lang="en-US" altLang="ko-KR" sz="1200" dirty="0">
              <a:solidFill>
                <a:srgbClr val="0C4DA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04875" y="609600"/>
            <a:ext cx="10544175" cy="0"/>
          </a:xfrm>
          <a:prstGeom prst="line">
            <a:avLst/>
          </a:prstGeom>
          <a:ln w="19050">
            <a:solidFill>
              <a:srgbClr val="0C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30D7F8-CAD6-6DA0-5B1A-4CF1E745C82F}"/>
              </a:ext>
            </a:extLst>
          </p:cNvPr>
          <p:cNvSpPr/>
          <p:nvPr/>
        </p:nvSpPr>
        <p:spPr>
          <a:xfrm>
            <a:off x="7954873" y="1854796"/>
            <a:ext cx="1347537" cy="497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삼성물산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A7612C-BB81-7C36-516F-34F6F83C9660}"/>
              </a:ext>
            </a:extLst>
          </p:cNvPr>
          <p:cNvSpPr/>
          <p:nvPr/>
        </p:nvSpPr>
        <p:spPr>
          <a:xfrm>
            <a:off x="7954872" y="2788903"/>
            <a:ext cx="1347537" cy="497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삼성</a:t>
            </a:r>
            <a:r>
              <a:rPr kumimoji="1" lang="en-US" altLang="ko-KR"/>
              <a:t>SDI</a:t>
            </a:r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4C0E4E-6E87-8DD2-8617-12F57AD72108}"/>
              </a:ext>
            </a:extLst>
          </p:cNvPr>
          <p:cNvSpPr/>
          <p:nvPr/>
        </p:nvSpPr>
        <p:spPr>
          <a:xfrm>
            <a:off x="5735547" y="3762668"/>
            <a:ext cx="1347537" cy="497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삼성카드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C3ECB3-E03C-3FA3-B774-92A39CD8F9D3}"/>
              </a:ext>
            </a:extLst>
          </p:cNvPr>
          <p:cNvSpPr/>
          <p:nvPr/>
        </p:nvSpPr>
        <p:spPr>
          <a:xfrm>
            <a:off x="10511852" y="3741336"/>
            <a:ext cx="1347537" cy="497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삼성</a:t>
            </a:r>
            <a:r>
              <a:rPr kumimoji="1" lang="en-US" altLang="ko-KR"/>
              <a:t>SDS</a:t>
            </a:r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969AD2-0BE4-DF5B-58CE-7D4631DC9EB6}"/>
              </a:ext>
            </a:extLst>
          </p:cNvPr>
          <p:cNvSpPr/>
          <p:nvPr/>
        </p:nvSpPr>
        <p:spPr>
          <a:xfrm>
            <a:off x="7954872" y="5633620"/>
            <a:ext cx="1347537" cy="497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제일모직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7CDC3-E973-D4DA-8E83-FEA96FC4DB15}"/>
              </a:ext>
            </a:extLst>
          </p:cNvPr>
          <p:cNvSpPr/>
          <p:nvPr/>
        </p:nvSpPr>
        <p:spPr>
          <a:xfrm>
            <a:off x="7954872" y="4675434"/>
            <a:ext cx="1347537" cy="497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삼성생명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4377DA-F739-3062-AD31-75F9B392EE79}"/>
              </a:ext>
            </a:extLst>
          </p:cNvPr>
          <p:cNvSpPr/>
          <p:nvPr/>
        </p:nvSpPr>
        <p:spPr>
          <a:xfrm>
            <a:off x="7954872" y="3741336"/>
            <a:ext cx="1347537" cy="497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삼성전자</a:t>
            </a: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0722379-293E-EA6A-42FA-69FF92FBAA77}"/>
              </a:ext>
            </a:extLst>
          </p:cNvPr>
          <p:cNvCxnSpPr>
            <a:stCxn id="2" idx="1"/>
            <a:endCxn id="15" idx="1"/>
          </p:cNvCxnSpPr>
          <p:nvPr/>
        </p:nvCxnSpPr>
        <p:spPr>
          <a:xfrm rot="10800000" flipV="1">
            <a:off x="7954873" y="2103449"/>
            <a:ext cx="1" cy="1886540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7C4583D3-772A-CF0A-E941-0F4E2AEC76DF}"/>
              </a:ext>
            </a:extLst>
          </p:cNvPr>
          <p:cNvCxnSpPr>
            <a:stCxn id="2" idx="3"/>
            <a:endCxn id="9" idx="0"/>
          </p:cNvCxnSpPr>
          <p:nvPr/>
        </p:nvCxnSpPr>
        <p:spPr>
          <a:xfrm>
            <a:off x="9302410" y="2103449"/>
            <a:ext cx="1883211" cy="1637887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B690D83-B690-25FC-10EA-4B0444BBB0C0}"/>
              </a:ext>
            </a:extLst>
          </p:cNvPr>
          <p:cNvCxnSpPr>
            <a:stCxn id="2" idx="3"/>
            <a:endCxn id="13" idx="3"/>
          </p:cNvCxnSpPr>
          <p:nvPr/>
        </p:nvCxnSpPr>
        <p:spPr>
          <a:xfrm flipH="1">
            <a:off x="9302409" y="2103449"/>
            <a:ext cx="1" cy="377882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C9925B2-31E9-0CCC-87FA-5349AF885C10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8628641" y="5172739"/>
            <a:ext cx="0" cy="46088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C7E391-C32E-8849-44BF-5D8200D614E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8628641" y="4238641"/>
            <a:ext cx="0" cy="43679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5192DD5-70D4-E59F-BD76-0FCC19AD4EB8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8628641" y="3286208"/>
            <a:ext cx="0" cy="45512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A3F6C3-20FC-D457-DECA-C003445E835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8628641" y="2352101"/>
            <a:ext cx="1" cy="4368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9A8E60D-76AA-9D8A-C7EB-D2DEE41F9868}"/>
              </a:ext>
            </a:extLst>
          </p:cNvPr>
          <p:cNvCxnSpPr>
            <a:cxnSpLocks/>
          </p:cNvCxnSpPr>
          <p:nvPr/>
        </p:nvCxnSpPr>
        <p:spPr>
          <a:xfrm flipH="1">
            <a:off x="7083084" y="4112722"/>
            <a:ext cx="871788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9E3023F7-CDDE-1062-B4B5-6A598A558BF4}"/>
              </a:ext>
            </a:extLst>
          </p:cNvPr>
          <p:cNvCxnSpPr>
            <a:stCxn id="14" idx="1"/>
            <a:endCxn id="5" idx="2"/>
          </p:cNvCxnSpPr>
          <p:nvPr/>
        </p:nvCxnSpPr>
        <p:spPr>
          <a:xfrm rot="10800000">
            <a:off x="6409316" y="4259973"/>
            <a:ext cx="1545556" cy="664114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39FBACC-C7B2-C334-063D-BD8DB9BD3044}"/>
              </a:ext>
            </a:extLst>
          </p:cNvPr>
          <p:cNvCxnSpPr>
            <a:cxnSpLocks/>
          </p:cNvCxnSpPr>
          <p:nvPr/>
        </p:nvCxnSpPr>
        <p:spPr>
          <a:xfrm flipV="1">
            <a:off x="9298396" y="4103242"/>
            <a:ext cx="1213455" cy="325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C917BE9-8B7D-85C1-45BE-541033FB29E8}"/>
              </a:ext>
            </a:extLst>
          </p:cNvPr>
          <p:cNvSpPr txBox="1"/>
          <p:nvPr/>
        </p:nvSpPr>
        <p:spPr>
          <a:xfrm>
            <a:off x="7030948" y="2460259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4.1%</a:t>
            </a:r>
            <a:endParaRPr kumimoji="1"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01A3AB-2927-C8ED-7695-DFFCE7A008E2}"/>
              </a:ext>
            </a:extLst>
          </p:cNvPr>
          <p:cNvSpPr txBox="1"/>
          <p:nvPr/>
        </p:nvSpPr>
        <p:spPr>
          <a:xfrm>
            <a:off x="10199515" y="2222061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17.1%</a:t>
            </a:r>
            <a:endParaRPr kumimoji="1"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7326C0-6F81-569B-C9BB-7C1D571C01AB}"/>
              </a:ext>
            </a:extLst>
          </p:cNvPr>
          <p:cNvSpPr txBox="1"/>
          <p:nvPr/>
        </p:nvSpPr>
        <p:spPr>
          <a:xfrm>
            <a:off x="7776901" y="5264288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19.3%</a:t>
            </a:r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304DD4-6058-52C3-2AE2-7CFCC9DAAF0D}"/>
              </a:ext>
            </a:extLst>
          </p:cNvPr>
          <p:cNvSpPr txBox="1"/>
          <p:nvPr/>
        </p:nvSpPr>
        <p:spPr>
          <a:xfrm>
            <a:off x="7855118" y="3342148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19.6%</a:t>
            </a:r>
            <a:endParaRPr kumimoji="1"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D365E0-DA40-E3B3-1E94-889211F08355}"/>
              </a:ext>
            </a:extLst>
          </p:cNvPr>
          <p:cNvSpPr txBox="1"/>
          <p:nvPr/>
        </p:nvSpPr>
        <p:spPr>
          <a:xfrm>
            <a:off x="7917273" y="2426997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7.2%</a:t>
            </a:r>
            <a:endParaRPr kumimoji="1"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758F70-DA2B-E080-4804-73654265C31B}"/>
              </a:ext>
            </a:extLst>
          </p:cNvPr>
          <p:cNvSpPr txBox="1"/>
          <p:nvPr/>
        </p:nvSpPr>
        <p:spPr>
          <a:xfrm>
            <a:off x="7855118" y="4272591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7.2%</a:t>
            </a:r>
            <a:endParaRPr kumimoji="1"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33C806-28DD-C926-3629-2AFF799A4DBE}"/>
              </a:ext>
            </a:extLst>
          </p:cNvPr>
          <p:cNvSpPr txBox="1"/>
          <p:nvPr/>
        </p:nvSpPr>
        <p:spPr>
          <a:xfrm>
            <a:off x="6622382" y="4578493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34.4%</a:t>
            </a:r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87D60D-4B77-DB08-4989-EEB72B0B26FE}"/>
              </a:ext>
            </a:extLst>
          </p:cNvPr>
          <p:cNvSpPr txBox="1"/>
          <p:nvPr/>
        </p:nvSpPr>
        <p:spPr>
          <a:xfrm>
            <a:off x="7040107" y="3775286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37.5%</a:t>
            </a:r>
            <a:endParaRPr kumimoji="1"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A5B248-7F28-54FF-9D6F-3308BC5B985E}"/>
              </a:ext>
            </a:extLst>
          </p:cNvPr>
          <p:cNvSpPr txBox="1"/>
          <p:nvPr/>
        </p:nvSpPr>
        <p:spPr>
          <a:xfrm>
            <a:off x="9539670" y="3775286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22.6%</a:t>
            </a:r>
            <a:endParaRPr kumimoji="1"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FDC96-9D0F-79A5-9CE8-7B87EAC9331A}"/>
              </a:ext>
            </a:extLst>
          </p:cNvPr>
          <p:cNvSpPr txBox="1"/>
          <p:nvPr/>
        </p:nvSpPr>
        <p:spPr>
          <a:xfrm>
            <a:off x="9505813" y="2747581"/>
            <a:ext cx="13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3.7%</a:t>
            </a:r>
            <a:endParaRPr kumimoji="1"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EFE7AB-8CAF-689C-3377-9397C1B96C68}"/>
              </a:ext>
            </a:extLst>
          </p:cNvPr>
          <p:cNvSpPr/>
          <p:nvPr/>
        </p:nvSpPr>
        <p:spPr>
          <a:xfrm>
            <a:off x="10255178" y="1072118"/>
            <a:ext cx="673769" cy="276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지배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FCDB39-85E3-5194-4B29-F78CB28ADA07}"/>
              </a:ext>
            </a:extLst>
          </p:cNvPr>
          <p:cNvSpPr/>
          <p:nvPr/>
        </p:nvSpPr>
        <p:spPr>
          <a:xfrm>
            <a:off x="11185620" y="1072118"/>
            <a:ext cx="673769" cy="276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피지배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2BB6CE9-F63F-08A4-1625-37B4010F795F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>
            <a:off x="10928947" y="1210611"/>
            <a:ext cx="25667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64A342C-F495-C691-57E5-4EE49E55B9BC}"/>
              </a:ext>
            </a:extLst>
          </p:cNvPr>
          <p:cNvSpPr/>
          <p:nvPr/>
        </p:nvSpPr>
        <p:spPr>
          <a:xfrm>
            <a:off x="904874" y="1259200"/>
            <a:ext cx="43624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순환출자 구조</a:t>
            </a:r>
            <a:endParaRPr lang="en-US" altLang="ko-KR" sz="3200" dirty="0">
              <a:solidFill>
                <a:srgbClr val="0C4DA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‘A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사→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B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사→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A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사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’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계열사끼리 꼬리를 물며 지분 보유</a:t>
            </a: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55FB355-F98D-008F-B0B4-860B8BFE99D1}"/>
              </a:ext>
            </a:extLst>
          </p:cNvPr>
          <p:cNvSpPr/>
          <p:nvPr/>
        </p:nvSpPr>
        <p:spPr>
          <a:xfrm>
            <a:off x="1131525" y="2297128"/>
            <a:ext cx="4362450" cy="392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재무적 안정성 강화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주요 계열사 지분 보유 통해 배당 수익 확보</a:t>
            </a: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이를 통한 자산 가치 증대</a:t>
            </a: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지배력 강화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그룹 내 의사 결정에 대한 영향력 강화</a:t>
            </a: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동시에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기업 가치에 부정적인 영향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-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지배구조 복잡성 증가</a:t>
            </a: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-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투자자 우려 야기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5B8781-BE6D-204A-42CF-4182E8236CA3}"/>
              </a:ext>
            </a:extLst>
          </p:cNvPr>
          <p:cNvSpPr txBox="1"/>
          <p:nvPr/>
        </p:nvSpPr>
        <p:spPr>
          <a:xfrm>
            <a:off x="10034155" y="5777813"/>
            <a:ext cx="1879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100"/>
              <a:t>’14.12</a:t>
            </a:r>
            <a:r>
              <a:rPr kumimoji="1" lang="ko-KR" altLang="en-US" sz="1100"/>
              <a:t>월 기준</a:t>
            </a:r>
          </a:p>
        </p:txBody>
      </p:sp>
    </p:spTree>
    <p:extLst>
      <p:ext uri="{BB962C8B-B14F-4D97-AF65-F5344CB8AC3E}">
        <p14:creationId xmlns:p14="http://schemas.microsoft.com/office/powerpoint/2010/main" val="410536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D6B79-F86B-95AC-05B5-DE0EB6A0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6CB0D-D1AF-36F7-C0F4-E10C6438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2DE2E0-77EF-6AFF-D63C-99C8330B4B03}"/>
              </a:ext>
            </a:extLst>
          </p:cNvPr>
          <p:cNvSpPr/>
          <p:nvPr/>
        </p:nvSpPr>
        <p:spPr>
          <a:xfrm>
            <a:off x="904876" y="687141"/>
            <a:ext cx="5717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3. </a:t>
            </a:r>
            <a:r>
              <a:rPr lang="ko-KR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합병 비율</a:t>
            </a:r>
            <a:r>
              <a:rPr lang="en-US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(1:0.35) </a:t>
            </a:r>
            <a:r>
              <a:rPr lang="ko-KR" altLang="en-US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평가 및 </a:t>
            </a:r>
            <a:r>
              <a:rPr lang="en-US" altLang="ko-KR" sz="1200" dirty="0" smtClean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Elliott</a:t>
            </a:r>
            <a:r>
              <a:rPr lang="ko-KR" altLang="en-US" sz="1200" dirty="0" smtClean="0">
                <a:solidFill>
                  <a:srgbClr val="0C4DA1"/>
                </a:solidFill>
                <a:ea typeface="Noto Sans CJK KR Bold" panose="020B0800000000000000" pitchFamily="34" charset="-127"/>
              </a:rPr>
              <a:t> </a:t>
            </a:r>
            <a:r>
              <a:rPr lang="ko-KR" altLang="en-US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주장에 대한 의견</a:t>
            </a:r>
            <a:endParaRPr lang="en-US" altLang="ko-KR" sz="1200" dirty="0">
              <a:solidFill>
                <a:srgbClr val="0C4DA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11F0F4-4301-0BD6-45DA-D26A7458581A}"/>
              </a:ext>
            </a:extLst>
          </p:cNvPr>
          <p:cNvCxnSpPr/>
          <p:nvPr/>
        </p:nvCxnSpPr>
        <p:spPr>
          <a:xfrm>
            <a:off x="904875" y="609600"/>
            <a:ext cx="10544175" cy="0"/>
          </a:xfrm>
          <a:prstGeom prst="line">
            <a:avLst/>
          </a:prstGeom>
          <a:ln w="19050">
            <a:solidFill>
              <a:srgbClr val="0C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FC64D-2D92-833E-D8AA-62AF62927F6D}"/>
              </a:ext>
            </a:extLst>
          </p:cNvPr>
          <p:cNvSpPr/>
          <p:nvPr/>
        </p:nvSpPr>
        <p:spPr>
          <a:xfrm>
            <a:off x="904874" y="1259200"/>
            <a:ext cx="7705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합병비율</a:t>
            </a:r>
            <a:r>
              <a:rPr lang="en-US" altLang="ko-KR" sz="3200" dirty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(1:0.35)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C642F9D-A15F-D301-FB53-85AB2C35A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85268"/>
              </p:ext>
            </p:extLst>
          </p:nvPr>
        </p:nvGraphicFramePr>
        <p:xfrm>
          <a:off x="988186" y="1979385"/>
          <a:ext cx="10460862" cy="12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477">
                  <a:extLst>
                    <a:ext uri="{9D8B030D-6E8A-4147-A177-3AD203B41FA5}">
                      <a16:colId xmlns:a16="http://schemas.microsoft.com/office/drawing/2014/main" val="918918418"/>
                    </a:ext>
                  </a:extLst>
                </a:gridCol>
                <a:gridCol w="1743477">
                  <a:extLst>
                    <a:ext uri="{9D8B030D-6E8A-4147-A177-3AD203B41FA5}">
                      <a16:colId xmlns:a16="http://schemas.microsoft.com/office/drawing/2014/main" val="1978399178"/>
                    </a:ext>
                  </a:extLst>
                </a:gridCol>
                <a:gridCol w="1743477">
                  <a:extLst>
                    <a:ext uri="{9D8B030D-6E8A-4147-A177-3AD203B41FA5}">
                      <a16:colId xmlns:a16="http://schemas.microsoft.com/office/drawing/2014/main" val="3454501897"/>
                    </a:ext>
                  </a:extLst>
                </a:gridCol>
                <a:gridCol w="1743477">
                  <a:extLst>
                    <a:ext uri="{9D8B030D-6E8A-4147-A177-3AD203B41FA5}">
                      <a16:colId xmlns:a16="http://schemas.microsoft.com/office/drawing/2014/main" val="1043424041"/>
                    </a:ext>
                  </a:extLst>
                </a:gridCol>
                <a:gridCol w="1743477">
                  <a:extLst>
                    <a:ext uri="{9D8B030D-6E8A-4147-A177-3AD203B41FA5}">
                      <a16:colId xmlns:a16="http://schemas.microsoft.com/office/drawing/2014/main" val="4115183942"/>
                    </a:ext>
                  </a:extLst>
                </a:gridCol>
                <a:gridCol w="1743477">
                  <a:extLst>
                    <a:ext uri="{9D8B030D-6E8A-4147-A177-3AD203B41FA5}">
                      <a16:colId xmlns:a16="http://schemas.microsoft.com/office/drawing/2014/main" val="380444763"/>
                    </a:ext>
                  </a:extLst>
                </a:gridCol>
              </a:tblGrid>
              <a:tr h="39210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기준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교환비율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주식발행수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공시 전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공시 후</a:t>
                      </a:r>
                      <a:r>
                        <a:rPr lang="en-US" altLang="ko-KR" sz="1800" b="0" spc="-15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800" b="0" spc="-15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가격  변동</a:t>
                      </a:r>
                      <a:r>
                        <a:rPr lang="en-US" altLang="ko-KR" sz="1800" b="0" spc="-150">
                          <a:solidFill>
                            <a:schemeClr val="tx1"/>
                          </a:solidFill>
                        </a:rPr>
                        <a:t> (1</a:t>
                      </a:r>
                      <a:r>
                        <a:rPr lang="ko-KR" altLang="en-US" sz="1800" b="0" spc="-15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800" b="0" spc="-15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="0" spc="-1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2012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spc="-150">
                          <a:solidFill>
                            <a:schemeClr val="tx1"/>
                          </a:solidFill>
                        </a:rPr>
                        <a:t>제일모직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159,294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ko-KR" altLang="en-US" sz="18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115,970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163,500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sz="18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467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60"/>
                        </a:lnSpc>
                      </a:pPr>
                      <a:r>
                        <a:rPr lang="ko-KR" altLang="en-US" sz="1800" spc="-150">
                          <a:solidFill>
                            <a:schemeClr val="tx1"/>
                          </a:solidFill>
                        </a:rPr>
                        <a:t>삼성물산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55,767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147,227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55,300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860"/>
                        </a:lnSpc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</a:rPr>
                        <a:t>14.8%</a:t>
                      </a:r>
                      <a:endParaRPr lang="ko-KR" altLang="en-US" sz="18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0699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2FA2605C-5F8C-9A61-7214-690B5657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36363" r="3630" b="13156"/>
          <a:stretch/>
        </p:blipFill>
        <p:spPr>
          <a:xfrm>
            <a:off x="6115051" y="3354315"/>
            <a:ext cx="5448298" cy="30733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3172C-50CC-BD59-8960-571891F22FD5}"/>
              </a:ext>
            </a:extLst>
          </p:cNvPr>
          <p:cNvSpPr/>
          <p:nvPr/>
        </p:nvSpPr>
        <p:spPr>
          <a:xfrm>
            <a:off x="988186" y="3623443"/>
            <a:ext cx="6517514" cy="244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자본시장법에 따른 일정기간 평균 주가 기준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제일모직 과대평가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삼성물산 과소평가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- [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제일모직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삼성전자 등 핵심 계열사 </a:t>
            </a: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              지분 보유한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지주회사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성격</a:t>
            </a: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              상장 초기 높은 주가 형성 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(‘14.12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- [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삼성물산</a:t>
            </a:r>
            <a:r>
              <a:rPr lang="en-US" altLang="ko-KR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‘15.1</a:t>
            </a:r>
            <a:r>
              <a:rPr lang="ko-KR" altLang="en-US" sz="1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분기 건설 부문의 성장세 둔화</a:t>
            </a:r>
            <a:endParaRPr lang="en-US" altLang="ko-KR" sz="1500" dirty="0">
              <a:latin typeface="Noto Sans CJK KR Medium" panose="020B0600000000000000" pitchFamily="34" charset="-127"/>
              <a:ea typeface="Noto Sans CJK KR Medium" panose="020B0600000000000000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029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3077-42A4-CFB2-AEE4-44DCD405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770CF913-23D0-4EE3-FCA7-CCA5E337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289"/>
          <a:stretch/>
        </p:blipFill>
        <p:spPr>
          <a:xfrm>
            <a:off x="918399" y="4514258"/>
            <a:ext cx="5044777" cy="22344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D7640F-0ED9-C234-D7B3-711487F3CE26}"/>
              </a:ext>
            </a:extLst>
          </p:cNvPr>
          <p:cNvSpPr/>
          <p:nvPr/>
        </p:nvSpPr>
        <p:spPr>
          <a:xfrm>
            <a:off x="6176962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C044A-BF99-E01E-BCF1-A8F555ED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EA4984-DDE7-6B5B-F7DB-6BD15E251297}"/>
              </a:ext>
            </a:extLst>
          </p:cNvPr>
          <p:cNvSpPr/>
          <p:nvPr/>
        </p:nvSpPr>
        <p:spPr>
          <a:xfrm>
            <a:off x="904876" y="687141"/>
            <a:ext cx="5717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3. </a:t>
            </a:r>
            <a:r>
              <a:rPr lang="ko-KR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합병 비율</a:t>
            </a:r>
            <a:r>
              <a:rPr lang="en-US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(1:0.35) </a:t>
            </a:r>
            <a:r>
              <a:rPr lang="ko-KR" altLang="en-US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평가 및 </a:t>
            </a:r>
            <a:r>
              <a:rPr lang="en-US" altLang="ko-KR" sz="1200" dirty="0" smtClean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Elliott</a:t>
            </a:r>
            <a:r>
              <a:rPr lang="ko-KR" altLang="en-US" sz="1200" dirty="0" smtClean="0">
                <a:solidFill>
                  <a:srgbClr val="0C4DA1"/>
                </a:solidFill>
                <a:ea typeface="Noto Sans CJK KR Bold" panose="020B0800000000000000" pitchFamily="34" charset="-127"/>
              </a:rPr>
              <a:t> </a:t>
            </a:r>
            <a:r>
              <a:rPr lang="ko-KR" altLang="en-US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주장에 대한 의견</a:t>
            </a:r>
            <a:endParaRPr lang="en-US" altLang="ko-KR" sz="1200" dirty="0">
              <a:solidFill>
                <a:srgbClr val="0C4DA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07FEC3-B97F-FC1C-A42F-4AB8B896ED21}"/>
              </a:ext>
            </a:extLst>
          </p:cNvPr>
          <p:cNvCxnSpPr/>
          <p:nvPr/>
        </p:nvCxnSpPr>
        <p:spPr>
          <a:xfrm>
            <a:off x="904875" y="609600"/>
            <a:ext cx="10544175" cy="0"/>
          </a:xfrm>
          <a:prstGeom prst="line">
            <a:avLst/>
          </a:prstGeom>
          <a:ln w="19050">
            <a:solidFill>
              <a:srgbClr val="0C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F0C32-3114-F0C0-840F-FB0163458CCB}"/>
              </a:ext>
            </a:extLst>
          </p:cNvPr>
          <p:cNvSpPr/>
          <p:nvPr/>
        </p:nvSpPr>
        <p:spPr>
          <a:xfrm>
            <a:off x="904874" y="1259200"/>
            <a:ext cx="7705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Elliott</a:t>
            </a:r>
            <a:r>
              <a:rPr lang="ko-KR" altLang="en-US" sz="3200" dirty="0" smtClean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3200" dirty="0">
                <a:solidFill>
                  <a:srgbClr val="0C4DA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주장</a:t>
            </a:r>
            <a:endParaRPr lang="en-US" altLang="ko-KR" sz="3200" dirty="0">
              <a:solidFill>
                <a:srgbClr val="0C4DA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2A6DFF3-3693-3BD0-4273-F744395C3DED}"/>
                  </a:ext>
                </a:extLst>
              </p:cNvPr>
              <p:cNvSpPr/>
              <p:nvPr/>
            </p:nvSpPr>
            <p:spPr>
              <a:xfrm>
                <a:off x="825989" y="1843975"/>
                <a:ext cx="5610228" cy="2670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sz="1500" b="0"/>
                  <a:t>   </a:t>
                </a:r>
                <a14:m>
                  <m:oMath xmlns:m="http://schemas.openxmlformats.org/officeDocument/2006/math">
                    <m:r>
                      <a:rPr kumimoji="1" lang="en-US" altLang="ko-KR" sz="1500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kumimoji="1" lang="en-US" altLang="ko-KR" sz="1500"/>
                  <a:t>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삼성물산 주식 보유한 계열사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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독립된 주주 아님</a:t>
                </a: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sz="1500" b="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50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  </m:t>
                    </m:r>
                    <m:r>
                      <a:rPr kumimoji="1" lang="en-US" altLang="ko-KR" sz="1500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주가의 단기적 불규칙성</a:t>
                </a: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     - [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제일모직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] ‘15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년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,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ROE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동종업계 평균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이하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/>
                </a:r>
                <a:b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</a:b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                     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수익 실현 못한 사업부문 존재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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과대평가</a:t>
                </a: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     - [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삼성물산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]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건설 부문 매출은 정체되었으나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,</a:t>
                </a:r>
                <a:b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</a:b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                     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건설부문 수주 잔고 높음 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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과소평가</a:t>
                </a: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altLang="ko-KR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ISS(</a:t>
                </a:r>
                <a:r>
                  <a:rPr lang="ko-KR" altLang="en-US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국제 의결권 자문기관</a:t>
                </a:r>
                <a:r>
                  <a:rPr lang="en-US" altLang="ko-KR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) </a:t>
                </a:r>
                <a:r>
                  <a:rPr lang="ko-KR" altLang="en-US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반대</a:t>
                </a:r>
                <a:endParaRPr lang="en-US" altLang="ko-KR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ko-KR" altLang="en-US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한국기업지배구조원</a:t>
                </a:r>
                <a:r>
                  <a:rPr lang="en-US" altLang="ko-KR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(</a:t>
                </a:r>
                <a:r>
                  <a:rPr lang="ko-KR" altLang="en-US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국내 의결권 자문기구</a:t>
                </a:r>
                <a:r>
                  <a:rPr lang="en-US" altLang="ko-KR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) </a:t>
                </a:r>
                <a:r>
                  <a:rPr lang="ko-KR" altLang="en-US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반대</a:t>
                </a:r>
                <a:endParaRPr lang="en-US" altLang="ko-KR" spc="-15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ko-KR" altLang="en-US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그 외 다수 회계법인도 합병 비율을 높게 제시</a:t>
                </a:r>
                <a:endParaRPr lang="en-US" altLang="ko-KR" spc="-15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2A6DFF3-3693-3BD0-4273-F744395C3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9" y="1843975"/>
                <a:ext cx="5610228" cy="2670283"/>
              </a:xfrm>
              <a:prstGeom prst="rect">
                <a:avLst/>
              </a:prstGeom>
              <a:blipFill>
                <a:blip r:embed="rId4"/>
                <a:stretch>
                  <a:fillRect l="-677" b="-2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D0E5988-E992-E5AE-D8E0-7A56F3AE48F8}"/>
                  </a:ext>
                </a:extLst>
              </p:cNvPr>
              <p:cNvSpPr/>
              <p:nvPr/>
            </p:nvSpPr>
            <p:spPr>
              <a:xfrm>
                <a:off x="6346032" y="1444679"/>
                <a:ext cx="6096000" cy="496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[</a:t>
                </a:r>
                <a:r>
                  <a:rPr lang="ko-KR" altLang="en-US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합병 시 삼성그룹</a:t>
                </a:r>
                <a:r>
                  <a:rPr lang="en-US" altLang="ko-KR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(</a:t>
                </a:r>
                <a:r>
                  <a:rPr lang="ko-KR" altLang="en-US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오너</a:t>
                </a:r>
                <a:r>
                  <a:rPr lang="en-US" altLang="ko-KR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) </a:t>
                </a:r>
                <a:r>
                  <a:rPr lang="ko-KR" altLang="en-US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실익</a:t>
                </a:r>
                <a:r>
                  <a:rPr lang="en-US" altLang="ko-KR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삼성전자에 대한 지배권 강화</a:t>
                </a: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endParaRPr lang="en-US" altLang="ko-KR" sz="1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 startAt="2"/>
                </a:pP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 startAt="2"/>
                </a:pP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 startAt="2"/>
                </a:pP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제일모직의 금융지주회사 강제 전환 방지</a:t>
                </a: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1500" b="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50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</m:t>
                    </m:r>
                    <m:r>
                      <a:rPr kumimoji="1" lang="en-US" altLang="ko-KR" sz="1500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금융지주회사 전환 시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,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자회사 경영관리 및 그 부수업무 외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/>
                </a:r>
                <a:b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</a:b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       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다른 영리행위 금지 </a:t>
                </a: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 </a:t>
                </a: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금융회사 아닌 삼성전자 지배 불가능</a:t>
                </a:r>
                <a:endParaRPr lang="en-US" altLang="ko-KR" sz="15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ko-KR" sz="1500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en-US" altLang="ko-KR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</a:t>
                </a:r>
                <a:r>
                  <a:rPr lang="ko-KR" altLang="en-US" sz="1500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합병 시</a:t>
                </a:r>
                <a:r>
                  <a:rPr lang="en-US" altLang="ko-KR" sz="1500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, </a:t>
                </a:r>
                <a:r>
                  <a:rPr lang="ko-KR" altLang="en-US" sz="1500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삼성물산 내 삼성생명 주식가치 감소 </a:t>
                </a:r>
                <a:r>
                  <a:rPr lang="en-US" altLang="ko-KR" sz="1500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</a:t>
                </a:r>
                <a:r>
                  <a:rPr lang="ko-KR" altLang="en-US" sz="1500" spc="-15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전환 방지 가능</a:t>
                </a:r>
                <a:endParaRPr lang="en-US" altLang="ko-KR" sz="1500" spc="-15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 startAt="3"/>
                </a:pPr>
                <a:r>
                  <a:rPr lang="ko-KR" altLang="en-US" sz="15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경제적 이익 실현</a:t>
                </a:r>
                <a:endParaRPr lang="en-US" altLang="ko-KR" sz="16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 dirty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kumimoji="1" lang="en-US" altLang="ko-KR" sz="1600" b="0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1:0.35 </a:t>
                </a:r>
                <a:r>
                  <a:rPr lang="ko-KR" altLang="en-US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비율 계산 시</a:t>
                </a: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,</a:t>
                </a:r>
                <a:r>
                  <a:rPr lang="ko-KR" altLang="en-US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오너일가 지분가치 </a:t>
                </a: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9</a:t>
                </a:r>
                <a:r>
                  <a:rPr lang="ko-KR" altLang="en-US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조원</a:t>
                </a: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/>
                </a:r>
                <a:b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</a:b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         1:0.7 </a:t>
                </a:r>
                <a:r>
                  <a:rPr lang="ko-KR" altLang="en-US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비율 계산 시</a:t>
                </a: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, </a:t>
                </a:r>
                <a:r>
                  <a:rPr lang="ko-KR" altLang="en-US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오너일가 지분가치 </a:t>
                </a: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7</a:t>
                </a:r>
                <a:r>
                  <a:rPr lang="ko-KR" altLang="en-US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조원 </a:t>
                </a: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(-2</a:t>
                </a:r>
                <a:r>
                  <a:rPr lang="ko-KR" altLang="en-US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조원</a:t>
                </a:r>
                <a:r>
                  <a:rPr lang="en-US" altLang="ko-KR" sz="16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spc="-150" dirty="0">
                    <a:solidFill>
                      <a:srgbClr val="0C4DA1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  <a:sym typeface="Wingdings" pitchFamily="2" charset="2"/>
                  </a:rPr>
                  <a:t> </a:t>
                </a:r>
                <a:r>
                  <a:rPr lang="ko-KR" altLang="en-US" sz="2400" spc="-150" dirty="0">
                    <a:solidFill>
                      <a:srgbClr val="0C4DA1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외부 주주 이익보다 자신의 이익 우선시</a:t>
                </a:r>
                <a:endParaRPr lang="en-US" altLang="ko-KR" sz="2400" spc="-150" dirty="0">
                  <a:solidFill>
                    <a:srgbClr val="0C4DA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D0E5988-E992-E5AE-D8E0-7A56F3AE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32" y="1444679"/>
                <a:ext cx="6096000" cy="4963218"/>
              </a:xfrm>
              <a:prstGeom prst="rect">
                <a:avLst/>
              </a:prstGeom>
              <a:blipFill>
                <a:blip r:embed="rId5"/>
                <a:stretch>
                  <a:fillRect l="-1455"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DBADD5-F4AB-85FE-ADF4-F7E61AFB1175}"/>
              </a:ext>
            </a:extLst>
          </p:cNvPr>
          <p:cNvSpPr/>
          <p:nvPr/>
        </p:nvSpPr>
        <p:spPr>
          <a:xfrm>
            <a:off x="6894688" y="2355566"/>
            <a:ext cx="684000" cy="6469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/>
              <a:t>오너</a:t>
            </a:r>
            <a:endParaRPr kumimoji="1"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992358-A8A0-2504-A9EC-CE3EC486164F}"/>
              </a:ext>
            </a:extLst>
          </p:cNvPr>
          <p:cNvSpPr/>
          <p:nvPr/>
        </p:nvSpPr>
        <p:spPr>
          <a:xfrm>
            <a:off x="8104917" y="2355567"/>
            <a:ext cx="684000" cy="311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/>
              <a:t>제일모직</a:t>
            </a:r>
            <a:endParaRPr kumimoji="1"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8ED74C-7314-DE2B-0C86-013D575DDDB2}"/>
              </a:ext>
            </a:extLst>
          </p:cNvPr>
          <p:cNvSpPr/>
          <p:nvPr/>
        </p:nvSpPr>
        <p:spPr>
          <a:xfrm>
            <a:off x="8104917" y="2690847"/>
            <a:ext cx="684000" cy="311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/>
              <a:t>삼성물산</a:t>
            </a:r>
            <a:endParaRPr kumimoji="1"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1D691B-B781-6F20-0F37-DDA7D6F8876F}"/>
              </a:ext>
            </a:extLst>
          </p:cNvPr>
          <p:cNvSpPr/>
          <p:nvPr/>
        </p:nvSpPr>
        <p:spPr>
          <a:xfrm>
            <a:off x="9315146" y="2355567"/>
            <a:ext cx="684000" cy="311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/>
              <a:t>삼성생명</a:t>
            </a:r>
            <a:endParaRPr kumimoji="1" lang="ko-KR" altLang="en-US" sz="10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3991B6-BDF0-A5FA-C6FB-7E81D1BD5261}"/>
              </a:ext>
            </a:extLst>
          </p:cNvPr>
          <p:cNvSpPr/>
          <p:nvPr/>
        </p:nvSpPr>
        <p:spPr>
          <a:xfrm>
            <a:off x="10525375" y="2355566"/>
            <a:ext cx="684000" cy="6469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/>
              <a:t>삼성전자</a:t>
            </a:r>
            <a:endParaRPr kumimoji="1" lang="ko-KR" altLang="en-US" sz="10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274693-801D-24EF-2754-68B10F928292}"/>
              </a:ext>
            </a:extLst>
          </p:cNvPr>
          <p:cNvCxnSpPr/>
          <p:nvPr/>
        </p:nvCxnSpPr>
        <p:spPr>
          <a:xfrm>
            <a:off x="7578688" y="2502427"/>
            <a:ext cx="526229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7AE43A-D6B3-D110-2FBB-45DB845D9B87}"/>
              </a:ext>
            </a:extLst>
          </p:cNvPr>
          <p:cNvCxnSpPr/>
          <p:nvPr/>
        </p:nvCxnSpPr>
        <p:spPr>
          <a:xfrm>
            <a:off x="8788917" y="2872609"/>
            <a:ext cx="1736458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48236E-DFA3-FD5F-3F0E-248EE9B86890}"/>
              </a:ext>
            </a:extLst>
          </p:cNvPr>
          <p:cNvCxnSpPr/>
          <p:nvPr/>
        </p:nvCxnSpPr>
        <p:spPr>
          <a:xfrm>
            <a:off x="8788917" y="2502427"/>
            <a:ext cx="526229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00437F-1566-FC7F-5AD7-2277B659E645}"/>
              </a:ext>
            </a:extLst>
          </p:cNvPr>
          <p:cNvCxnSpPr/>
          <p:nvPr/>
        </p:nvCxnSpPr>
        <p:spPr>
          <a:xfrm>
            <a:off x="9999146" y="2502427"/>
            <a:ext cx="526229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938443-9D43-ACA1-1DE0-055337D8813F}"/>
              </a:ext>
            </a:extLst>
          </p:cNvPr>
          <p:cNvSpPr txBox="1"/>
          <p:nvPr/>
        </p:nvSpPr>
        <p:spPr>
          <a:xfrm>
            <a:off x="7608858" y="2227548"/>
            <a:ext cx="5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/>
              <a:t>42%</a:t>
            </a:r>
            <a:endParaRPr kumimoji="1" lang="ko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C334F3-7759-4EC7-EDB6-02F6BC61E751}"/>
              </a:ext>
            </a:extLst>
          </p:cNvPr>
          <p:cNvSpPr txBox="1"/>
          <p:nvPr/>
        </p:nvSpPr>
        <p:spPr>
          <a:xfrm>
            <a:off x="8788916" y="2227548"/>
            <a:ext cx="5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/>
              <a:t>19%</a:t>
            </a:r>
            <a:endParaRPr kumimoji="1" lang="ko-KR" alt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B88044-5707-FA85-E0CD-83C88D36CFA0}"/>
              </a:ext>
            </a:extLst>
          </p:cNvPr>
          <p:cNvSpPr txBox="1"/>
          <p:nvPr/>
        </p:nvSpPr>
        <p:spPr>
          <a:xfrm>
            <a:off x="9971454" y="2227548"/>
            <a:ext cx="5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/>
              <a:t>7%</a:t>
            </a:r>
            <a:endParaRPr kumimoji="1"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6D5B80-3DB3-2D9C-D4D9-60AE72CFD38D}"/>
              </a:ext>
            </a:extLst>
          </p:cNvPr>
          <p:cNvSpPr txBox="1"/>
          <p:nvPr/>
        </p:nvSpPr>
        <p:spPr>
          <a:xfrm>
            <a:off x="9394032" y="2647953"/>
            <a:ext cx="5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/>
              <a:t>4%</a:t>
            </a:r>
            <a:endParaRPr kumimoji="1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0663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FCEA-AC1B-ADFF-258C-EA391F2A4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12EB7-650C-66DC-EA51-8ED76EE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588-F3A5-4617-B7E3-9AEBD163C89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68914-1B74-B338-3F36-037ADD4629F3}"/>
              </a:ext>
            </a:extLst>
          </p:cNvPr>
          <p:cNvSpPr/>
          <p:nvPr/>
        </p:nvSpPr>
        <p:spPr>
          <a:xfrm>
            <a:off x="904876" y="687141"/>
            <a:ext cx="5717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C4DA1"/>
                </a:solidFill>
                <a:ea typeface="Noto Sans CJK KR Bold" panose="020B0800000000000000" pitchFamily="34" charset="-127"/>
              </a:rPr>
              <a:t>4. </a:t>
            </a:r>
            <a:r>
              <a:rPr lang="ko-KR" altLang="en-US" sz="1200">
                <a:solidFill>
                  <a:srgbClr val="0C4DA1"/>
                </a:solidFill>
                <a:ea typeface="Noto Sans CJK KR Bold" panose="020B0800000000000000" pitchFamily="34" charset="-127"/>
              </a:rPr>
              <a:t>국민연금 </a:t>
            </a:r>
            <a:r>
              <a:rPr lang="en-US" altLang="ko-KR" sz="1200">
                <a:solidFill>
                  <a:srgbClr val="0C4DA1"/>
                </a:solidFill>
                <a:ea typeface="Noto Sans CJK KR Bold" panose="020B0800000000000000" pitchFamily="34" charset="-127"/>
              </a:rPr>
              <a:t>CIO</a:t>
            </a:r>
            <a:r>
              <a:rPr lang="ko-KR" altLang="en-US" sz="1200">
                <a:solidFill>
                  <a:srgbClr val="0C4DA1"/>
                </a:solidFill>
                <a:ea typeface="Noto Sans CJK KR Bold" panose="020B0800000000000000" pitchFamily="34" charset="-127"/>
              </a:rPr>
              <a:t>으로서 합병건 승인 여부 검토</a:t>
            </a:r>
            <a:endParaRPr lang="ko-KR" altLang="ko-KR" sz="1200">
              <a:solidFill>
                <a:srgbClr val="0C4DA1"/>
              </a:solidFill>
              <a:ea typeface="Noto Sans CJK KR Bold" panose="020B08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2ACF00-186C-A101-330F-85A4F37E86CB}"/>
              </a:ext>
            </a:extLst>
          </p:cNvPr>
          <p:cNvCxnSpPr/>
          <p:nvPr/>
        </p:nvCxnSpPr>
        <p:spPr>
          <a:xfrm>
            <a:off x="904875" y="609600"/>
            <a:ext cx="10544175" cy="0"/>
          </a:xfrm>
          <a:prstGeom prst="line">
            <a:avLst/>
          </a:prstGeom>
          <a:ln w="19050">
            <a:solidFill>
              <a:srgbClr val="0C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5107156-42D7-B6A2-0E37-20A05B12B0DF}"/>
              </a:ext>
            </a:extLst>
          </p:cNvPr>
          <p:cNvSpPr/>
          <p:nvPr/>
        </p:nvSpPr>
        <p:spPr>
          <a:xfrm>
            <a:off x="1954872" y="1489528"/>
            <a:ext cx="1740591" cy="17405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01B55C-A336-DB5B-06BA-52BE92000E2C}"/>
              </a:ext>
            </a:extLst>
          </p:cNvPr>
          <p:cNvSpPr/>
          <p:nvPr/>
        </p:nvSpPr>
        <p:spPr>
          <a:xfrm>
            <a:off x="4186226" y="1489528"/>
            <a:ext cx="1740591" cy="17405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CA848F-1449-3F34-322B-2C45B19F4F3F}"/>
              </a:ext>
            </a:extLst>
          </p:cNvPr>
          <p:cNvSpPr/>
          <p:nvPr/>
        </p:nvSpPr>
        <p:spPr>
          <a:xfrm>
            <a:off x="6417581" y="1489528"/>
            <a:ext cx="1740591" cy="17405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C34D6D-A8C4-7931-5132-44CADFD8834C}"/>
              </a:ext>
            </a:extLst>
          </p:cNvPr>
          <p:cNvSpPr/>
          <p:nvPr/>
        </p:nvSpPr>
        <p:spPr>
          <a:xfrm>
            <a:off x="1635268" y="3429000"/>
            <a:ext cx="23797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</a:t>
            </a:r>
            <a:r>
              <a:rPr lang="ko-KR" altLang="en-US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목표 주가 </a:t>
            </a:r>
            <a:r>
              <a:rPr lang="en-US" altLang="ko-KR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실제 대비</a:t>
            </a:r>
            <a:r>
              <a:rPr lang="en-US" altLang="ko-KR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)&gt;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삼성물산 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약 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75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천원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(+36%)</a:t>
            </a:r>
          </a:p>
          <a:p>
            <a:pPr algn="ctr"/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제일모직 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107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천원 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(-35%)</a:t>
            </a:r>
          </a:p>
          <a:p>
            <a:pPr algn="ctr"/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외부기관 의견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</a:p>
          <a:p>
            <a:pPr algn="ctr"/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딜로이트 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0.38</a:t>
            </a:r>
          </a:p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KPMG : 0.41</a:t>
            </a:r>
          </a:p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ISS : 0.95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F815F6-CF52-2729-B5BE-A9C23B1A283C}"/>
              </a:ext>
            </a:extLst>
          </p:cNvPr>
          <p:cNvSpPr/>
          <p:nvPr/>
        </p:nvSpPr>
        <p:spPr>
          <a:xfrm>
            <a:off x="1927567" y="2188827"/>
            <a:ext cx="1796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합병 비율 공정성</a:t>
            </a: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312DB-6D88-6122-4526-2EEC77270594}"/>
              </a:ext>
            </a:extLst>
          </p:cNvPr>
          <p:cNvSpPr/>
          <p:nvPr/>
        </p:nvSpPr>
        <p:spPr>
          <a:xfrm>
            <a:off x="4147627" y="2188827"/>
            <a:ext cx="1796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주주가치</a:t>
            </a: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C66C8C-6D83-A989-E5E4-D7D631A8BD98}"/>
              </a:ext>
            </a:extLst>
          </p:cNvPr>
          <p:cNvSpPr/>
          <p:nvPr/>
        </p:nvSpPr>
        <p:spPr>
          <a:xfrm>
            <a:off x="6384385" y="2188827"/>
            <a:ext cx="1796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지배구조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26D8C2-E393-734B-787E-70A089F2E23B}"/>
              </a:ext>
            </a:extLst>
          </p:cNvPr>
          <p:cNvSpPr/>
          <p:nvPr/>
        </p:nvSpPr>
        <p:spPr>
          <a:xfrm>
            <a:off x="3869354" y="3429000"/>
            <a:ext cx="2379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합병 이후 국민연금 투자손실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</a:p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(‘15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-2,071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억원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(’16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-1,943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억원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(’17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    -82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억원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(’18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-2,366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억원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*시사저널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2023.08.30.</a:t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국민연금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삼성물산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제일모직 합병 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2,451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억원 투자 손실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2749C72-34D7-4244-1FF0-01AE052E426C}"/>
              </a:ext>
            </a:extLst>
          </p:cNvPr>
          <p:cNvSpPr/>
          <p:nvPr/>
        </p:nvSpPr>
        <p:spPr>
          <a:xfrm>
            <a:off x="8623592" y="1497798"/>
            <a:ext cx="1740591" cy="17405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3CCCFB-1949-C4C3-CB8F-358973714106}"/>
              </a:ext>
            </a:extLst>
          </p:cNvPr>
          <p:cNvSpPr/>
          <p:nvPr/>
        </p:nvSpPr>
        <p:spPr>
          <a:xfrm>
            <a:off x="8590396" y="2188827"/>
            <a:ext cx="1796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기관 신뢰성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9FD907-2879-12EA-6B16-8CD9A1983AF5}"/>
              </a:ext>
            </a:extLst>
          </p:cNvPr>
          <p:cNvSpPr/>
          <p:nvPr/>
        </p:nvSpPr>
        <p:spPr>
          <a:xfrm>
            <a:off x="0" y="548121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>
                <a:solidFill>
                  <a:srgbClr val="0C4DA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 </a:t>
            </a:r>
            <a:r>
              <a:rPr lang="ko-KR" altLang="en-US" sz="2400" spc="-150" dirty="0">
                <a:solidFill>
                  <a:srgbClr val="0C4DA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주주가치 보호 및 기관 신뢰성 유지 등을 위해 합병안 불승인 결정 필요</a:t>
            </a:r>
            <a:endParaRPr lang="en-US" altLang="ko-KR" sz="2400" spc="-150" dirty="0">
              <a:solidFill>
                <a:srgbClr val="0C4DA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A95BAA-35F0-EFB4-E72F-D55BEF623C5A}"/>
              </a:ext>
            </a:extLst>
          </p:cNvPr>
          <p:cNvSpPr/>
          <p:nvPr/>
        </p:nvSpPr>
        <p:spPr>
          <a:xfrm>
            <a:off x="6176962" y="3429000"/>
            <a:ext cx="23797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경영 승계 수단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</a:p>
          <a:p>
            <a:pPr algn="ctr"/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삼성그룹 경영승계를 위한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수단이라는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지속적 비판 발생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  <a:sym typeface="Wingdings" pitchFamily="2" charset="2"/>
            </a:endParaRPr>
          </a:p>
          <a:p>
            <a:pPr algn="ctr"/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단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,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국민연금 반대 시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/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</a:b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삼성그룹 지배구조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불안정성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/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</a:b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미해결이라는 비판도 가능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14AC2B7-CAD4-8AF4-D11F-086FA20BACAF}"/>
              </a:ext>
            </a:extLst>
          </p:cNvPr>
          <p:cNvSpPr/>
          <p:nvPr/>
        </p:nvSpPr>
        <p:spPr>
          <a:xfrm>
            <a:off x="8623592" y="3429000"/>
            <a:ext cx="2267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&lt;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법적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윤리적 고려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의결권 행사 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내부 투자위원회만 진행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별도 위원회 거친 권고안 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의결 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투자위원회 위원 교체 등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  <a:sym typeface="Wingdings" pitchFamily="2" charset="2"/>
            </a:endParaRPr>
          </a:p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 </a:t>
            </a:r>
            <a:r>
              <a:rPr lang="ko-KR" altLang="en-US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외부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압력에 의해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/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</a:b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   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의사결정이 왜곡됐다는 </a:t>
            </a:r>
            <a:r>
              <a:rPr lang="ko-KR" altLang="en-US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의혹</a:t>
            </a:r>
            <a:r>
              <a:rPr lang="en-US" altLang="ko-KR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등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/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</a:b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   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기관 신뢰성 </a:t>
            </a:r>
            <a:r>
              <a:rPr lang="ko-KR" altLang="en-US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저해 </a:t>
            </a:r>
            <a:r>
              <a:rPr lang="ko-KR" altLang="en-US" sz="10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sym typeface="Wingdings" pitchFamily="2" charset="2"/>
              </a:rPr>
              <a:t>발생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84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C4DA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50990</TotalTime>
  <Words>1129</Words>
  <Application>Microsoft Office PowerPoint</Application>
  <PresentationFormat>와이드스크린</PresentationFormat>
  <Paragraphs>218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Noto Sans CJK KR Black</vt:lpstr>
      <vt:lpstr>Noto Sans CJK KR Bold</vt:lpstr>
      <vt:lpstr>Noto Sans CJK KR Medium</vt:lpstr>
      <vt:lpstr>Noto Sans CJK KR Thin</vt:lpstr>
      <vt:lpstr>나눔고딕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superuser</cp:lastModifiedBy>
  <cp:revision>2975</cp:revision>
  <cp:lastPrinted>2019-11-22T03:21:13Z</cp:lastPrinted>
  <dcterms:created xsi:type="dcterms:W3CDTF">2017-10-27T05:18:30Z</dcterms:created>
  <dcterms:modified xsi:type="dcterms:W3CDTF">2024-12-02T23:48:20Z</dcterms:modified>
</cp:coreProperties>
</file>