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presProps" Target="presProps.xml"  /><Relationship Id="rId52" Type="http://schemas.openxmlformats.org/officeDocument/2006/relationships/viewProps" Target="viewProps.xml"  /><Relationship Id="rId53" Type="http://schemas.openxmlformats.org/officeDocument/2006/relationships/theme" Target="theme/theme1.xml"  /><Relationship Id="rId54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6.xml"  /><Relationship Id="rId2" Type="http://schemas.openxmlformats.org/officeDocument/2006/relationships/notesMaster" Target="../notesMasters/notesMaster1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7.xml"  /><Relationship Id="rId2" Type="http://schemas.openxmlformats.org/officeDocument/2006/relationships/notesMaster" Target="../notesMasters/notesMaster1.xml"  /></Relationships>
</file>

<file path=ppt/notesSlides/_rels/notesSlide3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8.xml"  /><Relationship Id="rId2" Type="http://schemas.openxmlformats.org/officeDocument/2006/relationships/notesMaster" Target="../notesMasters/notesMaster1.xml"  /></Relationships>
</file>

<file path=ppt/notesSlides/_rels/notesSlide39.xml.rels><?xml version="1.0" encoding="UTF-8" standalone="yes" ?><Relationships xmlns="http://schemas.openxmlformats.org/package/2006/relationships"><Relationship Id="rId1" Type="http://schemas.openxmlformats.org/officeDocument/2006/relationships/slide" Target="../slides/slide3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0.xml.rels><?xml version="1.0" encoding="UTF-8" standalone="yes" ?><Relationships xmlns="http://schemas.openxmlformats.org/package/2006/relationships"><Relationship Id="rId1" Type="http://schemas.openxmlformats.org/officeDocument/2006/relationships/slide" Target="../slides/slide40.xml"  /><Relationship Id="rId2" Type="http://schemas.openxmlformats.org/officeDocument/2006/relationships/notesMaster" Target="../notesMasters/notesMaster1.xml"  /></Relationships>
</file>

<file path=ppt/notesSlides/_rels/notesSlide4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1.xml"  /><Relationship Id="rId2" Type="http://schemas.openxmlformats.org/officeDocument/2006/relationships/notesMaster" Target="../notesMasters/notesMaster1.xml"  /></Relationships>
</file>

<file path=ppt/notesSlides/_rels/notesSlide4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2.xml"  /><Relationship Id="rId2" Type="http://schemas.openxmlformats.org/officeDocument/2006/relationships/notesMaster" Target="../notesMasters/notesMaster1.xml"  /></Relationships>
</file>

<file path=ppt/notesSlides/_rels/notesSlide4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3.xml"  /><Relationship Id="rId2" Type="http://schemas.openxmlformats.org/officeDocument/2006/relationships/notesMaster" Target="../notesMasters/notesMaster1.xml"  /></Relationships>
</file>

<file path=ppt/notesSlides/_rels/notesSlide4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4.xml"  /><Relationship Id="rId2" Type="http://schemas.openxmlformats.org/officeDocument/2006/relationships/notesMaster" Target="../notesMasters/notesMaster1.xml"  /></Relationships>
</file>

<file path=ppt/notesSlides/_rels/notesSlide45.xml.rels><?xml version="1.0" encoding="UTF-8" standalone="yes" ?><Relationships xmlns="http://schemas.openxmlformats.org/package/2006/relationships"><Relationship Id="rId1" Type="http://schemas.openxmlformats.org/officeDocument/2006/relationships/slide" Target="../slides/slide45.xml"  /><Relationship Id="rId2" Type="http://schemas.openxmlformats.org/officeDocument/2006/relationships/notesMaster" Target="../notesMasters/notesMaster1.xml"  /></Relationships>
</file>

<file path=ppt/notesSlides/_rels/notesSlide46.xml.rels><?xml version="1.0" encoding="UTF-8" standalone="yes" ?><Relationships xmlns="http://schemas.openxmlformats.org/package/2006/relationships"><Relationship Id="rId1" Type="http://schemas.openxmlformats.org/officeDocument/2006/relationships/slide" Target="../slides/slide46.xml"  /><Relationship Id="rId2" Type="http://schemas.openxmlformats.org/officeDocument/2006/relationships/notesMaster" Target="../notesMasters/notesMaster1.xml"  /></Relationships>
</file>

<file path=ppt/notesSlides/_rels/notesSlide47.xml.rels><?xml version="1.0" encoding="UTF-8" standalone="yes" ?><Relationships xmlns="http://schemas.openxmlformats.org/package/2006/relationships"><Relationship Id="rId1" Type="http://schemas.openxmlformats.org/officeDocument/2006/relationships/slide" Target="../slides/slide47.xml"  /><Relationship Id="rId2" Type="http://schemas.openxmlformats.org/officeDocument/2006/relationships/notesMaster" Target="../notesMasters/notesMaster1.xml"  /></Relationships>
</file>

<file path=ppt/notesSlides/_rels/notesSlide48.xml.rels><?xml version="1.0" encoding="UTF-8" standalone="yes" ?><Relationships xmlns="http://schemas.openxmlformats.org/package/2006/relationships"><Relationship Id="rId1" Type="http://schemas.openxmlformats.org/officeDocument/2006/relationships/slide" Target="../slides/slide4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2" name="Google Shape;82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a77858399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96" name="Google Shape;196;g7a77858399_0_1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05" name="Google Shape;205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a7785839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13" name="Google Shape;213;g7a77858399_0_6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a8122e277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22" name="Google Shape;222;g7a8122e277_1_5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a8122e277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41" name="Google Shape;241;g7a8122e277_1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a8122e277_4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60" name="Google Shape;260;g7a8122e277_4_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a8122e277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80" name="Google Shape;280;g7a8122e277_1_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a77858399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299" name="Google Shape;299;g7a77858399_3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a77858399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8" name="Google Shape;308;g7a77858399_0_14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317" name="Google Shape;317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3" name="Google Shape;93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a7785839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325" name="Google Shape;325;g7a77858399_0_15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a77858399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333" name="Google Shape;333;g7a77858399_0_1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a77858399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341" name="Google Shape;341;g7a77858399_0_29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a77858399_5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350" name="Google Shape;350;g7a77858399_5_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a77858399_5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360" name="Google Shape;360;g7a77858399_5_7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7a77858399_5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370" name="Google Shape;370;g7a77858399_5_6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a77858399_5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379" name="Google Shape;379;g7a77858399_5_4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a77858399_5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388" name="Google Shape;388;g7a77858399_5_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7a8122e27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397" name="Google Shape;397;g7a8122e277_1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a8122e277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06" name="Google Shape;406;g7a8122e277_1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5" name="Google Shape;115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7a8122e277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14" name="Google Shape;414;g7a8122e277_1_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7a8122e277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23" name="Google Shape;423;g7a8122e277_1_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7a8122e277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32" name="Google Shape;432;g7a8122e277_1_3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a8122e277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41" name="Google Shape;441;g7a8122e277_1_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7a77858399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50" name="Google Shape;450;g7a77858399_0_3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a77858399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59" name="Google Shape;459;g7a77858399_0_3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a8122e27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68" name="Google Shape;468;g7a8122e277_0_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a77858399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76" name="Google Shape;476;g7a77858399_0_8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7a7785839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85" name="Google Shape;485;g7a77858399_0_10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7a77858399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94" name="Google Shape;494;g7a77858399_0_2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4" name="Google Shape;124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7a77858399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503" name="Google Shape;503;g7a77858399_0_2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7a77858399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512" name="Google Shape;512;g7a77858399_0_2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7a77858399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521" name="Google Shape;521;g7a77858399_0_2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7a77858399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530" name="Google Shape;530;g7a77858399_0_2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7a77858399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539" name="Google Shape;539;g7a77858399_0_2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7a77858399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48" name="Google Shape;548;g7a77858399_0_26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7a77858399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557" name="Google Shape;557;g7a77858399_0_2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566" name="Google Shape;566;p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72" name="Google Shape;572;p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7" name="Google Shape;137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59" name="Google Shape;159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a7785839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68" name="Google Shape;168;g7a77858399_0_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a7785839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8" name="Google Shape;178;g7a77858399_0_6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a7785839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87" name="Google Shape;187;g7a77858399_0_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D4E4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5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7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8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0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2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7.xml"  /><Relationship Id="rId2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8.xml"  /><Relationship Id="rId2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9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0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1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2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4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5.xml"  /><Relationship Id="rId2" Type="http://schemas.openxmlformats.org/officeDocument/2006/relationships/slideLayout" Target="../slideLayouts/slideLayout2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6.xml"  /><Relationship Id="rId2" Type="http://schemas.openxmlformats.org/officeDocument/2006/relationships/slideLayout" Target="../slideLayouts/slideLayout2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8.xml"  /><Relationship Id="rId3" Type="http://schemas.openxmlformats.org/officeDocument/2006/relationships/image" Target="../media/image11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0.xml"  /><Relationship Id="rId3" Type="http://schemas.openxmlformats.org/officeDocument/2006/relationships/image" Target="../media/image13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1.xml"  /><Relationship Id="rId3" Type="http://schemas.openxmlformats.org/officeDocument/2006/relationships/image" Target="../media/image14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2.xml"  /><Relationship Id="rId3" Type="http://schemas.openxmlformats.org/officeDocument/2006/relationships/image" Target="../media/image15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3.xml"  /><Relationship Id="rId3" Type="http://schemas.openxmlformats.org/officeDocument/2006/relationships/image" Target="../media/image16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4.xml"  /><Relationship Id="rId3" Type="http://schemas.openxmlformats.org/officeDocument/2006/relationships/image" Target="../media/image17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5.xml"  /><Relationship Id="rId3" Type="http://schemas.openxmlformats.org/officeDocument/2006/relationships/image" Target="../media/image18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6.xml"  /><Relationship Id="rId3" Type="http://schemas.openxmlformats.org/officeDocument/2006/relationships/image" Target="../media/image19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7.xml"  /><Relationship Id="rId3" Type="http://schemas.openxmlformats.org/officeDocument/2006/relationships/image" Target="../media/image20.jpe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8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rot="-5400000">
            <a:off x="5827455" y="2560501"/>
            <a:ext cx="562875" cy="562875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/>
          <p:nvPr/>
        </p:nvSpPr>
        <p:spPr>
          <a:xfrm rot="5400000">
            <a:off x="5827455" y="2490624"/>
            <a:ext cx="562875" cy="562875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Paris Baguette Database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6064364" y="-9728"/>
            <a:ext cx="83142" cy="2461439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10197472" y="5308121"/>
            <a:ext cx="183260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D0CECE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20170937 강제순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0CECE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20166450 김영민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0CECE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20155760 장혁진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0CECE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20151523 정모세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0CECE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20151631 정채문</a:t>
            </a:r>
            <a:endParaRPr b="1" sz="1400">
              <a:solidFill>
                <a:srgbClr val="D0CECE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5308009" y="4166333"/>
            <a:ext cx="1595853" cy="302377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241021" y="4146077"/>
            <a:ext cx="170995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Database Projects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FFFFF"/>
                </a:solidFill>
              </a:rPr>
              <a:t>2</a:t>
            </a:r>
            <a:endParaRPr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 rot="5400000">
            <a:off x="-24786" y="4262585"/>
            <a:ext cx="216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</a:rPr>
              <a:t>ERD &amp; RDB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00" name="Google Shape;200;p22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1" name="Google Shape;201;p22"/>
          <p:cNvSpPr txBox="1"/>
          <p:nvPr/>
        </p:nvSpPr>
        <p:spPr>
          <a:xfrm>
            <a:off x="2890761" y="2692275"/>
            <a:ext cx="418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</a:rPr>
              <a:t>ERD &amp; RDB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3007469" y="3540868"/>
            <a:ext cx="632400" cy="8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FFFFF"/>
                </a:solidFill>
              </a:rPr>
              <a:t>2</a:t>
            </a:r>
            <a:endParaRPr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</a:rPr>
              <a:t>ERD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09" name="Google Shape;209;p23"/>
          <p:cNvCxnSpPr/>
          <p:nvPr/>
        </p:nvCxnSpPr>
        <p:spPr>
          <a:xfrm>
            <a:off x="1056336" y="2238998"/>
            <a:ext cx="0" cy="888763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210" name="Google Shape;2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599" y="101238"/>
            <a:ext cx="6329600" cy="66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FFFFF"/>
                </a:solidFill>
              </a:rPr>
              <a:t>2</a:t>
            </a:r>
            <a:endParaRPr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 rot="5400000">
            <a:off x="-24786" y="4262585"/>
            <a:ext cx="216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BFBFBF"/>
                </a:solidFill>
              </a:rPr>
              <a:t>ERD</a:t>
            </a:r>
            <a:endParaRPr b="1"/>
          </a:p>
        </p:txBody>
      </p:sp>
      <p:cxnSp>
        <p:nvCxnSpPr>
          <p:cNvPr id="217" name="Google Shape;217;p24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18" name="Google Shape;218;p24"/>
          <p:cNvSpPr txBox="1"/>
          <p:nvPr/>
        </p:nvSpPr>
        <p:spPr>
          <a:xfrm>
            <a:off x="2128400" y="1420600"/>
            <a:ext cx="90519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b="1" lang="en-US" sz="2400">
                <a:solidFill>
                  <a:schemeClr val="accent4"/>
                </a:solidFill>
              </a:rPr>
              <a:t> RDB 테이블 스키마: ERD-테이블 변환 규칙의 정확한 적용에 의한 스키마 도출 </a:t>
            </a:r>
            <a:endParaRPr b="1" sz="2400">
              <a:solidFill>
                <a:schemeClr val="accent4"/>
              </a:solidFill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2204600" y="2815900"/>
            <a:ext cx="9051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일대일, </a:t>
            </a:r>
            <a:r>
              <a:rPr lang="en-US" sz="2000">
                <a:solidFill>
                  <a:srgbClr val="FFFFFF"/>
                </a:solidFill>
              </a:rPr>
              <a:t>다대일, 일대다, 다대다, 약한개체 Relation을 모두 고려하여 각 특성에 맞는 Table을 추가 생성, 정제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Relation의 추가 Attribute는 새로 생성되는 Table에 하나의 column으로 </a:t>
            </a:r>
            <a:r>
              <a:rPr lang="en-US" sz="2000">
                <a:solidFill>
                  <a:srgbClr val="FFFFFF"/>
                </a:solidFill>
              </a:rPr>
              <a:t>추가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/>
        </p:nvSpPr>
        <p:spPr>
          <a:xfrm>
            <a:off x="1798650" y="976900"/>
            <a:ext cx="90519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b="1" lang="en-US" sz="2400">
                <a:solidFill>
                  <a:schemeClr val="accent4"/>
                </a:solidFill>
              </a:rPr>
              <a:t>One-to-One Relationship</a:t>
            </a:r>
            <a:endParaRPr b="1" sz="2400">
              <a:solidFill>
                <a:schemeClr val="accent4"/>
              </a:solidFill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FFFFF"/>
                </a:solidFill>
              </a:rPr>
              <a:t>2</a:t>
            </a:r>
            <a:endParaRPr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 rot="5400000">
            <a:off x="-24786" y="4262585"/>
            <a:ext cx="216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BFBFBF"/>
                </a:solidFill>
              </a:rPr>
              <a:t>ERD</a:t>
            </a:r>
            <a:endParaRPr b="1"/>
          </a:p>
        </p:txBody>
      </p:sp>
      <p:cxnSp>
        <p:nvCxnSpPr>
          <p:cNvPr id="227" name="Google Shape;227;p25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28" name="Google Shape;228;p25"/>
          <p:cNvSpPr/>
          <p:nvPr/>
        </p:nvSpPr>
        <p:spPr>
          <a:xfrm>
            <a:off x="5264500" y="3023625"/>
            <a:ext cx="2050200" cy="1166700"/>
          </a:xfrm>
          <a:prstGeom prst="diamond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member_point</a:t>
            </a:r>
            <a:endParaRPr b="1" sz="1600">
              <a:solidFill>
                <a:schemeClr val="lt1"/>
              </a:solidFill>
            </a:endParaRPr>
          </a:p>
        </p:txBody>
      </p:sp>
      <p:cxnSp>
        <p:nvCxnSpPr>
          <p:cNvPr id="229" name="Google Shape;229;p25"/>
          <p:cNvCxnSpPr>
            <a:endCxn id="228" idx="1"/>
          </p:cNvCxnSpPr>
          <p:nvPr/>
        </p:nvCxnSpPr>
        <p:spPr>
          <a:xfrm flipH="1" rot="10800000">
            <a:off x="4703200" y="3606975"/>
            <a:ext cx="561300" cy="3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5"/>
          <p:cNvCxnSpPr>
            <a:stCxn id="228" idx="3"/>
          </p:cNvCxnSpPr>
          <p:nvPr/>
        </p:nvCxnSpPr>
        <p:spPr>
          <a:xfrm>
            <a:off x="7314700" y="3606975"/>
            <a:ext cx="691800" cy="3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25"/>
          <p:cNvSpPr txBox="1"/>
          <p:nvPr/>
        </p:nvSpPr>
        <p:spPr>
          <a:xfrm>
            <a:off x="343750" y="5157075"/>
            <a:ext cx="116106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Customer </a:t>
            </a:r>
            <a:r>
              <a:rPr b="1" lang="en-US" sz="1800">
                <a:solidFill>
                  <a:schemeClr val="lt1"/>
                </a:solidFill>
              </a:rPr>
              <a:t>( </a:t>
            </a:r>
            <a:r>
              <a:rPr b="1" lang="en-US" sz="1800" u="sng">
                <a:solidFill>
                  <a:srgbClr val="F3F3F3"/>
                </a:solidFill>
              </a:rPr>
              <a:t>customer_id</a:t>
            </a:r>
            <a:r>
              <a:rPr b="1" lang="en-US" sz="1800">
                <a:solidFill>
                  <a:schemeClr val="lt1"/>
                </a:solidFill>
              </a:rPr>
              <a:t>, phone_number, name, sex,age,email, phone_number, </a:t>
            </a:r>
            <a:r>
              <a:rPr b="1" lang="en-US" sz="1800">
                <a:solidFill>
                  <a:srgbClr val="F9CB9C"/>
                </a:solidFill>
              </a:rPr>
              <a:t>customer_card_number</a:t>
            </a:r>
            <a:r>
              <a:rPr b="1" lang="en-US" sz="1800">
                <a:solidFill>
                  <a:srgbClr val="F3F3F3"/>
                </a:solidFill>
              </a:rPr>
              <a:t>)</a:t>
            </a:r>
            <a:r>
              <a:rPr b="1" lang="en-US" sz="1800">
                <a:solidFill>
                  <a:srgbClr val="F3F3F3"/>
                </a:solidFill>
              </a:rPr>
              <a:t> 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1929625" y="2646850"/>
            <a:ext cx="2772000" cy="21621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F3F3F3"/>
                </a:solidFill>
              </a:rPr>
              <a:t>customer_id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phone_number</a:t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name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sex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age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email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phone_number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1929625" y="2000050"/>
            <a:ext cx="2772000" cy="6423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</a:rPr>
              <a:t>Custeomer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8008900" y="3272175"/>
            <a:ext cx="3023700" cy="11667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F3F3F3"/>
                </a:solidFill>
              </a:rPr>
              <a:t>customer_card_number</a:t>
            </a:r>
            <a:endParaRPr b="1" sz="1800" u="sng">
              <a:solidFill>
                <a:srgbClr val="F3F3F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</a:rPr>
              <a:t>point_amount</a:t>
            </a:r>
            <a:endParaRPr b="1" sz="1800">
              <a:solidFill>
                <a:srgbClr val="F3F3F3"/>
              </a:solidFill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8008975" y="2802975"/>
            <a:ext cx="3023700" cy="4692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Point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343750" y="5507350"/>
            <a:ext cx="90519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Point (</a:t>
            </a:r>
            <a:r>
              <a:rPr b="1" lang="en-US" sz="1800" u="sng">
                <a:solidFill>
                  <a:srgbClr val="F3F3F3"/>
                </a:solidFill>
              </a:rPr>
              <a:t>customer_card_number</a:t>
            </a:r>
            <a:r>
              <a:rPr b="1" lang="en-US" sz="1800">
                <a:solidFill>
                  <a:schemeClr val="lt1"/>
                </a:solidFill>
              </a:rPr>
              <a:t>, point_amount)</a:t>
            </a:r>
            <a:r>
              <a:rPr b="1" lang="en-US" sz="1800">
                <a:solidFill>
                  <a:schemeClr val="lt1"/>
                </a:solidFill>
              </a:rPr>
              <a:t> 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4847600" y="3187888"/>
            <a:ext cx="4233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38" name="Google Shape;238;p25"/>
          <p:cNvSpPr txBox="1"/>
          <p:nvPr/>
        </p:nvSpPr>
        <p:spPr>
          <a:xfrm>
            <a:off x="7526350" y="3206763"/>
            <a:ext cx="4233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FFFFF"/>
                </a:solidFill>
              </a:rPr>
              <a:t>2</a:t>
            </a:r>
            <a:endParaRPr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 rot="5400000">
            <a:off x="-24786" y="4262585"/>
            <a:ext cx="216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BFBFBF"/>
                </a:solidFill>
              </a:rPr>
              <a:t>ERD</a:t>
            </a:r>
            <a:endParaRPr b="1"/>
          </a:p>
        </p:txBody>
      </p:sp>
      <p:cxnSp>
        <p:nvCxnSpPr>
          <p:cNvPr id="245" name="Google Shape;245;p2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46" name="Google Shape;246;p26"/>
          <p:cNvSpPr txBox="1"/>
          <p:nvPr/>
        </p:nvSpPr>
        <p:spPr>
          <a:xfrm>
            <a:off x="1805425" y="1162000"/>
            <a:ext cx="90519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b="1" lang="en-US" sz="2400">
                <a:solidFill>
                  <a:schemeClr val="accent4"/>
                </a:solidFill>
              </a:rPr>
              <a:t>One-to-Many Relationship</a:t>
            </a:r>
            <a:endParaRPr b="1" sz="2400">
              <a:solidFill>
                <a:schemeClr val="accent4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4"/>
              </a:solidFill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8672800" y="3217950"/>
            <a:ext cx="2772000" cy="10437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F3F3F3"/>
                </a:solidFill>
              </a:rPr>
              <a:t>product_category</a:t>
            </a:r>
            <a:endParaRPr b="1" sz="1800" u="sng">
              <a:solidFill>
                <a:srgbClr val="F3F3F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 u="sng">
                <a:solidFill>
                  <a:srgbClr val="F3F3F3"/>
                </a:solidFill>
              </a:rPr>
              <a:t>product_subcategory</a:t>
            </a:r>
            <a:endParaRPr b="1" sz="1800" u="sng">
              <a:solidFill>
                <a:srgbClr val="F3F3F3"/>
              </a:solidFill>
            </a:endParaRPr>
          </a:p>
        </p:txBody>
      </p:sp>
      <p:sp>
        <p:nvSpPr>
          <p:cNvPr id="248" name="Google Shape;248;p26"/>
          <p:cNvSpPr/>
          <p:nvPr/>
        </p:nvSpPr>
        <p:spPr>
          <a:xfrm>
            <a:off x="1917825" y="2746900"/>
            <a:ext cx="2772000" cy="19755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F3F3F3"/>
                </a:solidFill>
              </a:rPr>
              <a:t>p</a:t>
            </a:r>
            <a:r>
              <a:rPr b="1" lang="en-US" sz="1800" u="sng">
                <a:solidFill>
                  <a:srgbClr val="F3F3F3"/>
                </a:solidFill>
              </a:rPr>
              <a:t>roduct_name</a:t>
            </a:r>
            <a:endParaRPr b="1" sz="1800" u="sng">
              <a:solidFill>
                <a:srgbClr val="F3F3F3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recipe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calorie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</a:rPr>
              <a:t>price</a:t>
            </a:r>
            <a:endParaRPr b="1" sz="1800" u="sng">
              <a:solidFill>
                <a:srgbClr val="F3F3F3"/>
              </a:solidFill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5458225" y="3142600"/>
            <a:ext cx="2704200" cy="1166700"/>
          </a:xfrm>
          <a:prstGeom prst="diamond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Category_pro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50" name="Google Shape;250;p26"/>
          <p:cNvCxnSpPr>
            <a:stCxn id="248" idx="3"/>
            <a:endCxn id="249" idx="1"/>
          </p:cNvCxnSpPr>
          <p:nvPr/>
        </p:nvCxnSpPr>
        <p:spPr>
          <a:xfrm flipH="1" rot="10800000">
            <a:off x="4689825" y="3725950"/>
            <a:ext cx="768300" cy="87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6"/>
          <p:cNvCxnSpPr>
            <a:stCxn id="249" idx="3"/>
            <a:endCxn id="247" idx="1"/>
          </p:cNvCxnSpPr>
          <p:nvPr/>
        </p:nvCxnSpPr>
        <p:spPr>
          <a:xfrm>
            <a:off x="8162425" y="3725950"/>
            <a:ext cx="510300" cy="138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6"/>
          <p:cNvSpPr/>
          <p:nvPr/>
        </p:nvSpPr>
        <p:spPr>
          <a:xfrm>
            <a:off x="1917750" y="2176300"/>
            <a:ext cx="2772000" cy="5706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</a:rPr>
              <a:t>Products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8672800" y="2748750"/>
            <a:ext cx="2772000" cy="4692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</a:rPr>
              <a:t>Category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1665925" y="5233275"/>
            <a:ext cx="101058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Products( </a:t>
            </a:r>
            <a:r>
              <a:rPr b="1" lang="en-US" sz="1800" u="sng">
                <a:solidFill>
                  <a:srgbClr val="F3F3F3"/>
                </a:solidFill>
              </a:rPr>
              <a:t>p</a:t>
            </a:r>
            <a:r>
              <a:rPr b="1" lang="en-US" sz="1800" u="sng">
                <a:solidFill>
                  <a:srgbClr val="F3F3F3"/>
                </a:solidFill>
              </a:rPr>
              <a:t>roduct_name</a:t>
            </a:r>
            <a:r>
              <a:rPr b="1" lang="en-US" sz="1800">
                <a:solidFill>
                  <a:schemeClr val="lt1"/>
                </a:solidFill>
              </a:rPr>
              <a:t>, recipe, calorie, price, </a:t>
            </a:r>
            <a:r>
              <a:rPr b="1" lang="en-US" sz="1800">
                <a:solidFill>
                  <a:srgbClr val="F9CB9C"/>
                </a:solidFill>
              </a:rPr>
              <a:t>product_category</a:t>
            </a:r>
            <a:r>
              <a:rPr b="1" lang="en-US" sz="1800">
                <a:solidFill>
                  <a:srgbClr val="F4CCCC"/>
                </a:solidFill>
              </a:rPr>
              <a:t>, </a:t>
            </a:r>
            <a:r>
              <a:rPr b="1" lang="en-US" sz="1800">
                <a:solidFill>
                  <a:srgbClr val="F9CB9C"/>
                </a:solidFill>
              </a:rPr>
              <a:t>product_subcategory</a:t>
            </a:r>
            <a:r>
              <a:rPr b="1" lang="en-US" sz="1800">
                <a:solidFill>
                  <a:schemeClr val="lt1"/>
                </a:solidFill>
              </a:rPr>
              <a:t>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1610750" y="5633775"/>
            <a:ext cx="90519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Category( </a:t>
            </a:r>
            <a:r>
              <a:rPr b="1" lang="en-US" sz="1800" u="sng">
                <a:solidFill>
                  <a:srgbClr val="F9CB9C"/>
                </a:solidFill>
              </a:rPr>
              <a:t>product_category</a:t>
            </a:r>
            <a:r>
              <a:rPr b="1" lang="en-US" sz="1800">
                <a:solidFill>
                  <a:schemeClr val="lt1"/>
                </a:solidFill>
              </a:rPr>
              <a:t>, </a:t>
            </a:r>
            <a:r>
              <a:rPr b="1" lang="en-US" sz="1800" u="sng">
                <a:solidFill>
                  <a:srgbClr val="F9CB9C"/>
                </a:solidFill>
              </a:rPr>
              <a:t>product_subcategory</a:t>
            </a:r>
            <a:r>
              <a:rPr b="1" lang="en-US" sz="1800">
                <a:solidFill>
                  <a:schemeClr val="lt1"/>
                </a:solidFill>
              </a:rPr>
              <a:t>) 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4737550" y="3304950"/>
            <a:ext cx="11367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many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8162413" y="3295000"/>
            <a:ext cx="4233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1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FFFFF"/>
                </a:solidFill>
              </a:rPr>
              <a:t>2</a:t>
            </a:r>
            <a:endParaRPr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7"/>
          <p:cNvSpPr txBox="1"/>
          <p:nvPr/>
        </p:nvSpPr>
        <p:spPr>
          <a:xfrm rot="5400000">
            <a:off x="-24786" y="4262585"/>
            <a:ext cx="216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BFBFBF"/>
                </a:solidFill>
              </a:rPr>
              <a:t>ERD</a:t>
            </a:r>
            <a:endParaRPr b="1"/>
          </a:p>
        </p:txBody>
      </p:sp>
      <p:cxnSp>
        <p:nvCxnSpPr>
          <p:cNvPr id="264" name="Google Shape;264;p27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65" name="Google Shape;265;p27"/>
          <p:cNvSpPr txBox="1"/>
          <p:nvPr/>
        </p:nvSpPr>
        <p:spPr>
          <a:xfrm>
            <a:off x="2034025" y="1162000"/>
            <a:ext cx="90519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b="1" lang="en-US" sz="2400">
                <a:solidFill>
                  <a:schemeClr val="accent4"/>
                </a:solidFill>
              </a:rPr>
              <a:t>Many</a:t>
            </a:r>
            <a:r>
              <a:rPr b="1" lang="en-US" sz="2400">
                <a:solidFill>
                  <a:schemeClr val="accent4"/>
                </a:solidFill>
              </a:rPr>
              <a:t>-to-Many Relationship </a:t>
            </a:r>
            <a:endParaRPr b="1" sz="2400">
              <a:solidFill>
                <a:schemeClr val="accent4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4"/>
              </a:solidFill>
            </a:endParaRPr>
          </a:p>
        </p:txBody>
      </p:sp>
      <p:sp>
        <p:nvSpPr>
          <p:cNvPr id="266" name="Google Shape;266;p27"/>
          <p:cNvSpPr/>
          <p:nvPr/>
        </p:nvSpPr>
        <p:spPr>
          <a:xfrm>
            <a:off x="8520400" y="2913150"/>
            <a:ext cx="1924500" cy="10437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FFFFFF"/>
                </a:solidFill>
              </a:rPr>
              <a:t>branch_office_id</a:t>
            </a:r>
            <a:endParaRPr b="1" u="sng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branch_office_name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67" name="Google Shape;267;p27"/>
          <p:cNvSpPr/>
          <p:nvPr/>
        </p:nvSpPr>
        <p:spPr>
          <a:xfrm>
            <a:off x="2330150" y="2646900"/>
            <a:ext cx="1924500" cy="1577100"/>
          </a:xfrm>
          <a:prstGeom prst="rect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rgbClr val="EFEFEF"/>
                </a:solidFill>
              </a:rPr>
              <a:t>promotion_id</a:t>
            </a:r>
            <a:endParaRPr b="1" u="sng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EFEFEF"/>
                </a:solidFill>
              </a:rPr>
              <a:t>promotion_name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EFEFEF"/>
                </a:solidFill>
              </a:rPr>
              <a:t>discount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EFEFEF"/>
                </a:solidFill>
              </a:rPr>
              <a:t>start_day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EFEFEF"/>
                </a:solidFill>
              </a:rPr>
              <a:t>end_day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5080725" y="2837800"/>
            <a:ext cx="2689800" cy="1166700"/>
          </a:xfrm>
          <a:prstGeom prst="diamond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FFFF"/>
                </a:solidFill>
              </a:rPr>
              <a:t>Event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69" name="Google Shape;269;p27"/>
          <p:cNvCxnSpPr>
            <a:stCxn id="267" idx="3"/>
            <a:endCxn id="268" idx="1"/>
          </p:cNvCxnSpPr>
          <p:nvPr/>
        </p:nvCxnSpPr>
        <p:spPr>
          <a:xfrm flipH="1" rot="10800000">
            <a:off x="4254650" y="3421050"/>
            <a:ext cx="826200" cy="144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7"/>
          <p:cNvCxnSpPr>
            <a:stCxn id="268" idx="3"/>
            <a:endCxn id="266" idx="1"/>
          </p:cNvCxnSpPr>
          <p:nvPr/>
        </p:nvCxnSpPr>
        <p:spPr>
          <a:xfrm>
            <a:off x="7770525" y="3421150"/>
            <a:ext cx="750000" cy="138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27"/>
          <p:cNvSpPr/>
          <p:nvPr/>
        </p:nvSpPr>
        <p:spPr>
          <a:xfrm>
            <a:off x="2330150" y="2177700"/>
            <a:ext cx="1924500" cy="4692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</a:rPr>
              <a:t>Promotion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8520400" y="2443950"/>
            <a:ext cx="1924500" cy="4692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50">
                <a:solidFill>
                  <a:srgbClr val="FFFFFF"/>
                </a:solidFill>
              </a:rPr>
              <a:t>Paris baguette</a:t>
            </a:r>
            <a:endParaRPr b="1" sz="1750">
              <a:solidFill>
                <a:srgbClr val="FFFFFF"/>
              </a:solidFill>
            </a:endParaRPr>
          </a:p>
        </p:txBody>
      </p:sp>
      <p:sp>
        <p:nvSpPr>
          <p:cNvPr id="273" name="Google Shape;273;p27"/>
          <p:cNvSpPr txBox="1"/>
          <p:nvPr/>
        </p:nvSpPr>
        <p:spPr>
          <a:xfrm>
            <a:off x="2046925" y="4623675"/>
            <a:ext cx="101058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</a:rPr>
              <a:t>Promotion</a:t>
            </a:r>
            <a:r>
              <a:rPr b="1" lang="en-US" sz="1800">
                <a:solidFill>
                  <a:srgbClr val="F3F3F3"/>
                </a:solidFill>
              </a:rPr>
              <a:t>( </a:t>
            </a:r>
            <a:r>
              <a:rPr b="1" lang="en-US" sz="1800" u="sng">
                <a:solidFill>
                  <a:srgbClr val="F3F3F3"/>
                </a:solidFill>
              </a:rPr>
              <a:t>p</a:t>
            </a:r>
            <a:r>
              <a:rPr b="1" lang="en-US" sz="1800" u="sng">
                <a:solidFill>
                  <a:srgbClr val="F3F3F3"/>
                </a:solidFill>
              </a:rPr>
              <a:t>romotion_id</a:t>
            </a:r>
            <a:r>
              <a:rPr b="1" lang="en-US" sz="1800">
                <a:solidFill>
                  <a:srgbClr val="F3F3F3"/>
                </a:solidFill>
              </a:rPr>
              <a:t>, promotion_name, disco</a:t>
            </a:r>
            <a:r>
              <a:rPr b="1" lang="en-US" sz="1800">
                <a:solidFill>
                  <a:srgbClr val="F3F3F3"/>
                </a:solidFill>
              </a:rPr>
              <a:t>unt, start_day, end_day)</a:t>
            </a:r>
            <a:endParaRPr b="1" sz="1800">
              <a:solidFill>
                <a:srgbClr val="F3F3F3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2067950" y="5024175"/>
            <a:ext cx="90519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Paris Baguette</a:t>
            </a:r>
            <a:r>
              <a:rPr b="1" lang="en-US" sz="1800">
                <a:solidFill>
                  <a:schemeClr val="lt1"/>
                </a:solidFill>
              </a:rPr>
              <a:t>(</a:t>
            </a:r>
            <a:r>
              <a:rPr b="1" lang="en-US" sz="1800">
                <a:solidFill>
                  <a:schemeClr val="lt1"/>
                </a:solidFill>
              </a:rPr>
              <a:t> </a:t>
            </a:r>
            <a:r>
              <a:rPr b="1" lang="en-US" sz="1800" u="sng">
                <a:solidFill>
                  <a:srgbClr val="F3F3F3"/>
                </a:solidFill>
              </a:rPr>
              <a:t>branch_office_id</a:t>
            </a:r>
            <a:r>
              <a:rPr b="1" lang="en-US" sz="1800">
                <a:solidFill>
                  <a:schemeClr val="lt1"/>
                </a:solidFill>
              </a:rPr>
              <a:t>) 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4304663" y="3066400"/>
            <a:ext cx="11367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many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76" name="Google Shape;276;p27"/>
          <p:cNvSpPr txBox="1"/>
          <p:nvPr/>
        </p:nvSpPr>
        <p:spPr>
          <a:xfrm>
            <a:off x="2067950" y="5481375"/>
            <a:ext cx="90519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Event</a:t>
            </a:r>
            <a:r>
              <a:rPr b="1" lang="en-US" sz="1800">
                <a:solidFill>
                  <a:schemeClr val="lt1"/>
                </a:solidFill>
              </a:rPr>
              <a:t>( </a:t>
            </a:r>
            <a:r>
              <a:rPr b="1" lang="en-US" sz="1800" u="sng">
                <a:solidFill>
                  <a:srgbClr val="F9CB9C"/>
                </a:solidFill>
              </a:rPr>
              <a:t>p</a:t>
            </a:r>
            <a:r>
              <a:rPr b="1" lang="en-US" sz="1800" u="sng">
                <a:solidFill>
                  <a:srgbClr val="F9CB9C"/>
                </a:solidFill>
              </a:rPr>
              <a:t>romotion_id</a:t>
            </a:r>
            <a:r>
              <a:rPr b="1" lang="en-US" sz="1800">
                <a:solidFill>
                  <a:schemeClr val="lt1"/>
                </a:solidFill>
              </a:rPr>
              <a:t>,</a:t>
            </a:r>
            <a:r>
              <a:rPr b="1" lang="en-US" sz="1800">
                <a:solidFill>
                  <a:srgbClr val="F9CB9C"/>
                </a:solidFill>
              </a:rPr>
              <a:t> </a:t>
            </a:r>
            <a:r>
              <a:rPr b="1" lang="en-US" sz="1800" u="sng">
                <a:solidFill>
                  <a:srgbClr val="F9CB9C"/>
                </a:solidFill>
              </a:rPr>
              <a:t>b</a:t>
            </a:r>
            <a:r>
              <a:rPr b="1" lang="en-US" sz="1800" u="sng">
                <a:solidFill>
                  <a:srgbClr val="F9CB9C"/>
                </a:solidFill>
              </a:rPr>
              <a:t>ranch_office_id</a:t>
            </a:r>
            <a:r>
              <a:rPr b="1" lang="en-US" sz="1800">
                <a:solidFill>
                  <a:schemeClr val="lt1"/>
                </a:solidFill>
              </a:rPr>
              <a:t>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7805763" y="3065550"/>
            <a:ext cx="11367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many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FFFFF"/>
                </a:solidFill>
              </a:rPr>
              <a:t>2</a:t>
            </a:r>
            <a:endParaRPr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8"/>
          <p:cNvSpPr txBox="1"/>
          <p:nvPr/>
        </p:nvSpPr>
        <p:spPr>
          <a:xfrm rot="5400000">
            <a:off x="-24786" y="4262585"/>
            <a:ext cx="216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BFBFBF"/>
                </a:solidFill>
              </a:rPr>
              <a:t>ERD</a:t>
            </a:r>
            <a:endParaRPr b="1"/>
          </a:p>
        </p:txBody>
      </p:sp>
      <p:cxnSp>
        <p:nvCxnSpPr>
          <p:cNvPr id="284" name="Google Shape;284;p28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85" name="Google Shape;285;p28"/>
          <p:cNvSpPr txBox="1"/>
          <p:nvPr/>
        </p:nvSpPr>
        <p:spPr>
          <a:xfrm>
            <a:off x="1899800" y="963400"/>
            <a:ext cx="90519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b="1" lang="en-US" sz="2400">
                <a:solidFill>
                  <a:schemeClr val="accent4"/>
                </a:solidFill>
              </a:rPr>
              <a:t>Relation에 추가 Attribute 존재</a:t>
            </a:r>
            <a:endParaRPr b="1" sz="2400">
              <a:solidFill>
                <a:schemeClr val="accent4"/>
              </a:solidFill>
            </a:endParaRPr>
          </a:p>
        </p:txBody>
      </p:sp>
      <p:sp>
        <p:nvSpPr>
          <p:cNvPr id="286" name="Google Shape;286;p28"/>
          <p:cNvSpPr/>
          <p:nvPr/>
        </p:nvSpPr>
        <p:spPr>
          <a:xfrm>
            <a:off x="8080600" y="3154700"/>
            <a:ext cx="2451600" cy="13170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</a:rPr>
              <a:t>Paris Baguette</a:t>
            </a:r>
            <a:endParaRPr b="1" sz="18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F3F3F3"/>
                </a:solidFill>
              </a:rPr>
              <a:t>branch_office_id</a:t>
            </a:r>
            <a:endParaRPr b="1" sz="1800">
              <a:solidFill>
                <a:srgbClr val="F3F3F3"/>
              </a:solidFill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2190875" y="3154700"/>
            <a:ext cx="1751700" cy="13170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</a:rPr>
              <a:t>Fixture</a:t>
            </a:r>
            <a:endParaRPr b="1" sz="18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F3F3F3"/>
                </a:solidFill>
              </a:rPr>
              <a:t>fixture_name</a:t>
            </a:r>
            <a:endParaRPr b="1" sz="1800" u="sng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</a:rPr>
              <a:t>price</a:t>
            </a:r>
            <a:endParaRPr b="1" sz="1800">
              <a:solidFill>
                <a:srgbClr val="F3F3F3"/>
              </a:solidFill>
            </a:endParaRPr>
          </a:p>
        </p:txBody>
      </p:sp>
      <p:sp>
        <p:nvSpPr>
          <p:cNvPr id="288" name="Google Shape;288;p28"/>
          <p:cNvSpPr/>
          <p:nvPr/>
        </p:nvSpPr>
        <p:spPr>
          <a:xfrm>
            <a:off x="5136425" y="3232550"/>
            <a:ext cx="1751700" cy="1166700"/>
          </a:xfrm>
          <a:prstGeom prst="diamond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EFEFEF"/>
                </a:solidFill>
              </a:rPr>
              <a:t>Fixture_status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289" name="Google Shape;289;p28"/>
          <p:cNvSpPr/>
          <p:nvPr/>
        </p:nvSpPr>
        <p:spPr>
          <a:xfrm>
            <a:off x="5139175" y="1875025"/>
            <a:ext cx="1751700" cy="1043700"/>
          </a:xfrm>
          <a:prstGeom prst="rect">
            <a:avLst/>
          </a:prstGeom>
          <a:noFill/>
          <a:ln cap="flat" cmpd="sng" w="38100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</a:rPr>
              <a:t>need_amount</a:t>
            </a:r>
            <a:endParaRPr b="1" sz="18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</a:rPr>
              <a:t>stock_amount</a:t>
            </a:r>
            <a:endParaRPr b="1" sz="1800">
              <a:solidFill>
                <a:srgbClr val="F3F3F3"/>
              </a:solidFill>
            </a:endParaRPr>
          </a:p>
        </p:txBody>
      </p:sp>
      <p:cxnSp>
        <p:nvCxnSpPr>
          <p:cNvPr id="290" name="Google Shape;290;p28"/>
          <p:cNvCxnSpPr>
            <a:stCxn id="287" idx="3"/>
            <a:endCxn id="288" idx="1"/>
          </p:cNvCxnSpPr>
          <p:nvPr/>
        </p:nvCxnSpPr>
        <p:spPr>
          <a:xfrm>
            <a:off x="3942575" y="3813200"/>
            <a:ext cx="1194000" cy="27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8"/>
          <p:cNvCxnSpPr>
            <a:stCxn id="288" idx="3"/>
            <a:endCxn id="286" idx="1"/>
          </p:cNvCxnSpPr>
          <p:nvPr/>
        </p:nvCxnSpPr>
        <p:spPr>
          <a:xfrm flipH="1" rot="10800000">
            <a:off x="6888125" y="3813200"/>
            <a:ext cx="1192500" cy="27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8"/>
          <p:cNvCxnSpPr>
            <a:stCxn id="289" idx="2"/>
            <a:endCxn id="288" idx="0"/>
          </p:cNvCxnSpPr>
          <p:nvPr/>
        </p:nvCxnSpPr>
        <p:spPr>
          <a:xfrm flipH="1">
            <a:off x="6012325" y="2918725"/>
            <a:ext cx="2700" cy="3138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8"/>
          <p:cNvCxnSpPr/>
          <p:nvPr/>
        </p:nvCxnSpPr>
        <p:spPr>
          <a:xfrm>
            <a:off x="2181975" y="3663500"/>
            <a:ext cx="1756500" cy="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8"/>
          <p:cNvCxnSpPr/>
          <p:nvPr/>
        </p:nvCxnSpPr>
        <p:spPr>
          <a:xfrm flipH="1" rot="10800000">
            <a:off x="8086000" y="3660800"/>
            <a:ext cx="2446200" cy="1800"/>
          </a:xfrm>
          <a:prstGeom prst="straightConnector1">
            <a:avLst/>
          </a:prstGeom>
          <a:noFill/>
          <a:ln cap="flat" cmpd="sng" w="19050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28"/>
          <p:cNvSpPr txBox="1"/>
          <p:nvPr/>
        </p:nvSpPr>
        <p:spPr>
          <a:xfrm>
            <a:off x="1742125" y="4928475"/>
            <a:ext cx="101058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Fixture</a:t>
            </a:r>
            <a:r>
              <a:rPr b="1" lang="en-US" sz="1800">
                <a:solidFill>
                  <a:schemeClr val="lt1"/>
                </a:solidFill>
              </a:rPr>
              <a:t>( </a:t>
            </a:r>
            <a:r>
              <a:rPr b="1" lang="en-US" sz="1800" u="sng">
                <a:solidFill>
                  <a:srgbClr val="F3F3F3"/>
                </a:solidFill>
              </a:rPr>
              <a:t>fixture_name</a:t>
            </a:r>
            <a:r>
              <a:rPr b="1" lang="en-US" sz="1800">
                <a:solidFill>
                  <a:schemeClr val="lt1"/>
                </a:solidFill>
              </a:rPr>
              <a:t>, price)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1742125" y="5233275"/>
            <a:ext cx="101058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Paris Baguette( </a:t>
            </a:r>
            <a:r>
              <a:rPr b="1" lang="en-US" sz="1800" u="sng">
                <a:solidFill>
                  <a:srgbClr val="F3F3F3"/>
                </a:solidFill>
              </a:rPr>
              <a:t>branch_office_id</a:t>
            </a:r>
            <a:r>
              <a:rPr b="1" lang="en-US" sz="1800">
                <a:solidFill>
                  <a:schemeClr val="lt1"/>
                </a:solidFill>
              </a:rPr>
              <a:t>) </a:t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</a:rPr>
              <a:t>Fixture_Supply_Status( </a:t>
            </a:r>
            <a:r>
              <a:rPr b="1" lang="en-US" sz="1800" u="sng">
                <a:solidFill>
                  <a:srgbClr val="F9CB9C"/>
                </a:solidFill>
              </a:rPr>
              <a:t>fixture_name, branch_office_id</a:t>
            </a:r>
            <a:r>
              <a:rPr b="1" lang="en-US" sz="1800">
                <a:solidFill>
                  <a:srgbClr val="FFFFFF"/>
                </a:solidFill>
              </a:rPr>
              <a:t>, need_amount, stock_amount</a:t>
            </a:r>
            <a:r>
              <a:rPr b="1" lang="en-US" sz="1800">
                <a:solidFill>
                  <a:schemeClr val="lt1"/>
                </a:solidFill>
              </a:rPr>
              <a:t>)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FFFFF"/>
                </a:solidFill>
              </a:rPr>
              <a:t>2</a:t>
            </a:r>
            <a:endParaRPr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 rot="5400000">
            <a:off x="-24786" y="4262585"/>
            <a:ext cx="216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BFBFBF"/>
                </a:solidFill>
              </a:rPr>
              <a:t>RDB</a:t>
            </a:r>
            <a:endParaRPr b="1"/>
          </a:p>
        </p:txBody>
      </p:sp>
      <p:cxnSp>
        <p:nvCxnSpPr>
          <p:cNvPr id="303" name="Google Shape;303;p29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04" name="Google Shape;304;p29"/>
          <p:cNvSpPr txBox="1"/>
          <p:nvPr/>
        </p:nvSpPr>
        <p:spPr>
          <a:xfrm>
            <a:off x="2434350" y="155650"/>
            <a:ext cx="70377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b="1" lang="en-US" sz="2400">
                <a:solidFill>
                  <a:schemeClr val="accent4"/>
                </a:solidFill>
              </a:rPr>
              <a:t>Relational Database</a:t>
            </a:r>
            <a:endParaRPr b="1" sz="2400">
              <a:solidFill>
                <a:schemeClr val="accent4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4"/>
              </a:solidFill>
            </a:endParaRPr>
          </a:p>
        </p:txBody>
      </p:sp>
      <p:pic>
        <p:nvPicPr>
          <p:cNvPr id="305" name="Google Shape;3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778" y="719675"/>
            <a:ext cx="7850075" cy="59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FFFFF"/>
                </a:solidFill>
              </a:rPr>
              <a:t>3</a:t>
            </a:r>
            <a:endParaRPr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 rot="5400000">
            <a:off x="-24786" y="4262585"/>
            <a:ext cx="216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BFBF"/>
                </a:solidFill>
              </a:rPr>
              <a:t>정규화: 함수종속, 목표정규형</a:t>
            </a:r>
            <a:endParaRPr/>
          </a:p>
        </p:txBody>
      </p:sp>
      <p:cxnSp>
        <p:nvCxnSpPr>
          <p:cNvPr id="312" name="Google Shape;312;p30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13" name="Google Shape;313;p30"/>
          <p:cNvSpPr txBox="1"/>
          <p:nvPr/>
        </p:nvSpPr>
        <p:spPr>
          <a:xfrm>
            <a:off x="2509775" y="2844675"/>
            <a:ext cx="6752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F3F3F3"/>
                </a:solidFill>
              </a:rPr>
              <a:t>정규화: 함수종속, 목표 정규형: BCNF</a:t>
            </a:r>
            <a:endParaRPr b="1" sz="3000">
              <a:solidFill>
                <a:srgbClr val="F3F3F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D9D9D9"/>
              </a:solidFill>
            </a:endParaRPr>
          </a:p>
        </p:txBody>
      </p:sp>
      <p:sp>
        <p:nvSpPr>
          <p:cNvPr id="314" name="Google Shape;314;p30"/>
          <p:cNvSpPr/>
          <p:nvPr/>
        </p:nvSpPr>
        <p:spPr>
          <a:xfrm>
            <a:off x="2626469" y="3540868"/>
            <a:ext cx="632400" cy="8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fffff"/>
                </a:solidFill>
              </a:rPr>
              <a:t>3</a:t>
            </a:r>
            <a:endParaRPr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p31"/>
          <p:cNvCxnSpPr/>
          <p:nvPr/>
        </p:nvCxnSpPr>
        <p:spPr>
          <a:xfrm>
            <a:off x="1056336" y="2238998"/>
            <a:ext cx="0" cy="888763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</a:ln>
        </p:spPr>
      </p:cxnSp>
      <p:sp>
        <p:nvSpPr>
          <p:cNvPr id="321" name="Google Shape;321;p31"/>
          <p:cNvSpPr txBox="1"/>
          <p:nvPr/>
        </p:nvSpPr>
        <p:spPr>
          <a:xfrm>
            <a:off x="2504450" y="1929000"/>
            <a:ext cx="79587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88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2200" b="1">
                <a:solidFill>
                  <a:srgbClr val="ffffff"/>
                </a:solidFill>
              </a:rPr>
              <a:t>A. </a:t>
            </a:r>
            <a:r>
              <a:rPr lang="en-US" sz="2200" b="1">
                <a:solidFill>
                  <a:srgbClr val="ffffff"/>
                </a:solidFill>
              </a:rPr>
              <a:t>Paris Baguette(</a:t>
            </a:r>
            <a:r>
              <a:rPr lang="en-US" sz="2200" b="1" u="sng">
                <a:solidFill>
                  <a:srgbClr val="ffffff"/>
                </a:solidFill>
              </a:rPr>
              <a:t>branch_office_ID</a:t>
            </a:r>
            <a:r>
              <a:rPr lang="en-US" sz="2200" b="1">
                <a:solidFill>
                  <a:srgbClr val="ffffff"/>
                </a:solidFill>
              </a:rPr>
              <a:t>, branch_office_name, phone_number, manager_id, area,  address)</a:t>
            </a:r>
            <a:endParaRPr lang="en-US" sz="2200" b="1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400" b="1">
              <a:solidFill>
                <a:srgbClr val="d9d9d9"/>
              </a:solidFill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Char char="●"/>
              <a:defRPr/>
            </a:pPr>
            <a:r>
              <a:rPr lang="en-US" sz="1600" b="1">
                <a:solidFill>
                  <a:schemeClr val="accent4"/>
                </a:solidFill>
              </a:rPr>
              <a:t>Functional Dependency:</a:t>
            </a:r>
            <a:endParaRPr lang="en-US" sz="1600" b="1">
              <a:solidFill>
                <a:schemeClr val="accent4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>
                <a:solidFill>
                  <a:srgbClr val="ffffff"/>
                </a:solidFill>
              </a:rPr>
              <a:t>branch_office_ID -&gt; branch_office_name</a:t>
            </a:r>
            <a:endParaRPr lang="en-US" sz="1600" b="1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>
                <a:solidFill>
                  <a:srgbClr val="ffffff"/>
                </a:solidFill>
              </a:rPr>
              <a:t>branch_office_name -&gt; phone_number,manager_id,area,address </a:t>
            </a:r>
            <a:endParaRPr lang="en-US" sz="1600" b="1">
              <a:solidFill>
                <a:srgbClr val="ffffff"/>
              </a:solidFill>
            </a:endParaRPr>
          </a:p>
          <a:p>
            <a:pPr marL="914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Char char="●"/>
              <a:defRPr/>
            </a:pPr>
            <a:r>
              <a:rPr lang="en-US" sz="1600" b="1">
                <a:solidFill>
                  <a:srgbClr val="ffc000"/>
                </a:solidFill>
              </a:rPr>
              <a:t>BCNF:</a:t>
            </a:r>
            <a:endParaRPr lang="en-US" sz="1600" b="1">
              <a:solidFill>
                <a:srgbClr val="ffc000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>
                <a:solidFill>
                  <a:srgbClr val="ffffff"/>
                </a:solidFill>
              </a:rPr>
              <a:t>Paris Baguette (</a:t>
            </a:r>
            <a:r>
              <a:rPr lang="en-US" sz="1600" b="1" u="sng">
                <a:solidFill>
                  <a:srgbClr val="ffffff"/>
                </a:solidFill>
              </a:rPr>
              <a:t>branch_office_ID</a:t>
            </a:r>
            <a:r>
              <a:rPr lang="en-US" sz="1600" b="1">
                <a:solidFill>
                  <a:srgbClr val="ffffff"/>
                </a:solidFill>
              </a:rPr>
              <a:t>,branch_office_name)</a:t>
            </a:r>
            <a:endParaRPr lang="en-US" sz="1600" b="1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>
                <a:solidFill>
                  <a:srgbClr val="ffffff"/>
                </a:solidFill>
              </a:rPr>
              <a:t>Paris Baguette_rel (</a:t>
            </a:r>
            <a:r>
              <a:rPr lang="en-US" sz="1600" b="1" u="sng">
                <a:solidFill>
                  <a:srgbClr val="ffffff"/>
                </a:solidFill>
              </a:rPr>
              <a:t>branch_office_name</a:t>
            </a:r>
            <a:r>
              <a:rPr lang="en-US" sz="1600" b="1">
                <a:solidFill>
                  <a:srgbClr val="ffffff"/>
                </a:solidFill>
              </a:rPr>
              <a:t>, phone_number, manager_id, area, address)</a:t>
            </a:r>
            <a:endParaRPr sz="1600" b="1">
              <a:solidFill>
                <a:srgbClr val="ffffff"/>
              </a:solidFill>
            </a:endParaRPr>
          </a:p>
        </p:txBody>
      </p:sp>
      <p:sp>
        <p:nvSpPr>
          <p:cNvPr id="322" name="Google Shape;322;p31"/>
          <p:cNvSpPr txBox="1"/>
          <p:nvPr/>
        </p:nvSpPr>
        <p:spPr>
          <a:xfrm rot="5400000">
            <a:off x="-24786" y="4262585"/>
            <a:ext cx="2162100" cy="33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sz="1200" b="1">
                <a:solidFill>
                  <a:srgbClr val="cccccc"/>
                </a:solidFill>
              </a:rPr>
              <a:t>정규화: 함수종속, </a:t>
            </a:r>
            <a:endParaRPr lang="en-US" sz="1200" b="1">
              <a:solidFill>
                <a:srgbClr val="ccccc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sz="1200" b="1">
                <a:solidFill>
                  <a:srgbClr val="cccccc"/>
                </a:solidFill>
              </a:rPr>
              <a:t>목표 정규형: BCNF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3228577" y="918300"/>
            <a:ext cx="927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193751" y="1891050"/>
            <a:ext cx="383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Introduction: </a:t>
            </a:r>
            <a:r>
              <a:rPr b="1" lang="en-US" sz="1800">
                <a:solidFill>
                  <a:srgbClr val="FFFFFF"/>
                </a:solidFill>
              </a:rPr>
              <a:t>중간 최종 제출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7" name="Google Shape;97;p14"/>
          <p:cNvCxnSpPr/>
          <p:nvPr/>
        </p:nvCxnSpPr>
        <p:spPr>
          <a:xfrm flipH="1" rot="10800000">
            <a:off x="3219346" y="1745792"/>
            <a:ext cx="801600" cy="3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8" name="Google Shape;98;p14"/>
          <p:cNvSpPr txBox="1"/>
          <p:nvPr/>
        </p:nvSpPr>
        <p:spPr>
          <a:xfrm>
            <a:off x="3225101" y="3458500"/>
            <a:ext cx="927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3351906" y="4527677"/>
            <a:ext cx="2461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정규화: 함수종속, 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 정규형: BCNF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4"/>
          <p:cNvCxnSpPr/>
          <p:nvPr/>
        </p:nvCxnSpPr>
        <p:spPr>
          <a:xfrm flipH="1" rot="10800000">
            <a:off x="3225094" y="4306226"/>
            <a:ext cx="801647" cy="3591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1" name="Google Shape;101;p14"/>
          <p:cNvSpPr txBox="1"/>
          <p:nvPr/>
        </p:nvSpPr>
        <p:spPr>
          <a:xfrm>
            <a:off x="7227149" y="918300"/>
            <a:ext cx="927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125368" y="1895530"/>
            <a:ext cx="216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ERD &amp; RDB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3" name="Google Shape;103;p14"/>
          <p:cNvCxnSpPr/>
          <p:nvPr/>
        </p:nvCxnSpPr>
        <p:spPr>
          <a:xfrm flipH="1" rot="10800000">
            <a:off x="7227156" y="1750270"/>
            <a:ext cx="801600" cy="3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4" name="Google Shape;104;p14"/>
          <p:cNvSpPr txBox="1"/>
          <p:nvPr/>
        </p:nvSpPr>
        <p:spPr>
          <a:xfrm>
            <a:off x="7227149" y="3458500"/>
            <a:ext cx="1028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7277768" y="4471222"/>
            <a:ext cx="26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생성 및 질의문 실행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4"/>
          <p:cNvCxnSpPr/>
          <p:nvPr/>
        </p:nvCxnSpPr>
        <p:spPr>
          <a:xfrm flipH="1" rot="10800000">
            <a:off x="7227156" y="4302635"/>
            <a:ext cx="801647" cy="3591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7" name="Google Shape;107;p14"/>
          <p:cNvSpPr txBox="1"/>
          <p:nvPr/>
        </p:nvSpPr>
        <p:spPr>
          <a:xfrm>
            <a:off x="1060055" y="1015863"/>
            <a:ext cx="16351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1060055" y="1623201"/>
            <a:ext cx="16351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1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 rot="5400000">
            <a:off x="846955" y="851589"/>
            <a:ext cx="414079" cy="414079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3475859" y="2407888"/>
            <a:ext cx="188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① </a:t>
            </a:r>
            <a:r>
              <a:rPr b="1" lang="en-US" sz="1400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응용의 기능</a:t>
            </a:r>
            <a:endParaRPr sz="1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3475860" y="2759097"/>
            <a:ext cx="216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② </a:t>
            </a:r>
            <a:r>
              <a:rPr b="1" lang="en-US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요건 분석</a:t>
            </a:r>
            <a:endParaRPr sz="1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3276600" y="5325121"/>
            <a:ext cx="259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① </a:t>
            </a:r>
            <a:r>
              <a:rPr b="1" lang="en-US" sz="1400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스키마 정제(refinement) </a:t>
            </a:r>
            <a:endParaRPr sz="1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FFFFF"/>
                </a:solidFill>
              </a:rPr>
              <a:t>3</a:t>
            </a:r>
            <a:endParaRPr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32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29" name="Google Shape;329;p32"/>
          <p:cNvSpPr txBox="1"/>
          <p:nvPr/>
        </p:nvSpPr>
        <p:spPr>
          <a:xfrm rot="5400000">
            <a:off x="-24786" y="4262585"/>
            <a:ext cx="216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200">
                <a:solidFill>
                  <a:srgbClr val="CCCCCC"/>
                </a:solidFill>
              </a:rPr>
              <a:t>정규화: 함수종속, </a:t>
            </a:r>
            <a:endParaRPr b="1" sz="12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200">
                <a:solidFill>
                  <a:srgbClr val="CCCCCC"/>
                </a:solidFill>
              </a:rPr>
              <a:t>목표 정규형: BCNF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330" name="Google Shape;330;p32"/>
          <p:cNvSpPr txBox="1"/>
          <p:nvPr/>
        </p:nvSpPr>
        <p:spPr>
          <a:xfrm>
            <a:off x="2600900" y="1539275"/>
            <a:ext cx="8680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</a:rPr>
              <a:t>B. </a:t>
            </a:r>
            <a:r>
              <a:rPr b="1" lang="en-US" sz="2200">
                <a:solidFill>
                  <a:srgbClr val="FFFFFF"/>
                </a:solidFill>
              </a:rPr>
              <a:t>Customers(</a:t>
            </a:r>
            <a:r>
              <a:rPr b="1" lang="en-US" sz="2200" u="sng">
                <a:solidFill>
                  <a:srgbClr val="FFFFFF"/>
                </a:solidFill>
              </a:rPr>
              <a:t>costomer_id</a:t>
            </a:r>
            <a:r>
              <a:rPr b="1" lang="en-US" sz="2200">
                <a:solidFill>
                  <a:srgbClr val="FFFFFF"/>
                </a:solidFill>
              </a:rPr>
              <a:t>, name, sex, age, email, </a:t>
            </a:r>
            <a:endParaRPr b="1" sz="2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</a:rPr>
              <a:t>phone_number, costomer_card_number,  </a:t>
            </a:r>
            <a:endParaRPr b="1" sz="2200">
              <a:solidFill>
                <a:srgbClr val="FFFFFF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</a:rPr>
              <a:t>point_amount, costomer_grade, discount_rate)</a:t>
            </a:r>
            <a:endParaRPr b="1" sz="22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D9D9D9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b="1" lang="en-US" sz="1600">
                <a:solidFill>
                  <a:schemeClr val="accent4"/>
                </a:solidFill>
              </a:rPr>
              <a:t>Functional Dependency:</a:t>
            </a:r>
            <a:endParaRPr b="1" sz="1600">
              <a:solidFill>
                <a:schemeClr val="accent4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</a:rPr>
              <a:t>costomer_card_number -&gt;point_amount,costomer_grade,discount_rate</a:t>
            </a:r>
            <a:endParaRPr b="1" sz="16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</a:rPr>
              <a:t>costomer_grade -&gt; discount_rate</a:t>
            </a:r>
            <a:endParaRPr b="1" sz="1600">
              <a:solidFill>
                <a:srgbClr val="FFFFFF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b="1" lang="en-US" sz="1600">
                <a:solidFill>
                  <a:schemeClr val="accent4"/>
                </a:solidFill>
              </a:rPr>
              <a:t>BCNF:</a:t>
            </a:r>
            <a:endParaRPr b="1" sz="1600">
              <a:solidFill>
                <a:schemeClr val="accent4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</a:rPr>
              <a:t>Costomers (</a:t>
            </a:r>
            <a:r>
              <a:rPr b="1" lang="en-US" sz="1600" u="sng">
                <a:solidFill>
                  <a:srgbClr val="FFFFFF"/>
                </a:solidFill>
              </a:rPr>
              <a:t>costomer_id</a:t>
            </a:r>
            <a:r>
              <a:rPr b="1" lang="en-US" sz="1600">
                <a:solidFill>
                  <a:srgbClr val="FFFFFF"/>
                </a:solidFill>
              </a:rPr>
              <a:t>, name ,sex, age, email, phone_number, costomer_card_number, costomer_grade)</a:t>
            </a:r>
            <a:endParaRPr b="1" sz="16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</a:rPr>
              <a:t>Point (</a:t>
            </a:r>
            <a:r>
              <a:rPr b="1" lang="en-US" sz="1600" u="sng">
                <a:solidFill>
                  <a:srgbClr val="FFFFFF"/>
                </a:solidFill>
              </a:rPr>
              <a:t>costomer_card_number</a:t>
            </a:r>
            <a:r>
              <a:rPr b="1" lang="en-US" sz="1600">
                <a:solidFill>
                  <a:srgbClr val="FFFFFF"/>
                </a:solidFill>
              </a:rPr>
              <a:t>, point_amount, costomer_grade)</a:t>
            </a:r>
            <a:endParaRPr b="1" sz="16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</a:rPr>
              <a:t>Costomer_grade (</a:t>
            </a:r>
            <a:r>
              <a:rPr b="1" lang="en-US" sz="1600" u="sng">
                <a:solidFill>
                  <a:srgbClr val="FFFFFF"/>
                </a:solidFill>
              </a:rPr>
              <a:t>costomer_grade</a:t>
            </a:r>
            <a:r>
              <a:rPr b="1" lang="en-US" sz="1600">
                <a:solidFill>
                  <a:srgbClr val="FFFFFF"/>
                </a:solidFill>
              </a:rPr>
              <a:t>, discount_rate)</a:t>
            </a:r>
            <a:endParaRPr b="1"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FFFFF"/>
                </a:solidFill>
              </a:rPr>
              <a:t>3</a:t>
            </a:r>
            <a:endParaRPr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p33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37" name="Google Shape;337;p33"/>
          <p:cNvSpPr txBox="1"/>
          <p:nvPr/>
        </p:nvSpPr>
        <p:spPr>
          <a:xfrm rot="5400000">
            <a:off x="-24786" y="4262585"/>
            <a:ext cx="216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200">
                <a:solidFill>
                  <a:srgbClr val="CCCCCC"/>
                </a:solidFill>
              </a:rPr>
              <a:t>정규화: 함수종속, </a:t>
            </a:r>
            <a:endParaRPr b="1" sz="1200">
              <a:solidFill>
                <a:srgbClr val="CCCC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200">
                <a:solidFill>
                  <a:srgbClr val="CCCCCC"/>
                </a:solidFill>
              </a:rPr>
              <a:t>목표 정규형: BCNF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338" name="Google Shape;338;p33"/>
          <p:cNvSpPr txBox="1"/>
          <p:nvPr/>
        </p:nvSpPr>
        <p:spPr>
          <a:xfrm>
            <a:off x="2451625" y="1929000"/>
            <a:ext cx="9051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</a:rPr>
              <a:t>C. </a:t>
            </a:r>
            <a:r>
              <a:rPr b="1" lang="en-US" sz="2200">
                <a:solidFill>
                  <a:srgbClr val="FFFFFF"/>
                </a:solidFill>
              </a:rPr>
              <a:t>Products(</a:t>
            </a:r>
            <a:r>
              <a:rPr b="1" lang="en-US" sz="2200" u="sng">
                <a:solidFill>
                  <a:srgbClr val="FFFFFF"/>
                </a:solidFill>
              </a:rPr>
              <a:t>product_name</a:t>
            </a:r>
            <a:r>
              <a:rPr b="1" lang="en-US" sz="2200">
                <a:solidFill>
                  <a:srgbClr val="FFFFFF"/>
                </a:solidFill>
              </a:rPr>
              <a:t>, recipe, calorie, price, 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</a:rPr>
              <a:t>     product_category, product_subcategory)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solidFill>
                <a:srgbClr val="EFEFEF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b="1" lang="en-US" sz="1600">
                <a:solidFill>
                  <a:schemeClr val="accent4"/>
                </a:solidFill>
              </a:rPr>
              <a:t>Functional Dependency:</a:t>
            </a:r>
            <a:endParaRPr b="1" sz="1600">
              <a:solidFill>
                <a:schemeClr val="accent4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</a:rPr>
              <a:t>product_category -&gt; product_subcategory</a:t>
            </a:r>
            <a:endParaRPr b="1" sz="1600">
              <a:solidFill>
                <a:srgbClr val="FFFFFF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b="1" lang="en-US" sz="1600">
                <a:solidFill>
                  <a:schemeClr val="accent4"/>
                </a:solidFill>
              </a:rPr>
              <a:t>BCNF:</a:t>
            </a:r>
            <a:endParaRPr b="1" sz="1600">
              <a:solidFill>
                <a:schemeClr val="accent4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</a:rPr>
              <a:t>Products (</a:t>
            </a:r>
            <a:r>
              <a:rPr b="1" lang="en-US" sz="1600" u="sng">
                <a:solidFill>
                  <a:srgbClr val="FFFFFF"/>
                </a:solidFill>
              </a:rPr>
              <a:t>product_name</a:t>
            </a:r>
            <a:r>
              <a:rPr b="1" lang="en-US" sz="1600">
                <a:solidFill>
                  <a:srgbClr val="FFFFFF"/>
                </a:solidFill>
              </a:rPr>
              <a:t>,recipe,calorie,price,product_category,product_subcategory)</a:t>
            </a:r>
            <a:endParaRPr b="1" sz="16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</a:rPr>
              <a:t>Category (</a:t>
            </a:r>
            <a:r>
              <a:rPr b="1" lang="en-US" sz="1600" u="sng">
                <a:solidFill>
                  <a:srgbClr val="FFFFFF"/>
                </a:solidFill>
              </a:rPr>
              <a:t>product_category</a:t>
            </a:r>
            <a:r>
              <a:rPr b="1" lang="en-US" sz="1600">
                <a:solidFill>
                  <a:srgbClr val="FFFFFF"/>
                </a:solidFill>
              </a:rPr>
              <a:t>,</a:t>
            </a:r>
            <a:r>
              <a:rPr b="1" lang="en-US" sz="1600" u="sng">
                <a:solidFill>
                  <a:srgbClr val="FFFFFF"/>
                </a:solidFill>
              </a:rPr>
              <a:t>product_subcategory</a:t>
            </a:r>
            <a:r>
              <a:rPr b="1" lang="en-US" sz="1600">
                <a:solidFill>
                  <a:srgbClr val="FFFFFF"/>
                </a:solidFill>
              </a:rPr>
              <a:t>)</a:t>
            </a:r>
            <a:endParaRPr b="1"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FFFFF"/>
                </a:solidFill>
              </a:rPr>
              <a:t>4</a:t>
            </a:r>
            <a:endParaRPr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4"/>
          <p:cNvSpPr txBox="1"/>
          <p:nvPr/>
        </p:nvSpPr>
        <p:spPr>
          <a:xfrm rot="5400000">
            <a:off x="-24786" y="4262585"/>
            <a:ext cx="216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BFBF"/>
                </a:solidFill>
              </a:rPr>
              <a:t>ERD &amp; RDB</a:t>
            </a:r>
            <a:endParaRPr/>
          </a:p>
        </p:txBody>
      </p:sp>
      <p:cxnSp>
        <p:nvCxnSpPr>
          <p:cNvPr id="345" name="Google Shape;345;p34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46" name="Google Shape;346;p34"/>
          <p:cNvSpPr txBox="1"/>
          <p:nvPr/>
        </p:nvSpPr>
        <p:spPr>
          <a:xfrm>
            <a:off x="2509775" y="2920875"/>
            <a:ext cx="918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3F3F3"/>
                </a:solidFill>
              </a:rPr>
              <a:t>DB 생성 및 질의문 실행</a:t>
            </a:r>
            <a:endParaRPr b="1" sz="3000">
              <a:solidFill>
                <a:srgbClr val="F3F3F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3F3F3"/>
              </a:solidFill>
            </a:endParaRPr>
          </a:p>
        </p:txBody>
      </p:sp>
      <p:sp>
        <p:nvSpPr>
          <p:cNvPr id="347" name="Google Shape;347;p34"/>
          <p:cNvSpPr/>
          <p:nvPr/>
        </p:nvSpPr>
        <p:spPr>
          <a:xfrm>
            <a:off x="2626469" y="3540868"/>
            <a:ext cx="632400" cy="8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FFFFF"/>
                </a:solidFill>
              </a:rPr>
              <a:t>4</a:t>
            </a:r>
            <a:endParaRPr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5"/>
          <p:cNvSpPr txBox="1"/>
          <p:nvPr/>
        </p:nvSpPr>
        <p:spPr>
          <a:xfrm rot="5400000">
            <a:off x="-226075" y="4463873"/>
            <a:ext cx="256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BFBF"/>
                </a:solidFill>
              </a:rPr>
              <a:t>DB 생성 및 질의문 실행</a:t>
            </a:r>
            <a:endParaRPr/>
          </a:p>
        </p:txBody>
      </p:sp>
      <p:cxnSp>
        <p:nvCxnSpPr>
          <p:cNvPr id="354" name="Google Shape;354;p35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355" name="Google Shape;355;p35"/>
          <p:cNvSpPr txBox="1"/>
          <p:nvPr/>
        </p:nvSpPr>
        <p:spPr>
          <a:xfrm>
            <a:off x="1256550" y="1598325"/>
            <a:ext cx="49692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US" sz="2000">
                <a:solidFill>
                  <a:srgbClr val="FFFFFF"/>
                </a:solidFill>
              </a:rPr>
              <a:t>사용 DBMS : MySQL</a:t>
            </a:r>
            <a:endParaRPr b="1" sz="2000">
              <a:solidFill>
                <a:srgbClr val="FFFFFF"/>
              </a:solidFill>
            </a:endParaRPr>
          </a:p>
          <a:p>
            <a:pPr indent="-3556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b="1" lang="en-US" sz="2000">
                <a:solidFill>
                  <a:srgbClr val="FFFFFF"/>
                </a:solidFill>
              </a:rPr>
              <a:t>Version: 8.0</a:t>
            </a:r>
            <a:endParaRPr b="1" sz="2000">
              <a:solidFill>
                <a:srgbClr val="FFFFFF"/>
              </a:solidFill>
            </a:endParaRPr>
          </a:p>
        </p:txBody>
      </p:sp>
      <p:pic>
        <p:nvPicPr>
          <p:cNvPr id="356" name="Google Shape;35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7399" y="2652524"/>
            <a:ext cx="4461750" cy="23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2428" y="2652525"/>
            <a:ext cx="4102346" cy="23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fffff"/>
                </a:solidFill>
              </a:rPr>
              <a:t>4</a:t>
            </a:r>
            <a:endParaRPr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6"/>
          <p:cNvSpPr txBox="1"/>
          <p:nvPr/>
        </p:nvSpPr>
        <p:spPr>
          <a:xfrm rot="5400000">
            <a:off x="-226075" y="4463873"/>
            <a:ext cx="2564700" cy="33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>
                <a:solidFill>
                  <a:srgbClr val="bfbfbf"/>
                </a:solidFill>
              </a:rPr>
              <a:t>DB 생성 및 질의문 실행</a:t>
            </a:r>
            <a:endParaRPr/>
          </a:p>
        </p:txBody>
      </p:sp>
      <p:cxnSp>
        <p:nvCxnSpPr>
          <p:cNvPr id="364" name="Google Shape;364;p3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</a:ln>
        </p:spPr>
      </p:cxnSp>
      <p:sp>
        <p:nvSpPr>
          <p:cNvPr id="365" name="Google Shape;365;p36"/>
          <p:cNvSpPr txBox="1"/>
          <p:nvPr/>
        </p:nvSpPr>
        <p:spPr>
          <a:xfrm>
            <a:off x="1764100" y="265200"/>
            <a:ext cx="9473400" cy="1054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457200" lvl="0" indent="-361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Char char="●"/>
              <a:defRPr/>
            </a:pPr>
            <a:r>
              <a:rPr lang="en-US" sz="2100" b="1">
                <a:solidFill>
                  <a:srgbClr val="ffffff"/>
                </a:solidFill>
              </a:rPr>
              <a:t>DB 생성 *create table문: 컬럼의 SQL 데이터 타입, PK/FK 설정  </a:t>
            </a:r>
            <a:endParaRPr sz="2100" b="1">
              <a:solidFill>
                <a:srgbClr val="ffffff"/>
              </a:solidFill>
            </a:endParaRPr>
          </a:p>
        </p:txBody>
      </p:sp>
      <p:sp>
        <p:nvSpPr>
          <p:cNvPr id="366" name="Google Shape;366;p36"/>
          <p:cNvSpPr txBox="1"/>
          <p:nvPr/>
        </p:nvSpPr>
        <p:spPr>
          <a:xfrm>
            <a:off x="2027825" y="1319400"/>
            <a:ext cx="101076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2000">
                <a:solidFill>
                  <a:srgbClr val="f2f2f2"/>
                </a:solidFill>
              </a:rPr>
              <a:t>1. </a:t>
            </a:r>
            <a:r>
              <a:rPr lang="en-US" sz="2000">
                <a:solidFill>
                  <a:schemeClr val="accent4"/>
                </a:solidFill>
              </a:rPr>
              <a:t>CREATE TABLE</a:t>
            </a:r>
            <a:r>
              <a:rPr lang="en-US" sz="2000">
                <a:solidFill>
                  <a:srgbClr val="ffffff"/>
                </a:solidFill>
              </a:rPr>
              <a:t> Paris_Baguette (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branch_office_id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rgbClr val="ffffff"/>
                </a:solidFill>
              </a:rPr>
              <a:t>(11),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branch_office_name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rgbClr val="ffffff"/>
                </a:solidFill>
              </a:rPr>
              <a:t>(45) not null,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accent4"/>
                </a:solidFill>
              </a:rPr>
              <a:t>PRIMARY KEY</a:t>
            </a:r>
            <a:r>
              <a:rPr lang="en-US" sz="2000">
                <a:solidFill>
                  <a:srgbClr val="ffffff"/>
                </a:solidFill>
              </a:rPr>
              <a:t> (branch_office_id),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accent4"/>
                </a:solidFill>
              </a:rPr>
              <a:t>FOREIGN KEY</a:t>
            </a:r>
            <a:r>
              <a:rPr lang="en-US" sz="2000">
                <a:solidFill>
                  <a:srgbClr val="ffffff"/>
                </a:solidFill>
              </a:rPr>
              <a:t> (branch_office_name) </a:t>
            </a:r>
            <a:r>
              <a:rPr lang="en-US" sz="2000">
                <a:solidFill>
                  <a:schemeClr val="accent4"/>
                </a:solidFill>
              </a:rPr>
              <a:t>REFERENCES </a:t>
            </a:r>
            <a:r>
              <a:rPr lang="en-US" sz="2000">
                <a:solidFill>
                  <a:srgbClr val="ffffff"/>
                </a:solidFill>
              </a:rPr>
              <a:t>Paris_Baguette_rel);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efefe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1">
              <a:solidFill>
                <a:srgbClr val="efefef"/>
              </a:solidFill>
            </a:endParaRPr>
          </a:p>
        </p:txBody>
      </p:sp>
      <p:sp>
        <p:nvSpPr>
          <p:cNvPr id="367" name="Google Shape;367;p36"/>
          <p:cNvSpPr txBox="1"/>
          <p:nvPr/>
        </p:nvSpPr>
        <p:spPr>
          <a:xfrm>
            <a:off x="2028300" y="3365175"/>
            <a:ext cx="68472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2000">
                <a:solidFill>
                  <a:srgbClr val="f2f2f2"/>
                </a:solidFill>
              </a:rPr>
              <a:t>2.  </a:t>
            </a:r>
            <a:r>
              <a:rPr lang="en-US" sz="2000">
                <a:solidFill>
                  <a:srgbClr val="ffc000"/>
                </a:solidFill>
              </a:rPr>
              <a:t>CREATE TABLE</a:t>
            </a:r>
            <a:r>
              <a:rPr lang="en-US" sz="2000">
                <a:solidFill>
                  <a:srgbClr val="ffffff"/>
                </a:solidFill>
              </a:rPr>
              <a:t> Paris_Baguette_rel (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branch_office_name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rgbClr val="ffffff"/>
                </a:solidFill>
              </a:rPr>
              <a:t>(45),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phone_number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rgbClr val="ffffff"/>
                </a:solidFill>
              </a:rPr>
              <a:t>(11),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manager_id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rgbClr val="ffffff"/>
                </a:solidFill>
              </a:rPr>
              <a:t>(11),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area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rgbClr val="ffffff"/>
                </a:solidFill>
              </a:rPr>
              <a:t>(45),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address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rgbClr val="ffffff"/>
                </a:solidFill>
              </a:rPr>
              <a:t>(45),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accent4"/>
                </a:solidFill>
              </a:rPr>
              <a:t>PRIMARY KEY</a:t>
            </a:r>
            <a:r>
              <a:rPr lang="en-US" sz="2000">
                <a:solidFill>
                  <a:srgbClr val="ffffff"/>
                </a:solidFill>
              </a:rPr>
              <a:t> (branch_office_name));</a:t>
            </a:r>
            <a:endParaRPr lang="en-US"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7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fffff"/>
                </a:solidFill>
              </a:rPr>
              <a:t>4</a:t>
            </a:r>
            <a:endParaRPr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7"/>
          <p:cNvSpPr txBox="1"/>
          <p:nvPr/>
        </p:nvSpPr>
        <p:spPr>
          <a:xfrm rot="5400000">
            <a:off x="-226075" y="4463873"/>
            <a:ext cx="2564700" cy="33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>
                <a:solidFill>
                  <a:srgbClr val="bfbfbf"/>
                </a:solidFill>
              </a:rPr>
              <a:t>DB 생성 및 질의문 실행</a:t>
            </a:r>
            <a:endParaRPr/>
          </a:p>
        </p:txBody>
      </p:sp>
      <p:cxnSp>
        <p:nvCxnSpPr>
          <p:cNvPr id="374" name="Google Shape;374;p37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</a:ln>
        </p:spPr>
      </p:cxnSp>
      <p:sp>
        <p:nvSpPr>
          <p:cNvPr id="375" name="Google Shape;375;p37"/>
          <p:cNvSpPr txBox="1"/>
          <p:nvPr/>
        </p:nvSpPr>
        <p:spPr>
          <a:xfrm>
            <a:off x="2256900" y="328800"/>
            <a:ext cx="9345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2000">
                <a:solidFill>
                  <a:srgbClr val="f2f2f2"/>
                </a:solidFill>
              </a:rPr>
              <a:t>3.  </a:t>
            </a:r>
            <a:r>
              <a:rPr lang="en-US" sz="2000">
                <a:solidFill>
                  <a:schemeClr val="accent4"/>
                </a:solidFill>
              </a:rPr>
              <a:t>CREATE TABLE</a:t>
            </a:r>
            <a:r>
              <a:rPr lang="en-US" sz="2000">
                <a:solidFill>
                  <a:srgbClr val="ffffff"/>
                </a:solidFill>
              </a:rPr>
              <a:t> Customer_Grade (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customer_grade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rgbClr val="ffffff"/>
                </a:solidFill>
              </a:rPr>
              <a:t>(45),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discount_rate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rgbClr val="ffffff"/>
                </a:solidFill>
              </a:rPr>
              <a:t>(11) 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accent4"/>
                </a:solidFill>
              </a:rPr>
              <a:t>PRIMARY KEY</a:t>
            </a:r>
            <a:r>
              <a:rPr lang="en-US" sz="2000">
                <a:solidFill>
                  <a:srgbClr val="ffffff"/>
                </a:solidFill>
              </a:rPr>
              <a:t> (branch_office_id));</a:t>
            </a:r>
            <a:endParaRPr lang="en-US"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efefe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efefef"/>
              </a:solidFill>
            </a:endParaRPr>
          </a:p>
        </p:txBody>
      </p:sp>
      <p:sp>
        <p:nvSpPr>
          <p:cNvPr id="376" name="Google Shape;376;p37"/>
          <p:cNvSpPr txBox="1"/>
          <p:nvPr/>
        </p:nvSpPr>
        <p:spPr>
          <a:xfrm>
            <a:off x="2256900" y="2041650"/>
            <a:ext cx="9345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2000">
                <a:solidFill>
                  <a:srgbClr val="f2f2f2"/>
                </a:solidFill>
              </a:rPr>
              <a:t>4.  </a:t>
            </a:r>
            <a:r>
              <a:rPr lang="en-US" sz="2000">
                <a:solidFill>
                  <a:srgbClr val="ffc000"/>
                </a:solidFill>
              </a:rPr>
              <a:t>CREATE TABLE</a:t>
            </a:r>
            <a:r>
              <a:rPr lang="en-US" sz="2000">
                <a:solidFill>
                  <a:srgbClr val="ffffff"/>
                </a:solidFill>
              </a:rPr>
              <a:t> Customers(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customer_id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rgbClr val="ffffff"/>
                </a:solidFill>
              </a:rPr>
              <a:t>(25),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name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rgbClr val="ffffff"/>
                </a:solidFill>
              </a:rPr>
              <a:t>(11),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sex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rgbClr val="ffffff"/>
                </a:solidFill>
              </a:rPr>
              <a:t>(11),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age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rgbClr val="ffffff"/>
                </a:solidFill>
              </a:rPr>
              <a:t>(4),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email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rgbClr val="ffffff"/>
                </a:solidFill>
              </a:rPr>
              <a:t>(20),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phone_number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rgbClr val="ffffff"/>
                </a:solidFill>
              </a:rPr>
              <a:t>(15),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customer_card_number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rgbClr val="ffffff"/>
                </a:solidFill>
              </a:rPr>
              <a:t>(20),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customer_grade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rgbClr val="ffffff"/>
                </a:solidFill>
              </a:rPr>
              <a:t>(15),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accent4"/>
                </a:solidFill>
              </a:rPr>
              <a:t>PRIMARY KEY</a:t>
            </a:r>
            <a:r>
              <a:rPr lang="en-US" sz="2000">
                <a:solidFill>
                  <a:srgbClr val="ffffff"/>
                </a:solidFill>
              </a:rPr>
              <a:t> (customer_id 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accent4"/>
                </a:solidFill>
              </a:rPr>
              <a:t>FOREIGN KEY</a:t>
            </a:r>
            <a:r>
              <a:rPr lang="en-US" sz="2000">
                <a:solidFill>
                  <a:srgbClr val="ffffff"/>
                </a:solidFill>
              </a:rPr>
              <a:t> (customer_grade) </a:t>
            </a:r>
            <a:r>
              <a:rPr lang="en-US" sz="2000">
                <a:solidFill>
                  <a:schemeClr val="accent4"/>
                </a:solidFill>
              </a:rPr>
              <a:t>REFERENCES </a:t>
            </a:r>
            <a:r>
              <a:rPr lang="en-US" sz="2000">
                <a:solidFill>
                  <a:srgbClr val="ffffff"/>
                </a:solidFill>
              </a:rPr>
              <a:t>Customer_Grade,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accent4"/>
                </a:solidFill>
              </a:rPr>
              <a:t>FOREIGN KEY</a:t>
            </a:r>
            <a:r>
              <a:rPr lang="en-US" sz="2000">
                <a:solidFill>
                  <a:srgbClr val="ffffff"/>
                </a:solidFill>
              </a:rPr>
              <a:t> (customer_card_number ) </a:t>
            </a:r>
            <a:r>
              <a:rPr lang="en-US" sz="2000">
                <a:solidFill>
                  <a:schemeClr val="accent4"/>
                </a:solidFill>
              </a:rPr>
              <a:t>REFERENCES </a:t>
            </a:r>
            <a:r>
              <a:rPr lang="en-US" sz="2000">
                <a:solidFill>
                  <a:srgbClr val="ffffff"/>
                </a:solidFill>
              </a:rPr>
              <a:t>Point);</a:t>
            </a:r>
            <a:endParaRPr lang="en-US"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fffff"/>
                </a:solidFill>
              </a:rPr>
              <a:t>4</a:t>
            </a:r>
            <a:endParaRPr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38"/>
          <p:cNvSpPr txBox="1"/>
          <p:nvPr/>
        </p:nvSpPr>
        <p:spPr>
          <a:xfrm rot="5400000">
            <a:off x="-226075" y="4463873"/>
            <a:ext cx="2564700" cy="33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>
                <a:solidFill>
                  <a:srgbClr val="bfbfbf"/>
                </a:solidFill>
              </a:rPr>
              <a:t>DB 생성 및 질의문 실행</a:t>
            </a:r>
            <a:endParaRPr/>
          </a:p>
        </p:txBody>
      </p:sp>
      <p:cxnSp>
        <p:nvCxnSpPr>
          <p:cNvPr id="383" name="Google Shape;383;p38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</a:ln>
        </p:spPr>
      </p:cxnSp>
      <p:sp>
        <p:nvSpPr>
          <p:cNvPr id="384" name="Google Shape;384;p38"/>
          <p:cNvSpPr txBox="1"/>
          <p:nvPr/>
        </p:nvSpPr>
        <p:spPr>
          <a:xfrm>
            <a:off x="2256900" y="503950"/>
            <a:ext cx="9345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2000">
                <a:solidFill>
                  <a:srgbClr val="f2f2f2"/>
                </a:solidFill>
              </a:rPr>
              <a:t>5.  </a:t>
            </a:r>
            <a:r>
              <a:rPr lang="en-US" sz="2000">
                <a:solidFill>
                  <a:schemeClr val="accent4"/>
                </a:solidFill>
              </a:rPr>
              <a:t>CREATE TABLE</a:t>
            </a:r>
            <a:r>
              <a:rPr lang="en-US" sz="2000">
                <a:solidFill>
                  <a:srgbClr val="ffffff"/>
                </a:solidFill>
              </a:rPr>
              <a:t> Point(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customer_card_number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rgbClr val="ffffff"/>
                </a:solidFill>
              </a:rPr>
              <a:t>(20),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point_amount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rgbClr val="ffffff"/>
                </a:solidFill>
              </a:rPr>
              <a:t>(11) not null,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customer_grade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rgbClr val="ffffff"/>
                </a:solidFill>
              </a:rPr>
              <a:t>(15),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2000">
                <a:solidFill>
                  <a:schemeClr val="accent4"/>
                </a:solidFill>
              </a:rPr>
              <a:t>PRIMARY KEY</a:t>
            </a:r>
            <a:r>
              <a:rPr lang="en-US" sz="2000">
                <a:solidFill>
                  <a:srgbClr val="ffffff"/>
                </a:solidFill>
              </a:rPr>
              <a:t> (customer_card_number),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2000">
                <a:solidFill>
                  <a:schemeClr val="accent4"/>
                </a:solidFill>
              </a:rPr>
              <a:t>FOREIGN KEY</a:t>
            </a:r>
            <a:r>
              <a:rPr lang="en-US" sz="2000">
                <a:solidFill>
                  <a:srgbClr val="ffffff"/>
                </a:solidFill>
              </a:rPr>
              <a:t> (customer_grade ) </a:t>
            </a:r>
            <a:r>
              <a:rPr lang="en-US" sz="2000">
                <a:solidFill>
                  <a:schemeClr val="accent4"/>
                </a:solidFill>
              </a:rPr>
              <a:t>REFERENCES </a:t>
            </a:r>
            <a:r>
              <a:rPr lang="en-US" sz="2000">
                <a:solidFill>
                  <a:srgbClr val="ffffff"/>
                </a:solidFill>
              </a:rPr>
              <a:t>Customer_Grade);</a:t>
            </a:r>
            <a:endParaRPr lang="en-US"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efefe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efefef"/>
              </a:solidFill>
            </a:endParaRPr>
          </a:p>
        </p:txBody>
      </p:sp>
      <p:sp>
        <p:nvSpPr>
          <p:cNvPr id="385" name="Google Shape;385;p38"/>
          <p:cNvSpPr txBox="1"/>
          <p:nvPr/>
        </p:nvSpPr>
        <p:spPr>
          <a:xfrm>
            <a:off x="2256900" y="2907975"/>
            <a:ext cx="89799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2000">
                <a:solidFill>
                  <a:srgbClr val="f2f2f2"/>
                </a:solidFill>
              </a:rPr>
              <a:t>6.  </a:t>
            </a:r>
            <a:r>
              <a:rPr lang="en-US" sz="2000">
                <a:solidFill>
                  <a:srgbClr val="ffc000"/>
                </a:solidFill>
              </a:rPr>
              <a:t>CREATE TABLE</a:t>
            </a:r>
            <a:r>
              <a:rPr lang="en-US" sz="2000">
                <a:solidFill>
                  <a:srgbClr val="ffffff"/>
                </a:solidFill>
              </a:rPr>
              <a:t> Machine(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machine_id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rgbClr val="ffffff"/>
                </a:solidFill>
              </a:rPr>
              <a:t>(11),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branch_office_id 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rgbClr val="ffffff"/>
                </a:solidFill>
              </a:rPr>
              <a:t>(11),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machine_name 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rgbClr val="ffffff"/>
                </a:solidFill>
              </a:rPr>
              <a:t>(45),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machine_life_month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rgbClr val="ffffff"/>
                </a:solidFill>
              </a:rPr>
              <a:t>(11),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machine_price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rgbClr val="ffffff"/>
                </a:solidFill>
              </a:rPr>
              <a:t>(11),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machine_category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rgbClr val="ffffff"/>
                </a:solidFill>
              </a:rPr>
              <a:t>(45),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accent4"/>
                </a:solidFill>
              </a:rPr>
              <a:t>PRIMARY KEY</a:t>
            </a:r>
            <a:r>
              <a:rPr lang="en-US" sz="2000">
                <a:solidFill>
                  <a:schemeClr val="lt1"/>
                </a:solidFill>
              </a:rPr>
              <a:t> </a:t>
            </a:r>
            <a:r>
              <a:rPr lang="en-US" sz="2000">
                <a:solidFill>
                  <a:srgbClr val="ffffff"/>
                </a:solidFill>
              </a:rPr>
              <a:t> (machine_id),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accent4"/>
                </a:solidFill>
              </a:rPr>
              <a:t>FOREIGN KEY</a:t>
            </a:r>
            <a:r>
              <a:rPr lang="en-US" sz="2000">
                <a:solidFill>
                  <a:schemeClr val="lt1"/>
                </a:solidFill>
              </a:rPr>
              <a:t> </a:t>
            </a:r>
            <a:r>
              <a:rPr lang="en-US" sz="2000">
                <a:solidFill>
                  <a:srgbClr val="ffffff"/>
                </a:solidFill>
              </a:rPr>
              <a:t>(branch_office_id) </a:t>
            </a:r>
            <a:r>
              <a:rPr lang="en-US" sz="2000">
                <a:solidFill>
                  <a:schemeClr val="accent4"/>
                </a:solidFill>
              </a:rPr>
              <a:t>REFERENCES </a:t>
            </a:r>
            <a:r>
              <a:rPr lang="en-US" sz="2000">
                <a:solidFill>
                  <a:srgbClr val="ffffff"/>
                </a:solidFill>
              </a:rPr>
              <a:t>Paris_Baguette);</a:t>
            </a:r>
            <a:endParaRPr lang="en-US"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3f3f3"/>
                </a:solidFill>
              </a:rPr>
              <a:t>4</a:t>
            </a:r>
            <a:endParaRPr sz="4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9"/>
          <p:cNvSpPr txBox="1"/>
          <p:nvPr/>
        </p:nvSpPr>
        <p:spPr>
          <a:xfrm rot="5400000">
            <a:off x="-226075" y="4463873"/>
            <a:ext cx="2564700" cy="33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>
                <a:solidFill>
                  <a:srgbClr val="bfbfbf"/>
                </a:solidFill>
              </a:rPr>
              <a:t>DB 생성 및 질의문 실행</a:t>
            </a:r>
            <a:endParaRPr/>
          </a:p>
        </p:txBody>
      </p:sp>
      <p:cxnSp>
        <p:nvCxnSpPr>
          <p:cNvPr id="392" name="Google Shape;392;p39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miter/>
          </a:ln>
        </p:spPr>
      </p:cxnSp>
      <p:sp>
        <p:nvSpPr>
          <p:cNvPr id="393" name="Google Shape;393;p39"/>
          <p:cNvSpPr txBox="1"/>
          <p:nvPr/>
        </p:nvSpPr>
        <p:spPr>
          <a:xfrm>
            <a:off x="2256900" y="199150"/>
            <a:ext cx="9345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2000">
                <a:solidFill>
                  <a:srgbClr val="f2f2f2"/>
                </a:solidFill>
              </a:rPr>
              <a:t>7.  </a:t>
            </a:r>
            <a:r>
              <a:rPr lang="en-US" sz="2000">
                <a:solidFill>
                  <a:schemeClr val="accent4"/>
                </a:solidFill>
              </a:rPr>
              <a:t>CREATE TABLE</a:t>
            </a:r>
            <a:r>
              <a:rPr lang="en-US" sz="2000">
                <a:solidFill>
                  <a:srgbClr val="ffffff"/>
                </a:solidFill>
              </a:rPr>
              <a:t> Manager(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manager_id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rgbClr val="ffffff"/>
                </a:solidFill>
              </a:rPr>
              <a:t>(11),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employee_id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rgbClr val="ffffff"/>
                </a:solidFill>
              </a:rPr>
              <a:t>(11),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accent4"/>
                </a:solidFill>
              </a:rPr>
              <a:t>PRIMARY KEY</a:t>
            </a:r>
            <a:r>
              <a:rPr lang="en-US" sz="2000">
                <a:solidFill>
                  <a:srgbClr val="ffffff"/>
                </a:solidFill>
              </a:rPr>
              <a:t> (manager_id , employee_id 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accent4"/>
                </a:solidFill>
              </a:rPr>
              <a:t>FOREIGN KEY</a:t>
            </a:r>
            <a:r>
              <a:rPr lang="en-US" sz="2000">
                <a:solidFill>
                  <a:srgbClr val="ffffff"/>
                </a:solidFill>
              </a:rPr>
              <a:t> (manager_id ) </a:t>
            </a:r>
            <a:r>
              <a:rPr lang="en-US" sz="2000">
                <a:solidFill>
                  <a:schemeClr val="accent4"/>
                </a:solidFill>
              </a:rPr>
              <a:t>REFERENCES </a:t>
            </a:r>
            <a:r>
              <a:rPr lang="en-US" sz="2000">
                <a:solidFill>
                  <a:srgbClr val="ffffff"/>
                </a:solidFill>
              </a:rPr>
              <a:t>Employees,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accent4"/>
                </a:solidFill>
              </a:rPr>
              <a:t>FOREIGN KEY</a:t>
            </a:r>
            <a:r>
              <a:rPr lang="en-US" sz="2000">
                <a:solidFill>
                  <a:srgbClr val="ffffff"/>
                </a:solidFill>
              </a:rPr>
              <a:t> (employee_id  ) </a:t>
            </a:r>
            <a:r>
              <a:rPr lang="en-US" sz="2000">
                <a:solidFill>
                  <a:schemeClr val="accent4"/>
                </a:solidFill>
              </a:rPr>
              <a:t>REFERENCES </a:t>
            </a:r>
            <a:r>
              <a:rPr lang="en-US" sz="2000">
                <a:solidFill>
                  <a:srgbClr val="ffffff"/>
                </a:solidFill>
              </a:rPr>
              <a:t>Employees);</a:t>
            </a:r>
            <a:endParaRPr lang="en-US"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efefe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efefef"/>
              </a:solidFill>
            </a:endParaRPr>
          </a:p>
        </p:txBody>
      </p:sp>
      <p:sp>
        <p:nvSpPr>
          <p:cNvPr id="394" name="Google Shape;394;p39"/>
          <p:cNvSpPr txBox="1"/>
          <p:nvPr/>
        </p:nvSpPr>
        <p:spPr>
          <a:xfrm>
            <a:off x="2256900" y="2603175"/>
            <a:ext cx="89799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2000">
                <a:solidFill>
                  <a:srgbClr val="f2f2f2"/>
                </a:solidFill>
              </a:rPr>
              <a:t>8.  </a:t>
            </a:r>
            <a:r>
              <a:rPr lang="en-US" sz="2000">
                <a:solidFill>
                  <a:srgbClr val="ffc000"/>
                </a:solidFill>
              </a:rPr>
              <a:t>CREATE TABLE</a:t>
            </a:r>
            <a:r>
              <a:rPr lang="en-US" sz="2000">
                <a:solidFill>
                  <a:srgbClr val="ffffff"/>
                </a:solidFill>
              </a:rPr>
              <a:t> Employees(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employee_id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rgbClr val="ffffff"/>
                </a:solidFill>
              </a:rPr>
              <a:t>(11),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name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rgbClr val="ffffff"/>
                </a:solidFill>
              </a:rPr>
              <a:t>(11),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sex </a:t>
            </a:r>
            <a:r>
              <a:rPr lang="en-US" sz="2000">
                <a:solidFill>
                  <a:schemeClr val="accent4"/>
                </a:solidFill>
              </a:rPr>
              <a:t>SMALLINT</a:t>
            </a:r>
            <a:r>
              <a:rPr lang="en-US" sz="2000">
                <a:solidFill>
                  <a:srgbClr val="ffffff"/>
                </a:solidFill>
              </a:rPr>
              <a:t>(2),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age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rgbClr val="ffffff"/>
                </a:solidFill>
              </a:rPr>
              <a:t>(11),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salary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rgbClr val="ffffff"/>
                </a:solidFill>
              </a:rPr>
              <a:t>(11),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rank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rgbClr val="ffffff"/>
                </a:solidFill>
              </a:rPr>
              <a:t>(45),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phone_number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rgbClr val="ffffff"/>
                </a:solidFill>
              </a:rPr>
              <a:t>(45),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branch_office_id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rgbClr val="ffffff"/>
                </a:solidFill>
              </a:rPr>
              <a:t>(11),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accent4"/>
                </a:solidFill>
              </a:rPr>
              <a:t>PRIMARY KEY</a:t>
            </a:r>
            <a:r>
              <a:rPr lang="en-US" sz="2000">
                <a:solidFill>
                  <a:srgbClr val="ffffff"/>
                </a:solidFill>
              </a:rPr>
              <a:t> (machine_id),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accent4"/>
                </a:solidFill>
              </a:rPr>
              <a:t>FOREIGN KEY</a:t>
            </a:r>
            <a:r>
              <a:rPr lang="en-US" sz="2000">
                <a:solidFill>
                  <a:srgbClr val="ffffff"/>
                </a:solidFill>
              </a:rPr>
              <a:t> (branch_office_id ) </a:t>
            </a:r>
            <a:r>
              <a:rPr lang="en-US" sz="2000">
                <a:solidFill>
                  <a:schemeClr val="accent4"/>
                </a:solidFill>
              </a:rPr>
              <a:t>REFERENCES </a:t>
            </a:r>
            <a:r>
              <a:rPr lang="en-US" sz="2000">
                <a:solidFill>
                  <a:srgbClr val="ffffff"/>
                </a:solidFill>
              </a:rPr>
              <a:t>Paris_Baguette);</a:t>
            </a:r>
            <a:endParaRPr lang="en-US"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3f3f3"/>
                </a:solidFill>
              </a:rPr>
              <a:t>4</a:t>
            </a:r>
            <a:endParaRPr sz="4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0"/>
          <p:cNvSpPr txBox="1"/>
          <p:nvPr/>
        </p:nvSpPr>
        <p:spPr>
          <a:xfrm rot="5400000">
            <a:off x="-226075" y="4463873"/>
            <a:ext cx="2564700" cy="33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>
                <a:solidFill>
                  <a:srgbClr val="bfbfbf"/>
                </a:solidFill>
              </a:rPr>
              <a:t>DB 생성 및 질의문 실행</a:t>
            </a:r>
            <a:endParaRPr/>
          </a:p>
        </p:txBody>
      </p:sp>
      <p:cxnSp>
        <p:nvCxnSpPr>
          <p:cNvPr id="401" name="Google Shape;401;p40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miter/>
          </a:ln>
        </p:spPr>
      </p:cxnSp>
      <p:sp>
        <p:nvSpPr>
          <p:cNvPr id="402" name="Google Shape;402;p40"/>
          <p:cNvSpPr txBox="1"/>
          <p:nvPr/>
        </p:nvSpPr>
        <p:spPr>
          <a:xfrm>
            <a:off x="2219625" y="497325"/>
            <a:ext cx="96474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000">
              <a:solidFill>
                <a:schemeClr val="lt1"/>
              </a:solidFill>
            </a:endParaRPr>
          </a:p>
          <a:p>
            <a:pPr marL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2000">
                <a:solidFill>
                  <a:srgbClr val="f2f2f2"/>
                </a:solidFill>
              </a:rPr>
              <a:t>9.  </a:t>
            </a:r>
            <a:r>
              <a:rPr lang="en-US" sz="2000">
                <a:solidFill>
                  <a:schemeClr val="accent4"/>
                </a:solidFill>
              </a:rPr>
              <a:t>CREATE TABLE</a:t>
            </a:r>
            <a:r>
              <a:rPr lang="en-US" sz="2000">
                <a:solidFill>
                  <a:schemeClr val="lt1"/>
                </a:solidFill>
              </a:rPr>
              <a:t> Event (</a:t>
            </a:r>
            <a:endParaRPr lang="en-US" sz="2000">
              <a:solidFill>
                <a:schemeClr val="lt1"/>
              </a:solidFill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lt1"/>
                </a:solidFill>
              </a:rPr>
              <a:t>promotion_id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chemeClr val="lt1"/>
                </a:solidFill>
              </a:rPr>
              <a:t>(11),</a:t>
            </a:r>
            <a:endParaRPr lang="en-US" sz="2000">
              <a:solidFill>
                <a:schemeClr val="lt1"/>
              </a:solidFill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lt1"/>
                </a:solidFill>
              </a:rPr>
              <a:t>branch_office_id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chemeClr val="lt1"/>
                </a:solidFill>
              </a:rPr>
              <a:t>(11),</a:t>
            </a:r>
            <a:endParaRPr lang="en-US" sz="2000">
              <a:solidFill>
                <a:schemeClr val="lt1"/>
              </a:solidFill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accent4"/>
                </a:solidFill>
              </a:rPr>
              <a:t>PRIMARY KEY</a:t>
            </a:r>
            <a:r>
              <a:rPr lang="en-US" sz="2000">
                <a:solidFill>
                  <a:schemeClr val="lt1"/>
                </a:solidFill>
              </a:rPr>
              <a:t> (promotion_id  , branch_office_id ),</a:t>
            </a:r>
            <a:endParaRPr lang="en-US" sz="2000">
              <a:solidFill>
                <a:schemeClr val="lt1"/>
              </a:solidFill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accent4"/>
                </a:solidFill>
              </a:rPr>
              <a:t>FOREIGN KEY </a:t>
            </a:r>
            <a:r>
              <a:rPr lang="en-US" sz="2000">
                <a:solidFill>
                  <a:schemeClr val="lt1"/>
                </a:solidFill>
              </a:rPr>
              <a:t>(promotion_id) </a:t>
            </a:r>
            <a:r>
              <a:rPr lang="en-US" sz="2000">
                <a:solidFill>
                  <a:srgbClr val="ffc000"/>
                </a:solidFill>
              </a:rPr>
              <a:t>REFERENCES</a:t>
            </a:r>
            <a:r>
              <a:rPr lang="en-US" sz="2000">
                <a:solidFill>
                  <a:schemeClr val="lt1"/>
                </a:solidFill>
              </a:rPr>
              <a:t> (Promotion),</a:t>
            </a:r>
            <a:endParaRPr lang="en-US" sz="2000">
              <a:solidFill>
                <a:schemeClr val="lt1"/>
              </a:solidFill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accent4"/>
                </a:solidFill>
              </a:rPr>
              <a:t>FOREIGN KEY </a:t>
            </a:r>
            <a:r>
              <a:rPr lang="en-US" sz="2000">
                <a:solidFill>
                  <a:schemeClr val="lt1"/>
                </a:solidFill>
              </a:rPr>
              <a:t>(branch_office_id) </a:t>
            </a:r>
            <a:r>
              <a:rPr lang="en-US" sz="2000">
                <a:solidFill>
                  <a:srgbClr val="ffc000"/>
                </a:solidFill>
              </a:rPr>
              <a:t>REFERENCES </a:t>
            </a:r>
            <a:r>
              <a:rPr lang="en-US" sz="2000">
                <a:solidFill>
                  <a:schemeClr val="lt1"/>
                </a:solidFill>
              </a:rPr>
              <a:t>(Paris_baguette));</a:t>
            </a:r>
            <a:endParaRPr lang="en-US" sz="2000">
              <a:solidFill>
                <a:schemeClr val="lt1"/>
              </a:solidFill>
            </a:endParaRPr>
          </a:p>
        </p:txBody>
      </p:sp>
      <p:sp>
        <p:nvSpPr>
          <p:cNvPr id="403" name="Google Shape;403;p40"/>
          <p:cNvSpPr txBox="1"/>
          <p:nvPr/>
        </p:nvSpPr>
        <p:spPr>
          <a:xfrm>
            <a:off x="2256900" y="3247150"/>
            <a:ext cx="9345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10.    </a:t>
            </a:r>
            <a:r>
              <a:rPr lang="en-US" sz="2000">
                <a:solidFill>
                  <a:schemeClr val="accent4"/>
                </a:solidFill>
              </a:rPr>
              <a:t>CREATE TABLE</a:t>
            </a:r>
            <a:r>
              <a:rPr lang="en-US" sz="2000">
                <a:solidFill>
                  <a:schemeClr val="lt1"/>
                </a:solidFill>
              </a:rPr>
              <a:t> Promotion(</a:t>
            </a:r>
            <a:endParaRPr lang="en-US" sz="2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lt1"/>
                </a:solidFill>
              </a:rPr>
              <a:t>		promotion_id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chemeClr val="lt1"/>
                </a:solidFill>
              </a:rPr>
              <a:t>(11)</a:t>
            </a:r>
            <a:endParaRPr lang="en-US" sz="2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lt1"/>
                </a:solidFill>
              </a:rPr>
              <a:t>		promotion_name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chemeClr val="lt1"/>
                </a:solidFill>
              </a:rPr>
              <a:t>(45)</a:t>
            </a:r>
            <a:endParaRPr lang="en-US" sz="2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lt1"/>
                </a:solidFill>
              </a:rPr>
              <a:t>		discount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chemeClr val="lt1"/>
                </a:solidFill>
              </a:rPr>
              <a:t>(11)</a:t>
            </a:r>
            <a:endParaRPr lang="en-US" sz="2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lt1"/>
                </a:solidFill>
              </a:rPr>
              <a:t>		start_day </a:t>
            </a:r>
            <a:r>
              <a:rPr lang="en-US" sz="2000">
                <a:solidFill>
                  <a:schemeClr val="accent4"/>
                </a:solidFill>
              </a:rPr>
              <a:t>DATETIME</a:t>
            </a:r>
            <a:endParaRPr lang="en-US" sz="200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lt1"/>
                </a:solidFill>
              </a:rPr>
              <a:t>		end_day </a:t>
            </a:r>
            <a:r>
              <a:rPr lang="en-US" sz="2000">
                <a:solidFill>
                  <a:schemeClr val="accent4"/>
                </a:solidFill>
              </a:rPr>
              <a:t>DATETIME</a:t>
            </a:r>
            <a:endParaRPr lang="en-US" sz="2000">
              <a:solidFill>
                <a:schemeClr val="accent4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accent4"/>
                </a:solidFill>
              </a:rPr>
              <a:t>PRIMARY KEY</a:t>
            </a:r>
            <a:r>
              <a:rPr lang="en-US" sz="2000">
                <a:solidFill>
                  <a:schemeClr val="lt1"/>
                </a:solidFill>
              </a:rPr>
              <a:t> (promotion_id),</a:t>
            </a:r>
            <a:endParaRPr lang="en-US" sz="2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lt1"/>
                </a:solidFill>
              </a:rPr>
              <a:t>		</a:t>
            </a:r>
            <a:r>
              <a:rPr lang="en-US" sz="2000">
                <a:solidFill>
                  <a:schemeClr val="accent4"/>
                </a:solidFill>
              </a:rPr>
              <a:t>FOREIGN KEY </a:t>
            </a:r>
            <a:r>
              <a:rPr lang="en-US" sz="2000">
                <a:solidFill>
                  <a:schemeClr val="lt1"/>
                </a:solidFill>
              </a:rPr>
              <a:t>(product_name) </a:t>
            </a:r>
            <a:r>
              <a:rPr lang="en-US" sz="2000">
                <a:solidFill>
                  <a:schemeClr val="accent4"/>
                </a:solidFill>
              </a:rPr>
              <a:t>REFERENCES </a:t>
            </a:r>
            <a:r>
              <a:rPr lang="en-US" sz="2000">
                <a:solidFill>
                  <a:schemeClr val="lt1"/>
                </a:solidFill>
              </a:rPr>
              <a:t>(Products));</a:t>
            </a:r>
            <a:endParaRPr lang="en-US" sz="2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lt1"/>
                </a:solidFill>
              </a:rPr>
              <a:t>	</a:t>
            </a:r>
            <a:endParaRPr lang="en-US" sz="200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);</a:t>
            </a:r>
            <a:endParaRPr lang="en-US"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efefe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1">
              <a:solidFill>
                <a:srgbClr val="efefe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1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fffff"/>
                </a:solidFill>
              </a:rPr>
              <a:t>4</a:t>
            </a:r>
            <a:endParaRPr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1"/>
          <p:cNvSpPr txBox="1"/>
          <p:nvPr/>
        </p:nvSpPr>
        <p:spPr>
          <a:xfrm rot="5400000">
            <a:off x="-226075" y="4463873"/>
            <a:ext cx="2564700" cy="33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>
                <a:solidFill>
                  <a:srgbClr val="bfbfbf"/>
                </a:solidFill>
              </a:rPr>
              <a:t>DB 생성 및 질의문 실행</a:t>
            </a:r>
            <a:endParaRPr/>
          </a:p>
        </p:txBody>
      </p:sp>
      <p:cxnSp>
        <p:nvCxnSpPr>
          <p:cNvPr id="410" name="Google Shape;410;p41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</a:ln>
        </p:spPr>
      </p:cxnSp>
      <p:sp>
        <p:nvSpPr>
          <p:cNvPr id="411" name="Google Shape;411;p41"/>
          <p:cNvSpPr txBox="1"/>
          <p:nvPr/>
        </p:nvSpPr>
        <p:spPr>
          <a:xfrm>
            <a:off x="1352875" y="878325"/>
            <a:ext cx="11057700" cy="5716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2000">
                <a:solidFill>
                  <a:srgbClr val="f2f2f2"/>
                </a:solidFill>
              </a:rPr>
              <a:t>10.  </a:t>
            </a:r>
            <a:r>
              <a:rPr lang="en-US" sz="2000">
                <a:solidFill>
                  <a:srgbClr val="ffc000"/>
                </a:solidFill>
              </a:rPr>
              <a:t>CREATE TABLE</a:t>
            </a:r>
            <a:r>
              <a:rPr lang="en-US" sz="2000">
                <a:solidFill>
                  <a:srgbClr val="ffffff"/>
                </a:solidFill>
              </a:rPr>
              <a:t> Transaction(</a:t>
            </a:r>
            <a:endParaRPr lang="en-US" sz="20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	transaction_id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rgbClr val="ffffff"/>
                </a:solidFill>
              </a:rPr>
              <a:t>(11),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datetime </a:t>
            </a:r>
            <a:r>
              <a:rPr lang="en-US" sz="2000">
                <a:solidFill>
                  <a:schemeClr val="accent4"/>
                </a:solidFill>
              </a:rPr>
              <a:t>DATETIME,</a:t>
            </a:r>
            <a:endParaRPr lang="en-US" sz="2000">
              <a:solidFill>
                <a:schemeClr val="accent4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total_price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rgbClr val="ffffff"/>
                </a:solidFill>
              </a:rPr>
              <a:t>(11),</a:t>
            </a:r>
            <a:endParaRPr lang="en-US" sz="2000">
              <a:solidFill>
                <a:srgbClr val="ffffff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transaction_category_name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rgbClr val="ffffff"/>
                </a:solidFill>
              </a:rPr>
              <a:t>(45),</a:t>
            </a:r>
            <a:endParaRPr lang="en-US" sz="2000">
              <a:solidFill>
                <a:srgbClr val="ffffff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customer_id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rgbClr val="ffffff"/>
                </a:solidFill>
              </a:rPr>
              <a:t>(11),</a:t>
            </a:r>
            <a:endParaRPr lang="en-US" sz="2000">
              <a:solidFill>
                <a:srgbClr val="ffffff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branch_office_name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rgbClr val="ffffff"/>
                </a:solidFill>
              </a:rPr>
              <a:t>(45),</a:t>
            </a:r>
            <a:endParaRPr lang="en-US" sz="2000">
              <a:solidFill>
                <a:srgbClr val="ffffff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card_discount_price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rgbClr val="ffffff"/>
                </a:solidFill>
              </a:rPr>
              <a:t>(11),</a:t>
            </a:r>
            <a:endParaRPr lang="en-US" sz="2000">
              <a:solidFill>
                <a:srgbClr val="ffffff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promotion_discount_price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rgbClr val="ffffff"/>
                </a:solidFill>
              </a:rPr>
              <a:t>(11),</a:t>
            </a:r>
            <a:endParaRPr lang="en-US" sz="2000">
              <a:solidFill>
                <a:srgbClr val="ffffff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customer_grade_discount_price INT(11),</a:t>
            </a:r>
            <a:endParaRPr lang="en-US" sz="2000">
              <a:solidFill>
                <a:srgbClr val="fffff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2000">
                <a:solidFill>
                  <a:schemeClr val="accent4"/>
                </a:solidFill>
              </a:rPr>
              <a:t>PRIMARY KEY</a:t>
            </a:r>
            <a:r>
              <a:rPr lang="en-US" sz="2000">
                <a:solidFill>
                  <a:schemeClr val="lt1"/>
                </a:solidFill>
              </a:rPr>
              <a:t> (transaction_id ),</a:t>
            </a:r>
            <a:endParaRPr lang="en-US" sz="2000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accent4"/>
                </a:solidFill>
              </a:rPr>
              <a:t>FOREIGN KEY</a:t>
            </a:r>
            <a:r>
              <a:rPr lang="en-US" sz="2000">
                <a:solidFill>
                  <a:srgbClr val="ffffff"/>
                </a:solidFill>
              </a:rPr>
              <a:t>(</a:t>
            </a:r>
            <a:r>
              <a:rPr lang="en-US" sz="2000">
                <a:solidFill>
                  <a:schemeClr val="lt1"/>
                </a:solidFill>
              </a:rPr>
              <a:t>transaction_category_name) </a:t>
            </a:r>
            <a:r>
              <a:rPr lang="en-US" sz="2000">
                <a:solidFill>
                  <a:schemeClr val="accent4"/>
                </a:solidFill>
              </a:rPr>
              <a:t>REFERENCES </a:t>
            </a:r>
            <a:r>
              <a:rPr lang="en-US" sz="2000">
                <a:solidFill>
                  <a:schemeClr val="lt1"/>
                </a:solidFill>
              </a:rPr>
              <a:t>(Transaction_Category),</a:t>
            </a:r>
            <a:endParaRPr lang="en-US" sz="2000">
              <a:solidFill>
                <a:schemeClr val="lt1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accent4"/>
                </a:solidFill>
              </a:rPr>
              <a:t>FOREIGN KEY</a:t>
            </a:r>
            <a:r>
              <a:rPr lang="en-US" sz="2000">
                <a:solidFill>
                  <a:schemeClr val="lt1"/>
                </a:solidFill>
              </a:rPr>
              <a:t>(customer_id) </a:t>
            </a:r>
            <a:r>
              <a:rPr lang="en-US" sz="2000">
                <a:solidFill>
                  <a:schemeClr val="accent4"/>
                </a:solidFill>
              </a:rPr>
              <a:t>REFERENCES </a:t>
            </a:r>
            <a:r>
              <a:rPr lang="en-US" sz="2000">
                <a:solidFill>
                  <a:schemeClr val="lt1"/>
                </a:solidFill>
              </a:rPr>
              <a:t>(Customers),</a:t>
            </a:r>
            <a:endParaRPr lang="en-US" sz="2000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en-US" sz="2000">
                <a:solidFill>
                  <a:schemeClr val="accent4"/>
                </a:solidFill>
              </a:rPr>
              <a:t>FOREIGN KEY</a:t>
            </a:r>
            <a:r>
              <a:rPr lang="en-US" sz="2000">
                <a:solidFill>
                  <a:schemeClr val="lt1"/>
                </a:solidFill>
              </a:rPr>
              <a:t>(branch_office_name ) </a:t>
            </a:r>
            <a:r>
              <a:rPr lang="en-US" sz="2000">
                <a:solidFill>
                  <a:schemeClr val="accent4"/>
                </a:solidFill>
              </a:rPr>
              <a:t>REFERENCES</a:t>
            </a:r>
            <a:r>
              <a:rPr lang="en-US" sz="2000">
                <a:solidFill>
                  <a:schemeClr val="lt1"/>
                </a:solidFill>
              </a:rPr>
              <a:t>(Paris_Baguatte_rel)</a:t>
            </a:r>
            <a:r>
              <a:rPr lang="en-US" sz="2000">
                <a:solidFill>
                  <a:srgbClr val="ffffff"/>
                </a:solidFill>
              </a:rPr>
              <a:t>);</a:t>
            </a:r>
            <a:endParaRPr lang="en-US"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cxnSp>
        <p:nvCxnSpPr>
          <p:cNvPr id="119" name="Google Shape;119;p15"/>
          <p:cNvCxnSpPr/>
          <p:nvPr/>
        </p:nvCxnSpPr>
        <p:spPr>
          <a:xfrm>
            <a:off x="1056336" y="2238998"/>
            <a:ext cx="0" cy="888763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0" name="Google Shape;120;p15"/>
          <p:cNvSpPr txBox="1"/>
          <p:nvPr/>
        </p:nvSpPr>
        <p:spPr>
          <a:xfrm>
            <a:off x="2872182" y="2802775"/>
            <a:ext cx="349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3600">
              <a:solidFill>
                <a:srgbClr val="F3F3F3"/>
              </a:solidFill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3007469" y="3540868"/>
            <a:ext cx="632400" cy="87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2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3F3F3"/>
                </a:solidFill>
              </a:rPr>
              <a:t>4</a:t>
            </a:r>
            <a:endParaRPr sz="4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2"/>
          <p:cNvSpPr txBox="1"/>
          <p:nvPr/>
        </p:nvSpPr>
        <p:spPr>
          <a:xfrm rot="5400000">
            <a:off x="-226075" y="4463873"/>
            <a:ext cx="256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BFBF"/>
                </a:solidFill>
              </a:rPr>
              <a:t>DB 생성 및 질의문 실행</a:t>
            </a:r>
            <a:endParaRPr/>
          </a:p>
        </p:txBody>
      </p:sp>
      <p:cxnSp>
        <p:nvCxnSpPr>
          <p:cNvPr id="418" name="Google Shape;418;p42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19" name="Google Shape;419;p42"/>
          <p:cNvSpPr txBox="1"/>
          <p:nvPr/>
        </p:nvSpPr>
        <p:spPr>
          <a:xfrm>
            <a:off x="2256900" y="580150"/>
            <a:ext cx="9345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11.    </a:t>
            </a:r>
            <a:r>
              <a:rPr lang="en-US" sz="2000">
                <a:solidFill>
                  <a:schemeClr val="accent4"/>
                </a:solidFill>
              </a:rPr>
              <a:t>CREATE TABLE</a:t>
            </a:r>
            <a:r>
              <a:rPr lang="en-US" sz="2000">
                <a:solidFill>
                  <a:schemeClr val="lt1"/>
                </a:solidFill>
              </a:rPr>
              <a:t> Transaction_Category(</a:t>
            </a:r>
            <a:endParaRPr sz="20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transaction_category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rgbClr val="FFFFFF"/>
                </a:solidFill>
              </a:rPr>
              <a:t>(45)</a:t>
            </a:r>
            <a:endParaRPr sz="2000">
              <a:solidFill>
                <a:srgbClr val="FFFFFF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4"/>
                </a:solidFill>
              </a:rPr>
              <a:t>PRIMARY KEY</a:t>
            </a:r>
            <a:r>
              <a:rPr lang="en-US" sz="2000">
                <a:solidFill>
                  <a:schemeClr val="lt1"/>
                </a:solidFill>
              </a:rPr>
              <a:t> (transaction_category)</a:t>
            </a:r>
            <a:r>
              <a:rPr lang="en-US" sz="2000">
                <a:solidFill>
                  <a:srgbClr val="FFFFFF"/>
                </a:solidFill>
              </a:rPr>
              <a:t>);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EFEFEF"/>
              </a:solidFill>
            </a:endParaRPr>
          </a:p>
        </p:txBody>
      </p:sp>
      <p:sp>
        <p:nvSpPr>
          <p:cNvPr id="420" name="Google Shape;420;p42"/>
          <p:cNvSpPr txBox="1"/>
          <p:nvPr/>
        </p:nvSpPr>
        <p:spPr>
          <a:xfrm>
            <a:off x="2256900" y="3323350"/>
            <a:ext cx="9935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12.    </a:t>
            </a:r>
            <a:r>
              <a:rPr lang="en-US" sz="2000">
                <a:solidFill>
                  <a:schemeClr val="accent4"/>
                </a:solidFill>
              </a:rPr>
              <a:t>CREATE TABLE</a:t>
            </a:r>
            <a:r>
              <a:rPr lang="en-US" sz="2000">
                <a:solidFill>
                  <a:schemeClr val="lt1"/>
                </a:solidFill>
              </a:rPr>
              <a:t> Promotion_content(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		promotion_id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chemeClr val="lt1"/>
                </a:solidFill>
              </a:rPr>
              <a:t>(11)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		product_name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chemeClr val="lt1"/>
                </a:solidFill>
              </a:rPr>
              <a:t>(45)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		</a:t>
            </a:r>
            <a:r>
              <a:rPr lang="en-US" sz="2000">
                <a:solidFill>
                  <a:srgbClr val="FFC000"/>
                </a:solidFill>
              </a:rPr>
              <a:t>PRIMARY KEY</a:t>
            </a:r>
            <a:r>
              <a:rPr lang="en-US" sz="2000">
                <a:solidFill>
                  <a:schemeClr val="lt1"/>
                </a:solidFill>
              </a:rPr>
              <a:t>(promotion_id, product_name)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	</a:t>
            </a:r>
            <a:r>
              <a:rPr lang="en-US" sz="2000">
                <a:solidFill>
                  <a:schemeClr val="accent4"/>
                </a:solidFill>
              </a:rPr>
              <a:t>FOREIGN KEY </a:t>
            </a:r>
            <a:r>
              <a:rPr lang="en-US" sz="2000">
                <a:solidFill>
                  <a:srgbClr val="FFFFFF"/>
                </a:solidFill>
              </a:rPr>
              <a:t>(promotion_id) </a:t>
            </a:r>
            <a:r>
              <a:rPr lang="en-US" sz="2000">
                <a:solidFill>
                  <a:srgbClr val="FFC000"/>
                </a:solidFill>
              </a:rPr>
              <a:t>REFERENCES</a:t>
            </a:r>
            <a:r>
              <a:rPr lang="en-US" sz="2000">
                <a:solidFill>
                  <a:srgbClr val="FFFFFF"/>
                </a:solidFill>
              </a:rPr>
              <a:t> Promotion(promotion_id)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	</a:t>
            </a:r>
            <a:r>
              <a:rPr lang="en-US" sz="2000">
                <a:solidFill>
                  <a:schemeClr val="accent4"/>
                </a:solidFill>
              </a:rPr>
              <a:t>FOREIGN KEY</a:t>
            </a:r>
            <a:r>
              <a:rPr lang="en-US" sz="2000">
                <a:solidFill>
                  <a:srgbClr val="FFFFFF"/>
                </a:solidFill>
              </a:rPr>
              <a:t>(product_id) </a:t>
            </a:r>
            <a:r>
              <a:rPr lang="en-US" sz="2000">
                <a:solidFill>
                  <a:schemeClr val="accent4"/>
                </a:solidFill>
              </a:rPr>
              <a:t>REFERENCES</a:t>
            </a:r>
            <a:r>
              <a:rPr lang="en-US" sz="2000">
                <a:solidFill>
                  <a:srgbClr val="FFFFFF"/>
                </a:solidFill>
              </a:rPr>
              <a:t> Products(product_id) </a:t>
            </a:r>
            <a:r>
              <a:rPr lang="en-US" sz="2000">
                <a:solidFill>
                  <a:srgbClr val="FFFFFF"/>
                </a:solidFill>
              </a:rPr>
              <a:t>);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3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3F3F3"/>
                </a:solidFill>
              </a:rPr>
              <a:t>4</a:t>
            </a:r>
            <a:endParaRPr sz="4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3"/>
          <p:cNvSpPr txBox="1"/>
          <p:nvPr/>
        </p:nvSpPr>
        <p:spPr>
          <a:xfrm rot="5400000">
            <a:off x="-226075" y="4463873"/>
            <a:ext cx="256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BFBF"/>
                </a:solidFill>
              </a:rPr>
              <a:t>DB 생성 및 질의문 실행</a:t>
            </a:r>
            <a:endParaRPr/>
          </a:p>
        </p:txBody>
      </p:sp>
      <p:cxnSp>
        <p:nvCxnSpPr>
          <p:cNvPr id="427" name="Google Shape;427;p43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28" name="Google Shape;428;p43"/>
          <p:cNvSpPr txBox="1"/>
          <p:nvPr/>
        </p:nvSpPr>
        <p:spPr>
          <a:xfrm>
            <a:off x="2256900" y="332275"/>
            <a:ext cx="9345000" cy="26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13.    </a:t>
            </a:r>
            <a:r>
              <a:rPr lang="en-US" sz="2000">
                <a:solidFill>
                  <a:schemeClr val="accent4"/>
                </a:solidFill>
              </a:rPr>
              <a:t>CREATE TABLE</a:t>
            </a:r>
            <a:r>
              <a:rPr lang="en-US" sz="2000">
                <a:solidFill>
                  <a:schemeClr val="lt1"/>
                </a:solidFill>
              </a:rPr>
              <a:t> Card_Transaction(</a:t>
            </a:r>
            <a:endParaRPr sz="2000">
              <a:solidFill>
                <a:srgbClr val="FFFFFF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transaction_id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rgbClr val="FFFFFF"/>
                </a:solidFill>
              </a:rPr>
              <a:t>(11),</a:t>
            </a:r>
            <a:endParaRPr sz="2000">
              <a:solidFill>
                <a:srgbClr val="FFFFFF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card_number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rgbClr val="FFFFFF"/>
                </a:solidFill>
              </a:rPr>
              <a:t>(45),</a:t>
            </a:r>
            <a:endParaRPr sz="2000">
              <a:solidFill>
                <a:srgbClr val="FFFFFF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card_name </a:t>
            </a:r>
            <a:r>
              <a:rPr lang="en-US" sz="2000">
                <a:solidFill>
                  <a:srgbClr val="FFC000"/>
                </a:solidFill>
              </a:rPr>
              <a:t>VARCHAR</a:t>
            </a:r>
            <a:r>
              <a:rPr lang="en-US" sz="2000">
                <a:solidFill>
                  <a:srgbClr val="FFFFFF"/>
                </a:solidFill>
              </a:rPr>
              <a:t>(45),</a:t>
            </a:r>
            <a:endParaRPr sz="20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</a:rPr>
              <a:t>PRIMARY KEY</a:t>
            </a:r>
            <a:r>
              <a:rPr lang="en-US" sz="2000">
                <a:solidFill>
                  <a:schemeClr val="lt1"/>
                </a:solidFill>
              </a:rPr>
              <a:t>(transaction_id,card_number),</a:t>
            </a:r>
            <a:endParaRPr sz="2000">
              <a:solidFill>
                <a:srgbClr val="FFFFFF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</a:rPr>
              <a:t>FOREIGN KEY</a:t>
            </a:r>
            <a:r>
              <a:rPr lang="en-US" sz="2000">
                <a:solidFill>
                  <a:schemeClr val="lt1"/>
                </a:solidFill>
              </a:rPr>
              <a:t>(card_name) </a:t>
            </a:r>
            <a:r>
              <a:rPr lang="en-US" sz="2000">
                <a:solidFill>
                  <a:schemeClr val="accent4"/>
                </a:solidFill>
              </a:rPr>
              <a:t>REFERENCES </a:t>
            </a:r>
            <a:r>
              <a:rPr lang="en-US" sz="2000">
                <a:solidFill>
                  <a:schemeClr val="lt1"/>
                </a:solidFill>
              </a:rPr>
              <a:t>(Card)</a:t>
            </a:r>
            <a:r>
              <a:rPr lang="en-US" sz="2000">
                <a:solidFill>
                  <a:srgbClr val="FFFFFF"/>
                </a:solidFill>
              </a:rPr>
              <a:t>);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EFEFEF"/>
              </a:solidFill>
            </a:endParaRPr>
          </a:p>
        </p:txBody>
      </p:sp>
      <p:sp>
        <p:nvSpPr>
          <p:cNvPr id="429" name="Google Shape;429;p43"/>
          <p:cNvSpPr txBox="1"/>
          <p:nvPr/>
        </p:nvSpPr>
        <p:spPr>
          <a:xfrm>
            <a:off x="2256900" y="2886475"/>
            <a:ext cx="93450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14.    </a:t>
            </a:r>
            <a:r>
              <a:rPr lang="en-US" sz="2000">
                <a:solidFill>
                  <a:schemeClr val="accent4"/>
                </a:solidFill>
              </a:rPr>
              <a:t>CREATE TABLE</a:t>
            </a:r>
            <a:r>
              <a:rPr lang="en-US" sz="2000">
                <a:solidFill>
                  <a:schemeClr val="lt1"/>
                </a:solidFill>
              </a:rPr>
              <a:t> Products(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product_name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chemeClr val="lt1"/>
                </a:solidFill>
              </a:rPr>
              <a:t>(45),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recipe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chemeClr val="lt1"/>
                </a:solidFill>
              </a:rPr>
              <a:t>(45),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calorie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chemeClr val="lt1"/>
                </a:solidFill>
              </a:rPr>
              <a:t>(45),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price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chemeClr val="lt1"/>
                </a:solidFill>
              </a:rPr>
              <a:t>(45),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product_category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chemeClr val="lt1"/>
                </a:solidFill>
              </a:rPr>
              <a:t>(45),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product_subcategory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chemeClr val="lt1"/>
                </a:solidFill>
              </a:rPr>
              <a:t>(45),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</a:rPr>
              <a:t>PRIMARY KEY</a:t>
            </a:r>
            <a:r>
              <a:rPr lang="en-US" sz="2000">
                <a:solidFill>
                  <a:schemeClr val="lt1"/>
                </a:solidFill>
              </a:rPr>
              <a:t> (product_name)</a:t>
            </a:r>
            <a:endParaRPr sz="20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4"/>
                </a:solidFill>
              </a:rPr>
              <a:t>FOREIGN KEY</a:t>
            </a:r>
            <a:r>
              <a:rPr lang="en-US" sz="2000">
                <a:solidFill>
                  <a:schemeClr val="lt1"/>
                </a:solidFill>
              </a:rPr>
              <a:t>(product_category) </a:t>
            </a:r>
            <a:r>
              <a:rPr lang="en-US" sz="2000">
                <a:solidFill>
                  <a:schemeClr val="accent4"/>
                </a:solidFill>
              </a:rPr>
              <a:t>REFERENCES </a:t>
            </a:r>
            <a:r>
              <a:rPr lang="en-US" sz="2000">
                <a:solidFill>
                  <a:schemeClr val="lt1"/>
                </a:solidFill>
              </a:rPr>
              <a:t>(Category),</a:t>
            </a:r>
            <a:endParaRPr sz="20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</a:rPr>
              <a:t>FOREIGN KEY</a:t>
            </a:r>
            <a:r>
              <a:rPr lang="en-US" sz="2000">
                <a:solidFill>
                  <a:schemeClr val="lt1"/>
                </a:solidFill>
              </a:rPr>
              <a:t>(product_subcategory) </a:t>
            </a:r>
            <a:r>
              <a:rPr lang="en-US" sz="2000">
                <a:solidFill>
                  <a:schemeClr val="accent4"/>
                </a:solidFill>
              </a:rPr>
              <a:t>REFERENCES </a:t>
            </a:r>
            <a:r>
              <a:rPr lang="en-US" sz="2000">
                <a:solidFill>
                  <a:schemeClr val="lt1"/>
                </a:solidFill>
              </a:rPr>
              <a:t>(Category));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);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4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3F3F3"/>
                </a:solidFill>
              </a:rPr>
              <a:t>4</a:t>
            </a:r>
            <a:endParaRPr sz="4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4"/>
          <p:cNvSpPr txBox="1"/>
          <p:nvPr/>
        </p:nvSpPr>
        <p:spPr>
          <a:xfrm rot="5400000">
            <a:off x="-226075" y="4463873"/>
            <a:ext cx="256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BFBF"/>
                </a:solidFill>
              </a:rPr>
              <a:t>DB 생성 및 질의문 실행</a:t>
            </a:r>
            <a:endParaRPr/>
          </a:p>
        </p:txBody>
      </p:sp>
      <p:cxnSp>
        <p:nvCxnSpPr>
          <p:cNvPr id="436" name="Google Shape;436;p44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37" name="Google Shape;437;p44"/>
          <p:cNvSpPr txBox="1"/>
          <p:nvPr/>
        </p:nvSpPr>
        <p:spPr>
          <a:xfrm>
            <a:off x="2256900" y="580150"/>
            <a:ext cx="9345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15.    </a:t>
            </a:r>
            <a:r>
              <a:rPr lang="en-US" sz="2000">
                <a:solidFill>
                  <a:schemeClr val="accent4"/>
                </a:solidFill>
              </a:rPr>
              <a:t>CREATE TABLE</a:t>
            </a:r>
            <a:r>
              <a:rPr lang="en-US" sz="2000">
                <a:solidFill>
                  <a:schemeClr val="lt1"/>
                </a:solidFill>
              </a:rPr>
              <a:t> Product_in_Transaction(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transaction_id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chemeClr val="lt1"/>
                </a:solidFill>
              </a:rPr>
              <a:t>(11)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product_name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chemeClr val="lt1"/>
                </a:solidFill>
              </a:rPr>
              <a:t>(45)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product_quantity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chemeClr val="lt1"/>
                </a:solidFill>
              </a:rPr>
              <a:t>(11)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4"/>
                </a:solidFill>
              </a:rPr>
              <a:t>PRIMARY KEY</a:t>
            </a:r>
            <a:r>
              <a:rPr lang="en-US" sz="2000">
                <a:solidFill>
                  <a:schemeClr val="lt1"/>
                </a:solidFill>
              </a:rPr>
              <a:t> (transaction_id,product_name )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</a:rPr>
              <a:t>FOREIGN KEY</a:t>
            </a:r>
            <a:r>
              <a:rPr lang="en-US" sz="2000">
                <a:solidFill>
                  <a:schemeClr val="lt1"/>
                </a:solidFill>
              </a:rPr>
              <a:t>(product_name ) </a:t>
            </a:r>
            <a:r>
              <a:rPr lang="en-US" sz="2000">
                <a:solidFill>
                  <a:schemeClr val="accent4"/>
                </a:solidFill>
              </a:rPr>
              <a:t>REFERENCES </a:t>
            </a:r>
            <a:r>
              <a:rPr lang="en-US" sz="2000">
                <a:solidFill>
                  <a:schemeClr val="lt1"/>
                </a:solidFill>
              </a:rPr>
              <a:t>(Products)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</a:rPr>
              <a:t>FOREIGN KEY</a:t>
            </a:r>
            <a:r>
              <a:rPr lang="en-US" sz="2000">
                <a:solidFill>
                  <a:schemeClr val="lt1"/>
                </a:solidFill>
              </a:rPr>
              <a:t>(transaction_id ) </a:t>
            </a:r>
            <a:r>
              <a:rPr lang="en-US" sz="2000">
                <a:solidFill>
                  <a:schemeClr val="accent4"/>
                </a:solidFill>
              </a:rPr>
              <a:t>REFERENCES </a:t>
            </a:r>
            <a:r>
              <a:rPr lang="en-US" sz="2000">
                <a:solidFill>
                  <a:schemeClr val="lt1"/>
                </a:solidFill>
              </a:rPr>
              <a:t>(Transaction)</a:t>
            </a:r>
            <a:r>
              <a:rPr lang="en-US" sz="2000">
                <a:solidFill>
                  <a:srgbClr val="FFFFFF"/>
                </a:solidFill>
              </a:rPr>
              <a:t>);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EFEFEF"/>
              </a:solidFill>
            </a:endParaRPr>
          </a:p>
        </p:txBody>
      </p:sp>
      <p:sp>
        <p:nvSpPr>
          <p:cNvPr id="438" name="Google Shape;438;p44"/>
          <p:cNvSpPr txBox="1"/>
          <p:nvPr/>
        </p:nvSpPr>
        <p:spPr>
          <a:xfrm>
            <a:off x="2256900" y="3399550"/>
            <a:ext cx="9345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16.    </a:t>
            </a:r>
            <a:r>
              <a:rPr lang="en-US" sz="2000">
                <a:solidFill>
                  <a:schemeClr val="accent4"/>
                </a:solidFill>
              </a:rPr>
              <a:t>CREATE TABLE</a:t>
            </a:r>
            <a:r>
              <a:rPr lang="en-US" sz="2000">
                <a:solidFill>
                  <a:schemeClr val="lt1"/>
                </a:solidFill>
              </a:rPr>
              <a:t> Product_in_branch_office(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branch_office_id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chemeClr val="lt1"/>
                </a:solidFill>
              </a:rPr>
              <a:t>(11)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product_name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chemeClr val="lt1"/>
                </a:solidFill>
              </a:rPr>
              <a:t>(45)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4"/>
                </a:solidFill>
              </a:rPr>
              <a:t>PRIMARY KEY</a:t>
            </a:r>
            <a:r>
              <a:rPr lang="en-US" sz="2000">
                <a:solidFill>
                  <a:schemeClr val="lt1"/>
                </a:solidFill>
              </a:rPr>
              <a:t> (branch_office_id</a:t>
            </a:r>
            <a:r>
              <a:rPr baseline="-25000" lang="en-US" sz="2000">
                <a:solidFill>
                  <a:schemeClr val="lt1"/>
                </a:solidFill>
              </a:rPr>
              <a:t> , </a:t>
            </a:r>
            <a:r>
              <a:rPr lang="en-US" sz="2000">
                <a:solidFill>
                  <a:schemeClr val="lt1"/>
                </a:solidFill>
              </a:rPr>
              <a:t>product_name )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4"/>
                </a:solidFill>
              </a:rPr>
              <a:t>FOREIGN KEY</a:t>
            </a:r>
            <a:r>
              <a:rPr lang="en-US" sz="2000">
                <a:solidFill>
                  <a:schemeClr val="lt1"/>
                </a:solidFill>
              </a:rPr>
              <a:t>(branch_office_id ) </a:t>
            </a:r>
            <a:r>
              <a:rPr lang="en-US" sz="2000">
                <a:solidFill>
                  <a:schemeClr val="accent4"/>
                </a:solidFill>
              </a:rPr>
              <a:t>REFERENCES </a:t>
            </a:r>
            <a:r>
              <a:rPr lang="en-US" sz="2000">
                <a:solidFill>
                  <a:schemeClr val="lt1"/>
                </a:solidFill>
              </a:rPr>
              <a:t>(Paris_Baguatte)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4"/>
                </a:solidFill>
              </a:rPr>
              <a:t>FOREIGN KEY</a:t>
            </a:r>
            <a:r>
              <a:rPr lang="en-US" sz="2000">
                <a:solidFill>
                  <a:schemeClr val="lt1"/>
                </a:solidFill>
              </a:rPr>
              <a:t>(product_name ) </a:t>
            </a:r>
            <a:r>
              <a:rPr lang="en-US" sz="2000">
                <a:solidFill>
                  <a:schemeClr val="accent4"/>
                </a:solidFill>
              </a:rPr>
              <a:t>REFERENCES </a:t>
            </a:r>
            <a:r>
              <a:rPr lang="en-US" sz="2000">
                <a:solidFill>
                  <a:schemeClr val="lt1"/>
                </a:solidFill>
              </a:rPr>
              <a:t>(Products)</a:t>
            </a:r>
            <a:r>
              <a:rPr lang="en-US" sz="2000">
                <a:solidFill>
                  <a:srgbClr val="FFFFFF"/>
                </a:solidFill>
              </a:rPr>
              <a:t>);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5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3F3F3"/>
                </a:solidFill>
              </a:rPr>
              <a:t>4</a:t>
            </a:r>
            <a:endParaRPr sz="4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5"/>
          <p:cNvSpPr txBox="1"/>
          <p:nvPr/>
        </p:nvSpPr>
        <p:spPr>
          <a:xfrm rot="5400000">
            <a:off x="-226075" y="4463873"/>
            <a:ext cx="256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BFBF"/>
                </a:solidFill>
              </a:rPr>
              <a:t>DB 생성 및 질의문 실행</a:t>
            </a:r>
            <a:endParaRPr/>
          </a:p>
        </p:txBody>
      </p:sp>
      <p:cxnSp>
        <p:nvCxnSpPr>
          <p:cNvPr id="445" name="Google Shape;445;p45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46" name="Google Shape;446;p45"/>
          <p:cNvSpPr txBox="1"/>
          <p:nvPr/>
        </p:nvSpPr>
        <p:spPr>
          <a:xfrm>
            <a:off x="2256900" y="859250"/>
            <a:ext cx="9345000" cy="3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17.    </a:t>
            </a:r>
            <a:r>
              <a:rPr lang="en-US" sz="2000">
                <a:solidFill>
                  <a:schemeClr val="accent4"/>
                </a:solidFill>
              </a:rPr>
              <a:t>CREATE TABLE</a:t>
            </a:r>
            <a:r>
              <a:rPr lang="en-US" sz="2000">
                <a:solidFill>
                  <a:schemeClr val="lt1"/>
                </a:solidFill>
              </a:rPr>
              <a:t> Machine(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		machine_id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chemeClr val="lt1"/>
                </a:solidFill>
              </a:rPr>
              <a:t>(11)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branch_office_id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chemeClr val="lt1"/>
                </a:solidFill>
              </a:rPr>
              <a:t>(11)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machine_name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chemeClr val="lt1"/>
                </a:solidFill>
              </a:rPr>
              <a:t>(45)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machine_life_month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chemeClr val="lt1"/>
                </a:solidFill>
              </a:rPr>
              <a:t>(11)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machine_price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chemeClr val="lt1"/>
                </a:solidFill>
              </a:rPr>
              <a:t>(11)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machine_category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chemeClr val="lt1"/>
                </a:solidFill>
              </a:rPr>
              <a:t>(45)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</a:rPr>
              <a:t>PRIMARY KEY </a:t>
            </a:r>
            <a:r>
              <a:rPr lang="en-US" sz="2000">
                <a:solidFill>
                  <a:schemeClr val="lt1"/>
                </a:solidFill>
              </a:rPr>
              <a:t>(machine_id)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</a:rPr>
              <a:t>FOREIGN KEY </a:t>
            </a:r>
            <a:r>
              <a:rPr lang="en-US" sz="2000">
                <a:solidFill>
                  <a:schemeClr val="lt1"/>
                </a:solidFill>
              </a:rPr>
              <a:t>(branch_office_id ) </a:t>
            </a:r>
            <a:r>
              <a:rPr lang="en-US" sz="2000">
                <a:solidFill>
                  <a:schemeClr val="accent4"/>
                </a:solidFill>
              </a:rPr>
              <a:t>REFERENCES </a:t>
            </a:r>
            <a:r>
              <a:rPr lang="en-US" sz="2000">
                <a:solidFill>
                  <a:schemeClr val="lt1"/>
                </a:solidFill>
              </a:rPr>
              <a:t>(Paris_Baguatte)</a:t>
            </a:r>
            <a:r>
              <a:rPr lang="en-US" sz="2000">
                <a:solidFill>
                  <a:srgbClr val="FFFFFF"/>
                </a:solidFill>
              </a:rPr>
              <a:t>);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EFEFEF"/>
              </a:solidFill>
            </a:endParaRPr>
          </a:p>
        </p:txBody>
      </p:sp>
      <p:sp>
        <p:nvSpPr>
          <p:cNvPr id="447" name="Google Shape;447;p45"/>
          <p:cNvSpPr txBox="1"/>
          <p:nvPr/>
        </p:nvSpPr>
        <p:spPr>
          <a:xfrm>
            <a:off x="2256900" y="4368250"/>
            <a:ext cx="93450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18.   </a:t>
            </a:r>
            <a:r>
              <a:rPr lang="en-US" sz="2000">
                <a:solidFill>
                  <a:schemeClr val="accent4"/>
                </a:solidFill>
              </a:rPr>
              <a:t>CREATE TABLE</a:t>
            </a:r>
            <a:r>
              <a:rPr lang="en-US" sz="2000">
                <a:solidFill>
                  <a:schemeClr val="lt1"/>
                </a:solidFill>
              </a:rPr>
              <a:t> Fixtures</a:t>
            </a:r>
            <a:r>
              <a:rPr lang="en-US" sz="2000">
                <a:solidFill>
                  <a:schemeClr val="lt1"/>
                </a:solidFill>
              </a:rPr>
              <a:t>(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fixture_name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chemeClr val="lt1"/>
                </a:solidFill>
              </a:rPr>
              <a:t>(45)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price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chemeClr val="lt1"/>
                </a:solidFill>
              </a:rPr>
              <a:t>(11)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4"/>
                </a:solidFill>
              </a:rPr>
              <a:t>PRIMARY KEY</a:t>
            </a:r>
            <a:r>
              <a:rPr lang="en-US" sz="2000">
                <a:solidFill>
                  <a:schemeClr val="lt1"/>
                </a:solidFill>
              </a:rPr>
              <a:t> (fixture_name));</a:t>
            </a:r>
            <a:endParaRPr sz="20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);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3F3F3"/>
                </a:solidFill>
              </a:rPr>
              <a:t>4</a:t>
            </a:r>
            <a:endParaRPr sz="4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6"/>
          <p:cNvSpPr txBox="1"/>
          <p:nvPr/>
        </p:nvSpPr>
        <p:spPr>
          <a:xfrm rot="5400000">
            <a:off x="-226075" y="4463873"/>
            <a:ext cx="256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BFBF"/>
                </a:solidFill>
              </a:rPr>
              <a:t>DB 생성 및 질의문 실행</a:t>
            </a:r>
            <a:endParaRPr/>
          </a:p>
        </p:txBody>
      </p:sp>
      <p:cxnSp>
        <p:nvCxnSpPr>
          <p:cNvPr id="454" name="Google Shape;454;p4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55" name="Google Shape;455;p46"/>
          <p:cNvSpPr txBox="1"/>
          <p:nvPr/>
        </p:nvSpPr>
        <p:spPr>
          <a:xfrm>
            <a:off x="2256900" y="580150"/>
            <a:ext cx="9345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19</a:t>
            </a:r>
            <a:r>
              <a:rPr lang="en-US" sz="2000">
                <a:solidFill>
                  <a:srgbClr val="FFFFFF"/>
                </a:solidFill>
              </a:rPr>
              <a:t>.    </a:t>
            </a:r>
            <a:r>
              <a:rPr lang="en-US" sz="2000">
                <a:solidFill>
                  <a:schemeClr val="accent4"/>
                </a:solidFill>
              </a:rPr>
              <a:t>CREATE TABLE</a:t>
            </a:r>
            <a:r>
              <a:rPr lang="en-US" sz="2000">
                <a:solidFill>
                  <a:schemeClr val="lt1"/>
                </a:solidFill>
              </a:rPr>
              <a:t> Fixture_Supply_Status</a:t>
            </a:r>
            <a:r>
              <a:rPr lang="en-US" sz="2000">
                <a:solidFill>
                  <a:schemeClr val="lt1"/>
                </a:solidFill>
              </a:rPr>
              <a:t>(</a:t>
            </a:r>
            <a:endParaRPr sz="2000">
              <a:solidFill>
                <a:srgbClr val="FFFFFF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branch_office_id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chemeClr val="lt1"/>
                </a:solidFill>
              </a:rPr>
              <a:t>(11)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fixture_name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chemeClr val="lt1"/>
                </a:solidFill>
              </a:rPr>
              <a:t>(45)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need_amount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chemeClr val="lt1"/>
                </a:solidFill>
              </a:rPr>
              <a:t>(45)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stock_amount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chemeClr val="lt1"/>
                </a:solidFill>
              </a:rPr>
              <a:t>(45)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</a:rPr>
              <a:t>PRIMARY KEY </a:t>
            </a:r>
            <a:r>
              <a:rPr lang="en-US" sz="2000">
                <a:solidFill>
                  <a:schemeClr val="lt1"/>
                </a:solidFill>
              </a:rPr>
              <a:t>(branch_office_id, fixture_name)</a:t>
            </a:r>
            <a:endParaRPr sz="2000">
              <a:solidFill>
                <a:schemeClr val="accent4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4"/>
                </a:solidFill>
              </a:rPr>
              <a:t>FOREIGN KEY</a:t>
            </a:r>
            <a:r>
              <a:rPr lang="en-US" sz="2000">
                <a:solidFill>
                  <a:schemeClr val="lt1"/>
                </a:solidFill>
              </a:rPr>
              <a:t>(branch_office_id) </a:t>
            </a:r>
            <a:r>
              <a:rPr lang="en-US" sz="2000">
                <a:solidFill>
                  <a:schemeClr val="accent4"/>
                </a:solidFill>
              </a:rPr>
              <a:t>REFERENCES </a:t>
            </a:r>
            <a:r>
              <a:rPr lang="en-US" sz="2000">
                <a:solidFill>
                  <a:schemeClr val="lt1"/>
                </a:solidFill>
              </a:rPr>
              <a:t>Paris_Baguette);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4"/>
                </a:solidFill>
              </a:rPr>
              <a:t>FOREIGN KEY</a:t>
            </a:r>
            <a:r>
              <a:rPr lang="en-US" sz="2000">
                <a:solidFill>
                  <a:schemeClr val="lt1"/>
                </a:solidFill>
              </a:rPr>
              <a:t>(fixture_name) </a:t>
            </a:r>
            <a:r>
              <a:rPr lang="en-US" sz="2000">
                <a:solidFill>
                  <a:schemeClr val="accent4"/>
                </a:solidFill>
              </a:rPr>
              <a:t>REFERENCES </a:t>
            </a:r>
            <a:r>
              <a:rPr lang="en-US" sz="2000">
                <a:solidFill>
                  <a:schemeClr val="lt1"/>
                </a:solidFill>
              </a:rPr>
              <a:t>Fixtures);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EFEFEF"/>
              </a:solidFill>
            </a:endParaRPr>
          </a:p>
        </p:txBody>
      </p:sp>
      <p:sp>
        <p:nvSpPr>
          <p:cNvPr id="456" name="Google Shape;456;p46"/>
          <p:cNvSpPr txBox="1"/>
          <p:nvPr/>
        </p:nvSpPr>
        <p:spPr>
          <a:xfrm>
            <a:off x="2256900" y="3628150"/>
            <a:ext cx="9345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20</a:t>
            </a:r>
            <a:r>
              <a:rPr lang="en-US" sz="2000">
                <a:solidFill>
                  <a:srgbClr val="FFFFFF"/>
                </a:solidFill>
              </a:rPr>
              <a:t>.     </a:t>
            </a:r>
            <a:r>
              <a:rPr lang="en-US" sz="2000">
                <a:solidFill>
                  <a:schemeClr val="accent4"/>
                </a:solidFill>
              </a:rPr>
              <a:t>CREATE TABLE</a:t>
            </a:r>
            <a:r>
              <a:rPr lang="en-US" sz="2000">
                <a:solidFill>
                  <a:schemeClr val="lt1"/>
                </a:solidFill>
              </a:rPr>
              <a:t> Gift_Card(</a:t>
            </a:r>
            <a:endParaRPr sz="2000">
              <a:solidFill>
                <a:srgbClr val="FFFFFF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transactions_id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chemeClr val="lt1"/>
                </a:solidFill>
              </a:rPr>
              <a:t>(11)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number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chemeClr val="lt1"/>
                </a:solidFill>
              </a:rPr>
              <a:t>(45)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dept_name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chemeClr val="lt1"/>
                </a:solidFill>
              </a:rPr>
              <a:t>(45)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amount </a:t>
            </a:r>
            <a:r>
              <a:rPr lang="en-US" sz="2000">
                <a:solidFill>
                  <a:schemeClr val="accent4"/>
                </a:solidFill>
              </a:rPr>
              <a:t>INT</a:t>
            </a:r>
            <a:r>
              <a:rPr lang="en-US" sz="2000">
                <a:solidFill>
                  <a:schemeClr val="lt1"/>
                </a:solidFill>
              </a:rPr>
              <a:t>(11)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</a:rPr>
              <a:t>PRIMARY KEY </a:t>
            </a:r>
            <a:r>
              <a:rPr lang="en-US" sz="2000">
                <a:solidFill>
                  <a:schemeClr val="lt1"/>
                </a:solidFill>
              </a:rPr>
              <a:t>(transactions_id)</a:t>
            </a:r>
            <a:endParaRPr sz="20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4"/>
                </a:solidFill>
              </a:rPr>
              <a:t>FOREIGN KEY</a:t>
            </a:r>
            <a:r>
              <a:rPr lang="en-US" sz="2000">
                <a:solidFill>
                  <a:schemeClr val="lt1"/>
                </a:solidFill>
              </a:rPr>
              <a:t>(transactions_id) </a:t>
            </a:r>
            <a:r>
              <a:rPr lang="en-US" sz="2000">
                <a:solidFill>
                  <a:schemeClr val="accent4"/>
                </a:solidFill>
              </a:rPr>
              <a:t>REFERENCES </a:t>
            </a:r>
            <a:r>
              <a:rPr lang="en-US" sz="2000">
                <a:solidFill>
                  <a:schemeClr val="lt1"/>
                </a:solidFill>
              </a:rPr>
              <a:t>Transactions</a:t>
            </a:r>
            <a:r>
              <a:rPr lang="en-US" sz="2000">
                <a:solidFill>
                  <a:srgbClr val="FFFFFF"/>
                </a:solidFill>
              </a:rPr>
              <a:t>);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FEFEF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7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3f3f3"/>
                </a:solidFill>
              </a:rPr>
              <a:t>4</a:t>
            </a:r>
            <a:endParaRPr sz="4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7"/>
          <p:cNvSpPr txBox="1"/>
          <p:nvPr/>
        </p:nvSpPr>
        <p:spPr>
          <a:xfrm rot="5400000">
            <a:off x="-226075" y="4463873"/>
            <a:ext cx="2564700" cy="33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>
                <a:solidFill>
                  <a:srgbClr val="bfbfbf"/>
                </a:solidFill>
              </a:rPr>
              <a:t>DB 생성 및 질의문 실행</a:t>
            </a:r>
            <a:endParaRPr/>
          </a:p>
        </p:txBody>
      </p:sp>
      <p:cxnSp>
        <p:nvCxnSpPr>
          <p:cNvPr id="463" name="Google Shape;463;p47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miter/>
          </a:ln>
        </p:spPr>
      </p:cxnSp>
      <p:sp>
        <p:nvSpPr>
          <p:cNvPr id="464" name="Google Shape;464;p47"/>
          <p:cNvSpPr txBox="1"/>
          <p:nvPr/>
        </p:nvSpPr>
        <p:spPr>
          <a:xfrm>
            <a:off x="1575603" y="1189750"/>
            <a:ext cx="9345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21.    </a:t>
            </a:r>
            <a:r>
              <a:rPr lang="en-US" sz="2000">
                <a:solidFill>
                  <a:schemeClr val="accent4"/>
                </a:solidFill>
              </a:rPr>
              <a:t>CREATE TABLE</a:t>
            </a:r>
            <a:r>
              <a:rPr lang="en-US" sz="2000">
                <a:solidFill>
                  <a:schemeClr val="lt1"/>
                </a:solidFill>
              </a:rPr>
              <a:t> Card(</a:t>
            </a:r>
            <a:endParaRPr lang="en-US" sz="200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		card_name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rgbClr val="ffffff"/>
                </a:solidFill>
              </a:rPr>
              <a:t>(45)</a:t>
            </a:r>
            <a:endParaRPr lang="en-US" sz="20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		</a:t>
            </a:r>
            <a:r>
              <a:rPr lang="en-US" sz="2000">
                <a:solidFill>
                  <a:schemeClr val="accent4"/>
                </a:solidFill>
              </a:rPr>
              <a:t>PRIMARY KEY</a:t>
            </a:r>
            <a:r>
              <a:rPr lang="en-US" sz="2000">
                <a:solidFill>
                  <a:srgbClr val="ffffff"/>
                </a:solidFill>
              </a:rPr>
              <a:t>(card_name));</a:t>
            </a:r>
            <a:endParaRPr lang="en-US"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efefe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1">
              <a:solidFill>
                <a:srgbClr val="efefef"/>
              </a:solidFill>
            </a:endParaRPr>
          </a:p>
        </p:txBody>
      </p:sp>
      <p:sp>
        <p:nvSpPr>
          <p:cNvPr id="465" name="Google Shape;465;p47"/>
          <p:cNvSpPr txBox="1"/>
          <p:nvPr/>
        </p:nvSpPr>
        <p:spPr>
          <a:xfrm>
            <a:off x="1631442" y="3170950"/>
            <a:ext cx="10297287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22.    </a:t>
            </a:r>
            <a:r>
              <a:rPr lang="en-US" sz="2000">
                <a:solidFill>
                  <a:schemeClr val="accent4"/>
                </a:solidFill>
              </a:rPr>
              <a:t>CREATE TABLE</a:t>
            </a:r>
            <a:r>
              <a:rPr lang="en-US" sz="2000">
                <a:solidFill>
                  <a:schemeClr val="lt1"/>
                </a:solidFill>
              </a:rPr>
              <a:t> Affiliate Card(</a:t>
            </a:r>
            <a:endParaRPr lang="en-US" sz="2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lt1"/>
                </a:solidFill>
              </a:rPr>
              <a:t>			affiliate_card_category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chemeClr val="lt1"/>
                </a:solidFill>
              </a:rPr>
              <a:t>(45),</a:t>
            </a:r>
            <a:endParaRPr lang="en-US" sz="2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lt1"/>
                </a:solidFill>
              </a:rPr>
              <a:t>			card_name </a:t>
            </a:r>
            <a:r>
              <a:rPr lang="en-US" sz="2000">
                <a:solidFill>
                  <a:srgbClr val="ffc000"/>
                </a:solidFill>
              </a:rPr>
              <a:t>VARCHAR</a:t>
            </a:r>
            <a:r>
              <a:rPr lang="en-US" sz="2000">
                <a:solidFill>
                  <a:schemeClr val="lt1"/>
                </a:solidFill>
              </a:rPr>
              <a:t>(45)</a:t>
            </a:r>
            <a:endParaRPr lang="en-US" sz="2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lt1"/>
                </a:solidFill>
              </a:rPr>
              <a:t>			discount_rate </a:t>
            </a:r>
            <a:r>
              <a:rPr lang="en-US" sz="2000">
                <a:solidFill>
                  <a:schemeClr val="accent4"/>
                </a:solidFill>
              </a:rPr>
              <a:t>FLOAT</a:t>
            </a:r>
            <a:r>
              <a:rPr lang="en-US" sz="2000">
                <a:solidFill>
                  <a:schemeClr val="lt1"/>
                </a:solidFill>
              </a:rPr>
              <a:t>(45)</a:t>
            </a:r>
            <a:endParaRPr lang="en-US" sz="2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lt1"/>
                </a:solidFill>
              </a:rPr>
              <a:t>			</a:t>
            </a:r>
            <a:r>
              <a:rPr lang="en-US" sz="2000">
                <a:solidFill>
                  <a:schemeClr val="accent4"/>
                </a:solidFill>
              </a:rPr>
              <a:t>PRIMARY KEY</a:t>
            </a:r>
            <a:r>
              <a:rPr lang="en-US" sz="2000">
                <a:solidFill>
                  <a:schemeClr val="lt1"/>
                </a:solidFill>
              </a:rPr>
              <a:t>(affiliate_card_category)</a:t>
            </a:r>
            <a:endParaRPr lang="en-US" sz="2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lt1"/>
                </a:solidFill>
              </a:rPr>
              <a:t>			</a:t>
            </a:r>
            <a:r>
              <a:rPr lang="en-US" sz="2000">
                <a:solidFill>
                  <a:srgbClr val="ffc000"/>
                </a:solidFill>
              </a:rPr>
              <a:t>FOREIGN KEY</a:t>
            </a:r>
            <a:r>
              <a:rPr lang="en-US" sz="2000">
                <a:solidFill>
                  <a:schemeClr val="lt1"/>
                </a:solidFill>
              </a:rPr>
              <a:t> (card_name) </a:t>
            </a:r>
            <a:r>
              <a:rPr lang="en-US" sz="2000">
                <a:solidFill>
                  <a:schemeClr val="accent4"/>
                </a:solidFill>
              </a:rPr>
              <a:t>REFERENCES</a:t>
            </a:r>
            <a:r>
              <a:rPr lang="en-US" sz="2000">
                <a:solidFill>
                  <a:schemeClr val="lt1"/>
                </a:solidFill>
              </a:rPr>
              <a:t>Card(card_name));</a:t>
            </a:r>
            <a:endParaRPr lang="en-US" sz="200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0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);</a:t>
            </a:r>
            <a:endParaRPr lang="en-US"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efefe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1">
              <a:solidFill>
                <a:srgbClr val="efefe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8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3f3f3"/>
                </a:solidFill>
              </a:rPr>
              <a:t>4</a:t>
            </a:r>
            <a:endParaRPr sz="4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8"/>
          <p:cNvSpPr txBox="1"/>
          <p:nvPr/>
        </p:nvSpPr>
        <p:spPr>
          <a:xfrm rot="5400000">
            <a:off x="-226075" y="4463873"/>
            <a:ext cx="2564700" cy="33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>
                <a:solidFill>
                  <a:srgbClr val="bfbfbf"/>
                </a:solidFill>
              </a:rPr>
              <a:t>DB 생성 및 질의문 실행</a:t>
            </a:r>
            <a:endParaRPr/>
          </a:p>
        </p:txBody>
      </p:sp>
      <p:cxnSp>
        <p:nvCxnSpPr>
          <p:cNvPr id="472" name="Google Shape;472;p48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miter/>
          </a:ln>
        </p:spPr>
      </p:cxnSp>
      <p:sp>
        <p:nvSpPr>
          <p:cNvPr id="473" name="Google Shape;473;p48"/>
          <p:cNvSpPr txBox="1"/>
          <p:nvPr/>
        </p:nvSpPr>
        <p:spPr>
          <a:xfrm>
            <a:off x="2256900" y="2492883"/>
            <a:ext cx="93450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23.  </a:t>
            </a:r>
            <a:r>
              <a:rPr lang="en-US" sz="2000">
                <a:solidFill>
                  <a:schemeClr val="accent4"/>
                </a:solidFill>
              </a:rPr>
              <a:t>CREATE TABLE</a:t>
            </a:r>
            <a:r>
              <a:rPr lang="en-US" sz="2000">
                <a:solidFill>
                  <a:schemeClr val="lt1"/>
                </a:solidFill>
              </a:rPr>
              <a:t> Category(</a:t>
            </a:r>
            <a:endParaRPr lang="en-US" sz="200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		category_name </a:t>
            </a:r>
            <a:r>
              <a:rPr lang="en-US" sz="2000">
                <a:solidFill>
                  <a:schemeClr val="accent4"/>
                </a:solidFill>
              </a:rPr>
              <a:t>VARCHAR</a:t>
            </a:r>
            <a:r>
              <a:rPr lang="en-US" sz="2000">
                <a:solidFill>
                  <a:srgbClr val="ffffff"/>
                </a:solidFill>
              </a:rPr>
              <a:t>(45)</a:t>
            </a:r>
            <a:endParaRPr lang="en-US" sz="2000">
              <a:solidFill>
                <a:srgbClr val="ffffff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rgbClr val="ffffff"/>
                </a:solidFill>
              </a:rPr>
              <a:t>		</a:t>
            </a:r>
            <a:r>
              <a:rPr lang="en-US" sz="2000">
                <a:solidFill>
                  <a:schemeClr val="lt1"/>
                </a:solidFill>
              </a:rPr>
              <a:t>subcategory_name </a:t>
            </a:r>
            <a:r>
              <a:rPr lang="en-US" sz="2000">
                <a:solidFill>
                  <a:srgbClr val="ffc000"/>
                </a:solidFill>
              </a:rPr>
              <a:t>VARCHAR</a:t>
            </a:r>
            <a:r>
              <a:rPr lang="en-US" sz="2000">
                <a:solidFill>
                  <a:schemeClr val="lt1"/>
                </a:solidFill>
              </a:rPr>
              <a:t>(45)</a:t>
            </a:r>
            <a:endParaRPr lang="en-US" sz="200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solidFill>
                  <a:schemeClr val="lt1"/>
                </a:solidFill>
              </a:rPr>
              <a:t>		</a:t>
            </a:r>
            <a:r>
              <a:rPr lang="en-US" sz="2000">
                <a:solidFill>
                  <a:schemeClr val="accent4"/>
                </a:solidFill>
              </a:rPr>
              <a:t>PRIMARY KEY</a:t>
            </a:r>
            <a:r>
              <a:rPr lang="en-US" sz="2000">
                <a:solidFill>
                  <a:schemeClr val="lt1"/>
                </a:solidFill>
              </a:rPr>
              <a:t> (category_name, subcategory_name</a:t>
            </a:r>
            <a:r>
              <a:rPr lang="en-US" altLang="ko-KR" sz="2000">
                <a:solidFill>
                  <a:srgbClr val="ffffff"/>
                </a:solidFill>
              </a:rPr>
              <a:t>)</a:t>
            </a:r>
            <a:r>
              <a:rPr lang="en-US" sz="2000">
                <a:solidFill>
                  <a:srgbClr val="ffffff"/>
                </a:solidFill>
              </a:rPr>
              <a:t>);</a:t>
            </a:r>
            <a:endParaRPr lang="en-US"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rgbClr val="efefef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200" b="1">
              <a:solidFill>
                <a:srgbClr val="efefe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3f3f3"/>
                </a:solidFill>
              </a:rPr>
              <a:t>4</a:t>
            </a:r>
            <a:endParaRPr sz="4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49"/>
          <p:cNvSpPr txBox="1"/>
          <p:nvPr/>
        </p:nvSpPr>
        <p:spPr>
          <a:xfrm rot="5400000">
            <a:off x="-226075" y="4463873"/>
            <a:ext cx="2564700" cy="33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>
                <a:solidFill>
                  <a:srgbClr val="bfbfbf"/>
                </a:solidFill>
              </a:rPr>
              <a:t>DB 생성 및 질의문 실행</a:t>
            </a:r>
            <a:endParaRPr/>
          </a:p>
        </p:txBody>
      </p:sp>
      <p:cxnSp>
        <p:nvCxnSpPr>
          <p:cNvPr id="480" name="Google Shape;480;p49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miter/>
          </a:ln>
        </p:spPr>
      </p:cxnSp>
      <p:pic>
        <p:nvPicPr>
          <p:cNvPr id="481" name="Google Shape;481;p49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2397406" y="2652525"/>
            <a:ext cx="7854400" cy="2860456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9"/>
          <p:cNvSpPr txBox="1"/>
          <p:nvPr/>
        </p:nvSpPr>
        <p:spPr>
          <a:xfrm>
            <a:off x="2262075" y="1522125"/>
            <a:ext cx="8142000" cy="1054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889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2200">
                <a:solidFill>
                  <a:srgbClr val="ffffff"/>
                </a:solidFill>
              </a:rPr>
              <a:t>1. </a:t>
            </a:r>
            <a:r>
              <a:rPr lang="en-US" sz="2200">
                <a:solidFill>
                  <a:srgbClr val="ffffff"/>
                </a:solidFill>
              </a:rPr>
              <a:t>모든 파리바게트 지점에서 </a:t>
            </a:r>
            <a:r>
              <a:rPr lang="en-US" sz="2200">
                <a:solidFill>
                  <a:schemeClr val="accent4"/>
                </a:solidFill>
              </a:rPr>
              <a:t>가장 매출의 높은 제품의 이름과 매출액</a:t>
            </a:r>
            <a:r>
              <a:rPr lang="en-US" sz="2200">
                <a:solidFill>
                  <a:srgbClr val="ffffff"/>
                </a:solidFill>
              </a:rPr>
              <a:t>을 구하여라.</a:t>
            </a:r>
            <a:endParaRPr lang="en-US" sz="2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0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3F3F3"/>
                </a:solidFill>
              </a:rPr>
              <a:t>4</a:t>
            </a:r>
            <a:endParaRPr sz="4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50"/>
          <p:cNvSpPr txBox="1"/>
          <p:nvPr/>
        </p:nvSpPr>
        <p:spPr>
          <a:xfrm rot="5400000">
            <a:off x="-473725" y="4711521"/>
            <a:ext cx="306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BFBF"/>
                </a:solidFill>
              </a:rPr>
              <a:t>DB 생성 및 질의문 실행</a:t>
            </a:r>
            <a:endParaRPr/>
          </a:p>
        </p:txBody>
      </p:sp>
      <p:cxnSp>
        <p:nvCxnSpPr>
          <p:cNvPr id="489" name="Google Shape;489;p50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490" name="Google Shape;49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2573" y="2160100"/>
            <a:ext cx="7778524" cy="36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0"/>
          <p:cNvSpPr txBox="1"/>
          <p:nvPr/>
        </p:nvSpPr>
        <p:spPr>
          <a:xfrm>
            <a:off x="2226925" y="861600"/>
            <a:ext cx="8519400" cy="15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2. </a:t>
            </a:r>
            <a:r>
              <a:rPr lang="en-US" sz="2200">
                <a:solidFill>
                  <a:srgbClr val="FFFFFF"/>
                </a:solidFill>
              </a:rPr>
              <a:t>2019년 전에는 아무 등급이 아니다가 </a:t>
            </a:r>
            <a:r>
              <a:rPr lang="en-US" sz="2200">
                <a:solidFill>
                  <a:schemeClr val="accent4"/>
                </a:solidFill>
              </a:rPr>
              <a:t>2019년에 처음으로</a:t>
            </a:r>
            <a:r>
              <a:rPr lang="en-US" sz="2200">
                <a:solidFill>
                  <a:srgbClr val="FFFFFF"/>
                </a:solidFill>
              </a:rPr>
              <a:t> ‘Diamond’ 등급이 된 회원의 id와 이름을 구하여라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1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3f3f3"/>
                </a:solidFill>
              </a:rPr>
              <a:t>4</a:t>
            </a:r>
            <a:endParaRPr sz="4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51"/>
          <p:cNvSpPr txBox="1"/>
          <p:nvPr/>
        </p:nvSpPr>
        <p:spPr>
          <a:xfrm rot="5400000">
            <a:off x="-365875" y="4603675"/>
            <a:ext cx="2844300" cy="33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>
                <a:solidFill>
                  <a:srgbClr val="bfbfbf"/>
                </a:solidFill>
              </a:rPr>
              <a:t>DB 생성 및 질의문 실행</a:t>
            </a:r>
            <a:endParaRPr/>
          </a:p>
        </p:txBody>
      </p:sp>
      <p:cxnSp>
        <p:nvCxnSpPr>
          <p:cNvPr id="498" name="Google Shape;498;p51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f3f3f3"/>
            </a:solidFill>
            <a:prstDash val="solid"/>
            <a:miter/>
          </a:ln>
        </p:spPr>
      </p:cxnSp>
      <p:pic>
        <p:nvPicPr>
          <p:cNvPr id="499" name="Google Shape;499;p51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2936676" y="1834400"/>
            <a:ext cx="6623450" cy="436077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1"/>
          <p:cNvSpPr txBox="1"/>
          <p:nvPr/>
        </p:nvSpPr>
        <p:spPr>
          <a:xfrm>
            <a:off x="2862050" y="741525"/>
            <a:ext cx="7363500" cy="1226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88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2200">
                <a:solidFill>
                  <a:srgbClr val="ffffff"/>
                </a:solidFill>
              </a:rPr>
              <a:t>3. </a:t>
            </a:r>
            <a:r>
              <a:rPr lang="en-US" sz="2200">
                <a:solidFill>
                  <a:srgbClr val="ffffff"/>
                </a:solidFill>
              </a:rPr>
              <a:t>파리바게트 흑석지점에서 </a:t>
            </a:r>
            <a:r>
              <a:rPr lang="en-US" sz="2200">
                <a:solidFill>
                  <a:schemeClr val="accent4"/>
                </a:solidFill>
              </a:rPr>
              <a:t>가장 많이 팔린</a:t>
            </a:r>
            <a:r>
              <a:rPr lang="en-US" sz="2200">
                <a:solidFill>
                  <a:srgbClr val="ffffff"/>
                </a:solidFill>
              </a:rPr>
              <a:t> 제품의 이름을 구하여라</a:t>
            </a:r>
            <a:endParaRPr lang="en-US" sz="2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응용의 기능</a:t>
            </a:r>
            <a:endParaRPr/>
          </a:p>
        </p:txBody>
      </p:sp>
      <p:cxnSp>
        <p:nvCxnSpPr>
          <p:cNvPr id="128" name="Google Shape;128;p16"/>
          <p:cNvCxnSpPr/>
          <p:nvPr/>
        </p:nvCxnSpPr>
        <p:spPr>
          <a:xfrm>
            <a:off x="1056336" y="2238998"/>
            <a:ext cx="0" cy="888763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9" name="Google Shape;129;p16"/>
          <p:cNvSpPr txBox="1"/>
          <p:nvPr/>
        </p:nvSpPr>
        <p:spPr>
          <a:xfrm>
            <a:off x="6402848" y="1543887"/>
            <a:ext cx="251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●"/>
            </a:pPr>
            <a:r>
              <a:rPr b="1" lang="en-US" sz="18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응용의 기능</a:t>
            </a:r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6402847" y="4109393"/>
            <a:ext cx="433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Malgun Gothic"/>
              <a:buChar char="●"/>
            </a:pPr>
            <a:r>
              <a:rPr b="1" lang="en-US" sz="1800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응용분야, 참조(reference) 사이트</a:t>
            </a:r>
            <a:endParaRPr sz="18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6402851" y="2030275"/>
            <a:ext cx="45921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Malgun Gothic"/>
              <a:buChar char="❏"/>
            </a:pPr>
            <a:r>
              <a:rPr b="1" lang="en-US" sz="140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베이스의 응용을 통해 파리바게트의 점포 운영 및 제품 판매에 대한 동향을 분석할 수 있다. 예를 들면, 지점마다의 거래내역을 수집하여 특정 지점의 매출을 분석하거나 모든 지점 의 빵 판매동향을 파악할 수 있다. 이러한 정보들은 파리바게트의 경영 전략 수립에 도움을 줄 수 있을 것이다.</a:t>
            </a:r>
            <a:endParaRPr b="1" sz="1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파리바게트 로고에 대한 이미지 검색결과" id="132" name="Google Shape;132;p16"/>
          <p:cNvPicPr preferRelativeResize="0"/>
          <p:nvPr/>
        </p:nvPicPr>
        <p:blipFill rotWithShape="1">
          <a:blip r:embed="rId3">
            <a:alphaModFix/>
          </a:blip>
          <a:srcRect b="10824" l="11327" r="10638" t="11559"/>
          <a:stretch/>
        </p:blipFill>
        <p:spPr>
          <a:xfrm>
            <a:off x="2717512" y="1476998"/>
            <a:ext cx="2519400" cy="2505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33" name="Google Shape;133;p16"/>
          <p:cNvSpPr/>
          <p:nvPr/>
        </p:nvSpPr>
        <p:spPr>
          <a:xfrm>
            <a:off x="6402851" y="4551325"/>
            <a:ext cx="472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Arial"/>
              <a:buChar char="❏"/>
            </a:pPr>
            <a:r>
              <a:rPr lang="en-US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https://www.paris.co.kr/main/index.jsp</a:t>
            </a:r>
            <a:endParaRPr sz="1800">
              <a:solidFill>
                <a:srgbClr val="F3F3F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2466638" y="41517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9DAF8"/>
                </a:solidFill>
              </a:rPr>
              <a:t>PARIS </a:t>
            </a:r>
            <a:endParaRPr b="1" sz="2400">
              <a:solidFill>
                <a:srgbClr val="C9DAF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9DAF8"/>
                </a:solidFill>
              </a:rPr>
              <a:t>BAGUATTE</a:t>
            </a:r>
            <a:endParaRPr>
              <a:solidFill>
                <a:srgbClr val="C9DAF8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3F3F3"/>
                </a:solidFill>
              </a:rPr>
              <a:t>4</a:t>
            </a:r>
            <a:endParaRPr sz="4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2"/>
          <p:cNvSpPr txBox="1"/>
          <p:nvPr/>
        </p:nvSpPr>
        <p:spPr>
          <a:xfrm rot="5400000">
            <a:off x="-365875" y="4603675"/>
            <a:ext cx="284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BFBF"/>
                </a:solidFill>
              </a:rPr>
              <a:t>DB 생성 및 질의문 실행</a:t>
            </a:r>
            <a:endParaRPr/>
          </a:p>
        </p:txBody>
      </p:sp>
      <p:cxnSp>
        <p:nvCxnSpPr>
          <p:cNvPr id="507" name="Google Shape;507;p52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508" name="Google Shape;50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759" y="2605675"/>
            <a:ext cx="9320848" cy="28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52"/>
          <p:cNvSpPr txBox="1"/>
          <p:nvPr/>
        </p:nvSpPr>
        <p:spPr>
          <a:xfrm>
            <a:off x="1437700" y="1451950"/>
            <a:ext cx="9507900" cy="11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4. 전국 파리바게트 지점에서 </a:t>
            </a:r>
            <a:r>
              <a:rPr lang="en-US" sz="2200">
                <a:solidFill>
                  <a:schemeClr val="accent4"/>
                </a:solidFill>
              </a:rPr>
              <a:t>카드매출이 가장 높은 지점</a:t>
            </a:r>
            <a:r>
              <a:rPr lang="en-US" sz="2200">
                <a:solidFill>
                  <a:srgbClr val="FFFFFF"/>
                </a:solidFill>
              </a:rPr>
              <a:t>의 이름과 해당 매출액을 구하여라.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3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3F3F3"/>
                </a:solidFill>
              </a:rPr>
              <a:t>4</a:t>
            </a:r>
            <a:endParaRPr sz="4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53"/>
          <p:cNvSpPr txBox="1"/>
          <p:nvPr/>
        </p:nvSpPr>
        <p:spPr>
          <a:xfrm rot="5400000">
            <a:off x="-365875" y="4603675"/>
            <a:ext cx="284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BFBF"/>
                </a:solidFill>
              </a:rPr>
              <a:t>DB 생성 및 질의문 실행</a:t>
            </a:r>
            <a:endParaRPr/>
          </a:p>
        </p:txBody>
      </p:sp>
      <p:cxnSp>
        <p:nvCxnSpPr>
          <p:cNvPr id="516" name="Google Shape;516;p53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517" name="Google Shape;51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286" y="2395675"/>
            <a:ext cx="8976080" cy="34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3"/>
          <p:cNvSpPr txBox="1"/>
          <p:nvPr/>
        </p:nvSpPr>
        <p:spPr>
          <a:xfrm>
            <a:off x="2238600" y="1362500"/>
            <a:ext cx="86292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5. </a:t>
            </a:r>
            <a:r>
              <a:rPr lang="en-US" sz="2200">
                <a:solidFill>
                  <a:srgbClr val="FFFFFF"/>
                </a:solidFill>
              </a:rPr>
              <a:t> 파리바게트 지점의 </a:t>
            </a:r>
            <a:r>
              <a:rPr lang="en-US" sz="2200">
                <a:solidFill>
                  <a:schemeClr val="accent4"/>
                </a:solidFill>
              </a:rPr>
              <a:t>평수가 100이상이고 직원의 수가 2명이상</a:t>
            </a:r>
            <a:r>
              <a:rPr lang="en-US" sz="2200">
                <a:solidFill>
                  <a:srgbClr val="FFFFFF"/>
                </a:solidFill>
              </a:rPr>
              <a:t>인 매점에서의  직원의 봉금의 평균을 구하여라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4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3F3F3"/>
                </a:solidFill>
              </a:rPr>
              <a:t>4</a:t>
            </a:r>
            <a:endParaRPr sz="4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54"/>
          <p:cNvSpPr txBox="1"/>
          <p:nvPr/>
        </p:nvSpPr>
        <p:spPr>
          <a:xfrm rot="5400000">
            <a:off x="-365875" y="4603675"/>
            <a:ext cx="284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BFBF"/>
                </a:solidFill>
              </a:rPr>
              <a:t>DB 생성 및 질의문 실행</a:t>
            </a:r>
            <a:endParaRPr/>
          </a:p>
        </p:txBody>
      </p:sp>
      <p:cxnSp>
        <p:nvCxnSpPr>
          <p:cNvPr id="525" name="Google Shape;525;p54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526" name="Google Shape;52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359" y="2010950"/>
            <a:ext cx="9263325" cy="408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54"/>
          <p:cNvSpPr txBox="1"/>
          <p:nvPr/>
        </p:nvSpPr>
        <p:spPr>
          <a:xfrm>
            <a:off x="1552350" y="890150"/>
            <a:ext cx="90873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6. </a:t>
            </a:r>
            <a:r>
              <a:rPr lang="en-US" sz="2200">
                <a:solidFill>
                  <a:srgbClr val="FFFFFF"/>
                </a:solidFill>
              </a:rPr>
              <a:t>거래한 거래 내역의  </a:t>
            </a:r>
            <a:r>
              <a:rPr lang="en-US" sz="2200">
                <a:solidFill>
                  <a:schemeClr val="accent4"/>
                </a:solidFill>
              </a:rPr>
              <a:t>최소 2개 이상</a:t>
            </a:r>
            <a:r>
              <a:rPr lang="en-US" sz="2200">
                <a:solidFill>
                  <a:srgbClr val="FFFFFF"/>
                </a:solidFill>
              </a:rPr>
              <a:t>이며 회원등급이 </a:t>
            </a:r>
            <a:r>
              <a:rPr lang="en-US" sz="2200">
                <a:solidFill>
                  <a:srgbClr val="FFC000"/>
                </a:solidFill>
              </a:rPr>
              <a:t>'브론즈', '실버'</a:t>
            </a:r>
            <a:r>
              <a:rPr lang="en-US" sz="2200">
                <a:solidFill>
                  <a:srgbClr val="FFFFFF"/>
                </a:solidFill>
              </a:rPr>
              <a:t>인 고객의 이름을 구하여라.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3F3F3"/>
                </a:solidFill>
              </a:rPr>
              <a:t>4</a:t>
            </a:r>
            <a:endParaRPr sz="4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5"/>
          <p:cNvSpPr txBox="1"/>
          <p:nvPr/>
        </p:nvSpPr>
        <p:spPr>
          <a:xfrm rot="5400000">
            <a:off x="-365875" y="4603675"/>
            <a:ext cx="284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BFBF"/>
                </a:solidFill>
              </a:rPr>
              <a:t>DB 생성 및 질의문 실행</a:t>
            </a:r>
            <a:endParaRPr/>
          </a:p>
        </p:txBody>
      </p:sp>
      <p:cxnSp>
        <p:nvCxnSpPr>
          <p:cNvPr id="534" name="Google Shape;534;p55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535" name="Google Shape;53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531" y="1843650"/>
            <a:ext cx="7125250" cy="45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55"/>
          <p:cNvSpPr txBox="1"/>
          <p:nvPr/>
        </p:nvSpPr>
        <p:spPr>
          <a:xfrm>
            <a:off x="2287800" y="490650"/>
            <a:ext cx="82260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7. </a:t>
            </a:r>
            <a:r>
              <a:rPr lang="en-US" sz="2200">
                <a:solidFill>
                  <a:srgbClr val="FFFFFF"/>
                </a:solidFill>
              </a:rPr>
              <a:t>파리바게트 흑석지점에서 일하는 </a:t>
            </a:r>
            <a:r>
              <a:rPr lang="en-US" sz="2200">
                <a:solidFill>
                  <a:schemeClr val="accent4"/>
                </a:solidFill>
              </a:rPr>
              <a:t>모든 직원의 연봉보다 많이 받는 직원</a:t>
            </a:r>
            <a:r>
              <a:rPr lang="en-US" sz="2200">
                <a:solidFill>
                  <a:srgbClr val="FFFFFF"/>
                </a:solidFill>
              </a:rPr>
              <a:t>의 이름을 구하여라.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6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3F3F3"/>
                </a:solidFill>
              </a:rPr>
              <a:t>4</a:t>
            </a:r>
            <a:endParaRPr sz="4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56"/>
          <p:cNvSpPr txBox="1"/>
          <p:nvPr/>
        </p:nvSpPr>
        <p:spPr>
          <a:xfrm rot="5400000">
            <a:off x="-365875" y="4603675"/>
            <a:ext cx="284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BFBF"/>
                </a:solidFill>
              </a:rPr>
              <a:t>DB 생성 및 질의문 실행</a:t>
            </a:r>
            <a:endParaRPr/>
          </a:p>
        </p:txBody>
      </p:sp>
      <p:cxnSp>
        <p:nvCxnSpPr>
          <p:cNvPr id="543" name="Google Shape;543;p56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544" name="Google Shape;54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574" y="2160100"/>
            <a:ext cx="7623800" cy="40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56"/>
          <p:cNvSpPr txBox="1"/>
          <p:nvPr/>
        </p:nvSpPr>
        <p:spPr>
          <a:xfrm>
            <a:off x="2206950" y="1051925"/>
            <a:ext cx="8405400" cy="11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8. </a:t>
            </a:r>
            <a:r>
              <a:rPr lang="en-US" sz="2200">
                <a:solidFill>
                  <a:srgbClr val="FFFFFF"/>
                </a:solidFill>
              </a:rPr>
              <a:t>전국에서 </a:t>
            </a:r>
            <a:r>
              <a:rPr lang="en-US" sz="2200">
                <a:solidFill>
                  <a:schemeClr val="accent4"/>
                </a:solidFill>
              </a:rPr>
              <a:t>가장 매출이 높은</a:t>
            </a:r>
            <a:r>
              <a:rPr lang="en-US" sz="2200">
                <a:solidFill>
                  <a:srgbClr val="FFFFFF"/>
                </a:solidFill>
              </a:rPr>
              <a:t> 지점의 이름과 해당 지점의 매출액을 구하여라.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7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3F3F3"/>
                </a:solidFill>
              </a:rPr>
              <a:t>4</a:t>
            </a:r>
            <a:endParaRPr sz="4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57"/>
          <p:cNvSpPr txBox="1"/>
          <p:nvPr/>
        </p:nvSpPr>
        <p:spPr>
          <a:xfrm rot="5400000">
            <a:off x="-365875" y="4603675"/>
            <a:ext cx="284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BFBF"/>
                </a:solidFill>
              </a:rPr>
              <a:t>DB 생성 및 질의문 실행</a:t>
            </a:r>
            <a:endParaRPr/>
          </a:p>
        </p:txBody>
      </p:sp>
      <p:cxnSp>
        <p:nvCxnSpPr>
          <p:cNvPr id="552" name="Google Shape;552;p57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553" name="Google Shape;55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7905" y="2160100"/>
            <a:ext cx="7655925" cy="39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57"/>
          <p:cNvSpPr txBox="1"/>
          <p:nvPr/>
        </p:nvSpPr>
        <p:spPr>
          <a:xfrm>
            <a:off x="2036700" y="1039425"/>
            <a:ext cx="81186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9. </a:t>
            </a:r>
            <a:r>
              <a:rPr lang="en-US" sz="2200">
                <a:solidFill>
                  <a:srgbClr val="FFFFFF"/>
                </a:solidFill>
              </a:rPr>
              <a:t>지금까지 파리바게트 모든 매장에서 </a:t>
            </a:r>
            <a:r>
              <a:rPr lang="en-US" sz="2200">
                <a:solidFill>
                  <a:schemeClr val="accent4"/>
                </a:solidFill>
              </a:rPr>
              <a:t>가장 많이 구매</a:t>
            </a:r>
            <a:r>
              <a:rPr lang="en-US" sz="2200">
                <a:solidFill>
                  <a:srgbClr val="FFFFFF"/>
                </a:solidFill>
              </a:rPr>
              <a:t>를 한 사람의 이름과 나이를 구하여라.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8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4400">
                <a:solidFill>
                  <a:srgbClr val="F3F3F3"/>
                </a:solidFill>
              </a:rPr>
              <a:t>4</a:t>
            </a:r>
            <a:endParaRPr sz="44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58"/>
          <p:cNvSpPr txBox="1"/>
          <p:nvPr/>
        </p:nvSpPr>
        <p:spPr>
          <a:xfrm rot="5400000">
            <a:off x="-365875" y="4603675"/>
            <a:ext cx="284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BFBFBF"/>
                </a:solidFill>
              </a:rPr>
              <a:t>DB 생성 및 질의문 실행</a:t>
            </a:r>
            <a:endParaRPr/>
          </a:p>
        </p:txBody>
      </p:sp>
      <p:cxnSp>
        <p:nvCxnSpPr>
          <p:cNvPr id="561" name="Google Shape;561;p58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cap="flat" cmpd="sng" w="28575">
            <a:solidFill>
              <a:srgbClr val="F3F3F3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562" name="Google Shape;56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957" y="1466400"/>
            <a:ext cx="7831500" cy="49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58"/>
          <p:cNvSpPr txBox="1"/>
          <p:nvPr/>
        </p:nvSpPr>
        <p:spPr>
          <a:xfrm>
            <a:off x="2123125" y="729100"/>
            <a:ext cx="83424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</a:rPr>
              <a:t>10. </a:t>
            </a:r>
            <a:r>
              <a:rPr lang="en-US" sz="2200">
                <a:solidFill>
                  <a:srgbClr val="FFFFFF"/>
                </a:solidFill>
              </a:rPr>
              <a:t>프로모션 대상인 제품 중 전국에서 </a:t>
            </a:r>
            <a:r>
              <a:rPr lang="en-US" sz="2200">
                <a:solidFill>
                  <a:schemeClr val="accent4"/>
                </a:solidFill>
              </a:rPr>
              <a:t>가장 많이 팔린</a:t>
            </a:r>
            <a:r>
              <a:rPr lang="en-US" sz="2200">
                <a:solidFill>
                  <a:srgbClr val="FFFFFF"/>
                </a:solidFill>
              </a:rPr>
              <a:t> 제품의 이름을 구하여라.</a:t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 amt="87000"/>
          </a:blip>
          <a:stretch>
            <a:fillRect/>
          </a:stretch>
        </a:blip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9"/>
          <p:cNvSpPr txBox="1"/>
          <p:nvPr/>
        </p:nvSpPr>
        <p:spPr>
          <a:xfrm>
            <a:off x="2509737" y="2463672"/>
            <a:ext cx="57393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질의응답</a:t>
            </a:r>
            <a:endParaRPr sz="28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59"/>
          <p:cNvSpPr txBox="1"/>
          <p:nvPr/>
        </p:nvSpPr>
        <p:spPr>
          <a:xfrm>
            <a:off x="2509738" y="2899959"/>
            <a:ext cx="21692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Question &amp; Answer</a:t>
            </a:r>
            <a:endParaRPr sz="14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0"/>
          <p:cNvSpPr/>
          <p:nvPr/>
        </p:nvSpPr>
        <p:spPr>
          <a:xfrm rot="-5400000">
            <a:off x="5827455" y="2560501"/>
            <a:ext cx="562875" cy="562875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5" name="Google Shape;575;p60"/>
          <p:cNvSpPr/>
          <p:nvPr/>
        </p:nvSpPr>
        <p:spPr>
          <a:xfrm rot="5400000">
            <a:off x="5827455" y="2490624"/>
            <a:ext cx="562875" cy="562875"/>
          </a:xfrm>
          <a:prstGeom prst="rtTriangle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6" name="Google Shape;576;p60"/>
          <p:cNvSpPr txBox="1"/>
          <p:nvPr/>
        </p:nvSpPr>
        <p:spPr>
          <a:xfrm>
            <a:off x="2953326" y="3232164"/>
            <a:ext cx="629167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감사합니다.</a:t>
            </a:r>
            <a:endParaRPr sz="32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0"/>
          <p:cNvSpPr txBox="1"/>
          <p:nvPr/>
        </p:nvSpPr>
        <p:spPr>
          <a:xfrm>
            <a:off x="3249039" y="3792135"/>
            <a:ext cx="571970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6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60"/>
          <p:cNvSpPr/>
          <p:nvPr/>
        </p:nvSpPr>
        <p:spPr>
          <a:xfrm>
            <a:off x="6064364" y="-9728"/>
            <a:ext cx="83142" cy="2461439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9" name="Google Shape;579;p60"/>
          <p:cNvSpPr/>
          <p:nvPr/>
        </p:nvSpPr>
        <p:spPr>
          <a:xfrm>
            <a:off x="5308009" y="4166333"/>
            <a:ext cx="1595853" cy="302377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0" name="Google Shape;580;p60"/>
          <p:cNvSpPr txBox="1"/>
          <p:nvPr/>
        </p:nvSpPr>
        <p:spPr>
          <a:xfrm>
            <a:off x="5424267" y="4148244"/>
            <a:ext cx="136925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</a:rPr>
              <a:t>DB Projects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</a:rPr>
              <a:t>응용의 기능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41" name="Google Shape;141;p17"/>
          <p:cNvCxnSpPr/>
          <p:nvPr/>
        </p:nvCxnSpPr>
        <p:spPr>
          <a:xfrm>
            <a:off x="1056336" y="2238998"/>
            <a:ext cx="0" cy="888763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42" name="Google Shape;14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5353" y="4173029"/>
            <a:ext cx="1465227" cy="1465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00914" y="1295410"/>
            <a:ext cx="1384369" cy="1384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cdn0.iconfinder.com/data/icons/minicons-4/64/minicons_database_db-256.png" id="144" name="Google Shape;14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79999" y="1477888"/>
            <a:ext cx="1222232" cy="12222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cdn1.iconfinder.com/data/icons/user-experience/512/seller-256.png" id="145" name="Google Shape;14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96646" y="1317707"/>
            <a:ext cx="1461840" cy="14618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17"/>
          <p:cNvCxnSpPr/>
          <p:nvPr/>
        </p:nvCxnSpPr>
        <p:spPr>
          <a:xfrm rot="10800000">
            <a:off x="8971072" y="1983815"/>
            <a:ext cx="9423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47" name="Google Shape;147;p17"/>
          <p:cNvCxnSpPr/>
          <p:nvPr/>
        </p:nvCxnSpPr>
        <p:spPr>
          <a:xfrm>
            <a:off x="8971185" y="2325058"/>
            <a:ext cx="10125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48" name="Google Shape;148;p17"/>
          <p:cNvCxnSpPr/>
          <p:nvPr/>
        </p:nvCxnSpPr>
        <p:spPr>
          <a:xfrm>
            <a:off x="7310649" y="1518244"/>
            <a:ext cx="0" cy="9387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49" name="Google Shape;149;p17"/>
          <p:cNvCxnSpPr/>
          <p:nvPr/>
        </p:nvCxnSpPr>
        <p:spPr>
          <a:xfrm rot="10800000">
            <a:off x="7310695" y="1805603"/>
            <a:ext cx="0" cy="9387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50" name="Google Shape;150;p17"/>
          <p:cNvCxnSpPr/>
          <p:nvPr/>
        </p:nvCxnSpPr>
        <p:spPr>
          <a:xfrm>
            <a:off x="8281521" y="2926249"/>
            <a:ext cx="0" cy="10791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151" name="Google Shape;151;p17"/>
          <p:cNvCxnSpPr/>
          <p:nvPr/>
        </p:nvCxnSpPr>
        <p:spPr>
          <a:xfrm rot="10800000">
            <a:off x="8556074" y="2850181"/>
            <a:ext cx="0" cy="10791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152" name="Google Shape;152;p17"/>
          <p:cNvSpPr txBox="1"/>
          <p:nvPr/>
        </p:nvSpPr>
        <p:spPr>
          <a:xfrm>
            <a:off x="10074329" y="2731922"/>
            <a:ext cx="138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점포 운영</a:t>
            </a:r>
            <a:endParaRPr sz="1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5474141" y="2869394"/>
            <a:ext cx="119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제품 판매</a:t>
            </a:r>
            <a:endParaRPr sz="1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7606547" y="5739496"/>
            <a:ext cx="172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경영 전략 수립</a:t>
            </a:r>
            <a:endParaRPr sz="1800">
              <a:solidFill>
                <a:srgbClr val="F3F3F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파리바게트 로고에 대한 이미지 검색결과" id="155" name="Google Shape;155;p17"/>
          <p:cNvPicPr preferRelativeResize="0"/>
          <p:nvPr/>
        </p:nvPicPr>
        <p:blipFill rotWithShape="1">
          <a:blip r:embed="rId7">
            <a:alphaModFix/>
          </a:blip>
          <a:srcRect b="10824" l="11327" r="10638" t="11559"/>
          <a:stretch/>
        </p:blipFill>
        <p:spPr>
          <a:xfrm>
            <a:off x="2576255" y="2046353"/>
            <a:ext cx="1625100" cy="1616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/>
        </p:nvSpPr>
        <p:spPr>
          <a:xfrm>
            <a:off x="2155391" y="3805375"/>
            <a:ext cx="246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9DAF8"/>
                </a:solidFill>
                <a:latin typeface="Arial"/>
                <a:ea typeface="Arial"/>
                <a:cs typeface="Arial"/>
                <a:sym typeface="Arial"/>
              </a:rPr>
              <a:t>PARIS BAGUATTE</a:t>
            </a:r>
            <a:endParaRPr b="1" sz="2400">
              <a:solidFill>
                <a:srgbClr val="C9DAF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/>
        </p:nvSpPr>
        <p:spPr>
          <a:xfrm>
            <a:off x="488041" y="1390600"/>
            <a:ext cx="113659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 rot="5400000">
            <a:off x="-24706" y="4262651"/>
            <a:ext cx="21620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FFFFFF"/>
                </a:solidFill>
              </a:rPr>
              <a:t>요건 분석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63" name="Google Shape;163;p18"/>
          <p:cNvCxnSpPr/>
          <p:nvPr/>
        </p:nvCxnSpPr>
        <p:spPr>
          <a:xfrm>
            <a:off x="1056336" y="2238998"/>
            <a:ext cx="0" cy="888763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4" name="Google Shape;164;p18"/>
          <p:cNvSpPr txBox="1"/>
          <p:nvPr/>
        </p:nvSpPr>
        <p:spPr>
          <a:xfrm>
            <a:off x="2049950" y="1969750"/>
            <a:ext cx="916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-US" sz="1800">
                <a:solidFill>
                  <a:srgbClr val="FFFFFF"/>
                </a:solidFill>
              </a:rPr>
              <a:t>서울에서 가장 매출이 높은 지점의 명칭은 무엇인가.   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-US" sz="1800">
                <a:solidFill>
                  <a:srgbClr val="FFFFFF"/>
                </a:solidFill>
              </a:rPr>
              <a:t>서울에서 가장 매출이 높은 지점에서 가장 많이 팔린 빵의 이름은 무엇인가.  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-US" sz="1800">
                <a:solidFill>
                  <a:srgbClr val="FFFFFF"/>
                </a:solidFill>
              </a:rPr>
              <a:t>전국에서 가장 안 팔린 빵의 이름은 무엇인가.   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-US" sz="1800">
                <a:solidFill>
                  <a:srgbClr val="FFFFFF"/>
                </a:solidFill>
              </a:rPr>
              <a:t>이번 여름에 가장 많이 팔린 음료의 이름은 무엇인가.   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-US" sz="1800">
                <a:solidFill>
                  <a:srgbClr val="FFFFFF"/>
                </a:solidFill>
              </a:rPr>
              <a:t>강원도 파리바게트 지점에서 이번 크리스마스에 가장 적게 팔린 케이크의 이름은 무엇인가.    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-US" sz="1800">
                <a:solidFill>
                  <a:srgbClr val="FFFFFF"/>
                </a:solidFill>
              </a:rPr>
              <a:t>각 지점의 평균 임금은 얼마인가.   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-US" sz="1800">
                <a:solidFill>
                  <a:srgbClr val="FFFFFF"/>
                </a:solidFill>
              </a:rPr>
              <a:t>누적 포인트가 50,000원 이상인 고객들의 성별과 나이는 무엇인가.   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-US" sz="1800">
                <a:solidFill>
                  <a:srgbClr val="FFFFFF"/>
                </a:solidFill>
              </a:rPr>
              <a:t>경기도에 있는 파리바게트에서 매출이 가장 높은 빵의 이름은 무엇인가.   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-US" sz="1800">
                <a:solidFill>
                  <a:srgbClr val="FFFFFF"/>
                </a:solidFill>
              </a:rPr>
              <a:t>충청북도에 있는 파리바게트에서 팔린 음료 중 커피의 비중은 무엇인가.   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arenR"/>
            </a:pPr>
            <a:r>
              <a:rPr lang="en-US" sz="1800">
                <a:solidFill>
                  <a:srgbClr val="FFFFFF"/>
                </a:solidFill>
              </a:rPr>
              <a:t>최근 1년간 케이크가 평균적으로 가장 많이 팔린 달(month)은 무엇인가.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2168400" y="1390600"/>
            <a:ext cx="9570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b="1" lang="en-US" sz="2400">
                <a:solidFill>
                  <a:schemeClr val="accent4"/>
                </a:solidFill>
              </a:rPr>
              <a:t>응용의 기능을 지원하기 위한 예비 질의 리스트: </a:t>
            </a:r>
            <a:r>
              <a:rPr lang="en-US" sz="2400">
                <a:solidFill>
                  <a:srgbClr val="FFFFFF"/>
                </a:solidFill>
              </a:rPr>
              <a:t>중간 제출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 rot="5400000">
            <a:off x="-24786" y="4262585"/>
            <a:ext cx="2162100" cy="33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pPr>
            <a:r>
              <a:rPr lang="en-US" sz="1600">
                <a:solidFill>
                  <a:srgbClr val="ffffff"/>
                </a:solidFill>
              </a:rPr>
              <a:t>요건 분석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2" name="Google Shape;172;p19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</a:ln>
        </p:spPr>
      </p:cxnSp>
      <p:sp>
        <p:nvSpPr>
          <p:cNvPr id="173" name="Google Shape;173;p19"/>
          <p:cNvSpPr txBox="1"/>
          <p:nvPr/>
        </p:nvSpPr>
        <p:spPr>
          <a:xfrm>
            <a:off x="2278550" y="2122150"/>
            <a:ext cx="91689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1600" b="1">
                <a:solidFill>
                  <a:srgbClr val="ffffff"/>
                </a:solidFill>
              </a:rPr>
              <a:t>1)</a:t>
            </a:r>
            <a:r>
              <a:rPr lang="ko-KR" altLang="en-US" sz="1600" b="1">
                <a:solidFill>
                  <a:srgbClr val="ffffff"/>
                </a:solidFill>
              </a:rPr>
              <a:t> </a:t>
            </a:r>
            <a:r>
              <a:rPr lang="en-US" sz="1600" b="1">
                <a:solidFill>
                  <a:srgbClr val="ffffff"/>
                </a:solidFill>
              </a:rPr>
              <a:t>한 지점에는 단 한명의 매니저가 있어야 한다.</a:t>
            </a:r>
            <a:endParaRPr lang="en-US" sz="1600" b="1">
              <a:solidFill>
                <a:srgbClr val="ffffff"/>
              </a:solidFill>
            </a:endParaRP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1600" b="1">
                <a:solidFill>
                  <a:srgbClr val="ffffff"/>
                </a:solidFill>
              </a:rPr>
              <a:t>2)</a:t>
            </a:r>
            <a:r>
              <a:rPr lang="ko-KR" altLang="en-US" sz="1600" b="1">
                <a:solidFill>
                  <a:srgbClr val="ffffff"/>
                </a:solidFill>
              </a:rPr>
              <a:t> </a:t>
            </a:r>
            <a:r>
              <a:rPr lang="en-US" sz="1600" b="1">
                <a:solidFill>
                  <a:srgbClr val="ffffff"/>
                </a:solidFill>
              </a:rPr>
              <a:t>모든사람은 전화번호가 한개 있다고 가정한다.</a:t>
            </a:r>
            <a:endParaRPr lang="en-US" sz="1600" b="1">
              <a:solidFill>
                <a:srgbClr val="ffffff"/>
              </a:solidFill>
            </a:endParaRP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1600" b="1">
                <a:solidFill>
                  <a:srgbClr val="ffffff"/>
                </a:solidFill>
              </a:rPr>
              <a:t>3)</a:t>
            </a:r>
            <a:r>
              <a:rPr lang="ko-KR" altLang="en-US" sz="1600" b="1">
                <a:solidFill>
                  <a:srgbClr val="ffffff"/>
                </a:solidFill>
              </a:rPr>
              <a:t> </a:t>
            </a:r>
            <a:r>
              <a:rPr lang="en-US" sz="1600" b="1">
                <a:solidFill>
                  <a:srgbClr val="ffffff"/>
                </a:solidFill>
              </a:rPr>
              <a:t>분할결제는 각각 다른 거래 ID를 갖는걸로 가정한다.</a:t>
            </a:r>
            <a:endParaRPr lang="en-US" sz="1600" b="1">
              <a:solidFill>
                <a:srgbClr val="ffffff"/>
              </a:solidFill>
            </a:endParaRP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1600" b="1">
                <a:solidFill>
                  <a:srgbClr val="ffffff"/>
                </a:solidFill>
              </a:rPr>
              <a:t>4)</a:t>
            </a:r>
            <a:r>
              <a:rPr lang="ko-KR" altLang="en-US" sz="1600" b="1">
                <a:solidFill>
                  <a:srgbClr val="ffffff"/>
                </a:solidFill>
              </a:rPr>
              <a:t> </a:t>
            </a:r>
            <a:r>
              <a:rPr lang="en-US" sz="1600" b="1">
                <a:solidFill>
                  <a:srgbClr val="ffffff"/>
                </a:solidFill>
              </a:rPr>
              <a:t>모든 직원들은 각각 매니저가 있다.</a:t>
            </a:r>
            <a:endParaRPr lang="en-US" sz="1600" b="1">
              <a:solidFill>
                <a:srgbClr val="ffffff"/>
              </a:solidFill>
            </a:endParaRP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1600" b="1">
                <a:solidFill>
                  <a:srgbClr val="ffffff"/>
                </a:solidFill>
              </a:rPr>
              <a:t>5)</a:t>
            </a:r>
            <a:r>
              <a:rPr lang="ko-KR" altLang="en-US" sz="1600" b="1">
                <a:solidFill>
                  <a:srgbClr val="ffffff"/>
                </a:solidFill>
              </a:rPr>
              <a:t> </a:t>
            </a:r>
            <a:r>
              <a:rPr lang="en-US" sz="1600" b="1">
                <a:solidFill>
                  <a:srgbClr val="ffffff"/>
                </a:solidFill>
              </a:rPr>
              <a:t>매니저 한 명은 여러 직원들을 관리할 수 있다.</a:t>
            </a:r>
            <a:endParaRPr lang="en-US" sz="1600" b="1">
              <a:solidFill>
                <a:srgbClr val="ffffff"/>
              </a:solidFill>
            </a:endParaRP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1600" b="1">
                <a:solidFill>
                  <a:srgbClr val="ffffff"/>
                </a:solidFill>
              </a:rPr>
              <a:t>6)</a:t>
            </a:r>
            <a:r>
              <a:rPr lang="ko-KR" altLang="en-US" sz="1600" b="1">
                <a:solidFill>
                  <a:srgbClr val="ffffff"/>
                </a:solidFill>
              </a:rPr>
              <a:t> </a:t>
            </a:r>
            <a:r>
              <a:rPr lang="en-US" sz="1600" b="1">
                <a:solidFill>
                  <a:srgbClr val="ffffff"/>
                </a:solidFill>
              </a:rPr>
              <a:t>모든 파리바게트 회원은 각각 등급이 있다.</a:t>
            </a:r>
            <a:endParaRPr lang="en-US" sz="1600" b="1">
              <a:solidFill>
                <a:srgbClr val="ffffff"/>
              </a:solidFill>
            </a:endParaRP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1600" b="1">
                <a:solidFill>
                  <a:srgbClr val="ffffff"/>
                </a:solidFill>
              </a:rPr>
              <a:t>7)</a:t>
            </a:r>
            <a:r>
              <a:rPr lang="ko-KR" altLang="en-US" sz="1600" b="1">
                <a:solidFill>
                  <a:srgbClr val="ffffff"/>
                </a:solidFill>
              </a:rPr>
              <a:t> </a:t>
            </a:r>
            <a:r>
              <a:rPr lang="en-US" sz="1600" b="1">
                <a:solidFill>
                  <a:srgbClr val="ffffff"/>
                </a:solidFill>
              </a:rPr>
              <a:t>각 회원등급마다 할인율이 다르다.</a:t>
            </a:r>
            <a:endParaRPr lang="en-US" sz="1600" b="1">
              <a:solidFill>
                <a:srgbClr val="ffffff"/>
              </a:solidFill>
            </a:endParaRP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1600" b="1">
                <a:solidFill>
                  <a:srgbClr val="ffffff"/>
                </a:solidFill>
              </a:rPr>
              <a:t>8)</a:t>
            </a:r>
            <a:r>
              <a:rPr lang="ko-KR" altLang="en-US" sz="1600" b="1">
                <a:solidFill>
                  <a:srgbClr val="ffffff"/>
                </a:solidFill>
              </a:rPr>
              <a:t> </a:t>
            </a:r>
            <a:r>
              <a:rPr lang="en-US" sz="1600" b="1">
                <a:solidFill>
                  <a:srgbClr val="ffffff"/>
                </a:solidFill>
              </a:rPr>
              <a:t>거래종류는 카드거래, 현금거래, 상품권거래 총 3가지로 이루어져 있다.</a:t>
            </a:r>
            <a:endParaRPr lang="en-US" sz="1600" b="1">
              <a:solidFill>
                <a:srgbClr val="ffffff"/>
              </a:solidFill>
            </a:endParaRP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1600" b="1">
                <a:solidFill>
                  <a:srgbClr val="ffffff"/>
                </a:solidFill>
              </a:rPr>
              <a:t>9)</a:t>
            </a:r>
            <a:r>
              <a:rPr lang="ko-KR" altLang="en-US" sz="1600" b="1">
                <a:solidFill>
                  <a:srgbClr val="ffffff"/>
                </a:solidFill>
              </a:rPr>
              <a:t> </a:t>
            </a:r>
            <a:r>
              <a:rPr lang="en-US" sz="1600" b="1">
                <a:solidFill>
                  <a:srgbClr val="ffffff"/>
                </a:solidFill>
              </a:rPr>
              <a:t>카드거래 중 제휴카드의 경우 할인을 받을 수 있다.</a:t>
            </a:r>
            <a:endParaRPr lang="en-US" sz="1600" b="1">
              <a:solidFill>
                <a:srgbClr val="ffffff"/>
              </a:solidFill>
            </a:endParaRP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1600" b="1">
                <a:solidFill>
                  <a:srgbClr val="ffffff"/>
                </a:solidFill>
              </a:rPr>
              <a:t>10)</a:t>
            </a:r>
            <a:r>
              <a:rPr lang="ko-KR" altLang="en-US" sz="1600" b="1">
                <a:solidFill>
                  <a:srgbClr val="ffffff"/>
                </a:solidFill>
              </a:rPr>
              <a:t> </a:t>
            </a:r>
            <a:r>
              <a:rPr lang="en-US" sz="1600" b="1">
                <a:solidFill>
                  <a:srgbClr val="ffffff"/>
                </a:solidFill>
              </a:rPr>
              <a:t>파리바게트 프로모션은 여러 제품에 대해 할인을 적용할 수 있다.</a:t>
            </a:r>
            <a:endParaRPr lang="en-US" sz="1600" b="1">
              <a:solidFill>
                <a:srgbClr val="ffffff"/>
              </a:solidFill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1">
              <a:solidFill>
                <a:srgbClr val="f3f3f3"/>
              </a:solidFill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2168400" y="1390600"/>
            <a:ext cx="7037700" cy="448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Char char="●"/>
              <a:defRPr/>
            </a:pPr>
            <a:r>
              <a:rPr lang="en-US" sz="2400" b="1">
                <a:solidFill>
                  <a:schemeClr val="accent4"/>
                </a:solidFill>
              </a:rPr>
              <a:t>응용의 기능을 지원하기 위한 예비 질의 리스트</a:t>
            </a:r>
            <a:endParaRPr sz="2400" b="1">
              <a:solidFill>
                <a:schemeClr val="accent4"/>
              </a:solidFill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9051457" y="1429600"/>
            <a:ext cx="3493200" cy="523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>
                <a:solidFill>
                  <a:srgbClr val="ffffff"/>
                </a:solidFill>
              </a:rPr>
              <a:t>중간 최종 제출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 rot="5400000">
            <a:off x="-24786" y="4262585"/>
            <a:ext cx="2162100" cy="338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>
                <a:solidFill>
                  <a:srgbClr val="ffffff"/>
                </a:solidFill>
              </a:rPr>
              <a:t>요건 분석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2" name="Google Shape;182;p20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miter/>
          </a:ln>
        </p:spPr>
      </p:cxnSp>
      <p:sp>
        <p:nvSpPr>
          <p:cNvPr id="183" name="Google Shape;183;p20"/>
          <p:cNvSpPr txBox="1"/>
          <p:nvPr/>
        </p:nvSpPr>
        <p:spPr>
          <a:xfrm>
            <a:off x="2735750" y="1969750"/>
            <a:ext cx="9168900" cy="30000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1600" b="1">
                <a:solidFill>
                  <a:srgbClr val="ffffff"/>
                </a:solidFill>
              </a:rPr>
              <a:t>1)</a:t>
            </a:r>
            <a:r>
              <a:rPr lang="ko-KR" altLang="en-US" sz="1600" b="1">
                <a:solidFill>
                  <a:srgbClr val="ffffff"/>
                </a:solidFill>
              </a:rPr>
              <a:t> </a:t>
            </a:r>
            <a:r>
              <a:rPr lang="en-US" sz="1600" b="1">
                <a:solidFill>
                  <a:srgbClr val="ffffff"/>
                </a:solidFill>
              </a:rPr>
              <a:t>파리바게트 모든 지점의 기계 모델 일련번호는 유일하다고 가정한다.</a:t>
            </a:r>
            <a:endParaRPr lang="en-US" sz="1600" b="1">
              <a:solidFill>
                <a:srgbClr val="ffffff"/>
              </a:solidFill>
            </a:endParaRP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1600" b="1">
                <a:solidFill>
                  <a:srgbClr val="ffffff"/>
                </a:solidFill>
              </a:rPr>
              <a:t>2)</a:t>
            </a:r>
            <a:r>
              <a:rPr lang="ko-KR" altLang="en-US" sz="1600" b="1">
                <a:solidFill>
                  <a:srgbClr val="ffffff"/>
                </a:solidFill>
              </a:rPr>
              <a:t> </a:t>
            </a:r>
            <a:r>
              <a:rPr lang="en-US" sz="1600" b="1">
                <a:solidFill>
                  <a:srgbClr val="ffffff"/>
                </a:solidFill>
              </a:rPr>
              <a:t>파리바게트 지점마다 필요한 제품의 수량과 재고는 각각 다르다.</a:t>
            </a:r>
            <a:endParaRPr lang="en-US" sz="1600" b="1">
              <a:solidFill>
                <a:srgbClr val="ffffff"/>
              </a:solidFill>
            </a:endParaRP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1600" b="1">
                <a:solidFill>
                  <a:srgbClr val="ffffff"/>
                </a:solidFill>
              </a:rPr>
              <a:t>3)</a:t>
            </a:r>
            <a:r>
              <a:rPr lang="ko-KR" altLang="en-US" sz="1600" b="1">
                <a:solidFill>
                  <a:srgbClr val="ffffff"/>
                </a:solidFill>
              </a:rPr>
              <a:t> </a:t>
            </a:r>
            <a:r>
              <a:rPr lang="en-US" sz="1600" b="1">
                <a:solidFill>
                  <a:srgbClr val="ffffff"/>
                </a:solidFill>
              </a:rPr>
              <a:t>지점마다 거래내역을 따로 관리한다.</a:t>
            </a:r>
            <a:endParaRPr lang="en-US" sz="1600" b="1">
              <a:solidFill>
                <a:srgbClr val="ffffff"/>
              </a:solidFill>
            </a:endParaRP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1600" b="1">
                <a:solidFill>
                  <a:srgbClr val="ffffff"/>
                </a:solidFill>
              </a:rPr>
              <a:t>4)</a:t>
            </a:r>
            <a:r>
              <a:rPr lang="ko-KR" altLang="en-US" sz="1600" b="1">
                <a:solidFill>
                  <a:srgbClr val="ffffff"/>
                </a:solidFill>
              </a:rPr>
              <a:t> </a:t>
            </a:r>
            <a:r>
              <a:rPr lang="en-US" sz="1600" b="1">
                <a:solidFill>
                  <a:srgbClr val="ffffff"/>
                </a:solidFill>
              </a:rPr>
              <a:t>분할 결제는 각각 다른 거래 ID를 갖는다.</a:t>
            </a:r>
            <a:endParaRPr lang="en-US" sz="1600" b="1">
              <a:solidFill>
                <a:srgbClr val="ffffff"/>
              </a:solidFill>
            </a:endParaRP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1600" b="1">
                <a:solidFill>
                  <a:srgbClr val="ffffff"/>
                </a:solidFill>
              </a:rPr>
              <a:t>5)</a:t>
            </a:r>
            <a:r>
              <a:rPr lang="ko-KR" altLang="en-US" sz="1600" b="1">
                <a:solidFill>
                  <a:srgbClr val="ffffff"/>
                </a:solidFill>
              </a:rPr>
              <a:t> </a:t>
            </a:r>
            <a:r>
              <a:rPr lang="en-US" sz="1600" b="1">
                <a:solidFill>
                  <a:srgbClr val="ffffff"/>
                </a:solidFill>
              </a:rPr>
              <a:t>한 거래 ID마다 거래종류는 한 가지여야 한다.</a:t>
            </a:r>
            <a:endParaRPr lang="en-US" sz="1600" b="1">
              <a:solidFill>
                <a:srgbClr val="ffffff"/>
              </a:solidFill>
            </a:endParaRP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1600" b="1">
                <a:solidFill>
                  <a:srgbClr val="ffffff"/>
                </a:solidFill>
              </a:rPr>
              <a:t>6)</a:t>
            </a:r>
            <a:r>
              <a:rPr lang="ko-KR" altLang="en-US" sz="1600" b="1">
                <a:solidFill>
                  <a:srgbClr val="ffffff"/>
                </a:solidFill>
              </a:rPr>
              <a:t> </a:t>
            </a:r>
            <a:r>
              <a:rPr lang="en-US" sz="1600" b="1">
                <a:solidFill>
                  <a:srgbClr val="ffffff"/>
                </a:solidFill>
              </a:rPr>
              <a:t>프로모션 이벤트는 지점마다 다르다는 가정과, 매년 같은 이벤트가 열릴수 있다 가정한다.</a:t>
            </a:r>
            <a:endParaRPr lang="en-US" sz="1600" b="1">
              <a:solidFill>
                <a:srgbClr val="ffffff"/>
              </a:solidFill>
            </a:endParaRPr>
          </a:p>
          <a:p>
            <a:pPr marL="127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1600" b="1">
                <a:solidFill>
                  <a:srgbClr val="ffffff"/>
                </a:solidFill>
              </a:rPr>
              <a:t>7)</a:t>
            </a:r>
            <a:r>
              <a:rPr lang="ko-KR" altLang="en-US" sz="1600" b="1">
                <a:solidFill>
                  <a:srgbClr val="ffffff"/>
                </a:solidFill>
              </a:rPr>
              <a:t> </a:t>
            </a:r>
            <a:r>
              <a:rPr lang="en-US" sz="1600" b="1">
                <a:solidFill>
                  <a:srgbClr val="ffffff"/>
                </a:solidFill>
              </a:rPr>
              <a:t>모든 제품은 특정 카테고리 안에 속한다고 가정한다.</a:t>
            </a:r>
            <a:endParaRPr lang="en-US" sz="1600" b="1">
              <a:solidFill>
                <a:srgbClr val="ffffff"/>
              </a:solidFill>
            </a:endParaRPr>
          </a:p>
          <a:p>
            <a:pPr marL="1270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1600" b="1">
                <a:solidFill>
                  <a:srgbClr val="ffffff"/>
                </a:solidFill>
              </a:rPr>
              <a:t>8)</a:t>
            </a:r>
            <a:r>
              <a:rPr lang="ko-KR" altLang="en-US" sz="1600" b="1">
                <a:solidFill>
                  <a:srgbClr val="ffffff"/>
                </a:solidFill>
              </a:rPr>
              <a:t> </a:t>
            </a:r>
            <a:r>
              <a:rPr lang="en-US" sz="1600" b="1">
                <a:solidFill>
                  <a:srgbClr val="ffffff"/>
                </a:solidFill>
              </a:rPr>
              <a:t>거래종류는 카드거래, 현금거래, 상품권거래 총 3가지로 이루어져 있다.</a:t>
            </a:r>
            <a:endParaRPr lang="en-US" sz="1600" b="1">
              <a:solidFill>
                <a:srgbClr val="ffffff"/>
              </a:solidFill>
            </a:endParaRPr>
          </a:p>
          <a:p>
            <a:pPr marL="1270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1600" b="1">
                <a:solidFill>
                  <a:srgbClr val="ffffff"/>
                </a:solidFill>
              </a:rPr>
              <a:t>9)</a:t>
            </a:r>
            <a:r>
              <a:rPr lang="ko-KR" altLang="en-US" sz="1600" b="1">
                <a:solidFill>
                  <a:srgbClr val="ffffff"/>
                </a:solidFill>
              </a:rPr>
              <a:t> </a:t>
            </a:r>
            <a:r>
              <a:rPr lang="en-US" sz="1600" b="1">
                <a:solidFill>
                  <a:srgbClr val="ffffff"/>
                </a:solidFill>
              </a:rPr>
              <a:t>카드거래 중 제휴카드의 경우 할인을 받을 수 있다.</a:t>
            </a:r>
            <a:endParaRPr lang="en-US" sz="1600" b="1">
              <a:solidFill>
                <a:srgbClr val="ffffff"/>
              </a:solidFill>
            </a:endParaRPr>
          </a:p>
          <a:p>
            <a:pPr marL="1270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None/>
              <a:defRPr/>
            </a:pPr>
            <a:r>
              <a:rPr lang="en-US" altLang="ko-KR" sz="1600" b="1">
                <a:solidFill>
                  <a:srgbClr val="ffffff"/>
                </a:solidFill>
              </a:rPr>
              <a:t>10)</a:t>
            </a:r>
            <a:r>
              <a:rPr lang="ko-KR" altLang="en-US" sz="1600" b="1">
                <a:solidFill>
                  <a:srgbClr val="ffffff"/>
                </a:solidFill>
              </a:rPr>
              <a:t> </a:t>
            </a:r>
            <a:r>
              <a:rPr lang="en-US" sz="1600" b="1">
                <a:solidFill>
                  <a:srgbClr val="ffffff"/>
                </a:solidFill>
              </a:rPr>
              <a:t>파리바게트 프로모션은 여러 제품에 대해 할인을 적용할 수 있다.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2854200" y="1314400"/>
            <a:ext cx="7037700" cy="448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25000"/>
              <a:buChar char="●"/>
              <a:defRPr/>
            </a:pPr>
            <a:r>
              <a:rPr lang="en-US" sz="2400" b="1">
                <a:solidFill>
                  <a:schemeClr val="accent4"/>
                </a:solidFill>
              </a:rPr>
              <a:t>제약사항(constraints) 상술</a:t>
            </a:r>
            <a:endParaRPr lang="en-US" sz="2400" b="1">
              <a:solidFill>
                <a:schemeClr val="accent4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 b="1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/>
        </p:nvSpPr>
        <p:spPr>
          <a:xfrm>
            <a:off x="488041" y="1390600"/>
            <a:ext cx="1136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 rot="5400000">
            <a:off x="-24786" y="4262585"/>
            <a:ext cx="216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</a:rPr>
              <a:t>요건 분석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91" name="Google Shape;191;p21"/>
          <p:cNvCxnSpPr/>
          <p:nvPr/>
        </p:nvCxnSpPr>
        <p:spPr>
          <a:xfrm>
            <a:off x="1056336" y="2238998"/>
            <a:ext cx="0" cy="888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92" name="Google Shape;192;p21"/>
          <p:cNvSpPr txBox="1"/>
          <p:nvPr/>
        </p:nvSpPr>
        <p:spPr>
          <a:xfrm>
            <a:off x="2659550" y="2045950"/>
            <a:ext cx="916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</a:rPr>
              <a:t>11) </a:t>
            </a:r>
            <a:r>
              <a:rPr b="1" lang="en-US" sz="1600">
                <a:solidFill>
                  <a:srgbClr val="FFFFFF"/>
                </a:solidFill>
              </a:rPr>
              <a:t>파리바게트 모든 지점의 기계 모델 일련번호는 유일하다고 가정한다.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</a:rPr>
              <a:t>12) 파리바게트 지점마다 필요한 제품의 수량과 재고는 각각 다르다.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</a:rPr>
              <a:t>13) 지점마다 거래내역을 따로 관리한다.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</a:rPr>
              <a:t>14) 분할 결제는 각각 다른 거래 ID를 갖는다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</a:rPr>
              <a:t>15) 한 거래 ID마다 거래종류는 한가지여야한다.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</a:rPr>
              <a:t>16) 프로모션 이벤트는 지점마다 다르다는 가정과, 매년 같은 이벤트가 열릴 수 있다고 가정한다.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</a:rPr>
              <a:t>17) 모든 제품은 특정 카테고리 안에서 속한다고 가정한다.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</a:rPr>
              <a:t>18) 파리바게트의 각 지점의 branch_office_id는 개점된 순서를 나타낸다.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FFFF"/>
                </a:solidFill>
              </a:rPr>
              <a:t>19) 파리바게트는 각 지역(상도,강남 등등)마다 최대 한 개씩 존재한다. 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2778000" y="1466800"/>
            <a:ext cx="70377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b="1" lang="en-US" sz="2400">
                <a:solidFill>
                  <a:schemeClr val="accent4"/>
                </a:solidFill>
              </a:rPr>
              <a:t>제약사항(constraints) 상술</a:t>
            </a:r>
            <a:endParaRPr b="1" sz="2400">
              <a:solidFill>
                <a:schemeClr val="accent4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</ep:Words>
  <ep:PresentationFormat/>
  <ep:Paragraphs>0</ep:Paragraphs>
  <ep:Slides>48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ep:HeadingPairs>
  <ep:TitlesOfParts>
    <vt:vector size="4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newmi</cp:lastModifiedBy>
  <dcterms:modified xsi:type="dcterms:W3CDTF">2019-12-03T07:35:04.226</dcterms:modified>
  <cp:revision>2</cp:revision>
  <cp:version>1000.0000.01</cp:version>
</cp:coreProperties>
</file>