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5" r:id="rId4"/>
    <p:sldId id="276" r:id="rId5"/>
    <p:sldId id="258" r:id="rId6"/>
    <p:sldId id="272" r:id="rId7"/>
    <p:sldId id="267" r:id="rId8"/>
    <p:sldId id="274" r:id="rId9"/>
    <p:sldId id="278" r:id="rId10"/>
    <p:sldId id="279" r:id="rId11"/>
    <p:sldId id="280" r:id="rId12"/>
    <p:sldId id="282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3" autoAdjust="0"/>
    <p:restoredTop sz="94862" autoAdjust="0"/>
  </p:normalViewPr>
  <p:slideViewPr>
    <p:cSldViewPr>
      <p:cViewPr>
        <p:scale>
          <a:sx n="50" d="100"/>
          <a:sy n="50" d="100"/>
        </p:scale>
        <p:origin x="-452" y="408"/>
      </p:cViewPr>
      <p:guideLst>
        <p:guide orient="horz" pos="3239"/>
        <p:guide pos="57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D124F-2563-4633-A869-F165244BB1B4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6EDD-F04D-42B3-8DCB-79C3DBC912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7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36EDD-F04D-42B3-8DCB-79C3DBC912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45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36EDD-F04D-42B3-8DCB-79C3DBC912C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67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1" y="3308647"/>
            <a:ext cx="18288002" cy="160625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90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Futura Bk BT"/>
              </a:rPr>
              <a:t>스터디카페</a:t>
            </a:r>
            <a:r>
              <a:rPr lang="ko-KR" altLang="en-US" sz="9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Futura Bk BT"/>
              </a:rPr>
              <a:t> 예약 시스템</a:t>
            </a:r>
            <a:endParaRPr lang="ko-KR" altLang="en-US" sz="9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Futura Bk BT"/>
            </a:endParaRPr>
          </a:p>
        </p:txBody>
      </p:sp>
      <p:sp>
        <p:nvSpPr>
          <p:cNvPr id="1005" name="TextBox 1004"/>
          <p:cNvSpPr txBox="1"/>
          <p:nvPr/>
        </p:nvSpPr>
        <p:spPr>
          <a:xfrm>
            <a:off x="3048000" y="4908470"/>
            <a:ext cx="11963400" cy="4903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ko-KR" sz="2600" spc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en-US" altLang="ko-KR" sz="2600" b="1" spc="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 T U D Y   C A F E : O N – L I N E   S Y S T E M</a:t>
            </a:r>
            <a:endParaRPr lang="ko-KR" altLang="en-US" sz="2600" b="1" spc="5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6" name="TextBox 1005"/>
          <p:cNvSpPr txBox="1"/>
          <p:nvPr/>
        </p:nvSpPr>
        <p:spPr>
          <a:xfrm>
            <a:off x="3219450" y="6507480"/>
            <a:ext cx="11734800" cy="146304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디지털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컨버전스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전문 개발자 양성 과정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</a:p>
          <a:p>
            <a:pPr algn="r">
              <a:lnSpc>
                <a:spcPct val="150000"/>
              </a:lnSpc>
              <a:defRPr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2020.12.18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2021.01.19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김이박조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│ 팀장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박현지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팀원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김영남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이지은</a:t>
            </a:r>
          </a:p>
        </p:txBody>
      </p:sp>
      <p:pic>
        <p:nvPicPr>
          <p:cNvPr id="1027" name="Picture 3" descr="C:\Users\qkrgu\Desktop\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9199" b="-1235"/>
          <a:stretch/>
        </p:blipFill>
        <p:spPr bwMode="auto">
          <a:xfrm>
            <a:off x="3158490" y="4852510"/>
            <a:ext cx="7620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06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JAVA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09586"/>
              </p:ext>
            </p:extLst>
          </p:nvPr>
        </p:nvGraphicFramePr>
        <p:xfrm>
          <a:off x="1143000" y="2247900"/>
          <a:ext cx="16154400" cy="67817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38600"/>
                <a:gridCol w="4038600"/>
                <a:gridCol w="4038600"/>
                <a:gridCol w="4038600"/>
              </a:tblGrid>
              <a:tr h="753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공통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Bean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클래스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Dao</a:t>
                      </a:r>
                      <a:r>
                        <a:rPr lang="en-US" altLang="ko-KR" sz="240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 </a:t>
                      </a:r>
                      <a:r>
                        <a:rPr lang="ko-KR" altLang="en-US" sz="2400" baseline="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클래스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다용도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FrontController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Member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SuperDao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FlowParameters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SuperClass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Notice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MemberDao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Myutility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SuperController (I)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Product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NotifyDao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Paging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Validator (I)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Reservation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ProductDao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Gmail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Order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ReservationDao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SHA256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Price</a:t>
                      </a:r>
                      <a:endParaRPr lang="ko-KR" altLang="ko-KR" sz="24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OrderDao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PriceDao</a:t>
                      </a:r>
                      <a:endParaRPr lang="ko-KR" altLang="ko-KR" sz="2400" dirty="0" smtClean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753533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1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06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JAVA 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64853"/>
              </p:ext>
            </p:extLst>
          </p:nvPr>
        </p:nvGraphicFramePr>
        <p:xfrm>
          <a:off x="1219200" y="1523880"/>
          <a:ext cx="16002000" cy="8127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/>
                <a:gridCol w="2667000"/>
                <a:gridCol w="2667000"/>
                <a:gridCol w="2667000"/>
                <a:gridCol w="2667000"/>
                <a:gridCol w="2667000"/>
              </a:tblGrid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effectLst/>
                        </a:rPr>
                        <a:t>회원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effectLst/>
                        </a:rPr>
                        <a:t>공지사항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effectLst/>
                        </a:rPr>
                        <a:t>상품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effectLst/>
                        </a:rPr>
                        <a:t>예약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effectLst/>
                        </a:rPr>
                        <a:t>결제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 err="1" smtClean="0">
                          <a:effectLst/>
                        </a:rPr>
                        <a:t>QnA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MemberIdCheck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NotifyDelete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ProductDelete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ReservationInsert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OrderList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 err="1" smtClean="0">
                          <a:effectLst/>
                        </a:rPr>
                        <a:t>MailSend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MemberIdSearch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NotifyDetailView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ProductDetail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 smtClean="0">
                          <a:effectLst/>
                        </a:rPr>
                        <a:t>ReservationDelete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OrderUpdate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2400" dirty="0" err="1" smtClean="0">
                          <a:effectLst/>
                        </a:rPr>
                        <a:t>MailAuth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MemberInsert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NotifyInsert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ProductFac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OrderDelete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MemberList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NotifyList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ProductFee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MemberLogin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NotifyUpdate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ProductInsert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MemberLogout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ProductList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MemberPwsearch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ProductPrice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MemberSort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ProductUpdate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</a:rPr>
                        <a:t>MemberDetailView</a:t>
                      </a:r>
                      <a:endParaRPr lang="ko-KR" sz="22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</a:t>
                      </a:r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소개</a:t>
                      </a:r>
                      <a:endParaRPr lang="ko-KR" sz="2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MemberUpdate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Main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MemberDelete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About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2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6834814" y="266700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06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001000" y="301406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001"/>
          <p:cNvGrpSpPr/>
          <p:nvPr/>
        </p:nvGrpSpPr>
        <p:grpSpPr>
          <a:xfrm>
            <a:off x="15861594" y="891811"/>
            <a:ext cx="840336" cy="54262"/>
            <a:chOff x="15861594" y="1161905"/>
            <a:chExt cx="840336" cy="54262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56293"/>
              </p:ext>
            </p:extLst>
          </p:nvPr>
        </p:nvGraphicFramePr>
        <p:xfrm>
          <a:off x="1219200" y="1253786"/>
          <a:ext cx="16002000" cy="8805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err="1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메뉴바</a:t>
                      </a: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 </a:t>
                      </a:r>
                      <a:r>
                        <a:rPr lang="en-US" altLang="ko-KR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&amp; </a:t>
                      </a: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소개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메인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회원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공지사항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상품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common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main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meIdCheck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noDetailView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prDelete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about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meIdSearch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noInsertForm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prDetail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meInsertForm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noList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prFac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meList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noUpdateForm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prFee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meLoginForm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prInsert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mePwChange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prList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mePwSearch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prUpdate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meDetailView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prPrice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meUpdateForm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예약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결제</a:t>
                      </a:r>
                      <a:endParaRPr lang="ko-KR" sz="2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/>
                        </a:rPr>
                        <a:t>기타</a:t>
                      </a:r>
                      <a:endParaRPr lang="ko-KR" sz="2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68580" marR="68580" marT="0" marB="0" anchor="ctr">
                    <a:solidFill>
                      <a:schemeClr val="tx1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reInsert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orList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start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 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68580" marR="68580" marT="0" marB="0" anchor="ctr"/>
                </a:tc>
              </a:tr>
              <a:tr h="677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 </a:t>
                      </a:r>
                      <a:endParaRPr lang="ko-KR" sz="1000" dirty="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/>
                        </a:rPr>
                        <a:t>orAdmin</a:t>
                      </a:r>
                      <a:endParaRPr lang="ko-KR" sz="2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 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 </a:t>
                      </a:r>
                      <a:endParaRPr lang="ko-KR" sz="100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굴림"/>
                          <a:cs typeface="굴림"/>
                        </a:rPr>
                        <a:t> </a:t>
                      </a:r>
                      <a:endParaRPr lang="ko-KR" sz="1000" dirty="0">
                        <a:effectLst/>
                        <a:latin typeface="맑은 고딕"/>
                        <a:cs typeface="맑은 고딕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545453"/>
            <a:ext cx="18288000" cy="1333984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sz="7500" kern="0" spc="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Futura Bk BT"/>
              </a:rPr>
              <a:t>CONTENTS</a:t>
            </a:r>
            <a:endParaRPr 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419477"/>
              </p:ext>
            </p:extLst>
          </p:nvPr>
        </p:nvGraphicFramePr>
        <p:xfrm>
          <a:off x="6427553" y="43815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01</a:t>
                      </a:r>
                      <a:endParaRPr lang="en-US" sz="22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주제 및 목적</a:t>
                      </a:r>
                      <a:endParaRPr lang="ko-KR" altLang="en-US" sz="21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238500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89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1002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752866"/>
              </p:ext>
            </p:extLst>
          </p:nvPr>
        </p:nvGraphicFramePr>
        <p:xfrm>
          <a:off x="6426279" y="5115946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한컴 윤고딕 740"/>
                          <a:ea typeface="한컴 윤고딕 740"/>
                          <a:cs typeface="Times New Roman"/>
                        </a:rPr>
                        <a:t>02</a:t>
                      </a:r>
                      <a:endParaRPr lang="en-US" sz="2200" dirty="0">
                        <a:ea typeface="한컴 윤고딕 740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기능</a:t>
                      </a:r>
                      <a:r>
                        <a:rPr lang="ko-KR" altLang="en-US" sz="2100" b="0" i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및 역할</a:t>
                      </a:r>
                      <a:endParaRPr lang="ko-KR" altLang="en-US" sz="2100" b="0" i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63016"/>
              </p:ext>
            </p:extLst>
          </p:nvPr>
        </p:nvGraphicFramePr>
        <p:xfrm>
          <a:off x="6426278" y="73533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한컴 윤고딕 740"/>
                          <a:ea typeface="한컴 윤고딕 740"/>
                          <a:cs typeface="Times New Roman"/>
                        </a:rPr>
                        <a:t>05</a:t>
                      </a:r>
                      <a:endParaRPr lang="en-US" sz="2200" dirty="0">
                        <a:ea typeface="한컴 윤고딕 740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사용 언어와 개발 환경</a:t>
                      </a:r>
                      <a:endParaRPr lang="ko-KR" altLang="en-US" sz="21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16549"/>
              </p:ext>
            </p:extLst>
          </p:nvPr>
        </p:nvGraphicFramePr>
        <p:xfrm>
          <a:off x="6426278" y="65913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한컴 윤고딕 740"/>
                          <a:ea typeface="한컴 윤고딕 740"/>
                          <a:cs typeface="Times New Roman"/>
                        </a:rPr>
                        <a:t>04</a:t>
                      </a:r>
                      <a:endParaRPr lang="en-US" sz="2200" dirty="0">
                        <a:ea typeface="한컴 윤고딕 740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프로젝트 일정표</a:t>
                      </a:r>
                      <a:endParaRPr lang="en-US" altLang="ko-KR" sz="2100" b="0" i="0" dirty="0" smtClean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5387"/>
              </p:ext>
            </p:extLst>
          </p:nvPr>
        </p:nvGraphicFramePr>
        <p:xfrm>
          <a:off x="6424157" y="5829300"/>
          <a:ext cx="5437136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5830"/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한컴 윤고딕 740"/>
                          <a:ea typeface="한컴 윤고딕 740"/>
                          <a:cs typeface="Times New Roman"/>
                        </a:rPr>
                        <a:t>03</a:t>
                      </a:r>
                      <a:endParaRPr lang="en-US" sz="2200" dirty="0">
                        <a:ea typeface="한컴 윤고딕 740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팀원 역할 분담</a:t>
                      </a:r>
                      <a:endParaRPr lang="ko-KR" altLang="en-US" sz="21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30174"/>
              </p:ext>
            </p:extLst>
          </p:nvPr>
        </p:nvGraphicFramePr>
        <p:xfrm>
          <a:off x="6426278" y="8145780"/>
          <a:ext cx="5308522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251"/>
                <a:gridCol w="4623271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한컴 윤고딕 740"/>
                          <a:ea typeface="한컴 윤고딕 740"/>
                          <a:cs typeface="Times New Roman"/>
                        </a:rPr>
                        <a:t>06</a:t>
                      </a:r>
                      <a:endParaRPr lang="en-US" sz="2200" dirty="0">
                        <a:ea typeface="한컴 윤고딕 740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ERD</a:t>
                      </a:r>
                      <a:r>
                        <a:rPr lang="ko-KR" altLang="en-US" sz="2100" b="0" i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2100" b="0" i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, </a:t>
                      </a:r>
                      <a:r>
                        <a:rPr lang="ko-KR" altLang="en-US" sz="2100" b="0" i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클래스 </a:t>
                      </a:r>
                      <a:r>
                        <a:rPr lang="en-US" altLang="ko-KR" sz="2100" b="0" i="0" baseline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, JSP</a:t>
                      </a:r>
                      <a:endParaRPr lang="ko-KR" altLang="en-US" sz="21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98382"/>
              </p:ext>
            </p:extLst>
          </p:nvPr>
        </p:nvGraphicFramePr>
        <p:xfrm>
          <a:off x="6427553" y="8877300"/>
          <a:ext cx="543289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06"/>
                <a:gridCol w="4731588"/>
              </a:tblGrid>
              <a:tr h="3810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sz="2200" b="0" i="0" dirty="0" smtClean="0">
                          <a:solidFill>
                            <a:srgbClr val="FFFFFF"/>
                          </a:solidFill>
                          <a:latin typeface="한컴 윤고딕 740"/>
                          <a:ea typeface="한컴 윤고딕 740"/>
                          <a:cs typeface="Times New Roman"/>
                        </a:rPr>
                        <a:t>07</a:t>
                      </a:r>
                      <a:endParaRPr lang="en-US" sz="2200" dirty="0">
                        <a:ea typeface="한컴 윤고딕 740"/>
                        <a:cs typeface="Times New Roman"/>
                      </a:endParaRP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2100" b="0" i="0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/>
                        </a:rPr>
                        <a:t>시연</a:t>
                      </a:r>
                      <a:endParaRPr lang="ko-KR" altLang="en-US" sz="2100" b="0" i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액자 41"/>
          <p:cNvSpPr/>
          <p:nvPr/>
        </p:nvSpPr>
        <p:spPr>
          <a:xfrm>
            <a:off x="12057092" y="1967643"/>
            <a:ext cx="4478308" cy="538565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액자 31"/>
          <p:cNvSpPr/>
          <p:nvPr/>
        </p:nvSpPr>
        <p:spPr>
          <a:xfrm>
            <a:off x="1952817" y="1980650"/>
            <a:ext cx="4478308" cy="5385657"/>
          </a:xfrm>
          <a:prstGeom prst="frame">
            <a:avLst>
              <a:gd name="adj1" fmla="val 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bject 14"/>
          <p:cNvSpPr txBox="1"/>
          <p:nvPr/>
        </p:nvSpPr>
        <p:spPr>
          <a:xfrm>
            <a:off x="1952817" y="7912129"/>
            <a:ext cx="4478308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defRPr/>
            </a:pPr>
            <a:r>
              <a:rPr lang="ko-KR" altLang="en-US" sz="2400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카공족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 </a:t>
            </a:r>
            <a:r>
              <a:rPr lang="en-US" altLang="ko-KR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, </a:t>
            </a:r>
            <a:r>
              <a:rPr lang="ko-KR" altLang="en-US" sz="2400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코피스족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 증가</a:t>
            </a:r>
          </a:p>
        </p:txBody>
      </p:sp>
      <p:grpSp>
        <p:nvGrpSpPr>
          <p:cNvPr id="16" name="그룹 1005"/>
          <p:cNvGrpSpPr/>
          <p:nvPr/>
        </p:nvGrpSpPr>
        <p:grpSpPr>
          <a:xfrm>
            <a:off x="3813773" y="6939712"/>
            <a:ext cx="731414" cy="731414"/>
            <a:chOff x="3813773" y="7016205"/>
            <a:chExt cx="731414" cy="731414"/>
          </a:xfrm>
        </p:grpSpPr>
        <p:grpSp>
          <p:nvGrpSpPr>
            <p:cNvPr id="17" name="그룹 1006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19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18" name="Object 24"/>
            <p:cNvSpPr txBox="1"/>
            <p:nvPr/>
          </p:nvSpPr>
          <p:spPr>
            <a:xfrm>
              <a:off x="3864776" y="7138895"/>
              <a:ext cx="656424" cy="5956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b="1" kern="0" spc="-1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여기어때 잘난체 OTF" pitchFamily="34" charset="0"/>
                </a:rPr>
                <a:t>01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1010"/>
          <p:cNvGrpSpPr/>
          <p:nvPr/>
        </p:nvGrpSpPr>
        <p:grpSpPr>
          <a:xfrm>
            <a:off x="13892908" y="6939712"/>
            <a:ext cx="731414" cy="731414"/>
            <a:chOff x="13892908" y="7016205"/>
            <a:chExt cx="731414" cy="731414"/>
          </a:xfrm>
        </p:grpSpPr>
        <p:pic>
          <p:nvPicPr>
            <p:cNvPr id="27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2908" y="7016205"/>
              <a:ext cx="731414" cy="731414"/>
            </a:xfrm>
            <a:prstGeom prst="rect">
              <a:avLst/>
            </a:prstGeom>
          </p:spPr>
        </p:pic>
      </p:grpSp>
      <p:sp>
        <p:nvSpPr>
          <p:cNvPr id="28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01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스터디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카페 주제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0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1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03265"/>
            <a:ext cx="3122864" cy="2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Object 23"/>
          <p:cNvSpPr txBox="1"/>
          <p:nvPr/>
        </p:nvSpPr>
        <p:spPr>
          <a:xfrm>
            <a:off x="1952817" y="8496300"/>
            <a:ext cx="4478308" cy="1371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공부 문화 변화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이전 </a:t>
            </a:r>
            <a:r>
              <a:rPr lang="en-US" altLang="ko-KR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: </a:t>
            </a: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독서실 </a:t>
            </a:r>
            <a:r>
              <a:rPr lang="en-US" altLang="ko-KR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, </a:t>
            </a: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방 </a:t>
            </a:r>
            <a:endParaRPr lang="en-US" altLang="ko-KR" kern="0" spc="-100" dirty="0" smtClean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이후 </a:t>
            </a:r>
            <a:r>
              <a:rPr lang="en-US" altLang="ko-KR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: </a:t>
            </a: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커피전문점 </a:t>
            </a:r>
            <a:endParaRPr lang="ko-KR" altLang="en-US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7010400" y="1967643"/>
            <a:ext cx="4478308" cy="538565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1" name="그룹 1008"/>
          <p:cNvGrpSpPr/>
          <p:nvPr/>
        </p:nvGrpSpPr>
        <p:grpSpPr>
          <a:xfrm>
            <a:off x="8834293" y="6939712"/>
            <a:ext cx="731414" cy="731414"/>
            <a:chOff x="8834293" y="7016205"/>
            <a:chExt cx="731414" cy="731414"/>
          </a:xfrm>
        </p:grpSpPr>
        <p:pic>
          <p:nvPicPr>
            <p:cNvPr id="23" name="Object 2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4293" y="7016205"/>
              <a:ext cx="731414" cy="731414"/>
            </a:xfrm>
            <a:prstGeom prst="rect">
              <a:avLst/>
            </a:prstGeom>
          </p:spPr>
        </p:pic>
      </p:grpSp>
      <p:sp>
        <p:nvSpPr>
          <p:cNvPr id="37" name="Object 24"/>
          <p:cNvSpPr txBox="1"/>
          <p:nvPr/>
        </p:nvSpPr>
        <p:spPr>
          <a:xfrm>
            <a:off x="8871788" y="7062402"/>
            <a:ext cx="656424" cy="595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여기어때 잘난체 OTF" pitchFamily="34" charset="0"/>
              </a:rPr>
              <a:t>02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66" y="3321655"/>
            <a:ext cx="3128734" cy="2789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Object 14"/>
          <p:cNvSpPr txBox="1"/>
          <p:nvPr/>
        </p:nvSpPr>
        <p:spPr>
          <a:xfrm>
            <a:off x="7010400" y="7886700"/>
            <a:ext cx="4478308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defRPr/>
            </a:pPr>
            <a:r>
              <a:rPr lang="ko-KR" altLang="en-US" sz="2400" kern="0" spc="-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스터디카페</a:t>
            </a: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 이용객 증가</a:t>
            </a:r>
          </a:p>
        </p:txBody>
      </p:sp>
      <p:sp>
        <p:nvSpPr>
          <p:cNvPr id="40" name="Object 23"/>
          <p:cNvSpPr txBox="1"/>
          <p:nvPr/>
        </p:nvSpPr>
        <p:spPr>
          <a:xfrm>
            <a:off x="7010400" y="8470871"/>
            <a:ext cx="4478308" cy="1371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라이프 스타일 </a:t>
            </a:r>
            <a:r>
              <a:rPr lang="en-US" altLang="ko-KR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, </a:t>
            </a: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소비성향으로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새로운 공부 공간인 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 err="1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스터디카페</a:t>
            </a: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 탄생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41" name="Object 24"/>
          <p:cNvSpPr txBox="1"/>
          <p:nvPr/>
        </p:nvSpPr>
        <p:spPr>
          <a:xfrm>
            <a:off x="13897776" y="7035800"/>
            <a:ext cx="726546" cy="595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여기어때 잘난체 OTF" pitchFamily="34" charset="0"/>
              </a:rPr>
              <a:t>03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255" y="3446308"/>
            <a:ext cx="2941545" cy="230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bject 14"/>
          <p:cNvSpPr txBox="1"/>
          <p:nvPr/>
        </p:nvSpPr>
        <p:spPr>
          <a:xfrm>
            <a:off x="12115800" y="7835929"/>
            <a:ext cx="4478308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defRPr/>
            </a:pP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예약 시스템의 불편함</a:t>
            </a:r>
          </a:p>
        </p:txBody>
      </p:sp>
      <p:sp>
        <p:nvSpPr>
          <p:cNvPr id="45" name="Object 23"/>
          <p:cNvSpPr txBox="1"/>
          <p:nvPr/>
        </p:nvSpPr>
        <p:spPr>
          <a:xfrm>
            <a:off x="12115800" y="8420100"/>
            <a:ext cx="4478308" cy="1371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기존 오프라인 무인 결제 방식에</a:t>
            </a:r>
            <a:r>
              <a:rPr lang="en-US" altLang="ko-KR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 </a:t>
            </a: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대한 </a:t>
            </a:r>
            <a:endParaRPr lang="en-US" altLang="ko-KR" kern="0" spc="-100" dirty="0" smtClean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개선 </a:t>
            </a: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필요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357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057092" y="1967643"/>
            <a:ext cx="4478308" cy="538565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1952817" y="1980650"/>
            <a:ext cx="4478308" cy="5385657"/>
          </a:xfrm>
          <a:prstGeom prst="frame">
            <a:avLst>
              <a:gd name="adj1" fmla="val 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Object 14"/>
          <p:cNvSpPr txBox="1"/>
          <p:nvPr/>
        </p:nvSpPr>
        <p:spPr>
          <a:xfrm>
            <a:off x="1952817" y="7912129"/>
            <a:ext cx="4478308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defRPr/>
            </a:pPr>
            <a:r>
              <a:rPr lang="ko-KR" altLang="en-US" sz="2400" kern="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실시간 예약 조회</a:t>
            </a:r>
            <a:endParaRPr lang="ko-KR" altLang="en-US" sz="2400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G마켓 산스 Bold"/>
            </a:endParaRPr>
          </a:p>
        </p:txBody>
      </p:sp>
      <p:grpSp>
        <p:nvGrpSpPr>
          <p:cNvPr id="7" name="그룹 1005"/>
          <p:cNvGrpSpPr/>
          <p:nvPr/>
        </p:nvGrpSpPr>
        <p:grpSpPr>
          <a:xfrm>
            <a:off x="3813773" y="6939712"/>
            <a:ext cx="731414" cy="731414"/>
            <a:chOff x="3813773" y="7016205"/>
            <a:chExt cx="731414" cy="731414"/>
          </a:xfrm>
        </p:grpSpPr>
        <p:grpSp>
          <p:nvGrpSpPr>
            <p:cNvPr id="8" name="그룹 1006"/>
            <p:cNvGrpSpPr/>
            <p:nvPr/>
          </p:nvGrpSpPr>
          <p:grpSpPr>
            <a:xfrm>
              <a:off x="3813773" y="7016205"/>
              <a:ext cx="731414" cy="731414"/>
              <a:chOff x="3813773" y="7016205"/>
              <a:chExt cx="731414" cy="731414"/>
            </a:xfrm>
          </p:grpSpPr>
          <p:pic>
            <p:nvPicPr>
              <p:cNvPr id="10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13773" y="7016205"/>
                <a:ext cx="731414" cy="731414"/>
              </a:xfrm>
              <a:prstGeom prst="rect">
                <a:avLst/>
              </a:prstGeom>
            </p:spPr>
          </p:pic>
        </p:grpSp>
        <p:sp>
          <p:nvSpPr>
            <p:cNvPr id="9" name="Object 24"/>
            <p:cNvSpPr txBox="1"/>
            <p:nvPr/>
          </p:nvSpPr>
          <p:spPr>
            <a:xfrm>
              <a:off x="3864776" y="7138895"/>
              <a:ext cx="656424" cy="595698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2600" b="1" kern="0" spc="-100" dirty="0" smtClea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여기어때 잘난체 OTF" pitchFamily="34" charset="0"/>
                </a:rPr>
                <a:t>01</a:t>
              </a:r>
              <a:endParaRPr 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10"/>
          <p:cNvGrpSpPr/>
          <p:nvPr/>
        </p:nvGrpSpPr>
        <p:grpSpPr>
          <a:xfrm>
            <a:off x="13892908" y="6939712"/>
            <a:ext cx="731414" cy="731414"/>
            <a:chOff x="13892908" y="7016205"/>
            <a:chExt cx="731414" cy="731414"/>
          </a:xfrm>
        </p:grpSpPr>
        <p:pic>
          <p:nvPicPr>
            <p:cNvPr id="12" name="Object 3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2908" y="7016205"/>
              <a:ext cx="731414" cy="731414"/>
            </a:xfrm>
            <a:prstGeom prst="rect">
              <a:avLst/>
            </a:prstGeom>
          </p:spPr>
        </p:pic>
      </p:grpSp>
      <p:sp>
        <p:nvSpPr>
          <p:cNvPr id="13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01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스터디</a:t>
            </a:r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카페 목</a:t>
            </a:r>
            <a:r>
              <a:rPr lang="ko-KR" altLang="en-US" sz="5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16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18" name="Object 23"/>
          <p:cNvSpPr txBox="1"/>
          <p:nvPr/>
        </p:nvSpPr>
        <p:spPr>
          <a:xfrm>
            <a:off x="1952817" y="8496300"/>
            <a:ext cx="4478308" cy="1371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실시간 예약 가능한 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좌석 </a:t>
            </a:r>
            <a:r>
              <a:rPr lang="en-US" altLang="ko-KR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, </a:t>
            </a: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시간대 조회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19" name="액자 18"/>
          <p:cNvSpPr/>
          <p:nvPr/>
        </p:nvSpPr>
        <p:spPr>
          <a:xfrm>
            <a:off x="7010400" y="1967643"/>
            <a:ext cx="4478308" cy="5385657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008"/>
          <p:cNvGrpSpPr/>
          <p:nvPr/>
        </p:nvGrpSpPr>
        <p:grpSpPr>
          <a:xfrm>
            <a:off x="8834293" y="6939712"/>
            <a:ext cx="731414" cy="731414"/>
            <a:chOff x="8834293" y="7016205"/>
            <a:chExt cx="731414" cy="731414"/>
          </a:xfrm>
        </p:grpSpPr>
        <p:pic>
          <p:nvPicPr>
            <p:cNvPr id="21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293" y="7016205"/>
              <a:ext cx="731414" cy="731414"/>
            </a:xfrm>
            <a:prstGeom prst="rect">
              <a:avLst/>
            </a:prstGeom>
          </p:spPr>
        </p:pic>
      </p:grpSp>
      <p:sp>
        <p:nvSpPr>
          <p:cNvPr id="22" name="Object 24"/>
          <p:cNvSpPr txBox="1"/>
          <p:nvPr/>
        </p:nvSpPr>
        <p:spPr>
          <a:xfrm>
            <a:off x="8871788" y="7062402"/>
            <a:ext cx="656424" cy="595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여기어때 잘난체 OTF" pitchFamily="34" charset="0"/>
              </a:rPr>
              <a:t>02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7010400" y="7886700"/>
            <a:ext cx="4478308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defRPr/>
            </a:pPr>
            <a:r>
              <a:rPr lang="ko-KR" altLang="en-US" sz="2400" kern="0" spc="-100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온라인 결제 방식</a:t>
            </a:r>
          </a:p>
        </p:txBody>
      </p:sp>
      <p:sp>
        <p:nvSpPr>
          <p:cNvPr id="25" name="Object 23"/>
          <p:cNvSpPr txBox="1"/>
          <p:nvPr/>
        </p:nvSpPr>
        <p:spPr>
          <a:xfrm>
            <a:off x="7010400" y="8470871"/>
            <a:ext cx="4478308" cy="1371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최적화된 온라인 시스템을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갖추어 온라인 결제 방식 도입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13897776" y="7035800"/>
            <a:ext cx="726546" cy="59569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600" b="1" kern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여기어때 잘난체 OTF" pitchFamily="34" charset="0"/>
              </a:rPr>
              <a:t>03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12115800" y="7835929"/>
            <a:ext cx="4478308" cy="71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>
              <a:defRPr/>
            </a:pPr>
            <a:r>
              <a:rPr lang="ko-KR" altLang="en-US" sz="2400" kern="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편리함 </a:t>
            </a:r>
            <a:r>
              <a:rPr lang="en-US" altLang="ko-KR" sz="2400" kern="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, </a:t>
            </a:r>
            <a:r>
              <a:rPr lang="ko-KR" altLang="en-US" sz="2400" kern="0" spc="-1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Bold"/>
              </a:rPr>
              <a:t>유용성 증대</a:t>
            </a:r>
            <a:endParaRPr lang="ko-KR" altLang="en-US" sz="2400" kern="0" spc="-100" dirty="0">
              <a:latin typeface="맑은 고딕" panose="020B0503020000020004" pitchFamily="50" charset="-127"/>
              <a:ea typeface="맑은 고딕" panose="020B0503020000020004" pitchFamily="50" charset="-127"/>
              <a:cs typeface="G마켓 산스 Bold"/>
            </a:endParaRPr>
          </a:p>
        </p:txBody>
      </p:sp>
      <p:sp>
        <p:nvSpPr>
          <p:cNvPr id="29" name="Object 23"/>
          <p:cNvSpPr txBox="1"/>
          <p:nvPr/>
        </p:nvSpPr>
        <p:spPr>
          <a:xfrm>
            <a:off x="12115800" y="8420100"/>
            <a:ext cx="4478308" cy="13716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예약부터 결제 </a:t>
            </a:r>
            <a:r>
              <a:rPr lang="en-US" altLang="ko-KR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, </a:t>
            </a: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예약내역까지 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한번에 </a:t>
            </a:r>
            <a:r>
              <a:rPr lang="ko-KR" altLang="en-US" kern="0" spc="-100" dirty="0" smtClean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가능</a:t>
            </a:r>
            <a:endParaRPr lang="en-US" altLang="ko-KR" kern="0" spc="-100" dirty="0">
              <a:solidFill>
                <a:srgbClr val="777777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ctr">
              <a:defRPr/>
            </a:pP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편리함 </a:t>
            </a:r>
            <a:r>
              <a:rPr lang="en-US" altLang="ko-KR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, </a:t>
            </a:r>
            <a:r>
              <a:rPr lang="ko-KR" altLang="en-US" kern="0" spc="-100" dirty="0">
                <a:solidFill>
                  <a:srgbClr val="777777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유용성 높임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91518"/>
            <a:ext cx="3753369" cy="295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420118"/>
            <a:ext cx="3734972" cy="279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400" y="3517900"/>
            <a:ext cx="322785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29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02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및 역할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42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43" name="그룹 1001"/>
          <p:cNvGrpSpPr/>
          <p:nvPr/>
        </p:nvGrpSpPr>
        <p:grpSpPr>
          <a:xfrm>
            <a:off x="1904760" y="2456729"/>
            <a:ext cx="3408417" cy="5355583"/>
            <a:chOff x="1904762" y="3977751"/>
            <a:chExt cx="3408417" cy="5355583"/>
          </a:xfrm>
        </p:grpSpPr>
        <p:pic>
          <p:nvPicPr>
            <p:cNvPr id="44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4762" y="3977751"/>
              <a:ext cx="3408417" cy="5355583"/>
            </a:xfrm>
            <a:prstGeom prst="rect">
              <a:avLst/>
            </a:prstGeom>
          </p:spPr>
        </p:pic>
      </p:grpSp>
      <p:grpSp>
        <p:nvGrpSpPr>
          <p:cNvPr id="45" name="그룹 1002"/>
          <p:cNvGrpSpPr/>
          <p:nvPr/>
        </p:nvGrpSpPr>
        <p:grpSpPr>
          <a:xfrm>
            <a:off x="9240783" y="2461754"/>
            <a:ext cx="3408417" cy="5355583"/>
            <a:chOff x="12957234" y="3977751"/>
            <a:chExt cx="3408417" cy="5355583"/>
          </a:xfrm>
        </p:grpSpPr>
        <p:pic>
          <p:nvPicPr>
            <p:cNvPr id="47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7234" y="3977751"/>
              <a:ext cx="3408417" cy="5355583"/>
            </a:xfrm>
            <a:prstGeom prst="rect">
              <a:avLst/>
            </a:prstGeom>
          </p:spPr>
        </p:pic>
      </p:grpSp>
      <p:grpSp>
        <p:nvGrpSpPr>
          <p:cNvPr id="48" name="그룹 1003"/>
          <p:cNvGrpSpPr/>
          <p:nvPr/>
        </p:nvGrpSpPr>
        <p:grpSpPr>
          <a:xfrm>
            <a:off x="12898383" y="2461754"/>
            <a:ext cx="3408417" cy="5355583"/>
            <a:chOff x="9273077" y="3977751"/>
            <a:chExt cx="3408417" cy="5355583"/>
          </a:xfrm>
        </p:grpSpPr>
        <p:pic>
          <p:nvPicPr>
            <p:cNvPr id="4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3077" y="3977751"/>
              <a:ext cx="3408417" cy="5355583"/>
            </a:xfrm>
            <a:prstGeom prst="rect">
              <a:avLst/>
            </a:prstGeom>
          </p:spPr>
        </p:pic>
      </p:grpSp>
      <p:grpSp>
        <p:nvGrpSpPr>
          <p:cNvPr id="50" name="그룹 1004"/>
          <p:cNvGrpSpPr/>
          <p:nvPr/>
        </p:nvGrpSpPr>
        <p:grpSpPr>
          <a:xfrm>
            <a:off x="5588919" y="2461754"/>
            <a:ext cx="3408417" cy="5355583"/>
            <a:chOff x="5588919" y="3977751"/>
            <a:chExt cx="3408417" cy="5355583"/>
          </a:xfrm>
        </p:grpSpPr>
        <p:pic>
          <p:nvPicPr>
            <p:cNvPr id="51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919" y="3977751"/>
              <a:ext cx="3408417" cy="5355583"/>
            </a:xfrm>
            <a:prstGeom prst="rect">
              <a:avLst/>
            </a:prstGeom>
          </p:spPr>
        </p:pic>
      </p:grpSp>
      <p:sp>
        <p:nvSpPr>
          <p:cNvPr id="59" name="Object 22"/>
          <p:cNvSpPr txBox="1"/>
          <p:nvPr/>
        </p:nvSpPr>
        <p:spPr>
          <a:xfrm>
            <a:off x="2018319" y="5219700"/>
            <a:ext cx="3222839" cy="2782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가입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중복체크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목록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상세 정보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정보 수정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Object 23"/>
          <p:cNvSpPr txBox="1"/>
          <p:nvPr/>
        </p:nvSpPr>
        <p:spPr>
          <a:xfrm>
            <a:off x="1904761" y="4686300"/>
            <a:ext cx="3336397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Object 22"/>
          <p:cNvSpPr txBox="1"/>
          <p:nvPr/>
        </p:nvSpPr>
        <p:spPr>
          <a:xfrm>
            <a:off x="5692561" y="5256503"/>
            <a:ext cx="3222839" cy="2782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목록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등록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상세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삭제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수정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Object 23"/>
          <p:cNvSpPr txBox="1"/>
          <p:nvPr/>
        </p:nvSpPr>
        <p:spPr>
          <a:xfrm>
            <a:off x="5651021" y="4723103"/>
            <a:ext cx="3264379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 사항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Object 22"/>
          <p:cNvSpPr txBox="1"/>
          <p:nvPr/>
        </p:nvSpPr>
        <p:spPr>
          <a:xfrm>
            <a:off x="12963246" y="5219700"/>
            <a:ext cx="3222839" cy="2782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예약 취소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내역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회원용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내역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관리자용 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 취소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Object 23"/>
          <p:cNvSpPr txBox="1"/>
          <p:nvPr/>
        </p:nvSpPr>
        <p:spPr>
          <a:xfrm>
            <a:off x="12921706" y="4686300"/>
            <a:ext cx="3264379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Object 22"/>
          <p:cNvSpPr txBox="1"/>
          <p:nvPr/>
        </p:nvSpPr>
        <p:spPr>
          <a:xfrm>
            <a:off x="9367510" y="5180303"/>
            <a:ext cx="3222839" cy="278259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목록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매출 정보 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등록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삭제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수정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 요금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시설 소개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OnA</a:t>
            </a:r>
            <a:r>
              <a:rPr lang="en-US" altLang="ko-KR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메일 연동</a:t>
            </a:r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Object 23"/>
          <p:cNvSpPr txBox="1"/>
          <p:nvPr/>
        </p:nvSpPr>
        <p:spPr>
          <a:xfrm>
            <a:off x="9325970" y="4610100"/>
            <a:ext cx="3264379" cy="4114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en-US" altLang="ko-KR" sz="2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ko-KR" altLang="en-US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endParaRPr 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9" name="그룹 1001"/>
          <p:cNvGrpSpPr/>
          <p:nvPr/>
        </p:nvGrpSpPr>
        <p:grpSpPr>
          <a:xfrm>
            <a:off x="1965960" y="5135284"/>
            <a:ext cx="3275198" cy="45719"/>
            <a:chOff x="2405498" y="5841403"/>
            <a:chExt cx="3342857" cy="36571"/>
          </a:xfrm>
        </p:grpSpPr>
        <p:pic>
          <p:nvPicPr>
            <p:cNvPr id="80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2405498" y="5841403"/>
              <a:ext cx="3342857" cy="36571"/>
            </a:xfrm>
            <a:prstGeom prst="rect">
              <a:avLst/>
            </a:prstGeom>
          </p:spPr>
        </p:pic>
      </p:grpSp>
      <p:grpSp>
        <p:nvGrpSpPr>
          <p:cNvPr id="81" name="그룹 1001"/>
          <p:cNvGrpSpPr/>
          <p:nvPr/>
        </p:nvGrpSpPr>
        <p:grpSpPr>
          <a:xfrm>
            <a:off x="5640202" y="5143500"/>
            <a:ext cx="3275198" cy="45719"/>
            <a:chOff x="2405498" y="5841403"/>
            <a:chExt cx="3342857" cy="36571"/>
          </a:xfrm>
        </p:grpSpPr>
        <p:pic>
          <p:nvPicPr>
            <p:cNvPr id="82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2405498" y="5841403"/>
              <a:ext cx="3342857" cy="36571"/>
            </a:xfrm>
            <a:prstGeom prst="rect">
              <a:avLst/>
            </a:prstGeom>
          </p:spPr>
        </p:pic>
      </p:grpSp>
      <p:grpSp>
        <p:nvGrpSpPr>
          <p:cNvPr id="83" name="그룹 1001"/>
          <p:cNvGrpSpPr/>
          <p:nvPr/>
        </p:nvGrpSpPr>
        <p:grpSpPr>
          <a:xfrm>
            <a:off x="9297802" y="5143500"/>
            <a:ext cx="3275198" cy="45719"/>
            <a:chOff x="2405498" y="5841403"/>
            <a:chExt cx="3342857" cy="36571"/>
          </a:xfrm>
        </p:grpSpPr>
        <p:pic>
          <p:nvPicPr>
            <p:cNvPr id="84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2405498" y="5841403"/>
              <a:ext cx="3342857" cy="36571"/>
            </a:xfrm>
            <a:prstGeom prst="rect">
              <a:avLst/>
            </a:prstGeom>
          </p:spPr>
        </p:pic>
      </p:grpSp>
      <p:grpSp>
        <p:nvGrpSpPr>
          <p:cNvPr id="85" name="그룹 1001"/>
          <p:cNvGrpSpPr/>
          <p:nvPr/>
        </p:nvGrpSpPr>
        <p:grpSpPr>
          <a:xfrm>
            <a:off x="12955402" y="5143500"/>
            <a:ext cx="3275198" cy="45719"/>
            <a:chOff x="2405498" y="5841403"/>
            <a:chExt cx="3342857" cy="36571"/>
          </a:xfrm>
        </p:grpSpPr>
        <p:pic>
          <p:nvPicPr>
            <p:cNvPr id="86" name="Object 14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 rot="10800000">
              <a:off x="2405498" y="5841403"/>
              <a:ext cx="3342857" cy="36571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792" y="3146601"/>
            <a:ext cx="1316688" cy="113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450" y="3240861"/>
            <a:ext cx="1194701" cy="949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142" y="3121874"/>
            <a:ext cx="1255058" cy="10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0122" y="2933700"/>
            <a:ext cx="1384938" cy="1288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Object 5"/>
          <p:cNvSpPr txBox="1"/>
          <p:nvPr/>
        </p:nvSpPr>
        <p:spPr>
          <a:xfrm>
            <a:off x="1524000" y="6406840"/>
            <a:ext cx="5087286" cy="330866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업무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기능 구현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테이블 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보조 업무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세부 시설 소개 구현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역할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역할 분담 및 의견 수렴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발표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1" name="Object 6"/>
          <p:cNvSpPr txBox="1"/>
          <p:nvPr/>
        </p:nvSpPr>
        <p:spPr>
          <a:xfrm>
            <a:off x="7305418" y="4584025"/>
            <a:ext cx="4080584" cy="82430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400" kern="0" spc="-1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/>
              </a:rPr>
              <a:t>김영남</a:t>
            </a:r>
          </a:p>
        </p:txBody>
      </p:sp>
      <p:sp>
        <p:nvSpPr>
          <p:cNvPr id="1092" name="Object 7"/>
          <p:cNvSpPr txBox="1"/>
          <p:nvPr/>
        </p:nvSpPr>
        <p:spPr>
          <a:xfrm>
            <a:off x="7305418" y="5422294"/>
            <a:ext cx="4080584" cy="45713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300" kern="0" spc="-100">
                <a:solidFill>
                  <a:srgbClr val="6565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3"/>
              </a:rPr>
              <a:t>팀원</a:t>
            </a:r>
          </a:p>
        </p:txBody>
      </p:sp>
      <p:sp>
        <p:nvSpPr>
          <p:cNvPr id="1093" name="Object 8"/>
          <p:cNvSpPr txBox="1"/>
          <p:nvPr/>
        </p:nvSpPr>
        <p:spPr>
          <a:xfrm>
            <a:off x="12326469" y="4584025"/>
            <a:ext cx="4080584" cy="82430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400" kern="0" spc="-1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/>
              </a:rPr>
              <a:t>이지은</a:t>
            </a:r>
          </a:p>
        </p:txBody>
      </p:sp>
      <p:sp>
        <p:nvSpPr>
          <p:cNvPr id="1094" name="Object 9"/>
          <p:cNvSpPr txBox="1"/>
          <p:nvPr/>
        </p:nvSpPr>
        <p:spPr>
          <a:xfrm>
            <a:off x="12326469" y="5422294"/>
            <a:ext cx="4080584" cy="45713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300" kern="0" spc="-100">
                <a:solidFill>
                  <a:srgbClr val="6565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3"/>
              </a:rPr>
              <a:t>팀원</a:t>
            </a:r>
          </a:p>
        </p:txBody>
      </p:sp>
      <p:sp>
        <p:nvSpPr>
          <p:cNvPr id="1095" name="Object 10"/>
          <p:cNvSpPr txBox="1"/>
          <p:nvPr/>
        </p:nvSpPr>
        <p:spPr>
          <a:xfrm>
            <a:off x="6647514" y="6406840"/>
            <a:ext cx="5087286" cy="330866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업무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기능 구현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예약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결제 테이블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보조 업무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스터디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카페 소개 구현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역할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제시 및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구체화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6" name="Object 11"/>
          <p:cNvSpPr txBox="1"/>
          <p:nvPr/>
        </p:nvSpPr>
        <p:spPr>
          <a:xfrm>
            <a:off x="11829114" y="6406840"/>
            <a:ext cx="5087286" cy="330866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 업무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구현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9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QnA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endParaRPr lang="en-US" altLang="ko-KR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보조 업무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요금 </a:t>
            </a: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페이지 구현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수행 역할</a:t>
            </a:r>
            <a:r>
              <a:rPr lang="en-US" altLang="ko-KR" sz="1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 제시 및 구체화</a:t>
            </a:r>
            <a:endParaRPr lang="en-US" altLang="ko-KR" sz="19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ctr">
              <a:buFontTx/>
              <a:buChar char="-"/>
              <a:defRPr/>
            </a:pPr>
            <a:r>
              <a:rPr lang="ko-KR" altLang="en-US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발표</a:t>
            </a:r>
            <a:endParaRPr lang="ko-KR" altLang="en-US" sz="1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7" name="Object 12"/>
          <p:cNvSpPr txBox="1"/>
          <p:nvPr/>
        </p:nvSpPr>
        <p:spPr>
          <a:xfrm>
            <a:off x="2116219" y="4584025"/>
            <a:ext cx="4080584" cy="824303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4400" kern="0" spc="-1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5"/>
              </a:rPr>
              <a:t>박현지</a:t>
            </a:r>
          </a:p>
        </p:txBody>
      </p:sp>
      <p:sp>
        <p:nvSpPr>
          <p:cNvPr id="1098" name="Object 13"/>
          <p:cNvSpPr txBox="1"/>
          <p:nvPr/>
        </p:nvSpPr>
        <p:spPr>
          <a:xfrm>
            <a:off x="2116219" y="5422294"/>
            <a:ext cx="4080584" cy="45713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2300" kern="0" spc="-100">
                <a:solidFill>
                  <a:srgbClr val="65656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3"/>
              </a:rPr>
              <a:t>팀장</a:t>
            </a:r>
          </a:p>
        </p:txBody>
      </p:sp>
      <p:grpSp>
        <p:nvGrpSpPr>
          <p:cNvPr id="1099" name="그룹 1001"/>
          <p:cNvGrpSpPr/>
          <p:nvPr/>
        </p:nvGrpSpPr>
        <p:grpSpPr>
          <a:xfrm>
            <a:off x="2362200" y="6031825"/>
            <a:ext cx="3531443" cy="38634"/>
            <a:chOff x="2405498" y="5841403"/>
            <a:chExt cx="3342857" cy="36571"/>
          </a:xfrm>
        </p:grpSpPr>
        <p:pic>
          <p:nvPicPr>
            <p:cNvPr id="1100" name="Object 14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2405498" y="5841403"/>
              <a:ext cx="3342857" cy="36571"/>
            </a:xfrm>
            <a:prstGeom prst="rect">
              <a:avLst/>
            </a:prstGeom>
          </p:spPr>
        </p:pic>
      </p:grpSp>
      <p:grpSp>
        <p:nvGrpSpPr>
          <p:cNvPr id="1101" name="그룹 1002"/>
          <p:cNvGrpSpPr/>
          <p:nvPr/>
        </p:nvGrpSpPr>
        <p:grpSpPr>
          <a:xfrm>
            <a:off x="7543800" y="6031825"/>
            <a:ext cx="3531443" cy="38634"/>
            <a:chOff x="7509524" y="5841403"/>
            <a:chExt cx="3342857" cy="36571"/>
          </a:xfrm>
        </p:grpSpPr>
        <p:pic>
          <p:nvPicPr>
            <p:cNvPr id="1102" name="Object 1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7509524" y="5841403"/>
              <a:ext cx="3342857" cy="36571"/>
            </a:xfrm>
            <a:prstGeom prst="rect">
              <a:avLst/>
            </a:prstGeom>
          </p:spPr>
        </p:pic>
      </p:grpSp>
      <p:grpSp>
        <p:nvGrpSpPr>
          <p:cNvPr id="1103" name="그룹 1003"/>
          <p:cNvGrpSpPr/>
          <p:nvPr/>
        </p:nvGrpSpPr>
        <p:grpSpPr>
          <a:xfrm>
            <a:off x="12622957" y="6031825"/>
            <a:ext cx="3531443" cy="38634"/>
            <a:chOff x="12615749" y="5841403"/>
            <a:chExt cx="3342857" cy="36571"/>
          </a:xfrm>
        </p:grpSpPr>
        <p:pic>
          <p:nvPicPr>
            <p:cNvPr id="1104" name="Object 20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 rot="10800000">
              <a:off x="12615749" y="5841403"/>
              <a:ext cx="3342857" cy="36571"/>
            </a:xfrm>
            <a:prstGeom prst="rect">
              <a:avLst/>
            </a:prstGeom>
          </p:spPr>
        </p:pic>
      </p:grpSp>
      <p:sp>
        <p:nvSpPr>
          <p:cNvPr id="1117" name="Object 5"/>
          <p:cNvSpPr txBox="1"/>
          <p:nvPr/>
        </p:nvSpPr>
        <p:spPr>
          <a:xfrm>
            <a:off x="0" y="2705100"/>
            <a:ext cx="18288000" cy="1219200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lnSpc>
                <a:spcPct val="200000"/>
              </a:lnSpc>
              <a:defRPr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공통사항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업계 자료 조사  │ 사용할 데이터 수집│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정제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제약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테이블 정의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│ 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Model2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방식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델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18" name="직선 연결선 1117"/>
          <p:cNvCxnSpPr/>
          <p:nvPr/>
        </p:nvCxnSpPr>
        <p:spPr>
          <a:xfrm>
            <a:off x="1933575" y="3924300"/>
            <a:ext cx="14461492" cy="1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03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팀원 역할 분담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23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2"/>
          <p:cNvPicPr>
            <a:picLocks noChangeAspect="1"/>
          </p:cNvPicPr>
          <p:nvPr/>
        </p:nvPicPr>
        <p:blipFill rotWithShape="1">
          <a:blip r:embed="rId2"/>
          <a:srcRect t="72576" r="40100"/>
          <a:stretch/>
        </p:blipFill>
        <p:spPr>
          <a:xfrm>
            <a:off x="4101666" y="3066831"/>
            <a:ext cx="13080728" cy="781269"/>
          </a:xfrm>
          <a:prstGeom prst="rect">
            <a:avLst/>
          </a:prstGeom>
        </p:spPr>
      </p:pic>
      <p:pic>
        <p:nvPicPr>
          <p:cNvPr id="35" name="Object 2"/>
          <p:cNvPicPr>
            <a:picLocks noChangeAspect="1"/>
          </p:cNvPicPr>
          <p:nvPr/>
        </p:nvPicPr>
        <p:blipFill rotWithShape="1">
          <a:blip r:embed="rId2"/>
          <a:srcRect r="40100"/>
          <a:stretch>
            <a:fillRect/>
          </a:stretch>
        </p:blipFill>
        <p:spPr>
          <a:xfrm>
            <a:off x="4114366" y="3853947"/>
            <a:ext cx="13080728" cy="284881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rcRect r="40100"/>
          <a:stretch>
            <a:fillRect/>
          </a:stretch>
        </p:blipFill>
        <p:spPr>
          <a:xfrm>
            <a:off x="4114800" y="6649200"/>
            <a:ext cx="13080728" cy="28488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05459" y="9440870"/>
            <a:ext cx="13215446" cy="90198"/>
            <a:chOff x="1893879" y="8329905"/>
            <a:chExt cx="14497957" cy="108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10800000">
              <a:off x="1893879" y="8329905"/>
              <a:ext cx="14497957" cy="1081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14400" y="5372100"/>
            <a:ext cx="23956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업무 분장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38600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12/01</a:t>
            </a:r>
            <a:endParaRPr lang="en-US" altLang="ko-KR" sz="2100" b="1" kern="0" spc="-10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4218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12/08</a:t>
            </a:r>
            <a:endParaRPr lang="en-US" altLang="ko-KR" sz="2100" b="1" kern="0" spc="-10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4285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12/15</a:t>
            </a:r>
            <a:endParaRPr lang="en-US" altLang="ko-KR" sz="2100" b="1" kern="0" spc="-10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80957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12/22</a:t>
            </a:r>
            <a:endParaRPr lang="en-US" altLang="ko-KR" sz="2100" b="1" kern="0" spc="-10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25210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12/29</a:t>
            </a:r>
            <a:endParaRPr lang="en-US" altLang="ko-KR" sz="2100" b="1" kern="0" spc="-10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93896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 dirty="0" smtClean="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01/05</a:t>
            </a:r>
            <a:endParaRPr lang="en-US" altLang="ko-KR" sz="2100" b="1" kern="0" spc="-100" dirty="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47977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 dirty="0" smtClean="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01/12</a:t>
            </a:r>
            <a:endParaRPr lang="en-US" altLang="ko-KR" sz="2100" b="1" kern="0" spc="-100" dirty="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406810" y="9612389"/>
            <a:ext cx="966790" cy="407911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en-US" altLang="ko-KR" sz="2100" b="1" kern="0" spc="-100" dirty="0" smtClean="0">
                <a:solidFill>
                  <a:srgbClr val="000000"/>
                </a:solidFill>
                <a:latin typeface="한컴 윤고딕 740"/>
                <a:ea typeface="한컴 윤고딕 740"/>
                <a:cs typeface="G마켓 산스 Medium"/>
              </a:rPr>
              <a:t>01/19</a:t>
            </a:r>
            <a:endParaRPr lang="en-US" altLang="ko-KR" sz="2100" b="1" kern="0" spc="-100" dirty="0">
              <a:solidFill>
                <a:srgbClr val="000000"/>
              </a:solidFill>
              <a:ea typeface="한컴 윤고딕 740"/>
              <a:cs typeface="G마켓 산스 Medium"/>
            </a:endParaRPr>
          </a:p>
        </p:txBody>
      </p: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4"/>
          <a:srcRect t="35180" r="-300"/>
          <a:stretch>
            <a:fillRect/>
          </a:stretch>
        </p:blipFill>
        <p:spPr>
          <a:xfrm rot="5400000">
            <a:off x="7570364" y="-229763"/>
            <a:ext cx="6597366" cy="1277189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04800" y="4686300"/>
            <a:ext cx="35052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 구성 및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시스템 접근 권한 설정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defRPr/>
            </a:pPr>
            <a:endParaRPr lang="ko-KR" altLang="en-US" sz="1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8200" y="4229100"/>
            <a:ext cx="29718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메인 페이지 구현</a:t>
            </a:r>
            <a:endParaRPr lang="ko-KR" altLang="en-US" dirty="0" smtClean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r">
              <a:defRPr/>
            </a:pPr>
            <a:endParaRPr lang="en-US" sz="1300" dirty="0">
              <a:ea typeface="한컴 윤고딕 74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600" y="3695700"/>
            <a:ext cx="31242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데이터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및 자료 수집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9600" y="3041430"/>
            <a:ext cx="31242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주제 선정 및 업계 조사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04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일정표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34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sp>
        <p:nvSpPr>
          <p:cNvPr id="44" name="Object 9"/>
          <p:cNvSpPr txBox="1"/>
          <p:nvPr/>
        </p:nvSpPr>
        <p:spPr>
          <a:xfrm>
            <a:off x="1414400" y="5961053"/>
            <a:ext cx="23956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메뉴바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 구현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pic>
        <p:nvPicPr>
          <p:cNvPr id="45" name="Object 35"/>
          <p:cNvPicPr>
            <a:picLocks noChangeAspect="1"/>
          </p:cNvPicPr>
          <p:nvPr/>
        </p:nvPicPr>
        <p:blipFill rotWithShape="1">
          <a:blip r:embed="rId6"/>
          <a:srcRect l="6381" t="32669" b="-3"/>
          <a:stretch/>
        </p:blipFill>
        <p:spPr>
          <a:xfrm rot="5400000">
            <a:off x="9248303" y="5967207"/>
            <a:ext cx="302953" cy="359154"/>
          </a:xfrm>
          <a:prstGeom prst="rect">
            <a:avLst/>
          </a:prstGeom>
        </p:spPr>
      </p:pic>
      <p:sp>
        <p:nvSpPr>
          <p:cNvPr id="46" name="Object 9"/>
          <p:cNvSpPr txBox="1"/>
          <p:nvPr/>
        </p:nvSpPr>
        <p:spPr>
          <a:xfrm>
            <a:off x="609600" y="6438900"/>
            <a:ext cx="32004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데이터 베이스 정제 및 구현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49" name="Object 9"/>
          <p:cNvSpPr txBox="1"/>
          <p:nvPr/>
        </p:nvSpPr>
        <p:spPr>
          <a:xfrm>
            <a:off x="609600" y="7027853"/>
            <a:ext cx="32004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프론트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 컨트롤러 구현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51" name="Object 9"/>
          <p:cNvSpPr txBox="1"/>
          <p:nvPr/>
        </p:nvSpPr>
        <p:spPr>
          <a:xfrm>
            <a:off x="609600" y="7581900"/>
            <a:ext cx="32004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업무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분장별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 세부 기능 구현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52" name="Object 9"/>
          <p:cNvSpPr txBox="1"/>
          <p:nvPr/>
        </p:nvSpPr>
        <p:spPr>
          <a:xfrm>
            <a:off x="609600" y="8170853"/>
            <a:ext cx="31242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테스트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53" name="Object 9"/>
          <p:cNvSpPr txBox="1"/>
          <p:nvPr/>
        </p:nvSpPr>
        <p:spPr>
          <a:xfrm>
            <a:off x="609600" y="8724900"/>
            <a:ext cx="3124200" cy="782647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문서작업 및</a:t>
            </a:r>
            <a:endParaRPr lang="en-US" altLang="ko-KR" b="1" dirty="0" smtClean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  <a:p>
            <a:pPr algn="r">
              <a:defRPr/>
            </a:pP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G마켓 산스 Medium"/>
              </a:rPr>
              <a:t>프로젝트 마무리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  <a:cs typeface="G마켓 산스 Medium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642601" y="7656825"/>
            <a:ext cx="6045200" cy="316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1477042" y="8205359"/>
            <a:ext cx="5210757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404438" y="4278625"/>
            <a:ext cx="239366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439362" y="7075818"/>
            <a:ext cx="239366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4560095" y="3125404"/>
            <a:ext cx="1366280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36926" y="3700272"/>
            <a:ext cx="2467512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692637" y="4858072"/>
            <a:ext cx="239366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928556" y="5422900"/>
            <a:ext cx="239366" cy="3073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9559570" y="6525147"/>
            <a:ext cx="1104673" cy="3050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14249395" y="8734349"/>
            <a:ext cx="2781663" cy="3163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05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언어와 개발 환경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grpSp>
        <p:nvGrpSpPr>
          <p:cNvPr id="10" name="그룹 1001"/>
          <p:cNvGrpSpPr/>
          <p:nvPr/>
        </p:nvGrpSpPr>
        <p:grpSpPr>
          <a:xfrm>
            <a:off x="5392370" y="3936366"/>
            <a:ext cx="619048" cy="2337395"/>
            <a:chOff x="5392370" y="5066666"/>
            <a:chExt cx="619048" cy="2337395"/>
          </a:xfrm>
        </p:grpSpPr>
        <p:grpSp>
          <p:nvGrpSpPr>
            <p:cNvPr id="11" name="그룹 1002"/>
            <p:cNvGrpSpPr/>
            <p:nvPr/>
          </p:nvGrpSpPr>
          <p:grpSpPr>
            <a:xfrm>
              <a:off x="5392370" y="5066666"/>
              <a:ext cx="619048" cy="59215"/>
              <a:chOff x="5392370" y="5066666"/>
              <a:chExt cx="619048" cy="59215"/>
            </a:xfrm>
          </p:grpSpPr>
          <p:pic>
            <p:nvPicPr>
              <p:cNvPr id="14" name="Object 3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 rot="5400000">
                <a:off x="5672287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2" name="그룹 1003"/>
            <p:cNvGrpSpPr/>
            <p:nvPr/>
          </p:nvGrpSpPr>
          <p:grpSpPr>
            <a:xfrm>
              <a:off x="5392370" y="7344846"/>
              <a:ext cx="619048" cy="59215"/>
              <a:chOff x="5392370" y="7344846"/>
              <a:chExt cx="619048" cy="59215"/>
            </a:xfrm>
          </p:grpSpPr>
          <p:pic>
            <p:nvPicPr>
              <p:cNvPr id="13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 rot="5400000">
                <a:off x="5672287" y="7064930"/>
                <a:ext cx="59215" cy="619048"/>
              </a:xfrm>
              <a:prstGeom prst="rect">
                <a:avLst/>
              </a:prstGeom>
            </p:spPr>
          </p:pic>
        </p:grpSp>
      </p:grpSp>
      <p:grpSp>
        <p:nvGrpSpPr>
          <p:cNvPr id="15" name="그룹 1004"/>
          <p:cNvGrpSpPr/>
          <p:nvPr/>
        </p:nvGrpSpPr>
        <p:grpSpPr>
          <a:xfrm>
            <a:off x="12274296" y="3936367"/>
            <a:ext cx="621515" cy="2337395"/>
            <a:chOff x="12274296" y="5066667"/>
            <a:chExt cx="621515" cy="2337395"/>
          </a:xfrm>
        </p:grpSpPr>
        <p:grpSp>
          <p:nvGrpSpPr>
            <p:cNvPr id="16" name="그룹 1005"/>
            <p:cNvGrpSpPr/>
            <p:nvPr/>
          </p:nvGrpSpPr>
          <p:grpSpPr>
            <a:xfrm>
              <a:off x="12556679" y="4786750"/>
              <a:ext cx="59215" cy="619048"/>
              <a:chOff x="12556679" y="4786750"/>
              <a:chExt cx="59215" cy="619048"/>
            </a:xfrm>
          </p:grpSpPr>
          <p:pic>
            <p:nvPicPr>
              <p:cNvPr id="19" name="Object 11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 rot="5400000">
                <a:off x="12556679" y="4786750"/>
                <a:ext cx="59215" cy="619048"/>
              </a:xfrm>
              <a:prstGeom prst="rect">
                <a:avLst/>
              </a:prstGeom>
            </p:spPr>
          </p:pic>
        </p:grpSp>
        <p:grpSp>
          <p:nvGrpSpPr>
            <p:cNvPr id="17" name="그룹 1006"/>
            <p:cNvGrpSpPr/>
            <p:nvPr/>
          </p:nvGrpSpPr>
          <p:grpSpPr>
            <a:xfrm>
              <a:off x="12554212" y="7064930"/>
              <a:ext cx="59215" cy="619048"/>
              <a:chOff x="12554212" y="7064930"/>
              <a:chExt cx="59215" cy="619048"/>
            </a:xfrm>
          </p:grpSpPr>
          <p:pic>
            <p:nvPicPr>
              <p:cNvPr id="18" name="Object 14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 rot="5400000">
                <a:off x="12554212" y="7064930"/>
                <a:ext cx="59215" cy="619048"/>
              </a:xfrm>
              <a:prstGeom prst="rect">
                <a:avLst/>
              </a:prstGeom>
            </p:spPr>
          </p:pic>
        </p:grpSp>
      </p:grpSp>
      <p:sp>
        <p:nvSpPr>
          <p:cNvPr id="20" name="Object 23"/>
          <p:cNvSpPr txBox="1"/>
          <p:nvPr/>
        </p:nvSpPr>
        <p:spPr>
          <a:xfrm>
            <a:off x="13868400" y="3721766"/>
            <a:ext cx="4403039" cy="410389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eclipse</a:t>
            </a:r>
          </a:p>
        </p:txBody>
      </p:sp>
      <p:sp>
        <p:nvSpPr>
          <p:cNvPr id="21" name="Object 28"/>
          <p:cNvSpPr txBox="1"/>
          <p:nvPr/>
        </p:nvSpPr>
        <p:spPr>
          <a:xfrm>
            <a:off x="6415223" y="4433785"/>
            <a:ext cx="5471977" cy="1103415"/>
          </a:xfrm>
          <a:prstGeom prst="rect">
            <a:avLst/>
          </a:prstGeom>
          <a:noFill/>
        </p:spPr>
        <p:txBody>
          <a:bodyPr wrap="square"/>
          <a:lstStyle/>
          <a:p>
            <a:pPr algn="ctr">
              <a:defRPr/>
            </a:pPr>
            <a:r>
              <a:rPr lang="ko-KR" altLang="en-US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Futura Bk BT"/>
              </a:rPr>
              <a:t>어떤 개발 환경에서</a:t>
            </a:r>
          </a:p>
          <a:p>
            <a:pPr algn="ctr">
              <a:defRPr/>
            </a:pPr>
            <a:r>
              <a:rPr lang="ko-KR" altLang="en-US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Futura Bk BT"/>
              </a:rPr>
              <a:t>프로젝트를 진행할 것 인지</a:t>
            </a:r>
            <a:r>
              <a:rPr lang="en-US" altLang="ko-KR" sz="1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Futura Bk BT"/>
              </a:rPr>
              <a:t>?</a:t>
            </a:r>
          </a:p>
        </p:txBody>
      </p:sp>
      <p:grpSp>
        <p:nvGrpSpPr>
          <p:cNvPr id="22" name="그룹 1007"/>
          <p:cNvGrpSpPr/>
          <p:nvPr/>
        </p:nvGrpSpPr>
        <p:grpSpPr>
          <a:xfrm>
            <a:off x="5928618" y="5701968"/>
            <a:ext cx="1143587" cy="1143587"/>
            <a:chOff x="5928618" y="6832268"/>
            <a:chExt cx="1143587" cy="1143587"/>
          </a:xfrm>
        </p:grpSpPr>
        <p:pic>
          <p:nvPicPr>
            <p:cNvPr id="23" name="Object 29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928618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24" name="그룹 1009"/>
          <p:cNvGrpSpPr/>
          <p:nvPr/>
        </p:nvGrpSpPr>
        <p:grpSpPr>
          <a:xfrm>
            <a:off x="5928618" y="3381658"/>
            <a:ext cx="1143587" cy="1143587"/>
            <a:chOff x="5928618" y="4511958"/>
            <a:chExt cx="1143587" cy="1143587"/>
          </a:xfrm>
        </p:grpSpPr>
        <p:grpSp>
          <p:nvGrpSpPr>
            <p:cNvPr id="25" name="그룹 1010"/>
            <p:cNvGrpSpPr/>
            <p:nvPr/>
          </p:nvGrpSpPr>
          <p:grpSpPr>
            <a:xfrm>
              <a:off x="5928618" y="4511958"/>
              <a:ext cx="1143587" cy="1143587"/>
              <a:chOff x="5928618" y="4511958"/>
              <a:chExt cx="1143587" cy="1143587"/>
            </a:xfrm>
          </p:grpSpPr>
          <p:pic>
            <p:nvPicPr>
              <p:cNvPr id="26" name="Object 37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5928618" y="4511958"/>
                <a:ext cx="1143587" cy="1143587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2"/>
          <p:cNvGrpSpPr/>
          <p:nvPr/>
        </p:nvGrpSpPr>
        <p:grpSpPr>
          <a:xfrm>
            <a:off x="11232557" y="5701968"/>
            <a:ext cx="1143587" cy="1143587"/>
            <a:chOff x="11232557" y="6832268"/>
            <a:chExt cx="1143587" cy="1143587"/>
          </a:xfrm>
        </p:grpSpPr>
        <p:pic>
          <p:nvPicPr>
            <p:cNvPr id="28" name="Object 4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232557" y="6832268"/>
              <a:ext cx="1143587" cy="1143587"/>
            </a:xfrm>
            <a:prstGeom prst="rect">
              <a:avLst/>
            </a:prstGeom>
          </p:spPr>
        </p:pic>
      </p:grpSp>
      <p:grpSp>
        <p:nvGrpSpPr>
          <p:cNvPr id="29" name="그룹 1014"/>
          <p:cNvGrpSpPr/>
          <p:nvPr/>
        </p:nvGrpSpPr>
        <p:grpSpPr>
          <a:xfrm>
            <a:off x="11232557" y="3381658"/>
            <a:ext cx="1143587" cy="1143587"/>
            <a:chOff x="11232557" y="4511958"/>
            <a:chExt cx="1143587" cy="1143587"/>
          </a:xfrm>
        </p:grpSpPr>
        <p:pic>
          <p:nvPicPr>
            <p:cNvPr id="30" name="Object 52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1232557" y="4511958"/>
              <a:ext cx="1143587" cy="1143587"/>
            </a:xfrm>
            <a:prstGeom prst="rect">
              <a:avLst/>
            </a:prstGeom>
          </p:spPr>
        </p:pic>
      </p:grpSp>
      <p:grpSp>
        <p:nvGrpSpPr>
          <p:cNvPr id="31" name="그룹 1016"/>
          <p:cNvGrpSpPr/>
          <p:nvPr/>
        </p:nvGrpSpPr>
        <p:grpSpPr>
          <a:xfrm>
            <a:off x="6446183" y="2284544"/>
            <a:ext cx="5420483" cy="956584"/>
            <a:chOff x="6446183" y="3414844"/>
            <a:chExt cx="5420483" cy="956584"/>
          </a:xfrm>
        </p:grpSpPr>
        <p:pic>
          <p:nvPicPr>
            <p:cNvPr id="32" name="Object 59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6446183" y="3414844"/>
              <a:ext cx="5420483" cy="956584"/>
            </a:xfrm>
            <a:prstGeom prst="rect">
              <a:avLst/>
            </a:prstGeom>
          </p:spPr>
        </p:pic>
      </p:grpSp>
      <p:grpSp>
        <p:nvGrpSpPr>
          <p:cNvPr id="33" name="그룹 1017"/>
          <p:cNvGrpSpPr/>
          <p:nvPr/>
        </p:nvGrpSpPr>
        <p:grpSpPr>
          <a:xfrm>
            <a:off x="6446183" y="4680371"/>
            <a:ext cx="59215" cy="869185"/>
            <a:chOff x="6446183" y="5810671"/>
            <a:chExt cx="59215" cy="869185"/>
          </a:xfrm>
        </p:grpSpPr>
        <p:pic>
          <p:nvPicPr>
            <p:cNvPr id="34" name="Object 62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6446183" y="5810671"/>
              <a:ext cx="59215" cy="869185"/>
            </a:xfrm>
            <a:prstGeom prst="rect">
              <a:avLst/>
            </a:prstGeom>
          </p:spPr>
        </p:pic>
      </p:grpSp>
      <p:grpSp>
        <p:nvGrpSpPr>
          <p:cNvPr id="35" name="그룹 1018"/>
          <p:cNvGrpSpPr/>
          <p:nvPr/>
        </p:nvGrpSpPr>
        <p:grpSpPr>
          <a:xfrm>
            <a:off x="6446183" y="6988799"/>
            <a:ext cx="5420483" cy="956584"/>
            <a:chOff x="6446183" y="8119099"/>
            <a:chExt cx="5420483" cy="956584"/>
          </a:xfrm>
        </p:grpSpPr>
        <p:pic>
          <p:nvPicPr>
            <p:cNvPr id="36" name="Object 6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446183" y="8119099"/>
              <a:ext cx="5420483" cy="956584"/>
            </a:xfrm>
            <a:prstGeom prst="rect">
              <a:avLst/>
            </a:prstGeom>
          </p:spPr>
        </p:pic>
      </p:grpSp>
      <p:grpSp>
        <p:nvGrpSpPr>
          <p:cNvPr id="37" name="그룹 1019"/>
          <p:cNvGrpSpPr/>
          <p:nvPr/>
        </p:nvGrpSpPr>
        <p:grpSpPr>
          <a:xfrm>
            <a:off x="11807452" y="4666602"/>
            <a:ext cx="59215" cy="896723"/>
            <a:chOff x="11807452" y="5796902"/>
            <a:chExt cx="59215" cy="896723"/>
          </a:xfrm>
        </p:grpSpPr>
        <p:pic>
          <p:nvPicPr>
            <p:cNvPr id="38" name="Object 6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1807452" y="5796902"/>
              <a:ext cx="59215" cy="896723"/>
            </a:xfrm>
            <a:prstGeom prst="rect">
              <a:avLst/>
            </a:prstGeom>
          </p:spPr>
        </p:pic>
      </p:grpSp>
      <p:sp>
        <p:nvSpPr>
          <p:cNvPr id="40" name="TextBox 39"/>
          <p:cNvSpPr txBox="1"/>
          <p:nvPr/>
        </p:nvSpPr>
        <p:spPr>
          <a:xfrm>
            <a:off x="5943600" y="3708400"/>
            <a:ext cx="11430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201400" y="3717925"/>
            <a:ext cx="12001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15025" y="6051550"/>
            <a:ext cx="12001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5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201400" y="5881926"/>
            <a:ext cx="1200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endParaRPr lang="en-US" altLang="ko-KR" sz="2400" dirty="0" smtClea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4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Tool</a:t>
            </a:r>
            <a:endParaRPr lang="en-US" altLang="ko-KR" sz="24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Object 23"/>
          <p:cNvSpPr txBox="1"/>
          <p:nvPr/>
        </p:nvSpPr>
        <p:spPr>
          <a:xfrm>
            <a:off x="13106400" y="5461000"/>
            <a:ext cx="5181600" cy="4025900"/>
          </a:xfrm>
          <a:prstGeom prst="rect">
            <a:avLst/>
          </a:prstGeom>
          <a:noFill/>
        </p:spPr>
        <p:txBody>
          <a:bodyPr wrap="square"/>
          <a:lstStyle/>
          <a:p>
            <a:pPr algn="just"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     Apache Tomcat</a:t>
            </a:r>
          </a:p>
          <a:p>
            <a:pPr algn="just">
              <a:defRPr/>
            </a:pP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에스코어 드림 4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     </a:t>
            </a:r>
            <a:r>
              <a:rPr lang="en-US" altLang="ko-KR" sz="24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Git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hub </a:t>
            </a:r>
          </a:p>
          <a:p>
            <a:pPr algn="just">
              <a:defRPr/>
            </a:pP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에스코어 드림 4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     Chrome</a:t>
            </a:r>
          </a:p>
          <a:p>
            <a:pPr algn="just">
              <a:defRPr/>
            </a:pP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에스코어 드림 4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     Visual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S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tudio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C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ode</a:t>
            </a:r>
          </a:p>
          <a:p>
            <a:pPr algn="just">
              <a:defRPr/>
            </a:pP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에스코어 드림 4"/>
            </a:endParaRPr>
          </a:p>
          <a:p>
            <a:pPr algn="just">
              <a:defRPr/>
            </a:pP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     Tomato ERD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에스코어 드림 4"/>
            </a:endParaRPr>
          </a:p>
        </p:txBody>
      </p:sp>
      <p:sp>
        <p:nvSpPr>
          <p:cNvPr id="45" name="Object 23"/>
          <p:cNvSpPr txBox="1"/>
          <p:nvPr/>
        </p:nvSpPr>
        <p:spPr>
          <a:xfrm>
            <a:off x="854761" y="6028511"/>
            <a:ext cx="4403039" cy="41038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Sql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developer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914400" y="3695700"/>
            <a:ext cx="4403039" cy="410389"/>
          </a:xfrm>
          <a:prstGeom prst="rect">
            <a:avLst/>
          </a:prstGeom>
          <a:noFill/>
        </p:spPr>
        <p:txBody>
          <a:bodyPr wrap="square"/>
          <a:lstStyle/>
          <a:p>
            <a:pPr algn="r">
              <a:defRPr/>
            </a:pPr>
            <a:r>
              <a:rPr lang="en-US" altLang="ko-KR" sz="24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MicroSoft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에스코어 드림 4"/>
              </a:rPr>
              <a:t> Windows 10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32200"/>
            <a:ext cx="681939" cy="63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804971"/>
            <a:ext cx="7715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811" y="3499802"/>
            <a:ext cx="10572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812" y="5207001"/>
            <a:ext cx="81671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153" y="5975955"/>
            <a:ext cx="888036" cy="7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0153" y="6845555"/>
            <a:ext cx="852377" cy="74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E5E4E5"/>
              </a:clrFrom>
              <a:clrTo>
                <a:srgbClr val="E5E4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0" y="7612008"/>
            <a:ext cx="828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800" y="8312082"/>
            <a:ext cx="802002" cy="70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35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16834814" y="536794"/>
            <a:ext cx="1356857" cy="140630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b="1" kern="0" spc="-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HE캔디바miri" pitchFamily="34" charset="0"/>
              </a:rPr>
              <a:t>06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8001000" y="571500"/>
            <a:ext cx="7772400" cy="952380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ko-KR" altLang="en-US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5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ERD</a:t>
            </a:r>
            <a:endParaRPr lang="en-US" sz="5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1001"/>
          <p:cNvGrpSpPr/>
          <p:nvPr/>
        </p:nvGrpSpPr>
        <p:grpSpPr>
          <a:xfrm>
            <a:off x="15861594" y="1161905"/>
            <a:ext cx="840336" cy="54262"/>
            <a:chOff x="15861594" y="1161905"/>
            <a:chExt cx="840336" cy="54262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61594" y="1161905"/>
              <a:ext cx="840336" cy="54262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17068800" cy="81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614</Words>
  <Application>Microsoft Office PowerPoint</Application>
  <PresentationFormat>사용자 지정</PresentationFormat>
  <Paragraphs>343</Paragraphs>
  <Slides>12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박현지</cp:lastModifiedBy>
  <cp:revision>465</cp:revision>
  <dcterms:created xsi:type="dcterms:W3CDTF">2020-12-21T01:51:10Z</dcterms:created>
  <dcterms:modified xsi:type="dcterms:W3CDTF">2021-01-18T02:08:40Z</dcterms:modified>
  <cp:version/>
</cp:coreProperties>
</file>