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77" r:id="rId11"/>
    <p:sldId id="278" r:id="rId12"/>
    <p:sldId id="280" r:id="rId13"/>
    <p:sldId id="281" r:id="rId14"/>
    <p:sldId id="282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3" r:id="rId24"/>
  </p:sldIdLst>
  <p:sldSz cx="12192000" cy="6858000"/>
  <p:notesSz cx="6865938" cy="95408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005">
          <p15:clr>
            <a:srgbClr val="000000"/>
          </p15:clr>
        </p15:guide>
        <p15:guide id="2" pos="2162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rhEl4FldPegGo97VDArRPdYq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5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5240" cy="47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9109" y="0"/>
            <a:ext cx="2975240" cy="47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75028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8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-이것으로 저널 발표를 마치겠습니다. 감사합니다</a:t>
            </a:r>
            <a:endParaRPr/>
          </a:p>
        </p:txBody>
      </p:sp>
      <p:sp>
        <p:nvSpPr>
          <p:cNvPr id="235" name="Google Shape;235;p18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0" i="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25" tIns="46850" rIns="93725" bIns="46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2"/>
          <p:cNvCxnSpPr/>
          <p:nvPr/>
        </p:nvCxnSpPr>
        <p:spPr>
          <a:xfrm>
            <a:off x="736373" y="1755972"/>
            <a:ext cx="10705763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0" y="1835307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00000"/>
              </a:lnSpc>
              <a:buSzPts val="4000"/>
            </a:pPr>
            <a:r>
              <a:rPr lang="en-US" sz="4000" dirty="0"/>
              <a:t>SEMANTIC IMAGE SEGMENTATION WITH DEEP </a:t>
            </a:r>
            <a:r>
              <a:rPr lang="en-US" sz="4000" dirty="0" smtClean="0"/>
              <a:t>CONVOLUTIONAL NETS </a:t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r>
              <a:rPr lang="en-US" sz="4000" dirty="0"/>
              <a:t>FULLY CONNECTED CRF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sz="2000"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176462" y="112295"/>
            <a:ext cx="5640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800" dirty="0"/>
              <a:t>Published as a conference paper at ICLR 2015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ko-KR" sz="3200" dirty="0"/>
              <a:t>3.1 EFFICIENT DENSE SLIDING WINDOW FEATURE EXTRACTION WITH THE HOLE ALGORITHM</a:t>
            </a:r>
            <a:endParaRPr sz="3200" dirty="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We </a:t>
            </a:r>
            <a:r>
              <a:rPr lang="en-US" dirty="0" err="1"/>
              <a:t>finetune</a:t>
            </a:r>
            <a:r>
              <a:rPr lang="en-US" dirty="0"/>
              <a:t> the model weights of the </a:t>
            </a:r>
            <a:r>
              <a:rPr lang="en-US" dirty="0" err="1" smtClean="0"/>
              <a:t>Imagenet-pretrained</a:t>
            </a:r>
            <a:r>
              <a:rPr lang="en-US" dirty="0" smtClean="0"/>
              <a:t> VGG-16 network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1000-way </a:t>
            </a:r>
            <a:r>
              <a:rPr lang="en-US" dirty="0" err="1"/>
              <a:t>Imagenet</a:t>
            </a:r>
            <a:r>
              <a:rPr lang="en-US" dirty="0"/>
              <a:t> classifier --&gt; 21-way </a:t>
            </a:r>
            <a:r>
              <a:rPr lang="en-US" dirty="0" smtClean="0"/>
              <a:t>one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loss function  </a:t>
            </a:r>
            <a:r>
              <a:rPr lang="en-US" dirty="0" smtClean="0"/>
              <a:t>: sum </a:t>
            </a:r>
            <a:r>
              <a:rPr lang="en-US" dirty="0"/>
              <a:t>of </a:t>
            </a:r>
            <a:r>
              <a:rPr lang="en-US" dirty="0" smtClean="0"/>
              <a:t>cross-entropy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Optimize : standard SGD procedure</a:t>
            </a:r>
            <a:endParaRPr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56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575734" y="365125"/>
            <a:ext cx="1124373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ko-KR" sz="2800" dirty="0" smtClean="0"/>
              <a:t>3.2 </a:t>
            </a:r>
            <a:r>
              <a:rPr lang="en-US" altLang="ko-KR" sz="2800" dirty="0"/>
              <a:t>CONTROLLING THE RECEPTIVE FIELD SIZE AND ACCELERATING DENSE COMPUTATION WITH CONVOLUTIONAL NETS</a:t>
            </a:r>
            <a:endParaRPr sz="2800" dirty="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 smtClean="0"/>
              <a:t>VGG-16 net (</a:t>
            </a:r>
            <a:r>
              <a:rPr lang="en-US" altLang="ko-KR" dirty="0" smtClean="0"/>
              <a:t>large </a:t>
            </a:r>
            <a:r>
              <a:rPr lang="en-US" altLang="ko-KR" dirty="0"/>
              <a:t>receptive field </a:t>
            </a:r>
            <a:r>
              <a:rPr lang="en-US" altLang="ko-KR" dirty="0" smtClean="0"/>
              <a:t>size)</a:t>
            </a:r>
            <a:endParaRPr lang="en-US" dirty="0" smtClean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receptive field : </a:t>
            </a:r>
            <a:r>
              <a:rPr lang="en-US" u="sng" dirty="0" smtClean="0"/>
              <a:t>224 X 224 </a:t>
            </a:r>
            <a:r>
              <a:rPr lang="en-US" dirty="0"/>
              <a:t>(with zero-padding) and </a:t>
            </a:r>
            <a:r>
              <a:rPr lang="en-US" dirty="0" smtClean="0"/>
              <a:t>404 x 404 </a:t>
            </a:r>
            <a:r>
              <a:rPr lang="en-US" dirty="0"/>
              <a:t>pixels if the net is applied </a:t>
            </a:r>
            <a:r>
              <a:rPr lang="en-US" dirty="0" err="1" smtClean="0"/>
              <a:t>convolutionally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the </a:t>
            </a:r>
            <a:r>
              <a:rPr lang="en-US" dirty="0"/>
              <a:t>first fully connected </a:t>
            </a:r>
            <a:r>
              <a:rPr lang="en-US" dirty="0" smtClean="0"/>
              <a:t>layer : </a:t>
            </a:r>
            <a:r>
              <a:rPr lang="en-US" u="sng" dirty="0"/>
              <a:t>4,096</a:t>
            </a:r>
            <a:r>
              <a:rPr lang="en-US" dirty="0"/>
              <a:t> </a:t>
            </a:r>
            <a:r>
              <a:rPr lang="en-US" dirty="0" smtClean="0"/>
              <a:t>filters of </a:t>
            </a:r>
            <a:r>
              <a:rPr lang="en-US" u="sng" dirty="0"/>
              <a:t>large </a:t>
            </a:r>
            <a:r>
              <a:rPr lang="en-US" u="sng" dirty="0" smtClean="0"/>
              <a:t>7 x 7 </a:t>
            </a:r>
            <a:r>
              <a:rPr lang="en-US" u="sng" dirty="0"/>
              <a:t>spatial </a:t>
            </a:r>
            <a:r>
              <a:rPr lang="en-US" u="sng" dirty="0" smtClean="0"/>
              <a:t>size</a:t>
            </a:r>
            <a:endParaRPr lang="en-US" u="sng" dirty="0"/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 smtClean="0"/>
              <a:t>Our model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receptive field </a:t>
            </a:r>
            <a:r>
              <a:rPr lang="en-US" dirty="0" smtClean="0"/>
              <a:t>: </a:t>
            </a:r>
            <a:r>
              <a:rPr lang="en-US" u="sng" dirty="0" smtClean="0"/>
              <a:t>128 X 128</a:t>
            </a:r>
            <a:r>
              <a:rPr lang="en-US" dirty="0" smtClean="0"/>
              <a:t> </a:t>
            </a:r>
            <a:r>
              <a:rPr lang="en-US" dirty="0"/>
              <a:t>(with zero-padding) or </a:t>
            </a:r>
            <a:r>
              <a:rPr lang="en-US" dirty="0" smtClean="0"/>
              <a:t>308 x 308 </a:t>
            </a:r>
            <a:r>
              <a:rPr lang="en-US" dirty="0"/>
              <a:t>(in convolutional </a:t>
            </a:r>
            <a:r>
              <a:rPr lang="en-US" dirty="0" smtClean="0"/>
              <a:t>mode)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altLang="ko-KR" dirty="0"/>
              <a:t>the first fully connected layer : </a:t>
            </a:r>
            <a:r>
              <a:rPr lang="en-US" altLang="ko-KR" u="sng" dirty="0" smtClean="0"/>
              <a:t>1,024</a:t>
            </a:r>
            <a:r>
              <a:rPr lang="en-US" altLang="ko-KR" dirty="0" smtClean="0"/>
              <a:t> </a:t>
            </a:r>
            <a:r>
              <a:rPr lang="en-US" altLang="ko-KR" dirty="0"/>
              <a:t>filters</a:t>
            </a:r>
            <a:endParaRPr lang="en-US" dirty="0" smtClean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the first FC layer to </a:t>
            </a:r>
            <a:r>
              <a:rPr lang="en-US" u="sng" dirty="0" smtClean="0"/>
              <a:t>4 x 4 </a:t>
            </a:r>
            <a:r>
              <a:rPr lang="en-US" u="sng" dirty="0"/>
              <a:t>(or </a:t>
            </a:r>
            <a:r>
              <a:rPr lang="en-US" u="sng" dirty="0" smtClean="0"/>
              <a:t>3 x 3</a:t>
            </a:r>
            <a:r>
              <a:rPr lang="en-US" u="sng" dirty="0"/>
              <a:t>) spatial </a:t>
            </a:r>
            <a:r>
              <a:rPr lang="en-US" u="sng" dirty="0" smtClean="0"/>
              <a:t>size</a:t>
            </a:r>
            <a:endParaRPr lang="en-US" u="sng"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9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/>
              <a:t>DETAILED BOUNDARY RECOVERY: FULLY-CONNECTED CONDITIONAL RANDOM FIELDS AND MULTI-SCALE PREDICTION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000" dirty="0" smtClean="0"/>
              <a:t>4.1 </a:t>
            </a:r>
            <a:r>
              <a:rPr lang="en-US" sz="2000" dirty="0"/>
              <a:t>DEEP </a:t>
            </a:r>
            <a:r>
              <a:rPr lang="en-US" sz="2000" dirty="0" smtClean="0"/>
              <a:t>CONVOLUTIONAL </a:t>
            </a:r>
            <a:r>
              <a:rPr lang="en-US" sz="2000" dirty="0"/>
              <a:t>NETWORKS AND </a:t>
            </a:r>
            <a:r>
              <a:rPr lang="en-US" sz="2000" b="1" dirty="0" smtClean="0"/>
              <a:t>THE LOCALIZATION CHALLENGE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sz="2000" dirty="0"/>
          </a:p>
          <a:p>
            <a:pPr lvl="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sz="1600" dirty="0" smtClean="0"/>
          </a:p>
          <a:p>
            <a:pPr lvl="0" indent="-45720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sz="2400" dirty="0"/>
              <a:t>to harness information from multiple layers in the convolutional network in order to better </a:t>
            </a:r>
            <a:r>
              <a:rPr lang="en-US" sz="2400" dirty="0" smtClean="0"/>
              <a:t>estimate the </a:t>
            </a:r>
            <a:r>
              <a:rPr lang="en-US" sz="2400" dirty="0"/>
              <a:t>object </a:t>
            </a:r>
            <a:r>
              <a:rPr lang="en-US" sz="2400" dirty="0" smtClean="0"/>
              <a:t>boundaries</a:t>
            </a:r>
          </a:p>
          <a:p>
            <a:pPr lvl="0" indent="-45720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sz="2400" dirty="0"/>
          </a:p>
          <a:p>
            <a:pPr lvl="0" indent="-45720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sz="2400" dirty="0"/>
              <a:t>to employ a super-pixel representation</a:t>
            </a: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99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/>
              <a:t>4.2 FULLY-CONNECTED CONDITIONAL RANDOM FIELDS FOR ACCURATE LOCALIZATION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98" y="2233613"/>
            <a:ext cx="89820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84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ko-KR" sz="2800" dirty="0"/>
              <a:t>4.2 FULLY-CONNECTED CONDITIONAL RANDOM FIELDS FOR ACCURATE LOCALIZATION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97" y="2053167"/>
            <a:ext cx="89820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altLang="ko-KR" sz="2800" dirty="0"/>
              <a:t>4.2 FULLY-CONNECTED CONDITIONAL RANDOM FIELDS FOR ACCURATE LOCALIZATION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58" y="1847320"/>
            <a:ext cx="8359775" cy="454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74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/>
              <a:t>4.3 MULTI-SCALE PREDICTION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explored a multi-scale prediction method to </a:t>
            </a:r>
            <a:r>
              <a:rPr lang="en-US" sz="2400" u="sng" dirty="0"/>
              <a:t>increase the boundary localization </a:t>
            </a:r>
            <a:r>
              <a:rPr lang="en-US" sz="2400" u="sng" dirty="0" smtClean="0"/>
              <a:t>accuracy</a:t>
            </a:r>
          </a:p>
          <a:p>
            <a:pPr marL="342900">
              <a:spcBef>
                <a:spcPts val="0"/>
              </a:spcBef>
              <a:buSzPts val="2800"/>
            </a:pPr>
            <a:endParaRPr lang="en-US" sz="2400" u="sng" dirty="0" smtClean="0"/>
          </a:p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we attach to the input image and the output of each of the </a:t>
            </a:r>
            <a:r>
              <a:rPr lang="en-US" sz="2400" u="sng" dirty="0"/>
              <a:t>first four max pooling layers </a:t>
            </a:r>
            <a:r>
              <a:rPr lang="en-US" sz="2400" u="sng" dirty="0" smtClean="0"/>
              <a:t>a two-layer </a:t>
            </a:r>
            <a:r>
              <a:rPr lang="en-US" sz="2400" u="sng" dirty="0"/>
              <a:t>MLP </a:t>
            </a:r>
            <a:r>
              <a:rPr lang="en-US" sz="2400" dirty="0"/>
              <a:t>(first layer: </a:t>
            </a:r>
            <a:r>
              <a:rPr lang="en-US" sz="2400" u="sng" dirty="0"/>
              <a:t>128 3x3 </a:t>
            </a:r>
            <a:r>
              <a:rPr lang="en-US" sz="2400" dirty="0"/>
              <a:t>convolutional filters, second layer: </a:t>
            </a:r>
            <a:r>
              <a:rPr lang="en-US" sz="2400" u="sng" dirty="0"/>
              <a:t>128 1x1 </a:t>
            </a:r>
            <a:r>
              <a:rPr lang="en-US" sz="2400" dirty="0"/>
              <a:t>convolutional filters</a:t>
            </a:r>
            <a:r>
              <a:rPr lang="en-US" sz="2400" dirty="0" smtClean="0"/>
              <a:t>)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feature map fed into the </a:t>
            </a:r>
            <a:r>
              <a:rPr lang="en-US" sz="2400" dirty="0" err="1"/>
              <a:t>softmax</a:t>
            </a:r>
            <a:r>
              <a:rPr lang="en-US" sz="2400" dirty="0"/>
              <a:t> layer is thus enhanced by </a:t>
            </a:r>
            <a:r>
              <a:rPr lang="en-US" sz="2400" u="sng" dirty="0"/>
              <a:t>5 * 128 = 640 </a:t>
            </a:r>
            <a:r>
              <a:rPr lang="en-US" sz="2400" u="sng" dirty="0" smtClean="0"/>
              <a:t>channels</a:t>
            </a:r>
            <a:endParaRPr lang="en-US" sz="2400" u="sng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44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5. </a:t>
            </a:r>
            <a:r>
              <a:rPr lang="en-US" sz="2800" dirty="0"/>
              <a:t>EXPERIMENTAL EVALUATION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400" dirty="0" smtClean="0"/>
              <a:t>Dataset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dirty="0"/>
              <a:t>PASCAL VOC 2012, consisting of 20 foreground object classes and one background class</a:t>
            </a:r>
            <a:endParaRPr lang="en-US" sz="2000" dirty="0" smtClean="0"/>
          </a:p>
          <a:p>
            <a:pPr marL="342900">
              <a:spcBef>
                <a:spcPts val="0"/>
              </a:spcBef>
              <a:buSzPts val="2800"/>
            </a:pPr>
            <a:r>
              <a:rPr lang="en-US" sz="2400" dirty="0" smtClean="0"/>
              <a:t>Training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000" dirty="0"/>
              <a:t>VGG-16 network (pre-trained on ImageNet) 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000" dirty="0"/>
              <a:t>mini-batch of 20 images, initial </a:t>
            </a:r>
            <a:r>
              <a:rPr lang="en-US" sz="2000" u="sng" dirty="0"/>
              <a:t>learning rate of </a:t>
            </a:r>
            <a:r>
              <a:rPr lang="en-US" sz="2000" u="sng" dirty="0" smtClean="0"/>
              <a:t>0.001 </a:t>
            </a:r>
            <a:r>
              <a:rPr lang="en-US" sz="2000" dirty="0"/>
              <a:t>(0:01 for the final classifier layer), multiplying the </a:t>
            </a:r>
            <a:r>
              <a:rPr lang="en-US" sz="2000" dirty="0" smtClean="0"/>
              <a:t>learning rate </a:t>
            </a:r>
            <a:r>
              <a:rPr lang="en-US" sz="2000" dirty="0"/>
              <a:t>by </a:t>
            </a:r>
            <a:r>
              <a:rPr lang="en-US" sz="2000" u="sng" dirty="0"/>
              <a:t>0.1</a:t>
            </a:r>
            <a:r>
              <a:rPr lang="en-US" sz="2000" dirty="0"/>
              <a:t> at </a:t>
            </a:r>
            <a:r>
              <a:rPr lang="en-US" sz="2000" u="sng" dirty="0"/>
              <a:t>every 2000 iterations. 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000" u="sng" dirty="0"/>
              <a:t>momentum of </a:t>
            </a:r>
            <a:r>
              <a:rPr lang="en-US" sz="2000" u="sng" dirty="0" smtClean="0"/>
              <a:t>0.9</a:t>
            </a:r>
            <a:r>
              <a:rPr lang="en-US" sz="2000" dirty="0"/>
              <a:t>, </a:t>
            </a:r>
            <a:r>
              <a:rPr lang="en-US" sz="2000" u="sng" dirty="0"/>
              <a:t>weight </a:t>
            </a:r>
            <a:r>
              <a:rPr lang="en-US" sz="2000" u="sng" dirty="0" smtClean="0"/>
              <a:t>decay 0.0005</a:t>
            </a:r>
            <a:endParaRPr lang="en-US" sz="2000" u="sng" dirty="0" smtClean="0"/>
          </a:p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Field of </a:t>
            </a:r>
            <a:r>
              <a:rPr lang="en-US" sz="2400" dirty="0" smtClean="0"/>
              <a:t>View (arbitrarily control the FOV)</a:t>
            </a:r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4707471"/>
            <a:ext cx="1025498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5. </a:t>
            </a:r>
            <a:r>
              <a:rPr lang="en-US" sz="2800" dirty="0"/>
              <a:t>EXPERIMENTAL EVALUATION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73" y="1847850"/>
            <a:ext cx="5656261" cy="27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47" y="4467232"/>
            <a:ext cx="6918325" cy="235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4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5. </a:t>
            </a:r>
            <a:r>
              <a:rPr lang="en-US" sz="2800" dirty="0"/>
              <a:t>EXPERIMENTAL EVALUATION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Mean Pixel IOU along Object </a:t>
            </a:r>
            <a:r>
              <a:rPr lang="en-US" sz="2400" dirty="0" smtClean="0"/>
              <a:t>Boundaries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000" dirty="0"/>
              <a:t>exploiting the multi-scale features from the intermediate </a:t>
            </a:r>
            <a:r>
              <a:rPr lang="en-US" sz="2000" dirty="0" smtClean="0"/>
              <a:t>layers</a:t>
            </a:r>
          </a:p>
          <a:p>
            <a:pPr marL="800100" lvl="1">
              <a:spcBef>
                <a:spcPts val="0"/>
              </a:spcBef>
              <a:buSzPts val="2800"/>
            </a:pPr>
            <a:r>
              <a:rPr lang="en-US" sz="2000" dirty="0"/>
              <a:t>refining the segmentation results by a fully connected CRF</a:t>
            </a:r>
            <a:endParaRPr lang="en-US" sz="2000" dirty="0" smtClean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2" y="2953280"/>
            <a:ext cx="7296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8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000" dirty="0" smtClean="0"/>
              <a:t>Contents</a:t>
            </a:r>
            <a:endParaRPr sz="40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Introduction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Related Work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Convolutional Neural Networks for Dense Image Labeling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000" dirty="0" smtClean="0"/>
              <a:t>Efficient Dense Sliding Window Feature Extraction with The Hole Algorithm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000" dirty="0" smtClean="0"/>
              <a:t>Controlling The Receptive Field Size and Accelerating Dense Computation with Convolutional nets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Detailed Boundary Recovery: Fully-Connected Conditional Random Fields and Multi-scale Prediction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000" dirty="0" smtClean="0"/>
              <a:t>Deep convolutional networks and The Localization Challenge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000" dirty="0" smtClean="0"/>
              <a:t>Fully-Connected Conditional Random Fields for Accurate Localization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000" dirty="0" smtClean="0"/>
              <a:t>Multi-Scale Prediction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Experimental Evaluation</a:t>
            </a:r>
          </a:p>
          <a:p>
            <a:pPr indent="-457200">
              <a:spcBef>
                <a:spcPts val="0"/>
              </a:spcBef>
              <a:buSzPts val="2800"/>
            </a:pPr>
            <a:r>
              <a:rPr lang="en-US" sz="2400" dirty="0" smtClean="0"/>
              <a:t>Discussion</a:t>
            </a: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61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5. </a:t>
            </a:r>
            <a:r>
              <a:rPr lang="en-US" sz="2800" dirty="0"/>
              <a:t>EXPERIMENTAL EVALUATION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Comparison with State-of-art</a:t>
            </a:r>
            <a:endParaRPr lang="en-US" sz="2000" dirty="0" smtClean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9" y="2207683"/>
            <a:ext cx="6321721" cy="444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35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5. </a:t>
            </a:r>
            <a:r>
              <a:rPr lang="en-US" sz="2800" dirty="0"/>
              <a:t>EXPERIMENTAL EVALUATION</a:t>
            </a:r>
            <a:endParaRPr sz="28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8128" y="1825625"/>
            <a:ext cx="1058334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400" dirty="0"/>
              <a:t>Test set results</a:t>
            </a:r>
            <a:endParaRPr lang="en-US" sz="2000" dirty="0" smtClean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732616"/>
            <a:ext cx="9790395" cy="20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75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18067" y="365125"/>
            <a:ext cx="112437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2800" dirty="0" smtClean="0"/>
              <a:t>6. </a:t>
            </a:r>
            <a:r>
              <a:rPr lang="en-US" sz="2800" dirty="0"/>
              <a:t>DISCUSSION</a:t>
            </a:r>
            <a:endParaRPr sz="2800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47" y="2083331"/>
            <a:ext cx="8144282" cy="36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4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ctrTitle"/>
          </p:nvPr>
        </p:nvSpPr>
        <p:spPr>
          <a:xfrm>
            <a:off x="1314679" y="2113880"/>
            <a:ext cx="9702188" cy="241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/>
              <a:t>Thank you for your attention</a:t>
            </a:r>
            <a:br>
              <a:rPr lang="en-US"/>
            </a:br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"/>
          </p:nvPr>
        </p:nvSpPr>
        <p:spPr>
          <a:xfrm>
            <a:off x="1490949" y="213679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000" dirty="0" smtClean="0"/>
              <a:t>Abstract</a:t>
            </a:r>
            <a:endParaRPr sz="40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30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sz="2400" dirty="0" smtClean="0"/>
              <a:t>DCNN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have shown SOTA in high </a:t>
            </a:r>
            <a:r>
              <a:rPr lang="en-US" altLang="ko-KR" sz="2400" dirty="0"/>
              <a:t>level vision </a:t>
            </a:r>
            <a:r>
              <a:rPr lang="en-US" altLang="ko-KR" sz="2400" dirty="0" smtClean="0"/>
              <a:t>tasks(image classification</a:t>
            </a:r>
            <a:r>
              <a:rPr lang="en-US" altLang="ko-KR" sz="2400" dirty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object detection)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400" dirty="0" smtClean="0"/>
              <a:t>Not sufficiently localized for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accurate object segmentation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dirty="0" smtClean="0"/>
              <a:t> combining CRF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altLang="ko-KR" sz="2400" dirty="0"/>
          </a:p>
          <a:p>
            <a:pPr marL="228600" indent="-228600">
              <a:buSzPts val="2800"/>
            </a:pPr>
            <a:r>
              <a:rPr lang="en-US" altLang="ko-KR" sz="2400" dirty="0" smtClean="0"/>
              <a:t>PASCAL </a:t>
            </a:r>
            <a:r>
              <a:rPr lang="en-US" altLang="ko-KR" sz="2400" dirty="0"/>
              <a:t>VOC-2012 : 71.6% </a:t>
            </a:r>
            <a:r>
              <a:rPr lang="en-US" altLang="ko-KR" sz="2400" dirty="0" smtClean="0"/>
              <a:t>IOU</a:t>
            </a:r>
          </a:p>
          <a:p>
            <a:pPr marL="228600" indent="-228600">
              <a:buSzPts val="2800"/>
            </a:pPr>
            <a:endParaRPr lang="en-US" altLang="ko-KR" sz="2400" dirty="0" smtClean="0"/>
          </a:p>
          <a:p>
            <a:pPr marL="228600" lvl="0" indent="-228600">
              <a:buSzPts val="2800"/>
            </a:pPr>
            <a:r>
              <a:rPr lang="en-US" altLang="ko-KR" sz="2400" dirty="0"/>
              <a:t>DCNN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/>
              <a:t> </a:t>
            </a:r>
            <a:r>
              <a:rPr lang="en-US" altLang="ko-KR" sz="2400" dirty="0"/>
              <a:t>‘hole’ algorithm</a:t>
            </a:r>
          </a:p>
          <a:p>
            <a:pPr marL="228600" indent="-228600">
              <a:buSzPts val="2800"/>
            </a:pPr>
            <a:endParaRPr lang="en-US" altLang="ko-KR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4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1" y="2051051"/>
            <a:ext cx="5077883" cy="313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smtClean="0"/>
              <a:t>1. Introduction</a:t>
            </a:r>
            <a:endParaRPr sz="3600"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 smtClean="0"/>
              <a:t>DCNN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altLang="ko-KR" dirty="0" smtClean="0"/>
              <a:t>mainstream of </a:t>
            </a:r>
            <a:r>
              <a:rPr lang="en-US" altLang="ko-KR" u="sng" dirty="0" smtClean="0"/>
              <a:t>high-level </a:t>
            </a:r>
            <a:r>
              <a:rPr lang="en-US" altLang="ko-KR" u="sng" dirty="0"/>
              <a:t>vision</a:t>
            </a:r>
            <a:r>
              <a:rPr lang="en-US" altLang="ko-KR" dirty="0"/>
              <a:t> research (image </a:t>
            </a:r>
            <a:r>
              <a:rPr lang="en-US" altLang="ko-KR" dirty="0" smtClean="0"/>
              <a:t>classification,</a:t>
            </a:r>
            <a:r>
              <a:rPr lang="en-US" altLang="ko-KR" dirty="0"/>
              <a:t> object </a:t>
            </a:r>
            <a:r>
              <a:rPr lang="en-US" altLang="ko-KR" dirty="0" smtClean="0"/>
              <a:t>detection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trained in an </a:t>
            </a:r>
            <a:r>
              <a:rPr lang="en-US" u="sng" dirty="0"/>
              <a:t>end-to-end</a:t>
            </a:r>
            <a:r>
              <a:rPr lang="en-US" dirty="0"/>
              <a:t> manner </a:t>
            </a:r>
            <a:r>
              <a:rPr lang="en-US" dirty="0" smtClean="0"/>
              <a:t>deliver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partially attributed to the </a:t>
            </a:r>
            <a:r>
              <a:rPr lang="en-US" u="sng" dirty="0"/>
              <a:t>built-in invariance </a:t>
            </a:r>
            <a:r>
              <a:rPr lang="en-US" dirty="0"/>
              <a:t>of DCNNs to local image </a:t>
            </a:r>
            <a:r>
              <a:rPr lang="en-US" dirty="0" smtClean="0"/>
              <a:t>transformations </a:t>
            </a:r>
            <a:r>
              <a:rPr lang="en-US" dirty="0">
                <a:sym typeface="Wingdings" panose="05000000000000000000" pitchFamily="2" charset="2"/>
              </a:rPr>
              <a:t> it can hamper </a:t>
            </a:r>
            <a:r>
              <a:rPr lang="en-US" u="sng" dirty="0">
                <a:sym typeface="Wingdings" panose="05000000000000000000" pitchFamily="2" charset="2"/>
              </a:rPr>
              <a:t>low-level </a:t>
            </a:r>
            <a:r>
              <a:rPr lang="en-US" u="sng" dirty="0" smtClean="0">
                <a:sym typeface="Wingdings" panose="05000000000000000000" pitchFamily="2" charset="2"/>
              </a:rPr>
              <a:t>tasks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u="sng" dirty="0" smtClean="0">
              <a:sym typeface="Wingdings" panose="05000000000000000000" pitchFamily="2" charset="2"/>
            </a:endParaRP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two technical </a:t>
            </a:r>
            <a:r>
              <a:rPr lang="en-US" b="1" dirty="0"/>
              <a:t>hurdles</a:t>
            </a:r>
            <a:r>
              <a:rPr lang="en-US" dirty="0"/>
              <a:t> in the application of </a:t>
            </a:r>
            <a:r>
              <a:rPr lang="en-US" dirty="0" smtClean="0"/>
              <a:t>DCNNs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signal </a:t>
            </a:r>
            <a:r>
              <a:rPr lang="en-US" dirty="0" err="1" smtClean="0"/>
              <a:t>downsampling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spatial </a:t>
            </a:r>
            <a:r>
              <a:rPr lang="en-US" dirty="0"/>
              <a:t>‘insensitivity’ (invariance</a:t>
            </a:r>
            <a:r>
              <a:rPr lang="en-US" dirty="0" smtClean="0"/>
              <a:t>)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smtClean="0"/>
              <a:t>1. Introduction</a:t>
            </a:r>
            <a:endParaRPr sz="3600"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19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The first problem relates to the reduction of signal </a:t>
            </a:r>
            <a:r>
              <a:rPr lang="en-US" dirty="0" smtClean="0"/>
              <a:t>resolution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repeated combination of </a:t>
            </a:r>
            <a:r>
              <a:rPr lang="en-US" u="sng" dirty="0"/>
              <a:t>max-pooling</a:t>
            </a:r>
            <a:r>
              <a:rPr lang="en-US" dirty="0"/>
              <a:t> and </a:t>
            </a:r>
            <a:r>
              <a:rPr lang="en-US" u="sng" dirty="0" err="1"/>
              <a:t>downsampling</a:t>
            </a:r>
            <a:r>
              <a:rPr lang="en-US" dirty="0"/>
              <a:t> (‘striding</a:t>
            </a:r>
            <a:r>
              <a:rPr lang="en-US" dirty="0" smtClean="0"/>
              <a:t>’)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we employ the </a:t>
            </a:r>
            <a:r>
              <a:rPr lang="en-US" u="sng" dirty="0"/>
              <a:t>‘</a:t>
            </a:r>
            <a:r>
              <a:rPr lang="en-US" u="sng" dirty="0" err="1"/>
              <a:t>atrous</a:t>
            </a:r>
            <a:r>
              <a:rPr lang="en-US" u="sng" dirty="0"/>
              <a:t>’ (with holes) </a:t>
            </a:r>
            <a:r>
              <a:rPr lang="en-US" dirty="0" smtClean="0"/>
              <a:t>algorithm (</a:t>
            </a:r>
            <a:r>
              <a:rPr lang="en-US" altLang="ko-KR" dirty="0" smtClean="0"/>
              <a:t>efficient dense computation)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u="sng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second problem :</a:t>
            </a:r>
            <a:r>
              <a:rPr lang="en-US" dirty="0" smtClean="0"/>
              <a:t> </a:t>
            </a:r>
            <a:r>
              <a:rPr lang="en-US" dirty="0"/>
              <a:t>invariance to spatial </a:t>
            </a:r>
            <a:r>
              <a:rPr lang="en-US" dirty="0" smtClean="0"/>
              <a:t>transformations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employing a fully-connected Conditional Random Field (CRF</a:t>
            </a:r>
            <a:r>
              <a:rPr lang="en-US" dirty="0" smtClean="0"/>
              <a:t>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ability to capture fine edge </a:t>
            </a:r>
            <a:r>
              <a:rPr lang="en-US" dirty="0" smtClean="0"/>
              <a:t>details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 smtClean="0"/>
              <a:t>Three main advantages of our “</a:t>
            </a:r>
            <a:r>
              <a:rPr lang="en-US" dirty="0" err="1" smtClean="0"/>
              <a:t>DeepLab</a:t>
            </a:r>
            <a:r>
              <a:rPr lang="en-US" dirty="0" smtClean="0"/>
              <a:t>” system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Speed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Accuracy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smtClean="0"/>
              <a:t>simplicity</a:t>
            </a:r>
            <a:endParaRPr lang="en-US" u="sng" dirty="0" smtClean="0"/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 smtClean="0"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4" y="5400149"/>
            <a:ext cx="7342716" cy="132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4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3600" dirty="0" smtClean="0"/>
              <a:t>2. Related Work</a:t>
            </a:r>
            <a:endParaRPr sz="3600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Our system works </a:t>
            </a:r>
            <a:r>
              <a:rPr lang="en-US" u="sng" dirty="0"/>
              <a:t>directly on the pixel </a:t>
            </a:r>
            <a:r>
              <a:rPr lang="en-US" u="sng" dirty="0" smtClean="0"/>
              <a:t>representation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b="1" dirty="0" smtClean="0"/>
              <a:t>contrast</a:t>
            </a:r>
            <a:r>
              <a:rPr lang="en-US" dirty="0" smtClean="0"/>
              <a:t> to the two-stage </a:t>
            </a:r>
            <a:r>
              <a:rPr lang="en-US" dirty="0"/>
              <a:t>approaches that are now most common in semantic segmentation with </a:t>
            </a:r>
            <a:r>
              <a:rPr lang="en-US" dirty="0" smtClean="0"/>
              <a:t>DCNNs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</a:t>
            </a:r>
            <a:r>
              <a:rPr lang="en-US" b="1" dirty="0"/>
              <a:t>main difference </a:t>
            </a:r>
            <a:r>
              <a:rPr lang="en-US" dirty="0"/>
              <a:t>between our model and other state-of-the-art models is the </a:t>
            </a:r>
            <a:r>
              <a:rPr lang="en-US" u="sng" dirty="0"/>
              <a:t>combination of pixel-level CRFs and DCNN-based ‘unary terms</a:t>
            </a:r>
            <a:r>
              <a:rPr lang="en-US" dirty="0" smtClean="0"/>
              <a:t>’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sz="3200" dirty="0" smtClean="0"/>
              <a:t>3. CONVOLUTIONAL </a:t>
            </a:r>
            <a:r>
              <a:rPr lang="en-US" sz="3200" dirty="0"/>
              <a:t>NEURAL NETWORKS FOR DENSE IMAGE LABELING</a:t>
            </a:r>
            <a:endParaRPr sz="3200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1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dirty="0" err="1" smtClean="0"/>
              <a:t>Imagenet</a:t>
            </a:r>
            <a:r>
              <a:rPr lang="en-US" dirty="0" smtClean="0"/>
              <a:t> </a:t>
            </a:r>
            <a:r>
              <a:rPr lang="en-US" dirty="0" err="1" smtClean="0"/>
              <a:t>pretrained</a:t>
            </a:r>
            <a:r>
              <a:rPr lang="en-US" dirty="0" smtClean="0"/>
              <a:t> state-of-art </a:t>
            </a:r>
            <a:r>
              <a:rPr lang="en-US" dirty="0"/>
              <a:t>16-layer classification network of (</a:t>
            </a:r>
            <a:r>
              <a:rPr lang="en-US" dirty="0" err="1"/>
              <a:t>Simonyan</a:t>
            </a:r>
            <a:r>
              <a:rPr lang="en-US" dirty="0"/>
              <a:t> &amp; Zisserman, 2014) (VGG-16</a:t>
            </a:r>
            <a:r>
              <a:rPr lang="en-US" dirty="0" smtClean="0"/>
              <a:t>)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dirty="0" smtClean="0"/>
              <a:t>- </a:t>
            </a:r>
            <a:r>
              <a:rPr lang="en-US" altLang="ko-KR" dirty="0"/>
              <a:t>how we have re-purposed and </a:t>
            </a:r>
            <a:r>
              <a:rPr lang="en-US" altLang="ko-KR" dirty="0" smtClean="0"/>
              <a:t>fine tuned </a:t>
            </a:r>
            <a:endParaRPr lang="en-US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200" dirty="0"/>
              <a:t>3.1 EFFICIENT DENSE SLIDING WINDOW FEATURE EXTRACTION WITH THE HOLE ALGORITHM</a:t>
            </a:r>
            <a:endParaRPr sz="3200" dirty="0"/>
          </a:p>
        </p:txBody>
      </p:sp>
      <p:sp>
        <p:nvSpPr>
          <p:cNvPr id="133" name="Google Shape;1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71" y="2048405"/>
            <a:ext cx="5474229" cy="35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2240492"/>
            <a:ext cx="4871835" cy="29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3" y="5851525"/>
            <a:ext cx="89535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altLang="ko-KR" sz="3200" dirty="0"/>
              <a:t>3.1 EFFICIENT DENSE SLIDING WINDOW FEATURE EXTRACTION WITH THE HOLE ALGORITHM</a:t>
            </a:r>
            <a:endParaRPr sz="3200" dirty="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b="1" dirty="0" smtClean="0"/>
              <a:t>skip </a:t>
            </a:r>
            <a:r>
              <a:rPr lang="en-US" b="1" dirty="0"/>
              <a:t>subsampling </a:t>
            </a:r>
            <a:r>
              <a:rPr lang="en-US" u="sng" dirty="0" smtClean="0"/>
              <a:t>after the </a:t>
            </a:r>
            <a:r>
              <a:rPr lang="en-US" u="sng" dirty="0"/>
              <a:t>last two max-pooling layers </a:t>
            </a:r>
            <a:r>
              <a:rPr lang="en-US" dirty="0"/>
              <a:t>in the network of </a:t>
            </a:r>
            <a:r>
              <a:rPr lang="en-US" dirty="0" err="1"/>
              <a:t>Simonyan</a:t>
            </a:r>
            <a:r>
              <a:rPr lang="en-US" dirty="0"/>
              <a:t> &amp; Zisserman (2014</a:t>
            </a:r>
            <a:r>
              <a:rPr lang="en-US" dirty="0" smtClean="0"/>
              <a:t>) 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lang="en-US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b="1" dirty="0" smtClean="0"/>
              <a:t>modify the convolutional </a:t>
            </a:r>
            <a:r>
              <a:rPr lang="en-US" b="1" dirty="0"/>
              <a:t>filters</a:t>
            </a:r>
            <a:r>
              <a:rPr lang="en-US" dirty="0"/>
              <a:t> in the layers that follow them by </a:t>
            </a:r>
            <a:r>
              <a:rPr lang="en-US" u="sng" dirty="0"/>
              <a:t>introducing zeros to increase their length</a:t>
            </a:r>
            <a:r>
              <a:rPr lang="en-US" dirty="0"/>
              <a:t> (</a:t>
            </a:r>
            <a:r>
              <a:rPr lang="en-US" dirty="0" smtClean="0"/>
              <a:t>2x in the </a:t>
            </a:r>
            <a:r>
              <a:rPr lang="en-US" u="sng" dirty="0"/>
              <a:t>last three convolutional layers</a:t>
            </a:r>
            <a:r>
              <a:rPr lang="en-US" dirty="0"/>
              <a:t> and </a:t>
            </a:r>
            <a:r>
              <a:rPr lang="en-US" dirty="0" smtClean="0"/>
              <a:t>4x in </a:t>
            </a:r>
            <a:r>
              <a:rPr lang="en-US" dirty="0"/>
              <a:t>the </a:t>
            </a:r>
            <a:r>
              <a:rPr lang="en-US" u="sng" dirty="0"/>
              <a:t>first fully connected layer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858</Words>
  <Application>Microsoft Office PowerPoint</Application>
  <PresentationFormat>사용자 지정</PresentationFormat>
  <Paragraphs>156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SEMANTIC IMAGE SEGMENTATION WITH DEEP CONVOLUTIONAL NETS  AND FULLY CONNECTED CRF  </vt:lpstr>
      <vt:lpstr>Contents</vt:lpstr>
      <vt:lpstr>Abstract</vt:lpstr>
      <vt:lpstr>1. Introduction</vt:lpstr>
      <vt:lpstr>1. Introduction</vt:lpstr>
      <vt:lpstr>2. Related Work</vt:lpstr>
      <vt:lpstr>3. CONVOLUTIONAL NEURAL NETWORKS FOR DENSE IMAGE LABELING</vt:lpstr>
      <vt:lpstr>3.1 EFFICIENT DENSE SLIDING WINDOW FEATURE EXTRACTION WITH THE HOLE ALGORITHM</vt:lpstr>
      <vt:lpstr>3.1 EFFICIENT DENSE SLIDING WINDOW FEATURE EXTRACTION WITH THE HOLE ALGORITHM</vt:lpstr>
      <vt:lpstr>3.1 EFFICIENT DENSE SLIDING WINDOW FEATURE EXTRACTION WITH THE HOLE ALGORITHM</vt:lpstr>
      <vt:lpstr>3.2 CONTROLLING THE RECEPTIVE FIELD SIZE AND ACCELERATING DENSE COMPUTATION WITH CONVOLUTIONAL NETS</vt:lpstr>
      <vt:lpstr>4. DETAILED BOUNDARY RECOVERY: FULLY-CONNECTED CONDITIONAL RANDOM FIELDS AND MULTI-SCALE PREDICTION</vt:lpstr>
      <vt:lpstr>4.2 FULLY-CONNECTED CONDITIONAL RANDOM FIELDS FOR ACCURATE LOCALIZATION</vt:lpstr>
      <vt:lpstr>4.2 FULLY-CONNECTED CONDITIONAL RANDOM FIELDS FOR ACCURATE LOCALIZATION</vt:lpstr>
      <vt:lpstr>4.2 FULLY-CONNECTED CONDITIONAL RANDOM FIELDS FOR ACCURATE LOCALIZATION</vt:lpstr>
      <vt:lpstr>4.3 MULTI-SCALE PREDICTION</vt:lpstr>
      <vt:lpstr>5. EXPERIMENTAL EVALUATION</vt:lpstr>
      <vt:lpstr>5. EXPERIMENTAL EVALUATION</vt:lpstr>
      <vt:lpstr>5. EXPERIMENTAL EVALUATION</vt:lpstr>
      <vt:lpstr>5. EXPERIMENTAL EVALUATION</vt:lpstr>
      <vt:lpstr>5. EXPERIMENTAL EVALUATION</vt:lpstr>
      <vt:lpstr>6. DISCUSSION</vt:lpstr>
      <vt:lpstr>Thank you for your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IMAGE SEGMENTATION WITH DEEP CONVOLUTIONAL NETS  AND FULLY CONNECTED CRF  </dc:title>
  <dc:creator>Yeong Geun Lee</dc:creator>
  <cp:lastModifiedBy>Windows User</cp:lastModifiedBy>
  <cp:revision>36</cp:revision>
  <dcterms:created xsi:type="dcterms:W3CDTF">2018-03-28T16:46:22Z</dcterms:created>
  <dcterms:modified xsi:type="dcterms:W3CDTF">2021-02-26T05:44:40Z</dcterms:modified>
</cp:coreProperties>
</file>