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23"/>
  </p:notesMasterIdLst>
  <p:handoutMasterIdLst>
    <p:handoutMasterId r:id="rId24"/>
  </p:handoutMasterIdLst>
  <p:sldIdLst>
    <p:sldId id="307" r:id="rId2"/>
    <p:sldId id="256" r:id="rId3"/>
    <p:sldId id="504" r:id="rId4"/>
    <p:sldId id="502" r:id="rId5"/>
    <p:sldId id="614" r:id="rId6"/>
    <p:sldId id="615" r:id="rId7"/>
    <p:sldId id="616" r:id="rId8"/>
    <p:sldId id="617" r:id="rId9"/>
    <p:sldId id="586" r:id="rId10"/>
    <p:sldId id="618" r:id="rId11"/>
    <p:sldId id="619" r:id="rId12"/>
    <p:sldId id="620" r:id="rId13"/>
    <p:sldId id="621" r:id="rId14"/>
    <p:sldId id="622" r:id="rId15"/>
    <p:sldId id="623" r:id="rId16"/>
    <p:sldId id="624" r:id="rId17"/>
    <p:sldId id="519" r:id="rId18"/>
    <p:sldId id="594" r:id="rId19"/>
    <p:sldId id="524" r:id="rId20"/>
    <p:sldId id="306" r:id="rId21"/>
    <p:sldId id="583"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현우" initials="김" lastIdx="4" clrIdx="0">
    <p:extLst>
      <p:ext uri="{19B8F6BF-5375-455C-9EA6-DF929625EA0E}">
        <p15:presenceInfo xmlns:p15="http://schemas.microsoft.com/office/powerpoint/2012/main" userId="김현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38B366"/>
    <a:srgbClr val="0000FF"/>
    <a:srgbClr val="767171"/>
    <a:srgbClr val="3333FF"/>
    <a:srgbClr val="0F02BE"/>
    <a:srgbClr val="0070C0"/>
    <a:srgbClr val="A9A9A7"/>
    <a:srgbClr val="110058"/>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86" autoAdjust="0"/>
    <p:restoredTop sz="94660"/>
  </p:normalViewPr>
  <p:slideViewPr>
    <p:cSldViewPr snapToGrid="0">
      <p:cViewPr varScale="1">
        <p:scale>
          <a:sx n="125" d="100"/>
          <a:sy n="125" d="100"/>
        </p:scale>
        <p:origin x="504" y="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94DF4130-072B-4AF2-8EB5-2578286F28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2B895AA-FD6F-44C6-A76C-1D269B1C87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CE5D42-0500-4472-901F-236A00EACE0C}" type="datetimeFigureOut">
              <a:rPr lang="ko-KR" altLang="en-US" smtClean="0"/>
              <a:t>2021-01-10</a:t>
            </a:fld>
            <a:endParaRPr lang="ko-KR" altLang="en-US"/>
          </a:p>
        </p:txBody>
      </p:sp>
      <p:sp>
        <p:nvSpPr>
          <p:cNvPr id="4" name="바닥글 개체 틀 3">
            <a:extLst>
              <a:ext uri="{FF2B5EF4-FFF2-40B4-BE49-F238E27FC236}">
                <a16:creationId xmlns:a16="http://schemas.microsoft.com/office/drawing/2014/main" id="{CCF00EBA-A007-42A6-BEAE-06812DB9E0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FF7AE90F-9FF0-42A3-996F-74ACC7CD60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4B7136-8AB8-46C2-8B7B-9AEEF8621D2B}" type="slidenum">
              <a:rPr lang="ko-KR" altLang="en-US" smtClean="0"/>
              <a:t>‹#›</a:t>
            </a:fld>
            <a:endParaRPr lang="ko-KR" altLang="en-US"/>
          </a:p>
        </p:txBody>
      </p:sp>
    </p:spTree>
    <p:extLst>
      <p:ext uri="{BB962C8B-B14F-4D97-AF65-F5344CB8AC3E}">
        <p14:creationId xmlns:p14="http://schemas.microsoft.com/office/powerpoint/2010/main" val="86622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B6137-3C75-462B-80F3-814A34616123}" type="datetimeFigureOut">
              <a:rPr lang="ko-KR" altLang="en-US" smtClean="0"/>
              <a:t>2021-01-10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50A4F-5942-4F31-BCCA-69E8359A8007}" type="slidenum">
              <a:rPr lang="ko-KR" altLang="en-US" smtClean="0"/>
              <a:t>‹#›</a:t>
            </a:fld>
            <a:endParaRPr lang="ko-KR" altLang="en-US"/>
          </a:p>
        </p:txBody>
      </p:sp>
    </p:spTree>
    <p:extLst>
      <p:ext uri="{BB962C8B-B14F-4D97-AF65-F5344CB8AC3E}">
        <p14:creationId xmlns:p14="http://schemas.microsoft.com/office/powerpoint/2010/main" val="336977365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D63BA9-B996-4868-A219-032ECA6B30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16FD98D-CD3B-44E0-9D66-F79682742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1550A5D-CEC3-4A21-8EE5-E970545C3028}"/>
              </a:ext>
            </a:extLst>
          </p:cNvPr>
          <p:cNvSpPr>
            <a:spLocks noGrp="1"/>
          </p:cNvSpPr>
          <p:nvPr>
            <p:ph type="dt" sz="half" idx="10"/>
          </p:nvPr>
        </p:nvSpPr>
        <p:spPr/>
        <p:txBody>
          <a:bodyPr/>
          <a:lstStyle/>
          <a:p>
            <a:fld id="{428FEE73-7165-4F46-91BE-835012AA0171}" type="datetime1">
              <a:rPr lang="ko-KR" altLang="en-US" smtClean="0"/>
              <a:t>2021-01-10</a:t>
            </a:fld>
            <a:endParaRPr lang="ko-KR" altLang="en-US"/>
          </a:p>
        </p:txBody>
      </p:sp>
      <p:sp>
        <p:nvSpPr>
          <p:cNvPr id="5" name="바닥글 개체 틀 4">
            <a:extLst>
              <a:ext uri="{FF2B5EF4-FFF2-40B4-BE49-F238E27FC236}">
                <a16:creationId xmlns:a16="http://schemas.microsoft.com/office/drawing/2014/main" id="{7C4B91E1-B0B3-4A4A-A160-221AFEA7D98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FFDC243-04DB-48DF-A6E1-940D9AB7331B}"/>
              </a:ext>
            </a:extLst>
          </p:cNvPr>
          <p:cNvSpPr>
            <a:spLocks noGrp="1"/>
          </p:cNvSpPr>
          <p:nvPr>
            <p:ph type="sldNum" sz="quarter" idx="12"/>
          </p:nvPr>
        </p:nvSpPr>
        <p:spPr>
          <a:xfrm>
            <a:off x="9102969" y="6487013"/>
            <a:ext cx="2743200" cy="365125"/>
          </a:xfrm>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304602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155861-661E-4870-8902-D7119067333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0503511-44F5-417C-A375-816D5800AA8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AA491F8-D2CD-47B1-B229-E860EEDB34BF}"/>
              </a:ext>
            </a:extLst>
          </p:cNvPr>
          <p:cNvSpPr>
            <a:spLocks noGrp="1"/>
          </p:cNvSpPr>
          <p:nvPr>
            <p:ph type="dt" sz="half" idx="10"/>
          </p:nvPr>
        </p:nvSpPr>
        <p:spPr/>
        <p:txBody>
          <a:bodyPr/>
          <a:lstStyle/>
          <a:p>
            <a:fld id="{2B19A109-94A5-40A2-8695-9C0837402487}" type="datetime1">
              <a:rPr lang="ko-KR" altLang="en-US" smtClean="0"/>
              <a:t>2021-01-10</a:t>
            </a:fld>
            <a:endParaRPr lang="ko-KR" altLang="en-US"/>
          </a:p>
        </p:txBody>
      </p:sp>
      <p:sp>
        <p:nvSpPr>
          <p:cNvPr id="5" name="바닥글 개체 틀 4">
            <a:extLst>
              <a:ext uri="{FF2B5EF4-FFF2-40B4-BE49-F238E27FC236}">
                <a16:creationId xmlns:a16="http://schemas.microsoft.com/office/drawing/2014/main" id="{F5BC2CC7-0A0D-4C8A-9E6D-C9AD9A7C6AC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51778A9-221C-4059-814F-7D5D9E77F378}"/>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291421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BBF682A-B412-4869-BF2F-131129F4E06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76F5F2C-99E7-4E9B-B6D4-E3D1D817B3B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FFFC60C-10EC-4D67-9458-DE54CBDF461E}"/>
              </a:ext>
            </a:extLst>
          </p:cNvPr>
          <p:cNvSpPr>
            <a:spLocks noGrp="1"/>
          </p:cNvSpPr>
          <p:nvPr>
            <p:ph type="dt" sz="half" idx="10"/>
          </p:nvPr>
        </p:nvSpPr>
        <p:spPr/>
        <p:txBody>
          <a:bodyPr/>
          <a:lstStyle/>
          <a:p>
            <a:fld id="{DDBD9278-D355-4A5F-B0C4-D51C979D7F00}" type="datetime1">
              <a:rPr lang="ko-KR" altLang="en-US" smtClean="0"/>
              <a:t>2021-01-10</a:t>
            </a:fld>
            <a:endParaRPr lang="ko-KR" altLang="en-US"/>
          </a:p>
        </p:txBody>
      </p:sp>
      <p:sp>
        <p:nvSpPr>
          <p:cNvPr id="5" name="바닥글 개체 틀 4">
            <a:extLst>
              <a:ext uri="{FF2B5EF4-FFF2-40B4-BE49-F238E27FC236}">
                <a16:creationId xmlns:a16="http://schemas.microsoft.com/office/drawing/2014/main" id="{ACB874E1-498A-4D27-9F90-AAE285F2D56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8B0BC30-9137-47B8-88E6-267EDD0DEFAE}"/>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105772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D0AFCC-8D43-44B0-BF7F-717D42AF511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4B82795-8792-4D04-AC79-E26EEBCDC5D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E8DFCEF-9940-43F5-AB63-255DEDC1B8B7}"/>
              </a:ext>
            </a:extLst>
          </p:cNvPr>
          <p:cNvSpPr>
            <a:spLocks noGrp="1"/>
          </p:cNvSpPr>
          <p:nvPr>
            <p:ph type="dt" sz="half" idx="10"/>
          </p:nvPr>
        </p:nvSpPr>
        <p:spPr/>
        <p:txBody>
          <a:bodyPr/>
          <a:lstStyle/>
          <a:p>
            <a:fld id="{23769CE9-5FD7-40F4-B9F0-AD4D4AD31E40}" type="datetime1">
              <a:rPr lang="ko-KR" altLang="en-US" smtClean="0"/>
              <a:t>2021-01-10</a:t>
            </a:fld>
            <a:endParaRPr lang="ko-KR" altLang="en-US"/>
          </a:p>
        </p:txBody>
      </p:sp>
      <p:sp>
        <p:nvSpPr>
          <p:cNvPr id="5" name="바닥글 개체 틀 4">
            <a:extLst>
              <a:ext uri="{FF2B5EF4-FFF2-40B4-BE49-F238E27FC236}">
                <a16:creationId xmlns:a16="http://schemas.microsoft.com/office/drawing/2014/main" id="{FEFFD698-5EE2-4C2E-B8F3-3F6A8CB7980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EE888D7-E432-4D83-8CA2-140133A93050}"/>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390668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0FF26D-232E-417C-B6F5-A9E8237DA1E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7DB99FB-25F8-46E9-A6FC-C92467F5A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4299F66-1331-4AE4-A00F-042200034411}"/>
              </a:ext>
            </a:extLst>
          </p:cNvPr>
          <p:cNvSpPr>
            <a:spLocks noGrp="1"/>
          </p:cNvSpPr>
          <p:nvPr>
            <p:ph type="dt" sz="half" idx="10"/>
          </p:nvPr>
        </p:nvSpPr>
        <p:spPr/>
        <p:txBody>
          <a:bodyPr/>
          <a:lstStyle/>
          <a:p>
            <a:fld id="{8190428F-3EA1-445A-BE9C-D16E0719B5FD}" type="datetime1">
              <a:rPr lang="ko-KR" altLang="en-US" smtClean="0"/>
              <a:t>2021-01-10</a:t>
            </a:fld>
            <a:endParaRPr lang="ko-KR" altLang="en-US"/>
          </a:p>
        </p:txBody>
      </p:sp>
      <p:sp>
        <p:nvSpPr>
          <p:cNvPr id="5" name="바닥글 개체 틀 4">
            <a:extLst>
              <a:ext uri="{FF2B5EF4-FFF2-40B4-BE49-F238E27FC236}">
                <a16:creationId xmlns:a16="http://schemas.microsoft.com/office/drawing/2014/main" id="{6A2B83A4-EAB3-40D8-850D-760FEFBCB6C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AC26C76-6992-41A6-BA69-372774565D53}"/>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402790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32C746-F874-45D5-83B5-6DCF65A739D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09D1C49-3CAF-4F07-91E9-A90EDB55057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6C853A4E-DB90-48E4-99A5-75D7840129D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B25E961-0FFA-48C0-92F0-4D615A7D7D75}"/>
              </a:ext>
            </a:extLst>
          </p:cNvPr>
          <p:cNvSpPr>
            <a:spLocks noGrp="1"/>
          </p:cNvSpPr>
          <p:nvPr>
            <p:ph type="dt" sz="half" idx="10"/>
          </p:nvPr>
        </p:nvSpPr>
        <p:spPr/>
        <p:txBody>
          <a:bodyPr/>
          <a:lstStyle/>
          <a:p>
            <a:fld id="{8EF23162-672F-4071-B524-FFC70DDA7717}" type="datetime1">
              <a:rPr lang="ko-KR" altLang="en-US" smtClean="0"/>
              <a:t>2021-01-10</a:t>
            </a:fld>
            <a:endParaRPr lang="ko-KR" altLang="en-US"/>
          </a:p>
        </p:txBody>
      </p:sp>
      <p:sp>
        <p:nvSpPr>
          <p:cNvPr id="6" name="바닥글 개체 틀 5">
            <a:extLst>
              <a:ext uri="{FF2B5EF4-FFF2-40B4-BE49-F238E27FC236}">
                <a16:creationId xmlns:a16="http://schemas.microsoft.com/office/drawing/2014/main" id="{83BFA51A-C0FF-44B6-895D-44A23890CCF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EC2337-5FE5-43E9-BEDD-0E825EAB79B0}"/>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301113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CC5D3E-539F-4680-862D-8568F4BFBF7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651B88A-ECEF-4472-BDC2-700D16E21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552A7C-317E-4058-8669-9F92415F58B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BDC03E2-8ECD-4E66-90F2-31681DC16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B8E2E69-1A60-4880-B5E2-C9CB34BB7B00}"/>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E919E8-7A89-4794-8CBB-7B9C1CE47C25}"/>
              </a:ext>
            </a:extLst>
          </p:cNvPr>
          <p:cNvSpPr>
            <a:spLocks noGrp="1"/>
          </p:cNvSpPr>
          <p:nvPr>
            <p:ph type="dt" sz="half" idx="10"/>
          </p:nvPr>
        </p:nvSpPr>
        <p:spPr/>
        <p:txBody>
          <a:bodyPr/>
          <a:lstStyle/>
          <a:p>
            <a:fld id="{36D5EBC6-1903-45B5-8F4E-8973A76DA065}" type="datetime1">
              <a:rPr lang="ko-KR" altLang="en-US" smtClean="0"/>
              <a:t>2021-01-10</a:t>
            </a:fld>
            <a:endParaRPr lang="ko-KR" altLang="en-US"/>
          </a:p>
        </p:txBody>
      </p:sp>
      <p:sp>
        <p:nvSpPr>
          <p:cNvPr id="8" name="바닥글 개체 틀 7">
            <a:extLst>
              <a:ext uri="{FF2B5EF4-FFF2-40B4-BE49-F238E27FC236}">
                <a16:creationId xmlns:a16="http://schemas.microsoft.com/office/drawing/2014/main" id="{4EE90AB6-39C9-4CD6-BC17-BE784836875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BE9478D-9E77-47F6-BF07-DD67F8988B23}"/>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136203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B79686-E9D2-4AB4-B324-E609B15098C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A9417ED-F1B5-4767-9F01-74C057FA1812}"/>
              </a:ext>
            </a:extLst>
          </p:cNvPr>
          <p:cNvSpPr>
            <a:spLocks noGrp="1"/>
          </p:cNvSpPr>
          <p:nvPr>
            <p:ph type="dt" sz="half" idx="10"/>
          </p:nvPr>
        </p:nvSpPr>
        <p:spPr/>
        <p:txBody>
          <a:bodyPr/>
          <a:lstStyle/>
          <a:p>
            <a:fld id="{FE39A705-57F0-449D-A35E-8163D5843B4A}" type="datetime1">
              <a:rPr lang="ko-KR" altLang="en-US" smtClean="0"/>
              <a:t>2021-01-10</a:t>
            </a:fld>
            <a:endParaRPr lang="ko-KR" altLang="en-US"/>
          </a:p>
        </p:txBody>
      </p:sp>
      <p:sp>
        <p:nvSpPr>
          <p:cNvPr id="4" name="바닥글 개체 틀 3">
            <a:extLst>
              <a:ext uri="{FF2B5EF4-FFF2-40B4-BE49-F238E27FC236}">
                <a16:creationId xmlns:a16="http://schemas.microsoft.com/office/drawing/2014/main" id="{95DB7763-E05D-476F-8D63-04618BE786A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DE47863-89E4-4AD2-8378-DD425D565938}"/>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112866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D18E993-BAB0-4DD4-B6F5-5313B056BFE0}"/>
              </a:ext>
            </a:extLst>
          </p:cNvPr>
          <p:cNvSpPr>
            <a:spLocks noGrp="1"/>
          </p:cNvSpPr>
          <p:nvPr>
            <p:ph type="dt" sz="half" idx="10"/>
          </p:nvPr>
        </p:nvSpPr>
        <p:spPr/>
        <p:txBody>
          <a:bodyPr/>
          <a:lstStyle/>
          <a:p>
            <a:fld id="{6F6E2529-3F61-4F60-B253-8BBD9A1E1909}" type="datetime1">
              <a:rPr lang="ko-KR" altLang="en-US" smtClean="0"/>
              <a:t>2021-01-10</a:t>
            </a:fld>
            <a:endParaRPr lang="ko-KR" altLang="en-US"/>
          </a:p>
        </p:txBody>
      </p:sp>
      <p:sp>
        <p:nvSpPr>
          <p:cNvPr id="3" name="바닥글 개체 틀 2">
            <a:extLst>
              <a:ext uri="{FF2B5EF4-FFF2-40B4-BE49-F238E27FC236}">
                <a16:creationId xmlns:a16="http://schemas.microsoft.com/office/drawing/2014/main" id="{1B1F302B-EB5D-4545-9ED5-D61B4378013D}"/>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648CFDF-7F4F-498C-995D-9543A16884DC}"/>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266077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D3EEED-9534-4452-A58F-E5DF97FB06B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5A59668-DCF8-4157-81BD-485E488B21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FF41661-4730-4EC3-922A-B14869264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DD08937-D379-46CC-AF35-2F793F47E6FE}"/>
              </a:ext>
            </a:extLst>
          </p:cNvPr>
          <p:cNvSpPr>
            <a:spLocks noGrp="1"/>
          </p:cNvSpPr>
          <p:nvPr>
            <p:ph type="dt" sz="half" idx="10"/>
          </p:nvPr>
        </p:nvSpPr>
        <p:spPr/>
        <p:txBody>
          <a:bodyPr/>
          <a:lstStyle/>
          <a:p>
            <a:fld id="{96BE1E26-BCF9-44C3-AF17-73BB9F8C6A10}" type="datetime1">
              <a:rPr lang="ko-KR" altLang="en-US" smtClean="0"/>
              <a:t>2021-01-10</a:t>
            </a:fld>
            <a:endParaRPr lang="ko-KR" altLang="en-US"/>
          </a:p>
        </p:txBody>
      </p:sp>
      <p:sp>
        <p:nvSpPr>
          <p:cNvPr id="6" name="바닥글 개체 틀 5">
            <a:extLst>
              <a:ext uri="{FF2B5EF4-FFF2-40B4-BE49-F238E27FC236}">
                <a16:creationId xmlns:a16="http://schemas.microsoft.com/office/drawing/2014/main" id="{CED08C37-E1DC-442D-A69E-6E18156D23E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3F00BD7-37E1-4BBF-9025-F10A916E595F}"/>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126295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AF1D37-3F1E-4B92-AF93-7CDDA6F82ED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A3F154D-C67A-4C94-BDC9-049F4C3C5C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C5AC2B2-8AC7-4936-A65D-3999D5004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06EBD6D-6830-4AB7-A9C8-8B5E224F5E1E}"/>
              </a:ext>
            </a:extLst>
          </p:cNvPr>
          <p:cNvSpPr>
            <a:spLocks noGrp="1"/>
          </p:cNvSpPr>
          <p:nvPr>
            <p:ph type="dt" sz="half" idx="10"/>
          </p:nvPr>
        </p:nvSpPr>
        <p:spPr/>
        <p:txBody>
          <a:bodyPr/>
          <a:lstStyle/>
          <a:p>
            <a:fld id="{24AEE14A-8F13-4716-9E78-5A06D8C71284}" type="datetime1">
              <a:rPr lang="ko-KR" altLang="en-US" smtClean="0"/>
              <a:t>2021-01-10</a:t>
            </a:fld>
            <a:endParaRPr lang="ko-KR" altLang="en-US"/>
          </a:p>
        </p:txBody>
      </p:sp>
      <p:sp>
        <p:nvSpPr>
          <p:cNvPr id="6" name="바닥글 개체 틀 5">
            <a:extLst>
              <a:ext uri="{FF2B5EF4-FFF2-40B4-BE49-F238E27FC236}">
                <a16:creationId xmlns:a16="http://schemas.microsoft.com/office/drawing/2014/main" id="{378964A5-D277-4DF5-8CEC-C1274C662FD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6342813-6432-42E8-9072-F214D73B7E61}"/>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297348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F32DC63-B318-44BE-8566-472F4FE77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C770AAE-523C-486B-8E99-90CE9D3E6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3ECE07C-5968-4D5E-B02B-5490E2BE1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F4E3D-AF70-4EE4-99C5-6A97611684C5}" type="datetime1">
              <a:rPr lang="ko-KR" altLang="en-US" smtClean="0"/>
              <a:t>2021-01-10</a:t>
            </a:fld>
            <a:endParaRPr lang="ko-KR" altLang="en-US"/>
          </a:p>
        </p:txBody>
      </p:sp>
      <p:sp>
        <p:nvSpPr>
          <p:cNvPr id="5" name="바닥글 개체 틀 4">
            <a:extLst>
              <a:ext uri="{FF2B5EF4-FFF2-40B4-BE49-F238E27FC236}">
                <a16:creationId xmlns:a16="http://schemas.microsoft.com/office/drawing/2014/main" id="{C6445C3A-E65E-42B7-AA87-B62FFE60F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3AA7F59-194C-43A9-AB2A-B43D2173CE35}"/>
              </a:ext>
            </a:extLst>
          </p:cNvPr>
          <p:cNvSpPr>
            <a:spLocks noGrp="1"/>
          </p:cNvSpPr>
          <p:nvPr>
            <p:ph type="sldNum" sz="quarter" idx="4"/>
          </p:nvPr>
        </p:nvSpPr>
        <p:spPr>
          <a:xfrm>
            <a:off x="9102969"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1289987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hyperlink" Target="https://thenounproject.com/term/check/1743862" TargetMode="External"/><Relationship Id="rId2" Type="http://schemas.openxmlformats.org/officeDocument/2006/relationships/image" Target="../media/image11.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thenounproject.com/term/check/1743862" TargetMode="External"/><Relationship Id="rId2" Type="http://schemas.openxmlformats.org/officeDocument/2006/relationships/image" Target="../media/image12.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5" Type="http://schemas.openxmlformats.org/officeDocument/2006/relationships/image" Target="../media/image1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006E1-8CA5-4E6E-A065-63ABF7801F7B}"/>
              </a:ext>
            </a:extLst>
          </p:cNvPr>
          <p:cNvSpPr txBox="1"/>
          <p:nvPr/>
        </p:nvSpPr>
        <p:spPr>
          <a:xfrm>
            <a:off x="566820" y="597083"/>
            <a:ext cx="1737976" cy="769441"/>
          </a:xfrm>
          <a:prstGeom prst="rect">
            <a:avLst/>
          </a:prstGeom>
          <a:noFill/>
        </p:spPr>
        <p:txBody>
          <a:bodyPr wrap="none" rtlCol="0">
            <a:spAutoFit/>
          </a:bodyPr>
          <a:lstStyle/>
          <a:p>
            <a:r>
              <a:rPr lang="en-US" altLang="ko-KR" sz="4400">
                <a:solidFill>
                  <a:schemeClr val="bg1"/>
                </a:solidFill>
                <a:latin typeface="Tmon몬소리 Black" panose="02000A03000000000000" pitchFamily="2" charset="-127"/>
                <a:ea typeface="Tmon몬소리 Black" panose="02000A03000000000000" pitchFamily="2" charset="-127"/>
              </a:rPr>
              <a:t>U-Net</a:t>
            </a:r>
            <a:endParaRPr lang="ko-KR" altLang="en-US" sz="4400" dirty="0">
              <a:solidFill>
                <a:schemeClr val="bg1"/>
              </a:solidFill>
              <a:latin typeface="Tmon몬소리 Black" panose="02000A03000000000000" pitchFamily="2" charset="-127"/>
              <a:ea typeface="Tmon몬소리 Black" panose="02000A03000000000000" pitchFamily="2" charset="-127"/>
            </a:endParaRPr>
          </a:p>
        </p:txBody>
      </p:sp>
      <p:sp>
        <p:nvSpPr>
          <p:cNvPr id="3" name="직사각형 2">
            <a:extLst>
              <a:ext uri="{FF2B5EF4-FFF2-40B4-BE49-F238E27FC236}">
                <a16:creationId xmlns:a16="http://schemas.microsoft.com/office/drawing/2014/main" id="{E80B316F-4172-4FC3-8E2F-442E050EE6C7}"/>
              </a:ext>
            </a:extLst>
          </p:cNvPr>
          <p:cNvSpPr/>
          <p:nvPr/>
        </p:nvSpPr>
        <p:spPr>
          <a:xfrm>
            <a:off x="313509" y="292608"/>
            <a:ext cx="11474413" cy="625972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직사각형 4">
            <a:extLst>
              <a:ext uri="{FF2B5EF4-FFF2-40B4-BE49-F238E27FC236}">
                <a16:creationId xmlns:a16="http://schemas.microsoft.com/office/drawing/2014/main" id="{28B3C425-D9D4-417E-B423-F0B61DB67395}"/>
              </a:ext>
            </a:extLst>
          </p:cNvPr>
          <p:cNvSpPr/>
          <p:nvPr/>
        </p:nvSpPr>
        <p:spPr>
          <a:xfrm>
            <a:off x="566820" y="1320358"/>
            <a:ext cx="4398961" cy="276999"/>
          </a:xfrm>
          <a:prstGeom prst="rect">
            <a:avLst/>
          </a:prstGeom>
        </p:spPr>
        <p:txBody>
          <a:bodyPr wrap="none">
            <a:spAutoFit/>
          </a:bodyPr>
          <a:lstStyle/>
          <a:p>
            <a:r>
              <a:rPr lang="en-US" altLang="ko-KR" sz="1200">
                <a:solidFill>
                  <a:schemeClr val="bg1"/>
                </a:solidFill>
                <a:latin typeface="나눔바른고딕" panose="020B0603020101020101" pitchFamily="50" charset="-127"/>
                <a:ea typeface="나눔바른고딕" panose="020B0603020101020101" pitchFamily="50" charset="-127"/>
              </a:rPr>
              <a:t>Convolutional</a:t>
            </a:r>
            <a:r>
              <a:rPr lang="ko-KR" altLang="en-US" sz="1200">
                <a:solidFill>
                  <a:schemeClr val="bg1"/>
                </a:solidFill>
                <a:latin typeface="나눔바른고딕" panose="020B0603020101020101" pitchFamily="50" charset="-127"/>
                <a:ea typeface="나눔바른고딕" panose="020B0603020101020101" pitchFamily="50" charset="-127"/>
              </a:rPr>
              <a:t> </a:t>
            </a:r>
            <a:r>
              <a:rPr lang="en-US" altLang="ko-KR" sz="1200">
                <a:solidFill>
                  <a:schemeClr val="bg1"/>
                </a:solidFill>
                <a:latin typeface="나눔바른고딕" panose="020B0603020101020101" pitchFamily="50" charset="-127"/>
                <a:ea typeface="나눔바른고딕" panose="020B0603020101020101" pitchFamily="50" charset="-127"/>
              </a:rPr>
              <a:t>Networks for Biomedical Image Segmentation</a:t>
            </a:r>
            <a:endParaRPr lang="ko-KR" altLang="en-US" sz="1200"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108735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Network Architecture</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(2) Expanding Path</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2.</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10</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16E6BF5E-0388-40E6-8462-E4A36C96FD2E}"/>
              </a:ext>
            </a:extLst>
          </p:cNvPr>
          <p:cNvPicPr>
            <a:picLocks noChangeAspect="1"/>
          </p:cNvPicPr>
          <p:nvPr/>
        </p:nvPicPr>
        <p:blipFill>
          <a:blip r:embed="rId2"/>
          <a:stretch>
            <a:fillRect/>
          </a:stretch>
        </p:blipFill>
        <p:spPr>
          <a:xfrm>
            <a:off x="3031790" y="942633"/>
            <a:ext cx="8771043" cy="5395346"/>
          </a:xfrm>
          <a:prstGeom prst="rect">
            <a:avLst/>
          </a:prstGeom>
        </p:spPr>
      </p:pic>
      <p:sp>
        <p:nvSpPr>
          <p:cNvPr id="21" name="직사각형 20">
            <a:extLst>
              <a:ext uri="{FF2B5EF4-FFF2-40B4-BE49-F238E27FC236}">
                <a16:creationId xmlns:a16="http://schemas.microsoft.com/office/drawing/2014/main" id="{0A9E7BB3-973B-4834-B1B5-15584C5AB20F}"/>
              </a:ext>
            </a:extLst>
          </p:cNvPr>
          <p:cNvSpPr/>
          <p:nvPr/>
        </p:nvSpPr>
        <p:spPr>
          <a:xfrm>
            <a:off x="140502" y="942633"/>
            <a:ext cx="6619062" cy="54805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76BDA61B-7A85-4877-A8A6-1FBE207A4034}"/>
              </a:ext>
            </a:extLst>
          </p:cNvPr>
          <p:cNvSpPr txBox="1"/>
          <p:nvPr/>
        </p:nvSpPr>
        <p:spPr>
          <a:xfrm>
            <a:off x="158432" y="1114869"/>
            <a:ext cx="6619062" cy="4093428"/>
          </a:xfrm>
          <a:prstGeom prst="rect">
            <a:avLst/>
          </a:prstGeom>
          <a:noFill/>
        </p:spPr>
        <p:txBody>
          <a:bodyPr wrap="square" rtlCol="0">
            <a:spAutoFit/>
          </a:bodyPr>
          <a:lstStyle/>
          <a:p>
            <a:pPr latinLnBrk="0"/>
            <a:r>
              <a:rPr lang="en-US" altLang="ko-KR" sz="2000">
                <a:latin typeface="나눔스퀘어" panose="020B0600000101010101" pitchFamily="50" charset="-127"/>
                <a:ea typeface="나눔스퀘어" panose="020B0600000101010101" pitchFamily="50" charset="-127"/>
              </a:rPr>
              <a:t>Expanding Path</a:t>
            </a: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299258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Training</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3.</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11</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B599D1DA-46C9-4F49-BE57-400F74B44A68}"/>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dirty="0">
                <a:latin typeface="나눔스퀘어" panose="020B0600000101010101" pitchFamily="50" charset="-127"/>
                <a:ea typeface="나눔스퀘어" panose="020B0600000101010101" pitchFamily="50" charset="-127"/>
              </a:rPr>
              <a:t>기본적인 </a:t>
            </a:r>
            <a:r>
              <a:rPr lang="ko-KR" altLang="en-US" sz="2000" dirty="0" err="1">
                <a:latin typeface="나눔스퀘어" panose="020B0600000101010101" pitchFamily="50" charset="-127"/>
                <a:ea typeface="나눔스퀘어" panose="020B0600000101010101" pitchFamily="50" charset="-127"/>
              </a:rPr>
              <a:t>딥러닝은</a:t>
            </a:r>
            <a:r>
              <a:rPr lang="ko-KR" altLang="en-US" sz="2000" dirty="0">
                <a:latin typeface="나눔스퀘어" panose="020B0600000101010101" pitchFamily="50" charset="-127"/>
                <a:ea typeface="나눔스퀘어" panose="020B0600000101010101" pitchFamily="50" charset="-127"/>
              </a:rPr>
              <a:t> 파라미터가 많고 네트워크가 깊어서 학습데이터가 많이 필요하고 보통의 </a:t>
            </a:r>
            <a:r>
              <a:rPr lang="en-US" altLang="ko-KR" sz="2000" dirty="0">
                <a:latin typeface="나눔스퀘어" panose="020B0600000101010101" pitchFamily="50" charset="-127"/>
                <a:ea typeface="나눔스퀘어" panose="020B0600000101010101" pitchFamily="50" charset="-127"/>
              </a:rPr>
              <a:t>ImageNet dataset</a:t>
            </a:r>
            <a:r>
              <a:rPr lang="ko-KR" altLang="en-US" sz="2000" dirty="0">
                <a:latin typeface="나눔스퀘어" panose="020B0600000101010101" pitchFamily="50" charset="-127"/>
                <a:ea typeface="나눔스퀘어" panose="020B0600000101010101" pitchFamily="50" charset="-127"/>
              </a:rPr>
              <a:t>을 이용해서 학습한 모델은 </a:t>
            </a:r>
            <a:r>
              <a:rPr lang="en-US" altLang="ko-KR" sz="2000" dirty="0">
                <a:latin typeface="나눔스퀘어" panose="020B0600000101010101" pitchFamily="50" charset="-127"/>
                <a:ea typeface="나눔스퀘어" panose="020B0600000101010101" pitchFamily="50" charset="-127"/>
              </a:rPr>
              <a:t>1</a:t>
            </a:r>
            <a:r>
              <a:rPr lang="ko-KR" altLang="en-US" sz="2000" dirty="0">
                <a:latin typeface="나눔스퀘어" panose="020B0600000101010101" pitchFamily="50" charset="-127"/>
                <a:ea typeface="나눔스퀘어" panose="020B0600000101010101" pitchFamily="50" charset="-127"/>
              </a:rPr>
              <a:t>개의 </a:t>
            </a:r>
            <a:r>
              <a:rPr lang="en-US" altLang="ko-KR" sz="2000" dirty="0">
                <a:latin typeface="나눔스퀘어" panose="020B0600000101010101" pitchFamily="50" charset="-127"/>
                <a:ea typeface="나눔스퀘어" panose="020B0600000101010101" pitchFamily="50" charset="-127"/>
              </a:rPr>
              <a:t>Output</a:t>
            </a:r>
            <a:r>
              <a:rPr lang="ko-KR" altLang="en-US" sz="2000" dirty="0">
                <a:latin typeface="나눔스퀘어" panose="020B0600000101010101" pitchFamily="50" charset="-127"/>
                <a:ea typeface="나눔스퀘어" panose="020B0600000101010101" pitchFamily="50" charset="-127"/>
              </a:rPr>
              <a:t>을 </a:t>
            </a:r>
            <a:r>
              <a:rPr lang="ko-KR" altLang="en-US" sz="2000" dirty="0" err="1">
                <a:latin typeface="나눔스퀘어" panose="020B0600000101010101" pitchFamily="50" charset="-127"/>
                <a:ea typeface="나눔스퀘어" panose="020B0600000101010101" pitchFamily="50" charset="-127"/>
              </a:rPr>
              <a:t>필요로하는</a:t>
            </a:r>
            <a:r>
              <a:rPr lang="ko-KR" altLang="en-US" sz="2000" dirty="0">
                <a:latin typeface="나눔스퀘어" panose="020B0600000101010101" pitchFamily="50" charset="-127"/>
                <a:ea typeface="나눔스퀘어" panose="020B0600000101010101" pitchFamily="50" charset="-127"/>
              </a:rPr>
              <a:t> </a:t>
            </a:r>
            <a:r>
              <a:rPr lang="en-US" altLang="ko-KR" sz="2000" dirty="0" err="1">
                <a:latin typeface="나눔스퀘어" panose="020B0600000101010101" pitchFamily="50" charset="-127"/>
                <a:ea typeface="나눔스퀘어" panose="020B0600000101010101" pitchFamily="50" charset="-127"/>
              </a:rPr>
              <a:t>Classficiation</a:t>
            </a:r>
            <a:r>
              <a:rPr lang="en-US" altLang="ko-KR" sz="2000" dirty="0">
                <a:latin typeface="나눔스퀘어" panose="020B0600000101010101" pitchFamily="50" charset="-127"/>
                <a:ea typeface="나눔스퀘어" panose="020B0600000101010101" pitchFamily="50" charset="-127"/>
              </a:rPr>
              <a:t> </a:t>
            </a:r>
            <a:r>
              <a:rPr lang="ko-KR" altLang="en-US" sz="2000" dirty="0" err="1">
                <a:latin typeface="나눔스퀘어" panose="020B0600000101010101" pitchFamily="50" charset="-127"/>
                <a:ea typeface="나눔스퀘어" panose="020B0600000101010101" pitchFamily="50" charset="-127"/>
              </a:rPr>
              <a:t>테스크임</a:t>
            </a:r>
            <a:endParaRPr lang="en-US" altLang="ko-KR" sz="2000" dirty="0">
              <a:latin typeface="나눔스퀘어" panose="020B0600000101010101" pitchFamily="50" charset="-127"/>
              <a:ea typeface="나눔스퀘어" panose="020B0600000101010101" pitchFamily="50" charset="-127"/>
            </a:endParaRPr>
          </a:p>
          <a:p>
            <a:pPr lvl="1" latinLnBrk="0"/>
            <a:r>
              <a:rPr lang="ko-KR" altLang="en-US" sz="2000" dirty="0">
                <a:latin typeface="나눔스퀘어" panose="020B0600000101010101" pitchFamily="50" charset="-127"/>
                <a:ea typeface="나눔스퀘어" panose="020B0600000101010101" pitchFamily="50" charset="-127"/>
              </a:rPr>
              <a:t> </a:t>
            </a:r>
            <a:endParaRPr lang="en-US" altLang="ko-KR" sz="2000" dirty="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dirty="0">
                <a:latin typeface="나눔스퀘어" panose="020B0600000101010101" pitchFamily="50" charset="-127"/>
                <a:ea typeface="나눔스퀘어" panose="020B0600000101010101" pitchFamily="50" charset="-127"/>
              </a:rPr>
              <a:t>Biomedical </a:t>
            </a:r>
            <a:r>
              <a:rPr lang="ko-KR" altLang="en-US" sz="2000" dirty="0">
                <a:latin typeface="나눔스퀘어" panose="020B0600000101010101" pitchFamily="50" charset="-127"/>
                <a:ea typeface="나눔스퀘어" panose="020B0600000101010101" pitchFamily="50" charset="-127"/>
              </a:rPr>
              <a:t>분야에서는 데이터의 수가 적고 </a:t>
            </a:r>
            <a:r>
              <a:rPr lang="en-US" altLang="ko-KR" sz="2000" dirty="0">
                <a:latin typeface="나눔스퀘어" panose="020B0600000101010101" pitchFamily="50" charset="-127"/>
                <a:ea typeface="나눔스퀘어" panose="020B0600000101010101" pitchFamily="50" charset="-127"/>
              </a:rPr>
              <a:t>localization </a:t>
            </a:r>
            <a:r>
              <a:rPr lang="ko-KR" altLang="en-US" sz="2000" dirty="0">
                <a:latin typeface="나눔스퀘어" panose="020B0600000101010101" pitchFamily="50" charset="-127"/>
                <a:ea typeface="나눔스퀘어" panose="020B0600000101010101" pitchFamily="50" charset="-127"/>
              </a:rPr>
              <a:t>정보 </a:t>
            </a:r>
            <a:r>
              <a:rPr lang="ko-KR" altLang="en-US" sz="2000" dirty="0" err="1">
                <a:latin typeface="나눔스퀘어" panose="020B0600000101010101" pitchFamily="50" charset="-127"/>
                <a:ea typeface="나눔스퀘어" panose="020B0600000101010101" pitchFamily="50" charset="-127"/>
              </a:rPr>
              <a:t>뿐만아니라</a:t>
            </a:r>
            <a:r>
              <a:rPr lang="ko-KR" altLang="en-US" sz="2000" dirty="0">
                <a:latin typeface="나눔스퀘어" panose="020B0600000101010101" pitchFamily="50" charset="-127"/>
                <a:ea typeface="나눔스퀘어" panose="020B0600000101010101" pitchFamily="50" charset="-127"/>
              </a:rPr>
              <a:t> 모든 픽셀에 대해 </a:t>
            </a:r>
            <a:r>
              <a:rPr lang="en-US" altLang="ko-KR" sz="2000" dirty="0">
                <a:latin typeface="나눔스퀘어" panose="020B0600000101010101" pitchFamily="50" charset="-127"/>
                <a:ea typeface="나눔스퀘어" panose="020B0600000101010101" pitchFamily="50" charset="-127"/>
              </a:rPr>
              <a:t>class label</a:t>
            </a:r>
            <a:r>
              <a:rPr lang="ko-KR" altLang="en-US" sz="2000" dirty="0">
                <a:latin typeface="나눔스퀘어" panose="020B0600000101010101" pitchFamily="50" charset="-127"/>
                <a:ea typeface="나눔스퀘어" panose="020B0600000101010101" pitchFamily="50" charset="-127"/>
              </a:rPr>
              <a:t>을 </a:t>
            </a:r>
            <a:r>
              <a:rPr lang="ko-KR" altLang="en-US" sz="2000" dirty="0" err="1">
                <a:latin typeface="나눔스퀘어" panose="020B0600000101010101" pitchFamily="50" charset="-127"/>
                <a:ea typeface="나눔스퀘어" panose="020B0600000101010101" pitchFamily="50" charset="-127"/>
              </a:rPr>
              <a:t>부여해야함</a:t>
            </a:r>
            <a:r>
              <a:rPr lang="ko-KR" altLang="en-US" sz="2000" dirty="0">
                <a:latin typeface="나눔스퀘어" panose="020B0600000101010101" pitchFamily="50" charset="-127"/>
                <a:ea typeface="나눔스퀘어" panose="020B0600000101010101" pitchFamily="50" charset="-127"/>
              </a:rPr>
              <a:t> </a:t>
            </a:r>
            <a:endParaRPr lang="en-US" altLang="ko-KR" sz="2000" dirty="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dirty="0" err="1">
                <a:latin typeface="나눔스퀘어" panose="020B0600000101010101" pitchFamily="50" charset="-127"/>
                <a:ea typeface="나눔스퀘어" panose="020B0600000101010101" pitchFamily="50" charset="-127"/>
              </a:rPr>
              <a:t>Ciresan</a:t>
            </a:r>
            <a:r>
              <a:rPr lang="en-US" altLang="ko-KR" dirty="0">
                <a:latin typeface="나눔스퀘어" panose="020B0600000101010101" pitchFamily="50" charset="-127"/>
                <a:ea typeface="나눔스퀘어" panose="020B0600000101010101" pitchFamily="50" charset="-127"/>
              </a:rPr>
              <a:t>[2]</a:t>
            </a:r>
            <a:r>
              <a:rPr lang="ko-KR" altLang="en-US" dirty="0">
                <a:latin typeface="나눔스퀘어" panose="020B0600000101010101" pitchFamily="50" charset="-127"/>
                <a:ea typeface="나눔스퀘어" panose="020B0600000101010101" pitchFamily="50" charset="-127"/>
              </a:rPr>
              <a:t>의 경우 이를 해결하기 위해서 </a:t>
            </a:r>
            <a:r>
              <a:rPr lang="en-US" altLang="ko-KR" dirty="0">
                <a:latin typeface="나눔스퀘어" panose="020B0600000101010101" pitchFamily="50" charset="-127"/>
                <a:ea typeface="나눔스퀘어" panose="020B0600000101010101" pitchFamily="50" charset="-127"/>
              </a:rPr>
              <a:t>Sliding Window </a:t>
            </a:r>
            <a:r>
              <a:rPr lang="ko-KR" altLang="en-US" dirty="0">
                <a:latin typeface="나눔스퀘어" panose="020B0600000101010101" pitchFamily="50" charset="-127"/>
                <a:ea typeface="나눔스퀘어" panose="020B0600000101010101" pitchFamily="50" charset="-127"/>
              </a:rPr>
              <a:t>방식을 통해 학습을 진행</a:t>
            </a:r>
            <a:endParaRPr lang="en-US" altLang="ko-KR" dirty="0">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dirty="0">
                <a:latin typeface="나눔스퀘어" panose="020B0600000101010101" pitchFamily="50" charset="-127"/>
                <a:ea typeface="나눔스퀘어" panose="020B0600000101010101" pitchFamily="50" charset="-127"/>
              </a:rPr>
              <a:t>Localize</a:t>
            </a:r>
            <a:r>
              <a:rPr lang="ko-KR" altLang="en-US" dirty="0">
                <a:latin typeface="나눔스퀘어" panose="020B0600000101010101" pitchFamily="50" charset="-127"/>
                <a:ea typeface="나눔스퀘어" panose="020B0600000101010101" pitchFamily="50" charset="-127"/>
              </a:rPr>
              <a:t>가 가능함 </a:t>
            </a:r>
            <a:endParaRPr lang="en-US" altLang="ko-KR" dirty="0">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dirty="0">
                <a:latin typeface="나눔스퀘어" panose="020B0600000101010101" pitchFamily="50" charset="-127"/>
                <a:ea typeface="나눔스퀘어" panose="020B0600000101010101" pitchFamily="50" charset="-127"/>
              </a:rPr>
              <a:t>patch </a:t>
            </a:r>
            <a:r>
              <a:rPr lang="ko-KR" altLang="en-US" dirty="0">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dirty="0">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dirty="0">
                <a:latin typeface="나눔스퀘어" panose="020B0600000101010101" pitchFamily="50" charset="-127"/>
                <a:ea typeface="나눔스퀘어" panose="020B0600000101010101" pitchFamily="50" charset="-127"/>
              </a:rPr>
              <a:t>EM segmentation challenge</a:t>
            </a:r>
            <a:r>
              <a:rPr lang="ko-KR" altLang="en-US" dirty="0">
                <a:latin typeface="나눔스퀘어" panose="020B0600000101010101" pitchFamily="50" charset="-127"/>
                <a:ea typeface="나눔스퀘어" panose="020B0600000101010101" pitchFamily="50" charset="-127"/>
              </a:rPr>
              <a:t>에서 좋은 결과를 가져옴  </a:t>
            </a:r>
            <a:endParaRPr lang="en-US" altLang="ko-KR" dirty="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dirty="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dirty="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dirty="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dirty="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dirty="0">
              <a:latin typeface="나눔스퀘어" panose="020B0600000101010101" pitchFamily="50" charset="-127"/>
              <a:ea typeface="나눔스퀘어" panose="020B0600000101010101" pitchFamily="50" charset="-127"/>
            </a:endParaRPr>
          </a:p>
        </p:txBody>
      </p:sp>
      <p:sp>
        <p:nvSpPr>
          <p:cNvPr id="23" name="TextBox 22">
            <a:extLst>
              <a:ext uri="{FF2B5EF4-FFF2-40B4-BE49-F238E27FC236}">
                <a16:creationId xmlns:a16="http://schemas.microsoft.com/office/drawing/2014/main" id="{5A7D80B3-7E97-4108-960F-B2AA15DF071A}"/>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4" name="Picture 4" descr="https://static.thenounproject.com/png/1743862-200.png">
            <a:hlinkClick r:id="rId2" tooltip="Check"/>
            <a:extLst>
              <a:ext uri="{FF2B5EF4-FFF2-40B4-BE49-F238E27FC236}">
                <a16:creationId xmlns:a16="http://schemas.microsoft.com/office/drawing/2014/main" id="{4FE09F03-8BEB-4C6C-9C47-ABC2C23B1D19}"/>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76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Training</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(1) Data Augmentation</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3.</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12</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B599D1DA-46C9-4F49-BE57-400F74B44A68}"/>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Ciresan[2]</a:t>
            </a:r>
            <a:r>
              <a:rPr lang="ko-KR" altLang="en-US">
                <a:latin typeface="나눔스퀘어" panose="020B0600000101010101" pitchFamily="50" charset="-127"/>
                <a:ea typeface="나눔스퀘어" panose="020B0600000101010101" pitchFamily="50" charset="-127"/>
              </a:rPr>
              <a:t>의 경우 이를 해결하기 위해서 </a:t>
            </a:r>
            <a:r>
              <a:rPr lang="en-US" altLang="ko-KR">
                <a:latin typeface="나눔스퀘어" panose="020B0600000101010101" pitchFamily="50" charset="-127"/>
                <a:ea typeface="나눔스퀘어" panose="020B0600000101010101" pitchFamily="50" charset="-127"/>
              </a:rPr>
              <a:t>Sliding Window </a:t>
            </a:r>
            <a:r>
              <a:rPr lang="ko-KR" altLang="en-US">
                <a:latin typeface="나눔스퀘어" panose="020B0600000101010101" pitchFamily="50" charset="-127"/>
                <a:ea typeface="나눔스퀘어" panose="020B0600000101010101" pitchFamily="50" charset="-127"/>
              </a:rPr>
              <a:t>방식을 통해 학습을 진행</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Localize</a:t>
            </a:r>
            <a:r>
              <a:rPr lang="ko-KR" altLang="en-US">
                <a:latin typeface="나눔스퀘어" panose="020B0600000101010101" pitchFamily="50" charset="-127"/>
                <a:ea typeface="나눔스퀘어" panose="020B0600000101010101" pitchFamily="50" charset="-127"/>
              </a:rPr>
              <a:t>가 가능함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patch </a:t>
            </a:r>
            <a:r>
              <a:rPr lang="ko-KR" altLang="en-US">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EM segmentation challenge</a:t>
            </a:r>
            <a:r>
              <a:rPr lang="ko-KR" altLang="en-US">
                <a:latin typeface="나눔스퀘어" panose="020B0600000101010101" pitchFamily="50" charset="-127"/>
                <a:ea typeface="나눔스퀘어" panose="020B0600000101010101" pitchFamily="50" charset="-127"/>
              </a:rPr>
              <a:t>에서 좋은 결과를 가져옴  </a:t>
            </a:r>
            <a:endParaRPr lang="en-US" altLang="ko-KR">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
        <p:nvSpPr>
          <p:cNvPr id="23" name="TextBox 22">
            <a:extLst>
              <a:ext uri="{FF2B5EF4-FFF2-40B4-BE49-F238E27FC236}">
                <a16:creationId xmlns:a16="http://schemas.microsoft.com/office/drawing/2014/main" id="{5A7D80B3-7E97-4108-960F-B2AA15DF071A}"/>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4" name="Picture 4" descr="https://static.thenounproject.com/png/1743862-200.png">
            <a:hlinkClick r:id="rId2" tooltip="Check"/>
            <a:extLst>
              <a:ext uri="{FF2B5EF4-FFF2-40B4-BE49-F238E27FC236}">
                <a16:creationId xmlns:a16="http://schemas.microsoft.com/office/drawing/2014/main" id="{4FE09F03-8BEB-4C6C-9C47-ABC2C23B1D19}"/>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07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Experiments</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4.</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13</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B599D1DA-46C9-4F49-BE57-400F74B44A68}"/>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Ciresan[2]</a:t>
            </a:r>
            <a:r>
              <a:rPr lang="ko-KR" altLang="en-US">
                <a:latin typeface="나눔스퀘어" panose="020B0600000101010101" pitchFamily="50" charset="-127"/>
                <a:ea typeface="나눔스퀘어" panose="020B0600000101010101" pitchFamily="50" charset="-127"/>
              </a:rPr>
              <a:t>의 경우 이를 해결하기 위해서 </a:t>
            </a:r>
            <a:r>
              <a:rPr lang="en-US" altLang="ko-KR">
                <a:latin typeface="나눔스퀘어" panose="020B0600000101010101" pitchFamily="50" charset="-127"/>
                <a:ea typeface="나눔스퀘어" panose="020B0600000101010101" pitchFamily="50" charset="-127"/>
              </a:rPr>
              <a:t>Sliding Window </a:t>
            </a:r>
            <a:r>
              <a:rPr lang="ko-KR" altLang="en-US">
                <a:latin typeface="나눔스퀘어" panose="020B0600000101010101" pitchFamily="50" charset="-127"/>
                <a:ea typeface="나눔스퀘어" panose="020B0600000101010101" pitchFamily="50" charset="-127"/>
              </a:rPr>
              <a:t>방식을 통해 학습을 진행</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Localize</a:t>
            </a:r>
            <a:r>
              <a:rPr lang="ko-KR" altLang="en-US">
                <a:latin typeface="나눔스퀘어" panose="020B0600000101010101" pitchFamily="50" charset="-127"/>
                <a:ea typeface="나눔스퀘어" panose="020B0600000101010101" pitchFamily="50" charset="-127"/>
              </a:rPr>
              <a:t>가 가능함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patch </a:t>
            </a:r>
            <a:r>
              <a:rPr lang="ko-KR" altLang="en-US">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EM segmentation challenge</a:t>
            </a:r>
            <a:r>
              <a:rPr lang="ko-KR" altLang="en-US">
                <a:latin typeface="나눔스퀘어" panose="020B0600000101010101" pitchFamily="50" charset="-127"/>
                <a:ea typeface="나눔스퀘어" panose="020B0600000101010101" pitchFamily="50" charset="-127"/>
              </a:rPr>
              <a:t>에서 좋은 결과를 가져옴  </a:t>
            </a:r>
            <a:endParaRPr lang="en-US" altLang="ko-KR">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
        <p:nvSpPr>
          <p:cNvPr id="23" name="TextBox 22">
            <a:extLst>
              <a:ext uri="{FF2B5EF4-FFF2-40B4-BE49-F238E27FC236}">
                <a16:creationId xmlns:a16="http://schemas.microsoft.com/office/drawing/2014/main" id="{5A7D80B3-7E97-4108-960F-B2AA15DF071A}"/>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4" name="Picture 4" descr="https://static.thenounproject.com/png/1743862-200.png">
            <a:hlinkClick r:id="rId2" tooltip="Check"/>
            <a:extLst>
              <a:ext uri="{FF2B5EF4-FFF2-40B4-BE49-F238E27FC236}">
                <a16:creationId xmlns:a16="http://schemas.microsoft.com/office/drawing/2014/main" id="{4FE09F03-8BEB-4C6C-9C47-ABC2C23B1D19}"/>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99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Conclusion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5.</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14</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B599D1DA-46C9-4F49-BE57-400F74B44A68}"/>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Ciresan[2]</a:t>
            </a:r>
            <a:r>
              <a:rPr lang="ko-KR" altLang="en-US">
                <a:latin typeface="나눔스퀘어" panose="020B0600000101010101" pitchFamily="50" charset="-127"/>
                <a:ea typeface="나눔스퀘어" panose="020B0600000101010101" pitchFamily="50" charset="-127"/>
              </a:rPr>
              <a:t>의 경우 이를 해결하기 위해서 </a:t>
            </a:r>
            <a:r>
              <a:rPr lang="en-US" altLang="ko-KR">
                <a:latin typeface="나눔스퀘어" panose="020B0600000101010101" pitchFamily="50" charset="-127"/>
                <a:ea typeface="나눔스퀘어" panose="020B0600000101010101" pitchFamily="50" charset="-127"/>
              </a:rPr>
              <a:t>Sliding Window </a:t>
            </a:r>
            <a:r>
              <a:rPr lang="ko-KR" altLang="en-US">
                <a:latin typeface="나눔스퀘어" panose="020B0600000101010101" pitchFamily="50" charset="-127"/>
                <a:ea typeface="나눔스퀘어" panose="020B0600000101010101" pitchFamily="50" charset="-127"/>
              </a:rPr>
              <a:t>방식을 통해 학습을 진행</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Localize</a:t>
            </a:r>
            <a:r>
              <a:rPr lang="ko-KR" altLang="en-US">
                <a:latin typeface="나눔스퀘어" panose="020B0600000101010101" pitchFamily="50" charset="-127"/>
                <a:ea typeface="나눔스퀘어" panose="020B0600000101010101" pitchFamily="50" charset="-127"/>
              </a:rPr>
              <a:t>가 가능함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patch </a:t>
            </a:r>
            <a:r>
              <a:rPr lang="ko-KR" altLang="en-US">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EM segmentation challenge</a:t>
            </a:r>
            <a:r>
              <a:rPr lang="ko-KR" altLang="en-US">
                <a:latin typeface="나눔스퀘어" panose="020B0600000101010101" pitchFamily="50" charset="-127"/>
                <a:ea typeface="나눔스퀘어" panose="020B0600000101010101" pitchFamily="50" charset="-127"/>
              </a:rPr>
              <a:t>에서 좋은 결과를 가져옴  </a:t>
            </a:r>
            <a:endParaRPr lang="en-US" altLang="ko-KR">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
        <p:nvSpPr>
          <p:cNvPr id="23" name="TextBox 22">
            <a:extLst>
              <a:ext uri="{FF2B5EF4-FFF2-40B4-BE49-F238E27FC236}">
                <a16:creationId xmlns:a16="http://schemas.microsoft.com/office/drawing/2014/main" id="{5A7D80B3-7E97-4108-960F-B2AA15DF071A}"/>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4" name="Picture 4" descr="https://static.thenounproject.com/png/1743862-200.png">
            <a:hlinkClick r:id="rId2" tooltip="Check"/>
            <a:extLst>
              <a:ext uri="{FF2B5EF4-FFF2-40B4-BE49-F238E27FC236}">
                <a16:creationId xmlns:a16="http://schemas.microsoft.com/office/drawing/2014/main" id="{4FE09F03-8BEB-4C6C-9C47-ABC2C23B1D19}"/>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81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Conclusion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(1) Advantages</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5.</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15</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B599D1DA-46C9-4F49-BE57-400F74B44A68}"/>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Ciresan[2]</a:t>
            </a:r>
            <a:r>
              <a:rPr lang="ko-KR" altLang="en-US">
                <a:latin typeface="나눔스퀘어" panose="020B0600000101010101" pitchFamily="50" charset="-127"/>
                <a:ea typeface="나눔스퀘어" panose="020B0600000101010101" pitchFamily="50" charset="-127"/>
              </a:rPr>
              <a:t>의 경우 이를 해결하기 위해서 </a:t>
            </a:r>
            <a:r>
              <a:rPr lang="en-US" altLang="ko-KR">
                <a:latin typeface="나눔스퀘어" panose="020B0600000101010101" pitchFamily="50" charset="-127"/>
                <a:ea typeface="나눔스퀘어" panose="020B0600000101010101" pitchFamily="50" charset="-127"/>
              </a:rPr>
              <a:t>Sliding Window </a:t>
            </a:r>
            <a:r>
              <a:rPr lang="ko-KR" altLang="en-US">
                <a:latin typeface="나눔스퀘어" panose="020B0600000101010101" pitchFamily="50" charset="-127"/>
                <a:ea typeface="나눔스퀘어" panose="020B0600000101010101" pitchFamily="50" charset="-127"/>
              </a:rPr>
              <a:t>방식을 통해 학습을 진행</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Localize</a:t>
            </a:r>
            <a:r>
              <a:rPr lang="ko-KR" altLang="en-US">
                <a:latin typeface="나눔스퀘어" panose="020B0600000101010101" pitchFamily="50" charset="-127"/>
                <a:ea typeface="나눔스퀘어" panose="020B0600000101010101" pitchFamily="50" charset="-127"/>
              </a:rPr>
              <a:t>가 가능함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patch </a:t>
            </a:r>
            <a:r>
              <a:rPr lang="ko-KR" altLang="en-US">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EM segmentation challenge</a:t>
            </a:r>
            <a:r>
              <a:rPr lang="ko-KR" altLang="en-US">
                <a:latin typeface="나눔스퀘어" panose="020B0600000101010101" pitchFamily="50" charset="-127"/>
                <a:ea typeface="나눔스퀘어" panose="020B0600000101010101" pitchFamily="50" charset="-127"/>
              </a:rPr>
              <a:t>에서 좋은 결과를 가져옴  </a:t>
            </a:r>
            <a:endParaRPr lang="en-US" altLang="ko-KR">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
        <p:nvSpPr>
          <p:cNvPr id="23" name="TextBox 22">
            <a:extLst>
              <a:ext uri="{FF2B5EF4-FFF2-40B4-BE49-F238E27FC236}">
                <a16:creationId xmlns:a16="http://schemas.microsoft.com/office/drawing/2014/main" id="{5A7D80B3-7E97-4108-960F-B2AA15DF071A}"/>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4" name="Picture 4" descr="https://static.thenounproject.com/png/1743862-200.png">
            <a:hlinkClick r:id="rId2" tooltip="Check"/>
            <a:extLst>
              <a:ext uri="{FF2B5EF4-FFF2-40B4-BE49-F238E27FC236}">
                <a16:creationId xmlns:a16="http://schemas.microsoft.com/office/drawing/2014/main" id="{4FE09F03-8BEB-4C6C-9C47-ABC2C23B1D19}"/>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021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Conclusion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(2) Disadvantages</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5.</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16</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B599D1DA-46C9-4F49-BE57-400F74B44A68}"/>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Ciresan[2]</a:t>
            </a:r>
            <a:r>
              <a:rPr lang="ko-KR" altLang="en-US">
                <a:latin typeface="나눔스퀘어" panose="020B0600000101010101" pitchFamily="50" charset="-127"/>
                <a:ea typeface="나눔스퀘어" panose="020B0600000101010101" pitchFamily="50" charset="-127"/>
              </a:rPr>
              <a:t>의 경우 이를 해결하기 위해서 </a:t>
            </a:r>
            <a:r>
              <a:rPr lang="en-US" altLang="ko-KR">
                <a:latin typeface="나눔스퀘어" panose="020B0600000101010101" pitchFamily="50" charset="-127"/>
                <a:ea typeface="나눔스퀘어" panose="020B0600000101010101" pitchFamily="50" charset="-127"/>
              </a:rPr>
              <a:t>Sliding Window </a:t>
            </a:r>
            <a:r>
              <a:rPr lang="ko-KR" altLang="en-US">
                <a:latin typeface="나눔스퀘어" panose="020B0600000101010101" pitchFamily="50" charset="-127"/>
                <a:ea typeface="나눔스퀘어" panose="020B0600000101010101" pitchFamily="50" charset="-127"/>
              </a:rPr>
              <a:t>방식을 통해 학습을 진행</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Localize</a:t>
            </a:r>
            <a:r>
              <a:rPr lang="ko-KR" altLang="en-US">
                <a:latin typeface="나눔스퀘어" panose="020B0600000101010101" pitchFamily="50" charset="-127"/>
                <a:ea typeface="나눔스퀘어" panose="020B0600000101010101" pitchFamily="50" charset="-127"/>
              </a:rPr>
              <a:t>가 가능함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patch </a:t>
            </a:r>
            <a:r>
              <a:rPr lang="ko-KR" altLang="en-US">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EM segmentation challenge</a:t>
            </a:r>
            <a:r>
              <a:rPr lang="ko-KR" altLang="en-US">
                <a:latin typeface="나눔스퀘어" panose="020B0600000101010101" pitchFamily="50" charset="-127"/>
                <a:ea typeface="나눔스퀘어" panose="020B0600000101010101" pitchFamily="50" charset="-127"/>
              </a:rPr>
              <a:t>에서 좋은 결과를 가져옴  </a:t>
            </a:r>
            <a:endParaRPr lang="en-US" altLang="ko-KR">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
        <p:nvSpPr>
          <p:cNvPr id="23" name="TextBox 22">
            <a:extLst>
              <a:ext uri="{FF2B5EF4-FFF2-40B4-BE49-F238E27FC236}">
                <a16:creationId xmlns:a16="http://schemas.microsoft.com/office/drawing/2014/main" id="{5A7D80B3-7E97-4108-960F-B2AA15DF071A}"/>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4" name="Picture 4" descr="https://static.thenounproject.com/png/1743862-200.png">
            <a:hlinkClick r:id="rId2" tooltip="Check"/>
            <a:extLst>
              <a:ext uri="{FF2B5EF4-FFF2-40B4-BE49-F238E27FC236}">
                <a16:creationId xmlns:a16="http://schemas.microsoft.com/office/drawing/2014/main" id="{4FE09F03-8BEB-4C6C-9C47-ABC2C23B1D19}"/>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14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006E1-8CA5-4E6E-A065-63ABF7801F7B}"/>
              </a:ext>
            </a:extLst>
          </p:cNvPr>
          <p:cNvSpPr txBox="1"/>
          <p:nvPr/>
        </p:nvSpPr>
        <p:spPr>
          <a:xfrm>
            <a:off x="402335" y="886253"/>
            <a:ext cx="3262432" cy="1323439"/>
          </a:xfrm>
          <a:prstGeom prst="rect">
            <a:avLst/>
          </a:prstGeom>
          <a:noFill/>
        </p:spPr>
        <p:txBody>
          <a:bodyPr wrap="none" rtlCol="0">
            <a:spAutoFit/>
          </a:bodyPr>
          <a:lstStyle/>
          <a:p>
            <a:r>
              <a:rPr lang="ko-KR" altLang="en-US" sz="8000" dirty="0">
                <a:solidFill>
                  <a:schemeClr val="bg1"/>
                </a:solidFill>
                <a:latin typeface="Tmon몬소리 Black" panose="02000A03000000000000" pitchFamily="2" charset="-127"/>
                <a:ea typeface="Tmon몬소리 Black" panose="02000A03000000000000" pitchFamily="2" charset="-127"/>
              </a:rPr>
              <a:t>전처리</a:t>
            </a:r>
          </a:p>
        </p:txBody>
      </p:sp>
      <p:sp>
        <p:nvSpPr>
          <p:cNvPr id="7" name="직사각형 6">
            <a:extLst>
              <a:ext uri="{FF2B5EF4-FFF2-40B4-BE49-F238E27FC236}">
                <a16:creationId xmlns:a16="http://schemas.microsoft.com/office/drawing/2014/main" id="{676C2BEE-C3C2-4CE8-A6BD-0D23A40657E2}"/>
              </a:ext>
            </a:extLst>
          </p:cNvPr>
          <p:cNvSpPr/>
          <p:nvPr/>
        </p:nvSpPr>
        <p:spPr>
          <a:xfrm>
            <a:off x="508078" y="2479944"/>
            <a:ext cx="3682418" cy="1015663"/>
          </a:xfrm>
          <a:prstGeom prst="rect">
            <a:avLst/>
          </a:prstGeom>
        </p:spPr>
        <p:txBody>
          <a:bodyPr wrap="none">
            <a:spAutoFit/>
          </a:bodyPr>
          <a:lstStyle/>
          <a:p>
            <a:r>
              <a:rPr lang="en-US" altLang="ko-KR" sz="2000" dirty="0">
                <a:solidFill>
                  <a:schemeClr val="bg1"/>
                </a:solidFill>
                <a:latin typeface="a타이틀고딕4" panose="02020600000000000000" pitchFamily="18" charset="-127"/>
                <a:ea typeface="a타이틀고딕4" panose="02020600000000000000" pitchFamily="18" charset="-127"/>
              </a:rPr>
              <a:t>1. Data Exploratory Analysis </a:t>
            </a:r>
          </a:p>
          <a:p>
            <a:r>
              <a:rPr lang="en-US" altLang="ko-KR" sz="2000" dirty="0">
                <a:solidFill>
                  <a:schemeClr val="bg1"/>
                </a:solidFill>
                <a:latin typeface="a타이틀고딕4" panose="02020600000000000000" pitchFamily="18" charset="-127"/>
                <a:ea typeface="a타이틀고딕4" panose="02020600000000000000" pitchFamily="18" charset="-127"/>
              </a:rPr>
              <a:t>   1.1. </a:t>
            </a:r>
            <a:r>
              <a:rPr lang="ko-KR" altLang="en-US" sz="2000" dirty="0">
                <a:solidFill>
                  <a:schemeClr val="bg1"/>
                </a:solidFill>
                <a:latin typeface="a타이틀고딕4" panose="02020600000000000000" pitchFamily="18" charset="-127"/>
                <a:ea typeface="a타이틀고딕4" panose="02020600000000000000" pitchFamily="18" charset="-127"/>
              </a:rPr>
              <a:t>이미지를 살펴보는 이유</a:t>
            </a:r>
            <a:endParaRPr lang="en-US" altLang="ko-KR" sz="2000" dirty="0">
              <a:solidFill>
                <a:schemeClr val="bg1"/>
              </a:solidFill>
              <a:latin typeface="a타이틀고딕4" panose="02020600000000000000" pitchFamily="18" charset="-127"/>
              <a:ea typeface="a타이틀고딕4" panose="02020600000000000000" pitchFamily="18" charset="-127"/>
            </a:endParaRPr>
          </a:p>
          <a:p>
            <a:endParaRPr lang="en-US" altLang="ko-KR" sz="2000" dirty="0">
              <a:solidFill>
                <a:schemeClr val="bg1"/>
              </a:solidFill>
              <a:latin typeface="a타이틀고딕4" panose="02020600000000000000" pitchFamily="18" charset="-127"/>
              <a:ea typeface="a타이틀고딕4" panose="02020600000000000000" pitchFamily="18" charset="-127"/>
            </a:endParaRPr>
          </a:p>
        </p:txBody>
      </p:sp>
      <p:sp>
        <p:nvSpPr>
          <p:cNvPr id="8" name="직사각형 7">
            <a:extLst>
              <a:ext uri="{FF2B5EF4-FFF2-40B4-BE49-F238E27FC236}">
                <a16:creationId xmlns:a16="http://schemas.microsoft.com/office/drawing/2014/main" id="{B8673FBC-650E-4F8F-BAE1-82D5B9E58E05}"/>
              </a:ext>
            </a:extLst>
          </p:cNvPr>
          <p:cNvSpPr/>
          <p:nvPr/>
        </p:nvSpPr>
        <p:spPr>
          <a:xfrm>
            <a:off x="508078" y="3524348"/>
            <a:ext cx="11175844" cy="1631216"/>
          </a:xfrm>
          <a:prstGeom prst="rect">
            <a:avLst/>
          </a:prstGeom>
        </p:spPr>
        <p:txBody>
          <a:bodyPr wrap="square">
            <a:spAutoFit/>
          </a:bodyPr>
          <a:lstStyle/>
          <a:p>
            <a:r>
              <a:rPr lang="en-US" altLang="ko-KR" sz="2000" dirty="0">
                <a:solidFill>
                  <a:schemeClr val="bg1"/>
                </a:solidFill>
                <a:latin typeface="a타이틀고딕4" panose="02020600000000000000" pitchFamily="18" charset="-127"/>
                <a:ea typeface="a타이틀고딕4" panose="02020600000000000000" pitchFamily="18" charset="-127"/>
              </a:rPr>
              <a:t>3. Augmentation Method </a:t>
            </a:r>
          </a:p>
          <a:p>
            <a:r>
              <a:rPr lang="en-US" altLang="ko-KR" sz="2000" dirty="0">
                <a:solidFill>
                  <a:schemeClr val="bg1"/>
                </a:solidFill>
                <a:latin typeface="a타이틀고딕4" panose="02020600000000000000" pitchFamily="18" charset="-127"/>
                <a:ea typeface="a타이틀고딕4" panose="02020600000000000000" pitchFamily="18" charset="-127"/>
              </a:rPr>
              <a:t>   3.1. Augmentation</a:t>
            </a:r>
            <a:r>
              <a:rPr lang="ko-KR" altLang="en-US" sz="2000" dirty="0">
                <a:solidFill>
                  <a:schemeClr val="bg1"/>
                </a:solidFill>
                <a:latin typeface="a타이틀고딕4" panose="02020600000000000000" pitchFamily="18" charset="-127"/>
                <a:ea typeface="a타이틀고딕4" panose="02020600000000000000" pitchFamily="18" charset="-127"/>
              </a:rPr>
              <a:t>을 하는 이유 </a:t>
            </a:r>
            <a:endParaRPr lang="en-US" altLang="ko-KR" sz="2000" dirty="0">
              <a:solidFill>
                <a:schemeClr val="bg1"/>
              </a:solidFill>
              <a:latin typeface="a타이틀고딕4" panose="02020600000000000000" pitchFamily="18" charset="-127"/>
              <a:ea typeface="a타이틀고딕4" panose="02020600000000000000" pitchFamily="18" charset="-127"/>
            </a:endParaRPr>
          </a:p>
          <a:p>
            <a:r>
              <a:rPr lang="en-US" altLang="ko-KR" sz="2000" dirty="0">
                <a:solidFill>
                  <a:schemeClr val="bg1"/>
                </a:solidFill>
                <a:latin typeface="a타이틀고딕4" panose="02020600000000000000" pitchFamily="18" charset="-127"/>
                <a:ea typeface="a타이틀고딕4" panose="02020600000000000000" pitchFamily="18" charset="-127"/>
              </a:rPr>
              <a:t>   3.3. </a:t>
            </a:r>
            <a:r>
              <a:rPr lang="en-US" altLang="ko-KR" dirty="0">
                <a:solidFill>
                  <a:schemeClr val="bg1"/>
                </a:solidFill>
                <a:latin typeface="나눔스퀘어_ac Bold" panose="020B0600000101010101" pitchFamily="50" charset="-127"/>
                <a:ea typeface="나눔스퀘어_ac Bold" panose="020B0600000101010101" pitchFamily="50" charset="-127"/>
              </a:rPr>
              <a:t>Albumentations </a:t>
            </a:r>
            <a:r>
              <a:rPr lang="ko-KR" altLang="en-US" dirty="0">
                <a:solidFill>
                  <a:schemeClr val="bg1"/>
                </a:solidFill>
                <a:latin typeface="나눔스퀘어_ac Bold" panose="020B0600000101010101" pitchFamily="50" charset="-127"/>
                <a:ea typeface="나눔스퀘어_ac Bold" panose="020B0600000101010101" pitchFamily="50" charset="-127"/>
              </a:rPr>
              <a:t>패키지를 이용한 데이터 증강 방법</a:t>
            </a:r>
            <a:endParaRPr lang="en-US" altLang="ko-KR" dirty="0">
              <a:solidFill>
                <a:schemeClr val="bg1"/>
              </a:solidFill>
              <a:latin typeface="나눔스퀘어_ac Bold" panose="020B0600000101010101" pitchFamily="50" charset="-127"/>
              <a:ea typeface="나눔스퀘어_ac Bold" panose="020B0600000101010101" pitchFamily="50" charset="-127"/>
            </a:endParaRPr>
          </a:p>
          <a:p>
            <a:r>
              <a:rPr lang="en-US" altLang="ko-KR" sz="2000" dirty="0">
                <a:solidFill>
                  <a:schemeClr val="bg1"/>
                </a:solidFill>
                <a:latin typeface="a타이틀고딕4" panose="02020600000000000000" pitchFamily="18" charset="-127"/>
                <a:ea typeface="a타이틀고딕4" panose="02020600000000000000" pitchFamily="18" charset="-127"/>
              </a:rPr>
              <a:t>   3.4. </a:t>
            </a:r>
            <a:r>
              <a:rPr lang="ko-KR" altLang="en-US" sz="2000" dirty="0">
                <a:solidFill>
                  <a:schemeClr val="bg1"/>
                </a:solidFill>
                <a:latin typeface="a타이틀고딕4" panose="02020600000000000000" pitchFamily="18" charset="-127"/>
                <a:ea typeface="a타이틀고딕4" panose="02020600000000000000" pitchFamily="18" charset="-127"/>
              </a:rPr>
              <a:t>최신 </a:t>
            </a:r>
            <a:r>
              <a:rPr lang="en-US" altLang="ko-KR" sz="2000" dirty="0">
                <a:solidFill>
                  <a:schemeClr val="bg1"/>
                </a:solidFill>
                <a:latin typeface="a타이틀고딕4" panose="02020600000000000000" pitchFamily="18" charset="-127"/>
                <a:ea typeface="a타이틀고딕4" panose="02020600000000000000" pitchFamily="18" charset="-127"/>
              </a:rPr>
              <a:t>Augmentation </a:t>
            </a:r>
            <a:r>
              <a:rPr lang="ko-KR" altLang="en-US" sz="2000" dirty="0">
                <a:solidFill>
                  <a:schemeClr val="bg1"/>
                </a:solidFill>
                <a:latin typeface="a타이틀고딕4" panose="02020600000000000000" pitchFamily="18" charset="-127"/>
                <a:ea typeface="a타이틀고딕4" panose="02020600000000000000" pitchFamily="18" charset="-127"/>
              </a:rPr>
              <a:t>기법 </a:t>
            </a:r>
            <a:endParaRPr lang="en-US" altLang="ko-KR" sz="2000" dirty="0">
              <a:solidFill>
                <a:schemeClr val="bg1"/>
              </a:solidFill>
              <a:latin typeface="a타이틀고딕4" panose="02020600000000000000" pitchFamily="18" charset="-127"/>
              <a:ea typeface="a타이틀고딕4" panose="02020600000000000000" pitchFamily="18" charset="-127"/>
            </a:endParaRPr>
          </a:p>
          <a:p>
            <a:r>
              <a:rPr lang="en-US" altLang="ko-KR" sz="2000" dirty="0">
                <a:solidFill>
                  <a:schemeClr val="bg1"/>
                </a:solidFill>
                <a:latin typeface="a타이틀고딕4" panose="02020600000000000000" pitchFamily="18" charset="-127"/>
                <a:ea typeface="a타이틀고딕4" panose="02020600000000000000" pitchFamily="18" charset="-127"/>
              </a:rPr>
              <a:t>   3.5. </a:t>
            </a:r>
            <a:r>
              <a:rPr lang="ko-KR" altLang="en-US" sz="2000" dirty="0">
                <a:solidFill>
                  <a:schemeClr val="bg1"/>
                </a:solidFill>
                <a:latin typeface="a타이틀고딕4" panose="02020600000000000000" pitchFamily="18" charset="-127"/>
                <a:ea typeface="a타이틀고딕4" panose="02020600000000000000" pitchFamily="18" charset="-127"/>
              </a:rPr>
              <a:t>그 외 </a:t>
            </a:r>
            <a:endParaRPr lang="en-US" altLang="ko-KR" sz="2000" dirty="0">
              <a:solidFill>
                <a:schemeClr val="bg1"/>
              </a:solidFill>
              <a:latin typeface="a타이틀고딕4" panose="02020600000000000000" pitchFamily="18" charset="-127"/>
              <a:ea typeface="a타이틀고딕4" panose="02020600000000000000" pitchFamily="18" charset="-127"/>
            </a:endParaRPr>
          </a:p>
        </p:txBody>
      </p:sp>
      <p:cxnSp>
        <p:nvCxnSpPr>
          <p:cNvPr id="11" name="직선 연결선 10">
            <a:extLst>
              <a:ext uri="{FF2B5EF4-FFF2-40B4-BE49-F238E27FC236}">
                <a16:creationId xmlns:a16="http://schemas.microsoft.com/office/drawing/2014/main" id="{34910660-4FF6-484E-ADDB-DBBA940A60BF}"/>
              </a:ext>
            </a:extLst>
          </p:cNvPr>
          <p:cNvCxnSpPr>
            <a:cxnSpLocks/>
          </p:cNvCxnSpPr>
          <p:nvPr/>
        </p:nvCxnSpPr>
        <p:spPr>
          <a:xfrm>
            <a:off x="508078" y="2022796"/>
            <a:ext cx="78364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CE7EAC33-3B23-4816-83C4-F7DAC38AAAB9}"/>
              </a:ext>
            </a:extLst>
          </p:cNvPr>
          <p:cNvCxnSpPr>
            <a:cxnSpLocks/>
          </p:cNvCxnSpPr>
          <p:nvPr/>
        </p:nvCxnSpPr>
        <p:spPr>
          <a:xfrm>
            <a:off x="508078" y="2101173"/>
            <a:ext cx="891285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그래픽 9" descr="상향 추세가 있는 막대 그래프">
            <a:extLst>
              <a:ext uri="{FF2B5EF4-FFF2-40B4-BE49-F238E27FC236}">
                <a16:creationId xmlns:a16="http://schemas.microsoft.com/office/drawing/2014/main" id="{CC96DECA-A456-45EE-8A6A-E5F053A2ED8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3279" y="886253"/>
            <a:ext cx="1155531" cy="1155531"/>
          </a:xfrm>
          <a:prstGeom prst="rect">
            <a:avLst/>
          </a:prstGeom>
        </p:spPr>
      </p:pic>
      <p:sp>
        <p:nvSpPr>
          <p:cNvPr id="9" name="직사각형 8">
            <a:extLst>
              <a:ext uri="{FF2B5EF4-FFF2-40B4-BE49-F238E27FC236}">
                <a16:creationId xmlns:a16="http://schemas.microsoft.com/office/drawing/2014/main" id="{460082B7-2AE4-4E14-B959-CFA1D8F72A40}"/>
              </a:ext>
            </a:extLst>
          </p:cNvPr>
          <p:cNvSpPr/>
          <p:nvPr/>
        </p:nvSpPr>
        <p:spPr>
          <a:xfrm>
            <a:off x="508078" y="3152745"/>
            <a:ext cx="2087687" cy="400110"/>
          </a:xfrm>
          <a:prstGeom prst="rect">
            <a:avLst/>
          </a:prstGeom>
        </p:spPr>
        <p:txBody>
          <a:bodyPr wrap="none">
            <a:spAutoFit/>
          </a:bodyPr>
          <a:lstStyle/>
          <a:p>
            <a:r>
              <a:rPr lang="en-US" altLang="ko-KR" sz="2000" dirty="0">
                <a:solidFill>
                  <a:schemeClr val="bg1"/>
                </a:solidFill>
                <a:latin typeface="a타이틀고딕4" panose="02020600000000000000" pitchFamily="18" charset="-127"/>
                <a:ea typeface="a타이틀고딕4" panose="02020600000000000000" pitchFamily="18" charset="-127"/>
              </a:rPr>
              <a:t>2. Image Resize </a:t>
            </a:r>
          </a:p>
        </p:txBody>
      </p:sp>
    </p:spTree>
    <p:extLst>
      <p:ext uri="{BB962C8B-B14F-4D97-AF65-F5344CB8AC3E}">
        <p14:creationId xmlns:p14="http://schemas.microsoft.com/office/powerpoint/2010/main" val="255956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ko-KR" altLang="en-US" sz="3200">
                <a:latin typeface="나눔바른고딕" panose="020B0603020101020101" pitchFamily="50" charset="-127"/>
                <a:ea typeface="나눔바른고딕" panose="020B0603020101020101" pitchFamily="50" charset="-127"/>
              </a:rPr>
              <a:t>궁금증</a:t>
            </a:r>
            <a:r>
              <a:rPr lang="en-US" altLang="ko-KR" sz="3200">
                <a:latin typeface="나눔바른고딕" panose="020B0603020101020101" pitchFamily="50" charset="-127"/>
                <a:ea typeface="나눔바른고딕" panose="020B0603020101020101" pitchFamily="50" charset="-127"/>
              </a:rPr>
              <a:t> </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(2) PASCAL VOC 2012</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1.</a:t>
            </a:r>
            <a:endParaRPr lang="ko-KR" altLang="en-US" sz="5400" dirty="0">
              <a:latin typeface="나눔바른고딕" panose="020B0603020101020101" pitchFamily="50" charset="-127"/>
              <a:ea typeface="나눔바른고딕" panose="020B0603020101020101" pitchFamily="50" charset="-127"/>
            </a:endParaRPr>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18</a:t>
            </a:fld>
            <a:endParaRPr lang="ko-KR" altLang="en-US"/>
          </a:p>
        </p:txBody>
      </p:sp>
      <p:sp>
        <p:nvSpPr>
          <p:cNvPr id="18" name="직사각형 17">
            <a:extLst>
              <a:ext uri="{FF2B5EF4-FFF2-40B4-BE49-F238E27FC236}">
                <a16:creationId xmlns:a16="http://schemas.microsoft.com/office/drawing/2014/main" id="{C99C5ABE-7D34-42D2-9A42-D466DC11206A}"/>
              </a:ext>
            </a:extLst>
          </p:cNvPr>
          <p:cNvSpPr/>
          <p:nvPr/>
        </p:nvSpPr>
        <p:spPr>
          <a:xfrm>
            <a:off x="10763794"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DFCC0F04-2246-4EE5-8A0F-ADABB65D0D98}"/>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FC1CD7C2-5C32-4A67-B767-E1B989B7CF0C}"/>
              </a:ext>
            </a:extLst>
          </p:cNvPr>
          <p:cNvSpPr/>
          <p:nvPr/>
        </p:nvSpPr>
        <p:spPr>
          <a:xfrm>
            <a:off x="11668358" y="271708"/>
            <a:ext cx="245582" cy="245582"/>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A6664C0A-3E9B-4FD0-AF7A-0F3927167ABA}"/>
              </a:ext>
            </a:extLst>
          </p:cNvPr>
          <p:cNvSpPr txBox="1"/>
          <p:nvPr/>
        </p:nvSpPr>
        <p:spPr>
          <a:xfrm>
            <a:off x="772720" y="945093"/>
            <a:ext cx="11284809" cy="4031873"/>
          </a:xfrm>
          <a:prstGeom prst="rect">
            <a:avLst/>
          </a:prstGeom>
          <a:noFill/>
        </p:spPr>
        <p:txBody>
          <a:bodyPr wrap="square" rtlCol="0">
            <a:spAutoFit/>
          </a:bodyPr>
          <a:lstStyle/>
          <a:p>
            <a:pPr marL="457200" indent="-457200" latinLnBrk="0">
              <a:buFontTx/>
              <a:buAutoNum type="arabicPeriod"/>
            </a:pPr>
            <a:r>
              <a:rPr lang="en-US" altLang="ko-KR" sz="1600"/>
              <a:t>Many of these architectures have used a host of supporting techniques and multi-stage training recipes to arrive at high accuracies on datasets but this makes it difficult to gather evidence about their true performance under time and memory constraints. Instead we chose to perform a controlled benchmarking where we used batch normalization to enable end-to-end training with the same solver (SGD). However, we note that this approach cannot entirely disentangle the effects of model versus solver (optimization) in achieving a particular result. This is mainly due to the fact that training these networks involves gradient back-propagation which is imperfect and the optimization is a non-convex problem in extremely large dimensions. Acknowledging these shortcomings, our hope is that this controlled analysis complements other benchmarks [62] and reveals the practical trade-offs involved in different well known architectures. (p12)</a:t>
            </a:r>
          </a:p>
          <a:p>
            <a:pPr marL="457200" indent="-457200" latinLnBrk="0">
              <a:buFontTx/>
              <a:buAutoNum type="arabicPeriod"/>
            </a:pPr>
            <a:endParaRPr lang="en-US" altLang="ko-KR" sz="1600"/>
          </a:p>
          <a:p>
            <a:pPr marL="457200" indent="-457200" latinLnBrk="0">
              <a:buFontTx/>
              <a:buAutoNum type="arabicPeriod"/>
            </a:pPr>
            <a:r>
              <a:rPr lang="en-US" altLang="ko-KR" sz="1600"/>
              <a:t>Note that the decoder corresponding to the first encoder (closest to the input image) produces a multi-channel feature map, although its encoder input has 3 channels (RGB). This is unlike the other decoders in the network which produce feature maps with the same number of size and channels as their encoder inputs. (p5)</a:t>
            </a:r>
          </a:p>
          <a:p>
            <a:pPr marL="457200" indent="-457200" latinLnBrk="0">
              <a:buFontTx/>
              <a:buAutoNum type="arabicPeriod"/>
            </a:pPr>
            <a:endParaRPr lang="en-US" altLang="ko-KR" sz="16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16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160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118618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ko-KR" altLang="en-US" sz="3200">
                <a:latin typeface="나눔바른고딕" panose="020B0603020101020101" pitchFamily="50" charset="-127"/>
                <a:ea typeface="나눔바른고딕" panose="020B0603020101020101" pitchFamily="50" charset="-127"/>
              </a:rPr>
              <a:t>참고자료</a:t>
            </a:r>
            <a:r>
              <a:rPr lang="en-US" altLang="ko-KR" sz="3200">
                <a:latin typeface="나눔바른고딕" panose="020B0603020101020101" pitchFamily="50" charset="-127"/>
                <a:ea typeface="나눔바른고딕" panose="020B0603020101020101" pitchFamily="50" charset="-127"/>
              </a:rPr>
              <a:t> </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(2) PASCAL VOC 2012</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2.</a:t>
            </a:r>
            <a:endParaRPr lang="ko-KR" altLang="en-US" sz="5400" dirty="0">
              <a:latin typeface="나눔바른고딕" panose="020B0603020101020101" pitchFamily="50" charset="-127"/>
              <a:ea typeface="나눔바른고딕" panose="020B0603020101020101" pitchFamily="50" charset="-127"/>
            </a:endParaRPr>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19</a:t>
            </a:fld>
            <a:endParaRPr lang="ko-KR" altLang="en-US"/>
          </a:p>
        </p:txBody>
      </p:sp>
      <p:sp>
        <p:nvSpPr>
          <p:cNvPr id="18" name="직사각형 17">
            <a:extLst>
              <a:ext uri="{FF2B5EF4-FFF2-40B4-BE49-F238E27FC236}">
                <a16:creationId xmlns:a16="http://schemas.microsoft.com/office/drawing/2014/main" id="{C99C5ABE-7D34-42D2-9A42-D466DC11206A}"/>
              </a:ext>
            </a:extLst>
          </p:cNvPr>
          <p:cNvSpPr/>
          <p:nvPr/>
        </p:nvSpPr>
        <p:spPr>
          <a:xfrm>
            <a:off x="10763794"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DFCC0F04-2246-4EE5-8A0F-ADABB65D0D98}"/>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FC1CD7C2-5C32-4A67-B767-E1B989B7CF0C}"/>
              </a:ext>
            </a:extLst>
          </p:cNvPr>
          <p:cNvSpPr/>
          <p:nvPr/>
        </p:nvSpPr>
        <p:spPr>
          <a:xfrm>
            <a:off x="11668358" y="271708"/>
            <a:ext cx="245582" cy="245582"/>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A6664C0A-3E9B-4FD0-AF7A-0F3927167ABA}"/>
              </a:ext>
            </a:extLst>
          </p:cNvPr>
          <p:cNvSpPr txBox="1"/>
          <p:nvPr/>
        </p:nvSpPr>
        <p:spPr>
          <a:xfrm>
            <a:off x="772720" y="945093"/>
            <a:ext cx="11284809" cy="1569660"/>
          </a:xfrm>
          <a:prstGeom prst="rect">
            <a:avLst/>
          </a:prstGeom>
          <a:noFill/>
        </p:spPr>
        <p:txBody>
          <a:bodyPr wrap="square" rtlCol="0">
            <a:spAutoFit/>
          </a:bodyPr>
          <a:lstStyle/>
          <a:p>
            <a:pPr marL="457200" indent="-457200" latinLnBrk="0">
              <a:buFontTx/>
              <a:buAutoNum type="arabicPeriod"/>
            </a:pPr>
            <a:r>
              <a:rPr lang="en-US" altLang="ko-KR" sz="1600"/>
              <a:t>O. Ronneberger, P. Fischer, and T. Brox. U-net: Convolutional networks for biomedical image segmentation. In MICCAI, pages 234–241. Springer, 2015</a:t>
            </a:r>
          </a:p>
          <a:p>
            <a:pPr marL="457200" indent="-457200" latinLnBrk="0">
              <a:buFontTx/>
              <a:buAutoNum type="arabicPeriod"/>
            </a:pPr>
            <a:r>
              <a:rPr lang="en-US" altLang="ko-KR" sz="1600"/>
              <a:t>Ciresan, D.C., Gambardella, L.M., Giusti, A., Schmidhuber, J.: Deep neural networks segment neuronal membranes in electron microscopy images. In: NIPS. pp. 2852–2860 (2012)</a:t>
            </a:r>
          </a:p>
          <a:p>
            <a:pPr marL="457200" indent="-457200" latinLnBrk="0">
              <a:buFontTx/>
              <a:buAutoNum type="arabicPeriod"/>
            </a:pPr>
            <a:r>
              <a:rPr lang="en-US" altLang="ko-KR" sz="1600"/>
              <a:t>Hariharan, B., Arbelez, P., Girshick, R., Malik, J.: Hypercolumns for object segmentation and fine-grained localization (2014), arXiv:1411.5752 [cs.CV]</a:t>
            </a:r>
            <a:endParaRPr lang="en-US" altLang="ko-KR" sz="160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7710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C8223A55-C9EB-4BBA-891F-56541E49BEFC}"/>
              </a:ext>
            </a:extLst>
          </p:cNvPr>
          <p:cNvSpPr/>
          <p:nvPr/>
        </p:nvSpPr>
        <p:spPr>
          <a:xfrm>
            <a:off x="-1" y="3429000"/>
            <a:ext cx="12192001" cy="151529"/>
          </a:xfrm>
          <a:prstGeom prst="rect">
            <a:avLst/>
          </a:prstGeom>
          <a:solidFill>
            <a:srgbClr val="0000FF"/>
          </a:solidFill>
          <a:ln>
            <a:solidFill>
              <a:srgbClr val="1100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a:extLst>
              <a:ext uri="{FF2B5EF4-FFF2-40B4-BE49-F238E27FC236}">
                <a16:creationId xmlns:a16="http://schemas.microsoft.com/office/drawing/2014/main" id="{4421F760-1375-4293-A3C8-6DECAF58858C}"/>
              </a:ext>
            </a:extLst>
          </p:cNvPr>
          <p:cNvSpPr/>
          <p:nvPr/>
        </p:nvSpPr>
        <p:spPr>
          <a:xfrm>
            <a:off x="1687720" y="3058015"/>
            <a:ext cx="606116" cy="522514"/>
          </a:xfrm>
          <a:prstGeom prst="triangle">
            <a:avLst/>
          </a:prstGeom>
          <a:solidFill>
            <a:srgbClr val="0000FF"/>
          </a:solidFill>
          <a:ln>
            <a:solidFill>
              <a:srgbClr val="1100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등변 삼각형 10">
            <a:extLst>
              <a:ext uri="{FF2B5EF4-FFF2-40B4-BE49-F238E27FC236}">
                <a16:creationId xmlns:a16="http://schemas.microsoft.com/office/drawing/2014/main" id="{513D646E-25F0-42DB-BE1B-68A9906D762E}"/>
              </a:ext>
            </a:extLst>
          </p:cNvPr>
          <p:cNvSpPr/>
          <p:nvPr/>
        </p:nvSpPr>
        <p:spPr>
          <a:xfrm rot="10800000">
            <a:off x="5682343" y="3469493"/>
            <a:ext cx="606116" cy="522514"/>
          </a:xfrm>
          <a:prstGeom prst="triangle">
            <a:avLst/>
          </a:prstGeom>
          <a:solidFill>
            <a:srgbClr val="0000FF"/>
          </a:solidFill>
          <a:ln>
            <a:solidFill>
              <a:srgbClr val="1100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이등변 삼각형 11">
            <a:extLst>
              <a:ext uri="{FF2B5EF4-FFF2-40B4-BE49-F238E27FC236}">
                <a16:creationId xmlns:a16="http://schemas.microsoft.com/office/drawing/2014/main" id="{C67F2537-41C0-4013-B47F-19D255474EF2}"/>
              </a:ext>
            </a:extLst>
          </p:cNvPr>
          <p:cNvSpPr/>
          <p:nvPr/>
        </p:nvSpPr>
        <p:spPr>
          <a:xfrm>
            <a:off x="9852008" y="3058015"/>
            <a:ext cx="606116" cy="522514"/>
          </a:xfrm>
          <a:prstGeom prst="triangle">
            <a:avLst/>
          </a:prstGeom>
          <a:solidFill>
            <a:srgbClr val="0000FF"/>
          </a:solidFill>
          <a:ln>
            <a:solidFill>
              <a:srgbClr val="1100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래픽 12" descr="상향 추세가 있는 막대 그래프">
            <a:extLst>
              <a:ext uri="{FF2B5EF4-FFF2-40B4-BE49-F238E27FC236}">
                <a16:creationId xmlns:a16="http://schemas.microsoft.com/office/drawing/2014/main" id="{28C7F69B-2E6B-4FBA-A46A-5F020A3C817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10597" y="3580529"/>
            <a:ext cx="872602" cy="872602"/>
          </a:xfrm>
          <a:prstGeom prst="rect">
            <a:avLst/>
          </a:prstGeom>
        </p:spPr>
      </p:pic>
      <p:pic>
        <p:nvPicPr>
          <p:cNvPr id="14" name="그래픽 13" descr="기어 헤드">
            <a:extLst>
              <a:ext uri="{FF2B5EF4-FFF2-40B4-BE49-F238E27FC236}">
                <a16:creationId xmlns:a16="http://schemas.microsoft.com/office/drawing/2014/main" id="{21FEE918-ABD5-431D-8B2C-8C58B2C456C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9486" y="2502129"/>
            <a:ext cx="926871" cy="926871"/>
          </a:xfrm>
          <a:prstGeom prst="rect">
            <a:avLst/>
          </a:prstGeom>
        </p:spPr>
      </p:pic>
      <p:pic>
        <p:nvPicPr>
          <p:cNvPr id="15" name="그래픽 14" descr="모임">
            <a:extLst>
              <a:ext uri="{FF2B5EF4-FFF2-40B4-BE49-F238E27FC236}">
                <a16:creationId xmlns:a16="http://schemas.microsoft.com/office/drawing/2014/main" id="{A01224C8-9160-458C-BDB6-DBAF2624C8B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91630" y="3488078"/>
            <a:ext cx="926872" cy="926872"/>
          </a:xfrm>
          <a:prstGeom prst="rect">
            <a:avLst/>
          </a:prstGeom>
        </p:spPr>
      </p:pic>
      <p:sp>
        <p:nvSpPr>
          <p:cNvPr id="16" name="TextBox 15">
            <a:extLst>
              <a:ext uri="{FF2B5EF4-FFF2-40B4-BE49-F238E27FC236}">
                <a16:creationId xmlns:a16="http://schemas.microsoft.com/office/drawing/2014/main" id="{0BCAF917-ED08-45EA-A8D2-8D4C56244AC4}"/>
              </a:ext>
            </a:extLst>
          </p:cNvPr>
          <p:cNvSpPr txBox="1"/>
          <p:nvPr/>
        </p:nvSpPr>
        <p:spPr>
          <a:xfrm>
            <a:off x="5322314" y="348336"/>
            <a:ext cx="1364669" cy="584775"/>
          </a:xfrm>
          <a:prstGeom prst="rect">
            <a:avLst/>
          </a:prstGeom>
          <a:noFill/>
        </p:spPr>
        <p:txBody>
          <a:bodyPr wrap="none" rtlCol="0">
            <a:spAutoFit/>
          </a:bodyPr>
          <a:lstStyle/>
          <a:p>
            <a:r>
              <a:rPr lang="en-US" altLang="ko-KR" sz="3200" dirty="0">
                <a:latin typeface="에스코어 드림 8 Heavy" panose="020B0903030302020204" pitchFamily="34" charset="-127"/>
                <a:ea typeface="에스코어 드림 8 Heavy" panose="020B0903030302020204" pitchFamily="34" charset="-127"/>
              </a:rPr>
              <a:t>INDEX</a:t>
            </a:r>
            <a:endParaRPr lang="ko-KR" altLang="en-US" sz="3200" dirty="0">
              <a:latin typeface="에스코어 드림 8 Heavy" panose="020B0903030302020204" pitchFamily="34" charset="-127"/>
              <a:ea typeface="에스코어 드림 8 Heavy" panose="020B0903030302020204" pitchFamily="34" charset="-127"/>
            </a:endParaRPr>
          </a:p>
        </p:txBody>
      </p:sp>
      <p:sp>
        <p:nvSpPr>
          <p:cNvPr id="17" name="직사각형 16">
            <a:extLst>
              <a:ext uri="{FF2B5EF4-FFF2-40B4-BE49-F238E27FC236}">
                <a16:creationId xmlns:a16="http://schemas.microsoft.com/office/drawing/2014/main" id="{DE8B7C86-16A2-4A38-896C-DD237A5643AF}"/>
              </a:ext>
            </a:extLst>
          </p:cNvPr>
          <p:cNvSpPr/>
          <p:nvPr/>
        </p:nvSpPr>
        <p:spPr>
          <a:xfrm>
            <a:off x="1585373" y="1459040"/>
            <a:ext cx="1107996" cy="461665"/>
          </a:xfrm>
          <a:prstGeom prst="rect">
            <a:avLst/>
          </a:prstGeom>
        </p:spPr>
        <p:txBody>
          <a:bodyPr wrap="none">
            <a:spAutoFit/>
          </a:bodyPr>
          <a:lstStyle/>
          <a:p>
            <a:r>
              <a:rPr lang="ko-KR" altLang="en-US" sz="2400" dirty="0">
                <a:latin typeface="Tmon몬소리 Black" panose="02000A03000000000000" pitchFamily="2" charset="-127"/>
                <a:ea typeface="Tmon몬소리 Black" panose="02000A03000000000000" pitchFamily="2" charset="-127"/>
              </a:rPr>
              <a:t>전처리</a:t>
            </a:r>
          </a:p>
        </p:txBody>
      </p:sp>
      <p:sp>
        <p:nvSpPr>
          <p:cNvPr id="19" name="직사각형 18">
            <a:extLst>
              <a:ext uri="{FF2B5EF4-FFF2-40B4-BE49-F238E27FC236}">
                <a16:creationId xmlns:a16="http://schemas.microsoft.com/office/drawing/2014/main" id="{A6A51276-1CAD-4446-86B2-DBD35F227986}"/>
              </a:ext>
            </a:extLst>
          </p:cNvPr>
          <p:cNvSpPr/>
          <p:nvPr/>
        </p:nvSpPr>
        <p:spPr>
          <a:xfrm>
            <a:off x="5609486" y="4199942"/>
            <a:ext cx="800219" cy="461665"/>
          </a:xfrm>
          <a:prstGeom prst="rect">
            <a:avLst/>
          </a:prstGeom>
        </p:spPr>
        <p:txBody>
          <a:bodyPr wrap="none">
            <a:spAutoFit/>
          </a:bodyPr>
          <a:lstStyle/>
          <a:p>
            <a:r>
              <a:rPr lang="ko-KR" altLang="en-US" sz="2400">
                <a:latin typeface="Tmon몬소리 Black" panose="02000A03000000000000" pitchFamily="2" charset="-127"/>
                <a:ea typeface="Tmon몬소리 Black" panose="02000A03000000000000" pitchFamily="2" charset="-127"/>
              </a:rPr>
              <a:t>모델</a:t>
            </a:r>
            <a:endParaRPr lang="ko-KR" altLang="en-US" sz="2400" dirty="0">
              <a:latin typeface="Tmon몬소리 Black" panose="02000A03000000000000" pitchFamily="2" charset="-127"/>
              <a:ea typeface="Tmon몬소리 Black" panose="02000A03000000000000" pitchFamily="2" charset="-127"/>
            </a:endParaRPr>
          </a:p>
        </p:txBody>
      </p:sp>
      <p:sp>
        <p:nvSpPr>
          <p:cNvPr id="20" name="직사각형 19">
            <a:extLst>
              <a:ext uri="{FF2B5EF4-FFF2-40B4-BE49-F238E27FC236}">
                <a16:creationId xmlns:a16="http://schemas.microsoft.com/office/drawing/2014/main" id="{45AAFB40-E118-43F5-8F3A-2B535187F7CC}"/>
              </a:ext>
            </a:extLst>
          </p:cNvPr>
          <p:cNvSpPr/>
          <p:nvPr/>
        </p:nvSpPr>
        <p:spPr>
          <a:xfrm>
            <a:off x="9498631" y="1453492"/>
            <a:ext cx="1107996" cy="461665"/>
          </a:xfrm>
          <a:prstGeom prst="rect">
            <a:avLst/>
          </a:prstGeom>
        </p:spPr>
        <p:txBody>
          <a:bodyPr wrap="none">
            <a:spAutoFit/>
          </a:bodyPr>
          <a:lstStyle/>
          <a:p>
            <a:r>
              <a:rPr lang="ko-KR" altLang="en-US" sz="2400">
                <a:latin typeface="Tmon몬소리 Black" panose="02000A03000000000000" pitchFamily="2" charset="-127"/>
                <a:ea typeface="Tmon몬소리 Black" panose="02000A03000000000000" pitchFamily="2" charset="-127"/>
              </a:rPr>
              <a:t>후처리</a:t>
            </a:r>
            <a:endParaRPr lang="ko-KR" altLang="en-US" sz="2400" dirty="0">
              <a:latin typeface="Tmon몬소리 Black" panose="02000A03000000000000" pitchFamily="2" charset="-127"/>
              <a:ea typeface="Tmon몬소리 Black" panose="02000A03000000000000" pitchFamily="2" charset="-127"/>
            </a:endParaRPr>
          </a:p>
        </p:txBody>
      </p:sp>
      <p:sp>
        <p:nvSpPr>
          <p:cNvPr id="21" name="직사각형 20">
            <a:extLst>
              <a:ext uri="{FF2B5EF4-FFF2-40B4-BE49-F238E27FC236}">
                <a16:creationId xmlns:a16="http://schemas.microsoft.com/office/drawing/2014/main" id="{A4AF7416-06A0-4CB4-A48F-FCB9712C4602}"/>
              </a:ext>
            </a:extLst>
          </p:cNvPr>
          <p:cNvSpPr/>
          <p:nvPr/>
        </p:nvSpPr>
        <p:spPr>
          <a:xfrm>
            <a:off x="1187178" y="2009074"/>
            <a:ext cx="3104067" cy="738664"/>
          </a:xfrm>
          <a:prstGeom prst="rect">
            <a:avLst/>
          </a:prstGeom>
        </p:spPr>
        <p:txBody>
          <a:bodyPr wrap="square">
            <a:spAutoFit/>
          </a:bodyPr>
          <a:lstStyle/>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1. Data Exploratory Analysis </a:t>
            </a: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2. Image Resize </a:t>
            </a: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3. Augmentation Method</a:t>
            </a:r>
            <a:r>
              <a:rPr lang="ko-KR" altLang="en-US" sz="1400" dirty="0">
                <a:solidFill>
                  <a:schemeClr val="bg2">
                    <a:lumMod val="50000"/>
                  </a:schemeClr>
                </a:solidFill>
                <a:latin typeface="나눔스퀘어_ac Bold" panose="020B0600000101010101" pitchFamily="50" charset="-127"/>
                <a:ea typeface="나눔스퀘어_ac Bold" panose="020B0600000101010101" pitchFamily="50" charset="-127"/>
              </a:rPr>
              <a:t> </a:t>
            </a:r>
          </a:p>
        </p:txBody>
      </p:sp>
      <p:sp>
        <p:nvSpPr>
          <p:cNvPr id="22" name="직사각형 21">
            <a:extLst>
              <a:ext uri="{FF2B5EF4-FFF2-40B4-BE49-F238E27FC236}">
                <a16:creationId xmlns:a16="http://schemas.microsoft.com/office/drawing/2014/main" id="{36B7F0E5-80E9-4662-A6E1-61AFADD536BF}"/>
              </a:ext>
            </a:extLst>
          </p:cNvPr>
          <p:cNvSpPr/>
          <p:nvPr/>
        </p:nvSpPr>
        <p:spPr>
          <a:xfrm>
            <a:off x="5331635" y="4717041"/>
            <a:ext cx="3940040" cy="1384995"/>
          </a:xfrm>
          <a:prstGeom prst="rect">
            <a:avLst/>
          </a:prstGeom>
        </p:spPr>
        <p:txBody>
          <a:bodyPr wrap="square">
            <a:spAutoFit/>
          </a:bodyPr>
          <a:lstStyle/>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1. Baseline </a:t>
            </a:r>
            <a:r>
              <a:rPr lang="ko-KR" altLang="en-US" sz="1400" dirty="0">
                <a:solidFill>
                  <a:schemeClr val="bg2">
                    <a:lumMod val="50000"/>
                  </a:schemeClr>
                </a:solidFill>
                <a:latin typeface="나눔스퀘어_ac Bold" panose="020B0600000101010101" pitchFamily="50" charset="-127"/>
                <a:ea typeface="나눔스퀘어_ac Bold" panose="020B0600000101010101" pitchFamily="50" charset="-127"/>
              </a:rPr>
              <a:t> </a:t>
            </a:r>
            <a:endPar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endParaRP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2. Validation </a:t>
            </a:r>
            <a:r>
              <a:rPr lang="ko-KR" altLang="en-US" sz="1400" dirty="0">
                <a:solidFill>
                  <a:schemeClr val="bg2">
                    <a:lumMod val="50000"/>
                  </a:schemeClr>
                </a:solidFill>
                <a:latin typeface="나눔스퀘어_ac Bold" panose="020B0600000101010101" pitchFamily="50" charset="-127"/>
                <a:ea typeface="나눔스퀘어_ac Bold" panose="020B0600000101010101" pitchFamily="50" charset="-127"/>
              </a:rPr>
              <a:t> </a:t>
            </a:r>
            <a:endPar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endParaRP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3</a:t>
            </a:r>
            <a:r>
              <a:rPr lang="en-US" altLang="ko-KR" sz="1400">
                <a:solidFill>
                  <a:schemeClr val="bg2">
                    <a:lumMod val="50000"/>
                  </a:schemeClr>
                </a:solidFill>
                <a:latin typeface="나눔스퀘어_ac Bold" panose="020B0600000101010101" pitchFamily="50" charset="-127"/>
                <a:ea typeface="나눔스퀘어_ac Bold" panose="020B0600000101010101" pitchFamily="50" charset="-127"/>
              </a:rPr>
              <a:t>. Optimizer</a:t>
            </a:r>
            <a:r>
              <a:rPr lang="ko-KR" altLang="en-US" sz="1400">
                <a:solidFill>
                  <a:schemeClr val="bg2">
                    <a:lumMod val="50000"/>
                  </a:schemeClr>
                </a:solidFill>
                <a:latin typeface="나눔스퀘어_ac Bold" panose="020B0600000101010101" pitchFamily="50" charset="-127"/>
                <a:ea typeface="나눔스퀘어_ac Bold" panose="020B0600000101010101" pitchFamily="50" charset="-127"/>
              </a:rPr>
              <a:t> </a:t>
            </a:r>
            <a:endPar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endParaRP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4</a:t>
            </a:r>
            <a:r>
              <a:rPr lang="en-US" altLang="ko-KR" sz="1400">
                <a:solidFill>
                  <a:schemeClr val="bg2">
                    <a:lumMod val="50000"/>
                  </a:schemeClr>
                </a:solidFill>
                <a:latin typeface="나눔스퀘어_ac Bold" panose="020B0600000101010101" pitchFamily="50" charset="-127"/>
                <a:ea typeface="나눔스퀘어_ac Bold" panose="020B0600000101010101" pitchFamily="50" charset="-127"/>
              </a:rPr>
              <a:t>. Scheduler</a:t>
            </a:r>
            <a:endPar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endParaRP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5. Metric (Custom</a:t>
            </a:r>
            <a:r>
              <a:rPr lang="ko-KR" altLang="en-US" sz="1400" dirty="0">
                <a:solidFill>
                  <a:schemeClr val="bg2">
                    <a:lumMod val="50000"/>
                  </a:schemeClr>
                </a:solidFill>
                <a:latin typeface="나눔스퀘어_ac Bold" panose="020B0600000101010101" pitchFamily="50" charset="-127"/>
                <a:ea typeface="나눔스퀘어_ac Bold" panose="020B0600000101010101" pitchFamily="50" charset="-127"/>
              </a:rPr>
              <a:t> </a:t>
            </a:r>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loss)</a:t>
            </a: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6. Apex  </a:t>
            </a:r>
            <a:r>
              <a:rPr lang="ko-KR" altLang="en-US" sz="1400" dirty="0">
                <a:solidFill>
                  <a:schemeClr val="bg2">
                    <a:lumMod val="50000"/>
                  </a:schemeClr>
                </a:solidFill>
                <a:latin typeface="나눔스퀘어_ac Bold" panose="020B0600000101010101" pitchFamily="50" charset="-127"/>
                <a:ea typeface="나눔스퀘어_ac Bold" panose="020B0600000101010101" pitchFamily="50" charset="-127"/>
              </a:rPr>
              <a:t> </a:t>
            </a:r>
          </a:p>
        </p:txBody>
      </p:sp>
      <p:sp>
        <p:nvSpPr>
          <p:cNvPr id="23" name="직사각형 22">
            <a:extLst>
              <a:ext uri="{FF2B5EF4-FFF2-40B4-BE49-F238E27FC236}">
                <a16:creationId xmlns:a16="http://schemas.microsoft.com/office/drawing/2014/main" id="{25DB6E54-0A12-431D-9D27-D9EFE2E68607}"/>
              </a:ext>
            </a:extLst>
          </p:cNvPr>
          <p:cNvSpPr/>
          <p:nvPr/>
        </p:nvSpPr>
        <p:spPr>
          <a:xfrm>
            <a:off x="9271675" y="1943439"/>
            <a:ext cx="3466294" cy="738664"/>
          </a:xfrm>
          <a:prstGeom prst="rect">
            <a:avLst/>
          </a:prstGeom>
        </p:spPr>
        <p:txBody>
          <a:bodyPr wrap="square">
            <a:spAutoFit/>
          </a:bodyPr>
          <a:lstStyle/>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1. Pesudo labeling</a:t>
            </a: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2. TTA  </a:t>
            </a: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3. Ensemble</a:t>
            </a:r>
            <a:r>
              <a:rPr lang="ko-KR" altLang="en-US" sz="1400" dirty="0">
                <a:solidFill>
                  <a:schemeClr val="bg2">
                    <a:lumMod val="50000"/>
                  </a:schemeClr>
                </a:solidFill>
                <a:latin typeface="나눔스퀘어_ac Bold" panose="020B0600000101010101" pitchFamily="50" charset="-127"/>
                <a:ea typeface="나눔스퀘어_ac Bold" panose="020B0600000101010101" pitchFamily="50" charset="-127"/>
              </a:rPr>
              <a:t> </a:t>
            </a:r>
          </a:p>
        </p:txBody>
      </p:sp>
    </p:spTree>
    <p:extLst>
      <p:ext uri="{BB962C8B-B14F-4D97-AF65-F5344CB8AC3E}">
        <p14:creationId xmlns:p14="http://schemas.microsoft.com/office/powerpoint/2010/main" val="1054403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006E1-8CA5-4E6E-A065-63ABF7801F7B}"/>
              </a:ext>
            </a:extLst>
          </p:cNvPr>
          <p:cNvSpPr txBox="1"/>
          <p:nvPr/>
        </p:nvSpPr>
        <p:spPr>
          <a:xfrm>
            <a:off x="3679313" y="2521722"/>
            <a:ext cx="4833374" cy="1323439"/>
          </a:xfrm>
          <a:prstGeom prst="rect">
            <a:avLst/>
          </a:prstGeom>
          <a:noFill/>
        </p:spPr>
        <p:txBody>
          <a:bodyPr wrap="none" rtlCol="0">
            <a:spAutoFit/>
          </a:bodyPr>
          <a:lstStyle/>
          <a:p>
            <a:r>
              <a:rPr lang="ko-KR" altLang="en-US" sz="8000">
                <a:solidFill>
                  <a:schemeClr val="bg1"/>
                </a:solidFill>
                <a:latin typeface="나눔바른고딕" panose="020B0603020101020101" pitchFamily="50" charset="-127"/>
                <a:ea typeface="나눔바른고딕" panose="020B0603020101020101" pitchFamily="50" charset="-127"/>
              </a:rPr>
              <a:t>감사합니다</a:t>
            </a:r>
          </a:p>
        </p:txBody>
      </p:sp>
      <p:sp>
        <p:nvSpPr>
          <p:cNvPr id="9" name="직사각형 8">
            <a:extLst>
              <a:ext uri="{FF2B5EF4-FFF2-40B4-BE49-F238E27FC236}">
                <a16:creationId xmlns:a16="http://schemas.microsoft.com/office/drawing/2014/main" id="{FB9B8D41-3587-49BE-B7D4-EADDA78F2DB9}"/>
              </a:ext>
            </a:extLst>
          </p:cNvPr>
          <p:cNvSpPr/>
          <p:nvPr/>
        </p:nvSpPr>
        <p:spPr>
          <a:xfrm>
            <a:off x="313509" y="292608"/>
            <a:ext cx="11474413" cy="625972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29999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ko-KR" altLang="en-US" sz="3200">
                <a:latin typeface="나눔바른고딕" panose="020B0603020101020101" pitchFamily="50" charset="-127"/>
                <a:ea typeface="나눔바른고딕" panose="020B0603020101020101" pitchFamily="50" charset="-127"/>
              </a:rPr>
              <a:t>이해안가는 목록 </a:t>
            </a:r>
            <a:r>
              <a:rPr lang="en-US" altLang="ko-KR" sz="3200">
                <a:latin typeface="나눔바른고딕" panose="020B0603020101020101" pitchFamily="50" charset="-127"/>
                <a:ea typeface="나눔바른고딕" panose="020B0603020101020101" pitchFamily="50" charset="-127"/>
              </a:rPr>
              <a:t> </a:t>
            </a:r>
            <a:endParaRPr lang="ko-KR" altLang="en-US" sz="3200" dirty="0">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2.</a:t>
            </a:r>
            <a:endParaRPr lang="ko-KR" altLang="en-US" sz="5400" dirty="0">
              <a:latin typeface="나눔바른고딕" panose="020B0603020101020101" pitchFamily="50" charset="-127"/>
              <a:ea typeface="나눔바른고딕" panose="020B0603020101020101" pitchFamily="50" charset="-127"/>
            </a:endParaRPr>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21</a:t>
            </a:fld>
            <a:endParaRPr lang="ko-KR" altLang="en-US"/>
          </a:p>
        </p:txBody>
      </p:sp>
      <p:sp>
        <p:nvSpPr>
          <p:cNvPr id="18" name="직사각형 17">
            <a:extLst>
              <a:ext uri="{FF2B5EF4-FFF2-40B4-BE49-F238E27FC236}">
                <a16:creationId xmlns:a16="http://schemas.microsoft.com/office/drawing/2014/main" id="{C99C5ABE-7D34-42D2-9A42-D466DC11206A}"/>
              </a:ext>
            </a:extLst>
          </p:cNvPr>
          <p:cNvSpPr/>
          <p:nvPr/>
        </p:nvSpPr>
        <p:spPr>
          <a:xfrm>
            <a:off x="10763794"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DFCC0F04-2246-4EE5-8A0F-ADABB65D0D98}"/>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FC1CD7C2-5C32-4A67-B767-E1B989B7CF0C}"/>
              </a:ext>
            </a:extLst>
          </p:cNvPr>
          <p:cNvSpPr/>
          <p:nvPr/>
        </p:nvSpPr>
        <p:spPr>
          <a:xfrm>
            <a:off x="11668358" y="271708"/>
            <a:ext cx="245582" cy="245582"/>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A6664C0A-3E9B-4FD0-AF7A-0F3927167ABA}"/>
              </a:ext>
            </a:extLst>
          </p:cNvPr>
          <p:cNvSpPr txBox="1"/>
          <p:nvPr/>
        </p:nvSpPr>
        <p:spPr>
          <a:xfrm>
            <a:off x="772720" y="945093"/>
            <a:ext cx="11284809" cy="3046988"/>
          </a:xfrm>
          <a:prstGeom prst="rect">
            <a:avLst/>
          </a:prstGeom>
          <a:noFill/>
        </p:spPr>
        <p:txBody>
          <a:bodyPr wrap="square" rtlCol="0">
            <a:spAutoFit/>
          </a:bodyPr>
          <a:lstStyle/>
          <a:p>
            <a:pPr marL="457200" indent="-457200" latinLnBrk="0">
              <a:buFontTx/>
              <a:buAutoNum type="arabicPeriod"/>
            </a:pPr>
            <a:r>
              <a:rPr lang="en-US" altLang="ko-KR" sz="1600"/>
              <a:t>Secondly, there is a trade-off between localization accuracy and the use of context. Larger patches require more max-pooling layers that reduce the localization accuracy, while small patches allow the network to see only little context</a:t>
            </a:r>
          </a:p>
          <a:p>
            <a:pPr marL="457200" indent="-457200" latinLnBrk="0">
              <a:buFontTx/>
              <a:buAutoNum type="arabicPeriod"/>
            </a:pPr>
            <a:endParaRPr lang="en-US" altLang="ko-KR" sz="16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1600"/>
              <a:t>The main idea in [9] is to supplement a usual contracting network by successive layers, where pooling operators are replaced by upsampling operators. Hence, these layers increase the resolution of the output. In order to localize, high resolution features from the contracting path are combined with the upsampled output. A successive convolution layer can then learn to assemble a more precise output based on this information</a:t>
            </a:r>
            <a:endParaRPr lang="en-US" altLang="ko-KR" sz="16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16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1600"/>
              <a:t>To predict the pixels in the border region of the image, the missing context is extrapolated by mirroring the input image</a:t>
            </a:r>
            <a:endParaRPr lang="en-US" altLang="ko-KR" sz="16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160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383276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006E1-8CA5-4E6E-A065-63ABF7801F7B}"/>
              </a:ext>
            </a:extLst>
          </p:cNvPr>
          <p:cNvSpPr txBox="1"/>
          <p:nvPr/>
        </p:nvSpPr>
        <p:spPr>
          <a:xfrm>
            <a:off x="402335" y="886253"/>
            <a:ext cx="3262432" cy="1323439"/>
          </a:xfrm>
          <a:prstGeom prst="rect">
            <a:avLst/>
          </a:prstGeom>
          <a:noFill/>
        </p:spPr>
        <p:txBody>
          <a:bodyPr wrap="none" rtlCol="0">
            <a:spAutoFit/>
          </a:bodyPr>
          <a:lstStyle/>
          <a:p>
            <a:r>
              <a:rPr lang="ko-KR" altLang="en-US" sz="8000" dirty="0">
                <a:solidFill>
                  <a:schemeClr val="bg1"/>
                </a:solidFill>
                <a:latin typeface="Tmon몬소리 Black" panose="02000A03000000000000" pitchFamily="2" charset="-127"/>
                <a:ea typeface="Tmon몬소리 Black" panose="02000A03000000000000" pitchFamily="2" charset="-127"/>
              </a:rPr>
              <a:t>전처리</a:t>
            </a:r>
          </a:p>
        </p:txBody>
      </p:sp>
      <p:sp>
        <p:nvSpPr>
          <p:cNvPr id="7" name="직사각형 6">
            <a:extLst>
              <a:ext uri="{FF2B5EF4-FFF2-40B4-BE49-F238E27FC236}">
                <a16:creationId xmlns:a16="http://schemas.microsoft.com/office/drawing/2014/main" id="{676C2BEE-C3C2-4CE8-A6BD-0D23A40657E2}"/>
              </a:ext>
            </a:extLst>
          </p:cNvPr>
          <p:cNvSpPr/>
          <p:nvPr/>
        </p:nvSpPr>
        <p:spPr>
          <a:xfrm>
            <a:off x="508078" y="2479944"/>
            <a:ext cx="3682418" cy="1015663"/>
          </a:xfrm>
          <a:prstGeom prst="rect">
            <a:avLst/>
          </a:prstGeom>
        </p:spPr>
        <p:txBody>
          <a:bodyPr wrap="none">
            <a:spAutoFit/>
          </a:bodyPr>
          <a:lstStyle/>
          <a:p>
            <a:r>
              <a:rPr lang="en-US" altLang="ko-KR" sz="2000" dirty="0">
                <a:solidFill>
                  <a:schemeClr val="bg1"/>
                </a:solidFill>
                <a:latin typeface="a타이틀고딕4" panose="02020600000000000000" pitchFamily="18" charset="-127"/>
                <a:ea typeface="a타이틀고딕4" panose="02020600000000000000" pitchFamily="18" charset="-127"/>
              </a:rPr>
              <a:t>1. Data Exploratory Analysis </a:t>
            </a:r>
          </a:p>
          <a:p>
            <a:r>
              <a:rPr lang="en-US" altLang="ko-KR" sz="2000" dirty="0">
                <a:solidFill>
                  <a:schemeClr val="bg1"/>
                </a:solidFill>
                <a:latin typeface="a타이틀고딕4" panose="02020600000000000000" pitchFamily="18" charset="-127"/>
                <a:ea typeface="a타이틀고딕4" panose="02020600000000000000" pitchFamily="18" charset="-127"/>
              </a:rPr>
              <a:t>   1.1. </a:t>
            </a:r>
            <a:r>
              <a:rPr lang="ko-KR" altLang="en-US" sz="2000" dirty="0">
                <a:solidFill>
                  <a:schemeClr val="bg1"/>
                </a:solidFill>
                <a:latin typeface="a타이틀고딕4" panose="02020600000000000000" pitchFamily="18" charset="-127"/>
                <a:ea typeface="a타이틀고딕4" panose="02020600000000000000" pitchFamily="18" charset="-127"/>
              </a:rPr>
              <a:t>이미지를 살펴보는 이유</a:t>
            </a:r>
            <a:endParaRPr lang="en-US" altLang="ko-KR" sz="2000" dirty="0">
              <a:solidFill>
                <a:schemeClr val="bg1"/>
              </a:solidFill>
              <a:latin typeface="a타이틀고딕4" panose="02020600000000000000" pitchFamily="18" charset="-127"/>
              <a:ea typeface="a타이틀고딕4" panose="02020600000000000000" pitchFamily="18" charset="-127"/>
            </a:endParaRPr>
          </a:p>
          <a:p>
            <a:endParaRPr lang="en-US" altLang="ko-KR" sz="2000" dirty="0">
              <a:solidFill>
                <a:schemeClr val="bg1"/>
              </a:solidFill>
              <a:latin typeface="a타이틀고딕4" panose="02020600000000000000" pitchFamily="18" charset="-127"/>
              <a:ea typeface="a타이틀고딕4" panose="02020600000000000000" pitchFamily="18" charset="-127"/>
            </a:endParaRPr>
          </a:p>
        </p:txBody>
      </p:sp>
      <p:sp>
        <p:nvSpPr>
          <p:cNvPr id="8" name="직사각형 7">
            <a:extLst>
              <a:ext uri="{FF2B5EF4-FFF2-40B4-BE49-F238E27FC236}">
                <a16:creationId xmlns:a16="http://schemas.microsoft.com/office/drawing/2014/main" id="{B8673FBC-650E-4F8F-BAE1-82D5B9E58E05}"/>
              </a:ext>
            </a:extLst>
          </p:cNvPr>
          <p:cNvSpPr/>
          <p:nvPr/>
        </p:nvSpPr>
        <p:spPr>
          <a:xfrm>
            <a:off x="508078" y="3524348"/>
            <a:ext cx="11175844" cy="1631216"/>
          </a:xfrm>
          <a:prstGeom prst="rect">
            <a:avLst/>
          </a:prstGeom>
        </p:spPr>
        <p:txBody>
          <a:bodyPr wrap="square">
            <a:spAutoFit/>
          </a:bodyPr>
          <a:lstStyle/>
          <a:p>
            <a:r>
              <a:rPr lang="en-US" altLang="ko-KR" sz="2000" dirty="0">
                <a:solidFill>
                  <a:schemeClr val="bg1"/>
                </a:solidFill>
                <a:latin typeface="a타이틀고딕4" panose="02020600000000000000" pitchFamily="18" charset="-127"/>
                <a:ea typeface="a타이틀고딕4" panose="02020600000000000000" pitchFamily="18" charset="-127"/>
              </a:rPr>
              <a:t>3. Augmentation Method </a:t>
            </a:r>
          </a:p>
          <a:p>
            <a:r>
              <a:rPr lang="en-US" altLang="ko-KR" sz="2000" dirty="0">
                <a:solidFill>
                  <a:schemeClr val="bg1"/>
                </a:solidFill>
                <a:latin typeface="a타이틀고딕4" panose="02020600000000000000" pitchFamily="18" charset="-127"/>
                <a:ea typeface="a타이틀고딕4" panose="02020600000000000000" pitchFamily="18" charset="-127"/>
              </a:rPr>
              <a:t>   3.1. Augmentation</a:t>
            </a:r>
            <a:r>
              <a:rPr lang="ko-KR" altLang="en-US" sz="2000" dirty="0">
                <a:solidFill>
                  <a:schemeClr val="bg1"/>
                </a:solidFill>
                <a:latin typeface="a타이틀고딕4" panose="02020600000000000000" pitchFamily="18" charset="-127"/>
                <a:ea typeface="a타이틀고딕4" panose="02020600000000000000" pitchFamily="18" charset="-127"/>
              </a:rPr>
              <a:t>을 하는 이유 </a:t>
            </a:r>
            <a:endParaRPr lang="en-US" altLang="ko-KR" sz="2000" dirty="0">
              <a:solidFill>
                <a:schemeClr val="bg1"/>
              </a:solidFill>
              <a:latin typeface="a타이틀고딕4" panose="02020600000000000000" pitchFamily="18" charset="-127"/>
              <a:ea typeface="a타이틀고딕4" panose="02020600000000000000" pitchFamily="18" charset="-127"/>
            </a:endParaRPr>
          </a:p>
          <a:p>
            <a:r>
              <a:rPr lang="en-US" altLang="ko-KR" sz="2000" dirty="0">
                <a:solidFill>
                  <a:schemeClr val="bg1"/>
                </a:solidFill>
                <a:latin typeface="a타이틀고딕4" panose="02020600000000000000" pitchFamily="18" charset="-127"/>
                <a:ea typeface="a타이틀고딕4" panose="02020600000000000000" pitchFamily="18" charset="-127"/>
              </a:rPr>
              <a:t>   3.3. </a:t>
            </a:r>
            <a:r>
              <a:rPr lang="en-US" altLang="ko-KR" dirty="0">
                <a:solidFill>
                  <a:schemeClr val="bg1"/>
                </a:solidFill>
                <a:latin typeface="나눔스퀘어_ac Bold" panose="020B0600000101010101" pitchFamily="50" charset="-127"/>
                <a:ea typeface="나눔스퀘어_ac Bold" panose="020B0600000101010101" pitchFamily="50" charset="-127"/>
              </a:rPr>
              <a:t>Albumentations </a:t>
            </a:r>
            <a:r>
              <a:rPr lang="ko-KR" altLang="en-US" dirty="0">
                <a:solidFill>
                  <a:schemeClr val="bg1"/>
                </a:solidFill>
                <a:latin typeface="나눔스퀘어_ac Bold" panose="020B0600000101010101" pitchFamily="50" charset="-127"/>
                <a:ea typeface="나눔스퀘어_ac Bold" panose="020B0600000101010101" pitchFamily="50" charset="-127"/>
              </a:rPr>
              <a:t>패키지를 이용한 데이터 증강 방법</a:t>
            </a:r>
            <a:endParaRPr lang="en-US" altLang="ko-KR" dirty="0">
              <a:solidFill>
                <a:schemeClr val="bg1"/>
              </a:solidFill>
              <a:latin typeface="나눔스퀘어_ac Bold" panose="020B0600000101010101" pitchFamily="50" charset="-127"/>
              <a:ea typeface="나눔스퀘어_ac Bold" panose="020B0600000101010101" pitchFamily="50" charset="-127"/>
            </a:endParaRPr>
          </a:p>
          <a:p>
            <a:r>
              <a:rPr lang="en-US" altLang="ko-KR" sz="2000" dirty="0">
                <a:solidFill>
                  <a:schemeClr val="bg1"/>
                </a:solidFill>
                <a:latin typeface="a타이틀고딕4" panose="02020600000000000000" pitchFamily="18" charset="-127"/>
                <a:ea typeface="a타이틀고딕4" panose="02020600000000000000" pitchFamily="18" charset="-127"/>
              </a:rPr>
              <a:t>   3.4. </a:t>
            </a:r>
            <a:r>
              <a:rPr lang="ko-KR" altLang="en-US" sz="2000" dirty="0">
                <a:solidFill>
                  <a:schemeClr val="bg1"/>
                </a:solidFill>
                <a:latin typeface="a타이틀고딕4" panose="02020600000000000000" pitchFamily="18" charset="-127"/>
                <a:ea typeface="a타이틀고딕4" panose="02020600000000000000" pitchFamily="18" charset="-127"/>
              </a:rPr>
              <a:t>최신 </a:t>
            </a:r>
            <a:r>
              <a:rPr lang="en-US" altLang="ko-KR" sz="2000" dirty="0">
                <a:solidFill>
                  <a:schemeClr val="bg1"/>
                </a:solidFill>
                <a:latin typeface="a타이틀고딕4" panose="02020600000000000000" pitchFamily="18" charset="-127"/>
                <a:ea typeface="a타이틀고딕4" panose="02020600000000000000" pitchFamily="18" charset="-127"/>
              </a:rPr>
              <a:t>Augmentation </a:t>
            </a:r>
            <a:r>
              <a:rPr lang="ko-KR" altLang="en-US" sz="2000" dirty="0">
                <a:solidFill>
                  <a:schemeClr val="bg1"/>
                </a:solidFill>
                <a:latin typeface="a타이틀고딕4" panose="02020600000000000000" pitchFamily="18" charset="-127"/>
                <a:ea typeface="a타이틀고딕4" panose="02020600000000000000" pitchFamily="18" charset="-127"/>
              </a:rPr>
              <a:t>기법 </a:t>
            </a:r>
            <a:endParaRPr lang="en-US" altLang="ko-KR" sz="2000" dirty="0">
              <a:solidFill>
                <a:schemeClr val="bg1"/>
              </a:solidFill>
              <a:latin typeface="a타이틀고딕4" panose="02020600000000000000" pitchFamily="18" charset="-127"/>
              <a:ea typeface="a타이틀고딕4" panose="02020600000000000000" pitchFamily="18" charset="-127"/>
            </a:endParaRPr>
          </a:p>
          <a:p>
            <a:r>
              <a:rPr lang="en-US" altLang="ko-KR" sz="2000" dirty="0">
                <a:solidFill>
                  <a:schemeClr val="bg1"/>
                </a:solidFill>
                <a:latin typeface="a타이틀고딕4" panose="02020600000000000000" pitchFamily="18" charset="-127"/>
                <a:ea typeface="a타이틀고딕4" panose="02020600000000000000" pitchFamily="18" charset="-127"/>
              </a:rPr>
              <a:t>   3.5. </a:t>
            </a:r>
            <a:r>
              <a:rPr lang="ko-KR" altLang="en-US" sz="2000" dirty="0">
                <a:solidFill>
                  <a:schemeClr val="bg1"/>
                </a:solidFill>
                <a:latin typeface="a타이틀고딕4" panose="02020600000000000000" pitchFamily="18" charset="-127"/>
                <a:ea typeface="a타이틀고딕4" panose="02020600000000000000" pitchFamily="18" charset="-127"/>
              </a:rPr>
              <a:t>그 외 </a:t>
            </a:r>
            <a:endParaRPr lang="en-US" altLang="ko-KR" sz="2000" dirty="0">
              <a:solidFill>
                <a:schemeClr val="bg1"/>
              </a:solidFill>
              <a:latin typeface="a타이틀고딕4" panose="02020600000000000000" pitchFamily="18" charset="-127"/>
              <a:ea typeface="a타이틀고딕4" panose="02020600000000000000" pitchFamily="18" charset="-127"/>
            </a:endParaRPr>
          </a:p>
        </p:txBody>
      </p:sp>
      <p:cxnSp>
        <p:nvCxnSpPr>
          <p:cNvPr id="11" name="직선 연결선 10">
            <a:extLst>
              <a:ext uri="{FF2B5EF4-FFF2-40B4-BE49-F238E27FC236}">
                <a16:creationId xmlns:a16="http://schemas.microsoft.com/office/drawing/2014/main" id="{34910660-4FF6-484E-ADDB-DBBA940A60BF}"/>
              </a:ext>
            </a:extLst>
          </p:cNvPr>
          <p:cNvCxnSpPr>
            <a:cxnSpLocks/>
          </p:cNvCxnSpPr>
          <p:nvPr/>
        </p:nvCxnSpPr>
        <p:spPr>
          <a:xfrm>
            <a:off x="508078" y="2022796"/>
            <a:ext cx="78364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CE7EAC33-3B23-4816-83C4-F7DAC38AAAB9}"/>
              </a:ext>
            </a:extLst>
          </p:cNvPr>
          <p:cNvCxnSpPr>
            <a:cxnSpLocks/>
          </p:cNvCxnSpPr>
          <p:nvPr/>
        </p:nvCxnSpPr>
        <p:spPr>
          <a:xfrm>
            <a:off x="508078" y="2101173"/>
            <a:ext cx="891285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그래픽 9" descr="상향 추세가 있는 막대 그래프">
            <a:extLst>
              <a:ext uri="{FF2B5EF4-FFF2-40B4-BE49-F238E27FC236}">
                <a16:creationId xmlns:a16="http://schemas.microsoft.com/office/drawing/2014/main" id="{CC96DECA-A456-45EE-8A6A-E5F053A2ED8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3279" y="886253"/>
            <a:ext cx="1155531" cy="1155531"/>
          </a:xfrm>
          <a:prstGeom prst="rect">
            <a:avLst/>
          </a:prstGeom>
        </p:spPr>
      </p:pic>
      <p:sp>
        <p:nvSpPr>
          <p:cNvPr id="9" name="직사각형 8">
            <a:extLst>
              <a:ext uri="{FF2B5EF4-FFF2-40B4-BE49-F238E27FC236}">
                <a16:creationId xmlns:a16="http://schemas.microsoft.com/office/drawing/2014/main" id="{460082B7-2AE4-4E14-B959-CFA1D8F72A40}"/>
              </a:ext>
            </a:extLst>
          </p:cNvPr>
          <p:cNvSpPr/>
          <p:nvPr/>
        </p:nvSpPr>
        <p:spPr>
          <a:xfrm>
            <a:off x="508078" y="3152745"/>
            <a:ext cx="2087687" cy="400110"/>
          </a:xfrm>
          <a:prstGeom prst="rect">
            <a:avLst/>
          </a:prstGeom>
        </p:spPr>
        <p:txBody>
          <a:bodyPr wrap="none">
            <a:spAutoFit/>
          </a:bodyPr>
          <a:lstStyle/>
          <a:p>
            <a:r>
              <a:rPr lang="en-US" altLang="ko-KR" sz="2000" dirty="0">
                <a:solidFill>
                  <a:schemeClr val="bg1"/>
                </a:solidFill>
                <a:latin typeface="a타이틀고딕4" panose="02020600000000000000" pitchFamily="18" charset="-127"/>
                <a:ea typeface="a타이틀고딕4" panose="02020600000000000000" pitchFamily="18" charset="-127"/>
              </a:rPr>
              <a:t>2. Image Resize </a:t>
            </a:r>
          </a:p>
        </p:txBody>
      </p:sp>
    </p:spTree>
    <p:extLst>
      <p:ext uri="{BB962C8B-B14F-4D97-AF65-F5344CB8AC3E}">
        <p14:creationId xmlns:p14="http://schemas.microsoft.com/office/powerpoint/2010/main" val="112881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Abstract</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dirty="0">
                <a:solidFill>
                  <a:schemeClr val="bg2">
                    <a:lumMod val="50000"/>
                  </a:schemeClr>
                </a:solidFill>
                <a:latin typeface="나눔바른고딕" panose="020B0603020101020101" pitchFamily="50" charset="-127"/>
                <a:ea typeface="나눔바른고딕" panose="020B0603020101020101" pitchFamily="50" charset="-127"/>
              </a:rPr>
              <a:t>(</a:t>
            </a:r>
            <a:r>
              <a:rPr lang="en-US" altLang="ko-KR">
                <a:solidFill>
                  <a:schemeClr val="bg2">
                    <a:lumMod val="50000"/>
                  </a:schemeClr>
                </a:solidFill>
                <a:latin typeface="나눔바른고딕" panose="020B0603020101020101" pitchFamily="50" charset="-127"/>
                <a:ea typeface="나눔바른고딕" panose="020B0603020101020101" pitchFamily="50" charset="-127"/>
              </a:rPr>
              <a:t>1) Abstract </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0.</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924471" y="6586292"/>
            <a:ext cx="8469670" cy="230832"/>
          </a:xfrm>
          <a:prstGeom prst="rect">
            <a:avLst/>
          </a:prstGeom>
          <a:noFill/>
        </p:spPr>
        <p:txBody>
          <a:bodyPr wrap="square" rtlCol="0">
            <a:spAutoFit/>
          </a:bodyPr>
          <a:lstStyle/>
          <a:p>
            <a:r>
              <a:rPr lang="ko-KR" altLang="en-US" sz="900"/>
              <a:t>출처 </a:t>
            </a:r>
            <a:r>
              <a:rPr lang="en-US" altLang="ko-KR" sz="900"/>
              <a:t>: O. Ronneberger, P. Fischer, and T. Brox. U-net: Convolutional networks for biomedical image segmentation. In MICCAI, pages 234–241. Springer,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924471" y="6561125"/>
            <a:ext cx="8921698"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0B1C1F22-F26E-4E16-8209-6100001481B2}"/>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A82399CD-281E-4705-8C02-F21761CFDAA5}"/>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6BFA0C0-8622-478F-B166-D0A26F4DAF21}"/>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4</a:t>
            </a:fld>
            <a:endParaRPr lang="ko-KR" altLang="en-US"/>
          </a:p>
        </p:txBody>
      </p:sp>
      <p:sp>
        <p:nvSpPr>
          <p:cNvPr id="17" name="TextBox 16">
            <a:extLst>
              <a:ext uri="{FF2B5EF4-FFF2-40B4-BE49-F238E27FC236}">
                <a16:creationId xmlns:a16="http://schemas.microsoft.com/office/drawing/2014/main" id="{6A914C6B-D1B6-4F9B-8BA6-CFF53748A7AC}"/>
              </a:ext>
            </a:extLst>
          </p:cNvPr>
          <p:cNvSpPr txBox="1"/>
          <p:nvPr/>
        </p:nvSpPr>
        <p:spPr>
          <a:xfrm>
            <a:off x="772719" y="1467584"/>
            <a:ext cx="11141221" cy="2862322"/>
          </a:xfrm>
          <a:prstGeom prst="rect">
            <a:avLst/>
          </a:prstGeom>
          <a:noFill/>
        </p:spPr>
        <p:txBody>
          <a:bodyPr wrap="square" rtlCol="0">
            <a:spAutoFit/>
          </a:bodyPr>
          <a:lstStyle/>
          <a:p>
            <a:pPr marL="457200" indent="-457200" latinLnBrk="0">
              <a:buFontTx/>
              <a:buAutoNum type="arabicPeriod"/>
            </a:pPr>
            <a:r>
              <a:rPr lang="ko-KR" altLang="en-US" sz="2000"/>
              <a:t>딥러닝 네트워크의 경우 라벨을 가진 많은 학습 데이터가 필요 </a:t>
            </a:r>
            <a:endParaRPr lang="en-US" altLang="ko-KR" sz="2000"/>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Unet</a:t>
            </a:r>
            <a:r>
              <a:rPr lang="ko-KR" altLang="en-US">
                <a:latin typeface="나눔스퀘어" panose="020B0600000101010101" pitchFamily="50" charset="-127"/>
                <a:ea typeface="나눔스퀘어" panose="020B0600000101010101" pitchFamily="50" charset="-127"/>
              </a:rPr>
              <a:t>에서는 네트워크 </a:t>
            </a:r>
            <a:r>
              <a:rPr lang="en-US" altLang="ko-KR">
                <a:latin typeface="나눔스퀘어" panose="020B0600000101010101" pitchFamily="50" charset="-127"/>
                <a:ea typeface="나눔스퀘어" panose="020B0600000101010101" pitchFamily="50" charset="-127"/>
              </a:rPr>
              <a:t>/ </a:t>
            </a:r>
            <a:r>
              <a:rPr lang="ko-KR" altLang="en-US">
                <a:latin typeface="나눔스퀘어" panose="020B0600000101010101" pitchFamily="50" charset="-127"/>
                <a:ea typeface="나눔스퀘어" panose="020B0600000101010101" pitchFamily="50" charset="-127"/>
              </a:rPr>
              <a:t>학습 전략 소개</a:t>
            </a:r>
            <a:r>
              <a:rPr lang="en-US" altLang="ko-KR">
                <a:latin typeface="나눔스퀘어" panose="020B0600000101010101" pitchFamily="50" charset="-127"/>
                <a:ea typeface="나눔스퀘어" panose="020B0600000101010101" pitchFamily="50" charset="-127"/>
              </a:rPr>
              <a:t>? </a:t>
            </a:r>
            <a:r>
              <a:rPr lang="ko-KR" altLang="en-US">
                <a:latin typeface="나눔스퀘어" panose="020B0600000101010101" pitchFamily="50" charset="-127"/>
                <a:ea typeface="나눔스퀘어" panose="020B0600000101010101" pitchFamily="50" charset="-127"/>
              </a:rPr>
              <a:t>학습데이터를 효과적으로 사용하도록 하는 </a:t>
            </a:r>
            <a:r>
              <a:rPr lang="en-US" altLang="ko-KR">
                <a:latin typeface="나눔스퀘어" panose="020B0600000101010101" pitchFamily="50" charset="-127"/>
                <a:ea typeface="나눔스퀘어" panose="020B0600000101010101" pitchFamily="50" charset="-127"/>
              </a:rPr>
              <a:t>augmentation</a:t>
            </a:r>
            <a:r>
              <a:rPr lang="en-US" altLang="ko-KR" sz="2000">
                <a:latin typeface="나눔스퀘어" panose="020B0600000101010101" pitchFamily="50" charset="-127"/>
                <a:ea typeface="나눔스퀘어" panose="020B0600000101010101" pitchFamily="50" charset="-127"/>
              </a:rPr>
              <a:t> </a:t>
            </a: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네트워크의 구성은 </a:t>
            </a:r>
            <a:r>
              <a:rPr lang="en-US" altLang="ko-KR" sz="2000">
                <a:latin typeface="나눔스퀘어" panose="020B0600000101010101" pitchFamily="50" charset="-127"/>
                <a:ea typeface="나눔스퀘어" panose="020B0600000101010101" pitchFamily="50" charset="-127"/>
              </a:rPr>
              <a:t>contex</a:t>
            </a:r>
            <a:r>
              <a:rPr lang="ko-KR" altLang="en-US" sz="2000">
                <a:latin typeface="나눔스퀘어" panose="020B0600000101010101" pitchFamily="50" charset="-127"/>
                <a:ea typeface="나눔스퀘어" panose="020B0600000101010101" pitchFamily="50" charset="-127"/>
              </a:rPr>
              <a:t>를 잡는 </a:t>
            </a:r>
            <a:r>
              <a:rPr lang="en-US" altLang="ko-KR" sz="2000">
                <a:latin typeface="나눔스퀘어" panose="020B0600000101010101" pitchFamily="50" charset="-127"/>
                <a:ea typeface="나눔스퀘어" panose="020B0600000101010101" pitchFamily="50" charset="-127"/>
              </a:rPr>
              <a:t>contracting path</a:t>
            </a:r>
            <a:r>
              <a:rPr lang="ko-KR" altLang="en-US" sz="2000">
                <a:latin typeface="나눔스퀘어" panose="020B0600000101010101" pitchFamily="50" charset="-127"/>
                <a:ea typeface="나눔스퀘어" panose="020B0600000101010101" pitchFamily="50" charset="-127"/>
              </a:rPr>
              <a:t>와 </a:t>
            </a:r>
            <a:r>
              <a:rPr lang="en-US" altLang="ko-KR" sz="2000">
                <a:latin typeface="나눔스퀘어" panose="020B0600000101010101" pitchFamily="50" charset="-127"/>
                <a:ea typeface="나눔스퀘어" panose="020B0600000101010101" pitchFamily="50" charset="-127"/>
              </a:rPr>
              <a:t>localizatio</a:t>
            </a:r>
            <a:r>
              <a:rPr lang="ko-KR" altLang="en-US" sz="2000">
                <a:latin typeface="나눔스퀘어" panose="020B0600000101010101" pitchFamily="50" charset="-127"/>
                <a:ea typeface="나눔스퀘어" panose="020B0600000101010101" pitchFamily="50" charset="-127"/>
              </a:rPr>
              <a:t>을 가능하게하는 </a:t>
            </a:r>
            <a:r>
              <a:rPr lang="en-US" altLang="ko-KR" sz="2000">
                <a:latin typeface="나눔스퀘어" panose="020B0600000101010101" pitchFamily="50" charset="-127"/>
                <a:ea typeface="나눔스퀘어" panose="020B0600000101010101" pitchFamily="50" charset="-127"/>
              </a:rPr>
              <a:t>symmetric expanding path</a:t>
            </a:r>
            <a:r>
              <a:rPr lang="ko-KR" altLang="en-US" sz="2000">
                <a:latin typeface="나눔스퀘어" panose="020B0600000101010101" pitchFamily="50" charset="-127"/>
                <a:ea typeface="나눔스퀘어" panose="020B0600000101010101" pitchFamily="50" charset="-127"/>
              </a:rPr>
              <a:t>으로 구성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Unet</a:t>
            </a:r>
            <a:r>
              <a:rPr lang="ko-KR" altLang="en-US" sz="2000">
                <a:latin typeface="나눔스퀘어" panose="020B0600000101010101" pitchFamily="50" charset="-127"/>
                <a:ea typeface="나눔스퀘어" panose="020B0600000101010101" pitchFamily="50" charset="-127"/>
              </a:rPr>
              <a:t>을 통해 적은 이미지로 </a:t>
            </a:r>
            <a:r>
              <a:rPr lang="en-US" altLang="ko-KR" sz="2000">
                <a:latin typeface="나눔스퀘어" panose="020B0600000101010101" pitchFamily="50" charset="-127"/>
                <a:ea typeface="나눔스퀘어" panose="020B0600000101010101" pitchFamily="50" charset="-127"/>
              </a:rPr>
              <a:t>end-to-end </a:t>
            </a:r>
            <a:r>
              <a:rPr lang="ko-KR" altLang="en-US" sz="2000">
                <a:latin typeface="나눔스퀘어" panose="020B0600000101010101" pitchFamily="50" charset="-127"/>
                <a:ea typeface="나눔스퀘어" panose="020B0600000101010101" pitchFamily="50" charset="-127"/>
              </a:rPr>
              <a:t>학습을 가능하게하고 </a:t>
            </a:r>
            <a:r>
              <a:rPr lang="en-US" altLang="ko-KR" sz="2000">
                <a:latin typeface="나눔스퀘어" panose="020B0600000101010101" pitchFamily="50" charset="-127"/>
                <a:ea typeface="나눔스퀘어" panose="020B0600000101010101" pitchFamily="50" charset="-127"/>
              </a:rPr>
              <a:t>sota </a:t>
            </a:r>
            <a:r>
              <a:rPr lang="ko-KR" altLang="en-US" sz="2000">
                <a:latin typeface="나눔스퀘어" panose="020B0600000101010101" pitchFamily="50" charset="-127"/>
                <a:ea typeface="나눔스퀘어" panose="020B0600000101010101" pitchFamily="50" charset="-127"/>
              </a:rPr>
              <a:t>성능을 </a:t>
            </a:r>
            <a:r>
              <a:rPr lang="en-US" altLang="ko-KR" sz="2000">
                <a:latin typeface="나눔스퀘어" panose="020B0600000101010101" pitchFamily="50" charset="-127"/>
                <a:ea typeface="나눔스퀘어" panose="020B0600000101010101" pitchFamily="50" charset="-127"/>
              </a:rPr>
              <a:t>ISBI </a:t>
            </a:r>
            <a:r>
              <a:rPr lang="ko-KR" altLang="en-US" sz="2000">
                <a:latin typeface="나눔스퀘어" panose="020B0600000101010101" pitchFamily="50" charset="-127"/>
                <a:ea typeface="나눔스퀘어" panose="020B0600000101010101" pitchFamily="50" charset="-127"/>
              </a:rPr>
              <a:t>대회에서 달성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게다가 모델은 빠르다</a:t>
            </a:r>
            <a:r>
              <a:rPr lang="en-US" altLang="ko-KR" sz="2000">
                <a:latin typeface="나눔스퀘어" panose="020B0600000101010101" pitchFamily="50" charset="-127"/>
                <a:ea typeface="나눔스퀘어" panose="020B0600000101010101" pitchFamily="50" charset="-127"/>
              </a:rPr>
              <a:t>. </a:t>
            </a:r>
            <a:endParaRPr lang="en-US" altLang="ko-KR" sz="2000" dirty="0">
              <a:latin typeface="나눔스퀘어" panose="020B0600000101010101" pitchFamily="50" charset="-127"/>
              <a:ea typeface="나눔스퀘어" panose="020B0600000101010101" pitchFamily="50" charset="-127"/>
            </a:endParaRPr>
          </a:p>
        </p:txBody>
      </p:sp>
      <p:sp>
        <p:nvSpPr>
          <p:cNvPr id="19" name="TextBox 18">
            <a:extLst>
              <a:ext uri="{FF2B5EF4-FFF2-40B4-BE49-F238E27FC236}">
                <a16:creationId xmlns:a16="http://schemas.microsoft.com/office/drawing/2014/main" id="{609D60C2-F241-4659-886E-19007F281798}"/>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Unet[1]</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의 개요 </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0" name="Picture 4" descr="https://static.thenounproject.com/png/1743862-200.png">
            <a:hlinkClick r:id="rId2" tooltip="Check"/>
            <a:extLst>
              <a:ext uri="{FF2B5EF4-FFF2-40B4-BE49-F238E27FC236}">
                <a16:creationId xmlns:a16="http://schemas.microsoft.com/office/drawing/2014/main" id="{F00747A6-679D-46BD-B1C9-18093B2E6F0C}"/>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51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Introduction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1.</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924471" y="6586292"/>
            <a:ext cx="8469670" cy="230832"/>
          </a:xfrm>
          <a:prstGeom prst="rect">
            <a:avLst/>
          </a:prstGeom>
          <a:noFill/>
        </p:spPr>
        <p:txBody>
          <a:bodyPr wrap="square" rtlCol="0">
            <a:spAutoFit/>
          </a:bodyPr>
          <a:lstStyle/>
          <a:p>
            <a:r>
              <a:rPr lang="ko-KR" altLang="en-US" sz="900"/>
              <a:t>출처 </a:t>
            </a:r>
            <a:r>
              <a:rPr lang="en-US" altLang="ko-KR" sz="900"/>
              <a:t>: O. Ronneberger, P. Fischer, and T. Brox. U-net: Convolutional networks for biomedical image segmentation. In MICCAI, pages 234–241. Springer,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924471" y="6561125"/>
            <a:ext cx="8921698"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0B1C1F22-F26E-4E16-8209-6100001481B2}"/>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A82399CD-281E-4705-8C02-F21761CFDAA5}"/>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6BFA0C0-8622-478F-B166-D0A26F4DAF21}"/>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5</a:t>
            </a:fld>
            <a:endParaRPr lang="ko-KR" altLang="en-US"/>
          </a:p>
        </p:txBody>
      </p:sp>
      <p:sp>
        <p:nvSpPr>
          <p:cNvPr id="17" name="TextBox 16">
            <a:extLst>
              <a:ext uri="{FF2B5EF4-FFF2-40B4-BE49-F238E27FC236}">
                <a16:creationId xmlns:a16="http://schemas.microsoft.com/office/drawing/2014/main" id="{6A914C6B-D1B6-4F9B-8BA6-CFF53748A7AC}"/>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Ciresan[2]</a:t>
            </a:r>
            <a:r>
              <a:rPr lang="ko-KR" altLang="en-US">
                <a:latin typeface="나눔스퀘어" panose="020B0600000101010101" pitchFamily="50" charset="-127"/>
                <a:ea typeface="나눔스퀘어" panose="020B0600000101010101" pitchFamily="50" charset="-127"/>
              </a:rPr>
              <a:t>의 경우 이를 해결하기 위해서 </a:t>
            </a:r>
            <a:r>
              <a:rPr lang="en-US" altLang="ko-KR">
                <a:latin typeface="나눔스퀘어" panose="020B0600000101010101" pitchFamily="50" charset="-127"/>
                <a:ea typeface="나눔스퀘어" panose="020B0600000101010101" pitchFamily="50" charset="-127"/>
              </a:rPr>
              <a:t>Sliding Window </a:t>
            </a:r>
            <a:r>
              <a:rPr lang="ko-KR" altLang="en-US">
                <a:latin typeface="나눔스퀘어" panose="020B0600000101010101" pitchFamily="50" charset="-127"/>
                <a:ea typeface="나눔스퀘어" panose="020B0600000101010101" pitchFamily="50" charset="-127"/>
              </a:rPr>
              <a:t>방식을 통해 학습을 진행</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Localize</a:t>
            </a:r>
            <a:r>
              <a:rPr lang="ko-KR" altLang="en-US">
                <a:latin typeface="나눔스퀘어" panose="020B0600000101010101" pitchFamily="50" charset="-127"/>
                <a:ea typeface="나눔스퀘어" panose="020B0600000101010101" pitchFamily="50" charset="-127"/>
              </a:rPr>
              <a:t>가 가능함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patch </a:t>
            </a:r>
            <a:r>
              <a:rPr lang="ko-KR" altLang="en-US">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EM segmentation challenge</a:t>
            </a:r>
            <a:r>
              <a:rPr lang="ko-KR" altLang="en-US">
                <a:latin typeface="나눔스퀘어" panose="020B0600000101010101" pitchFamily="50" charset="-127"/>
                <a:ea typeface="나눔스퀘어" panose="020B0600000101010101" pitchFamily="50" charset="-127"/>
              </a:rPr>
              <a:t>에서 좋은 결과를 가져옴  </a:t>
            </a:r>
            <a:endParaRPr lang="en-US" altLang="ko-KR">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
        <p:nvSpPr>
          <p:cNvPr id="19" name="TextBox 18">
            <a:extLst>
              <a:ext uri="{FF2B5EF4-FFF2-40B4-BE49-F238E27FC236}">
                <a16:creationId xmlns:a16="http://schemas.microsoft.com/office/drawing/2014/main" id="{609D60C2-F241-4659-886E-19007F281798}"/>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0" name="Picture 4" descr="https://static.thenounproject.com/png/1743862-200.png">
            <a:hlinkClick r:id="rId2" tooltip="Check"/>
            <a:extLst>
              <a:ext uri="{FF2B5EF4-FFF2-40B4-BE49-F238E27FC236}">
                <a16:creationId xmlns:a16="http://schemas.microsoft.com/office/drawing/2014/main" id="{F00747A6-679D-46BD-B1C9-18093B2E6F0C}"/>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B962F4AE-1726-4D20-B494-FEA8A6B0CF31}"/>
              </a:ext>
            </a:extLst>
          </p:cNvPr>
          <p:cNvPicPr>
            <a:picLocks noChangeAspect="1"/>
          </p:cNvPicPr>
          <p:nvPr/>
        </p:nvPicPr>
        <p:blipFill>
          <a:blip r:embed="rId5"/>
          <a:stretch>
            <a:fillRect/>
          </a:stretch>
        </p:blipFill>
        <p:spPr>
          <a:xfrm>
            <a:off x="1235727" y="4240306"/>
            <a:ext cx="7423779" cy="2235960"/>
          </a:xfrm>
          <a:prstGeom prst="rect">
            <a:avLst/>
          </a:prstGeom>
        </p:spPr>
      </p:pic>
    </p:spTree>
    <p:extLst>
      <p:ext uri="{BB962C8B-B14F-4D97-AF65-F5344CB8AC3E}">
        <p14:creationId xmlns:p14="http://schemas.microsoft.com/office/powerpoint/2010/main" val="108310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064082D6-9F0D-4AD9-828E-3FEF5F99488D}"/>
              </a:ext>
            </a:extLst>
          </p:cNvPr>
          <p:cNvPicPr>
            <a:picLocks noChangeAspect="1"/>
          </p:cNvPicPr>
          <p:nvPr/>
        </p:nvPicPr>
        <p:blipFill>
          <a:blip r:embed="rId2"/>
          <a:stretch>
            <a:fillRect/>
          </a:stretch>
        </p:blipFill>
        <p:spPr>
          <a:xfrm>
            <a:off x="1723480" y="3662335"/>
            <a:ext cx="4720309" cy="3090914"/>
          </a:xfrm>
          <a:prstGeom prst="rect">
            <a:avLst/>
          </a:prstGeom>
        </p:spPr>
      </p:pic>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Introduction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1.</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924471" y="6586292"/>
            <a:ext cx="8469670" cy="230832"/>
          </a:xfrm>
          <a:prstGeom prst="rect">
            <a:avLst/>
          </a:prstGeom>
          <a:noFill/>
        </p:spPr>
        <p:txBody>
          <a:bodyPr wrap="square" rtlCol="0">
            <a:spAutoFit/>
          </a:bodyPr>
          <a:lstStyle/>
          <a:p>
            <a:r>
              <a:rPr lang="ko-KR" altLang="en-US" sz="900"/>
              <a:t>출처 </a:t>
            </a:r>
            <a:r>
              <a:rPr lang="en-US" altLang="ko-KR" sz="900"/>
              <a:t>: O. Ronneberger, P. Fischer, and T. Brox. U-net: Convolutional networks for biomedical image segmentation. In MICCAI, pages 234–241. Springer,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924471" y="6561125"/>
            <a:ext cx="8921698"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0B1C1F22-F26E-4E16-8209-6100001481B2}"/>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A82399CD-281E-4705-8C02-F21761CFDAA5}"/>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6BFA0C0-8622-478F-B166-D0A26F4DAF21}"/>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6</a:t>
            </a:fld>
            <a:endParaRPr lang="ko-KR" altLang="en-US"/>
          </a:p>
        </p:txBody>
      </p:sp>
      <p:sp>
        <p:nvSpPr>
          <p:cNvPr id="17" name="TextBox 16">
            <a:extLst>
              <a:ext uri="{FF2B5EF4-FFF2-40B4-BE49-F238E27FC236}">
                <a16:creationId xmlns:a16="http://schemas.microsoft.com/office/drawing/2014/main" id="{6A914C6B-D1B6-4F9B-8BA6-CFF53748A7AC}"/>
              </a:ext>
            </a:extLst>
          </p:cNvPr>
          <p:cNvSpPr txBox="1"/>
          <p:nvPr/>
        </p:nvSpPr>
        <p:spPr>
          <a:xfrm>
            <a:off x="772719" y="1467584"/>
            <a:ext cx="11141221" cy="4216539"/>
          </a:xfrm>
          <a:prstGeom prst="rect">
            <a:avLst/>
          </a:prstGeom>
          <a:noFill/>
        </p:spPr>
        <p:txBody>
          <a:bodyPr wrap="square" rtlCol="0">
            <a:spAutoFit/>
          </a:bodyPr>
          <a:lstStyle/>
          <a:p>
            <a:pPr marL="457200" indent="-457200" latinLnBrk="0">
              <a:buFont typeface="+mj-lt"/>
              <a:buAutoNum type="arabicPeriod" startAt="3"/>
            </a:pPr>
            <a:r>
              <a:rPr lang="ko-KR" altLang="en-US" sz="2000">
                <a:latin typeface="나눔스퀘어" panose="020B0600000101010101" pitchFamily="50" charset="-127"/>
                <a:ea typeface="나눔스퀘어" panose="020B0600000101010101" pitchFamily="50" charset="-127"/>
              </a:rPr>
              <a:t>하지만 </a:t>
            </a:r>
            <a:r>
              <a:rPr lang="en-US" altLang="ko-KR" sz="2000">
                <a:latin typeface="나눔스퀘어" panose="020B0600000101010101" pitchFamily="50" charset="-127"/>
                <a:ea typeface="나눔스퀘어" panose="020B0600000101010101" pitchFamily="50" charset="-127"/>
              </a:rPr>
              <a:t>Ciresan[2]</a:t>
            </a:r>
            <a:r>
              <a:rPr lang="ko-KR" altLang="en-US" sz="2000">
                <a:latin typeface="나눔스퀘어" panose="020B0600000101010101" pitchFamily="50" charset="-127"/>
                <a:ea typeface="나눔스퀘어" panose="020B0600000101010101" pitchFamily="50" charset="-127"/>
              </a:rPr>
              <a:t>의 </a:t>
            </a:r>
            <a:r>
              <a:rPr lang="en-US" altLang="ko-KR" sz="2000">
                <a:latin typeface="나눔스퀘어" panose="020B0600000101010101" pitchFamily="50" charset="-127"/>
                <a:ea typeface="나눔스퀘어" panose="020B0600000101010101" pitchFamily="50" charset="-127"/>
              </a:rPr>
              <a:t>Patch </a:t>
            </a:r>
            <a:r>
              <a:rPr lang="ko-KR" altLang="en-US" sz="2000">
                <a:latin typeface="나눔스퀘어" panose="020B0600000101010101" pitchFamily="50" charset="-127"/>
                <a:ea typeface="나눔스퀘어" panose="020B0600000101010101" pitchFamily="50" charset="-127"/>
              </a:rPr>
              <a:t>단위의 학습은 </a:t>
            </a:r>
            <a:r>
              <a:rPr lang="en-US" altLang="ko-KR" sz="2000">
                <a:latin typeface="나눔스퀘어" panose="020B0600000101010101" pitchFamily="50" charset="-127"/>
                <a:ea typeface="나눔스퀘어" panose="020B0600000101010101" pitchFamily="50" charset="-127"/>
              </a:rPr>
              <a:t>2</a:t>
            </a:r>
            <a:r>
              <a:rPr lang="ko-KR" altLang="en-US" sz="2000">
                <a:latin typeface="나눔스퀘어" panose="020B0600000101010101" pitchFamily="50" charset="-127"/>
                <a:ea typeface="나눔스퀘어" panose="020B0600000101010101" pitchFamily="50" charset="-127"/>
              </a:rPr>
              <a:t>가지의 문제점이 있음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ko-KR" altLang="en-US">
                <a:latin typeface="나눔스퀘어" panose="020B0600000101010101" pitchFamily="50" charset="-127"/>
                <a:ea typeface="나눔스퀘어" panose="020B0600000101010101" pitchFamily="50" charset="-127"/>
              </a:rPr>
              <a:t>각각에 </a:t>
            </a:r>
            <a:r>
              <a:rPr lang="en-US" altLang="ko-KR">
                <a:latin typeface="나눔스퀘어" panose="020B0600000101010101" pitchFamily="50" charset="-127"/>
                <a:ea typeface="나눔스퀘어" panose="020B0600000101010101" pitchFamily="50" charset="-127"/>
              </a:rPr>
              <a:t>Patch</a:t>
            </a:r>
            <a:r>
              <a:rPr lang="ko-KR" altLang="en-US">
                <a:latin typeface="나눔스퀘어" panose="020B0600000101010101" pitchFamily="50" charset="-127"/>
                <a:ea typeface="나눔스퀘어" panose="020B0600000101010101" pitchFamily="50" charset="-127"/>
              </a:rPr>
              <a:t>에 대해 학습을 하기에 속도가 느리고 패치마다 많은 영역이 겹치는 부분이 생김</a:t>
            </a:r>
            <a:endParaRPr lang="en-US" altLang="ko-KR">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solidFill>
                  <a:srgbClr val="FF0000"/>
                </a:solidFill>
                <a:latin typeface="나눔스퀘어" panose="020B0600000101010101" pitchFamily="50" charset="-127"/>
                <a:ea typeface="나눔스퀘어" panose="020B0600000101010101" pitchFamily="50" charset="-127"/>
              </a:rPr>
              <a:t>Localization </a:t>
            </a:r>
            <a:r>
              <a:rPr lang="ko-KR" altLang="en-US">
                <a:solidFill>
                  <a:srgbClr val="FF0000"/>
                </a:solidFill>
                <a:latin typeface="나눔스퀘어" panose="020B0600000101010101" pitchFamily="50" charset="-127"/>
                <a:ea typeface="나눔스퀘어" panose="020B0600000101010101" pitchFamily="50" charset="-127"/>
              </a:rPr>
              <a:t>정확도와 </a:t>
            </a:r>
            <a:r>
              <a:rPr lang="en-US" altLang="ko-KR">
                <a:solidFill>
                  <a:srgbClr val="FF0000"/>
                </a:solidFill>
                <a:latin typeface="나눔스퀘어" panose="020B0600000101010101" pitchFamily="50" charset="-127"/>
                <a:ea typeface="나눔스퀘어" panose="020B0600000101010101" pitchFamily="50" charset="-127"/>
              </a:rPr>
              <a:t>context</a:t>
            </a:r>
            <a:r>
              <a:rPr lang="ko-KR" altLang="en-US">
                <a:solidFill>
                  <a:srgbClr val="FF0000"/>
                </a:solidFill>
                <a:latin typeface="나눔스퀘어" panose="020B0600000101010101" pitchFamily="50" charset="-127"/>
                <a:ea typeface="나눔스퀘어" panose="020B0600000101010101" pitchFamily="50" charset="-127"/>
              </a:rPr>
              <a:t>의 사용간에 </a:t>
            </a:r>
            <a:r>
              <a:rPr lang="en-US" altLang="ko-KR">
                <a:solidFill>
                  <a:srgbClr val="FF0000"/>
                </a:solidFill>
                <a:latin typeface="나눔스퀘어" panose="020B0600000101010101" pitchFamily="50" charset="-127"/>
                <a:ea typeface="나눔스퀘어" panose="020B0600000101010101" pitchFamily="50" charset="-127"/>
              </a:rPr>
              <a:t>trade-off</a:t>
            </a:r>
            <a:r>
              <a:rPr lang="ko-KR" altLang="en-US">
                <a:solidFill>
                  <a:srgbClr val="FF0000"/>
                </a:solidFill>
                <a:latin typeface="나눔스퀘어" panose="020B0600000101010101" pitchFamily="50" charset="-127"/>
                <a:ea typeface="나눔스퀘어" panose="020B0600000101010101" pitchFamily="50" charset="-127"/>
              </a:rPr>
              <a:t>가 존재 </a:t>
            </a:r>
            <a:endParaRPr lang="en-US" altLang="ko-KR">
              <a:solidFill>
                <a:srgbClr val="FF0000"/>
              </a:solidFill>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solidFill>
                  <a:srgbClr val="FF0000"/>
                </a:solidFill>
                <a:latin typeface="나눔스퀘어" panose="020B0600000101010101" pitchFamily="50" charset="-127"/>
                <a:ea typeface="나눔스퀘어" panose="020B0600000101010101" pitchFamily="50" charset="-127"/>
              </a:rPr>
              <a:t>Patch</a:t>
            </a:r>
            <a:r>
              <a:rPr lang="ko-KR" altLang="en-US">
                <a:solidFill>
                  <a:srgbClr val="FF0000"/>
                </a:solidFill>
                <a:latin typeface="나눔스퀘어" panose="020B0600000101010101" pitchFamily="50" charset="-127"/>
                <a:ea typeface="나눔스퀘어" panose="020B0600000101010101" pitchFamily="50" charset="-127"/>
              </a:rPr>
              <a:t>가 크면 </a:t>
            </a:r>
            <a:r>
              <a:rPr lang="en-US" altLang="ko-KR">
                <a:solidFill>
                  <a:srgbClr val="FF0000"/>
                </a:solidFill>
                <a:latin typeface="나눔스퀘어" panose="020B0600000101010101" pitchFamily="50" charset="-127"/>
                <a:ea typeface="나눔스퀘어" panose="020B0600000101010101" pitchFamily="50" charset="-127"/>
              </a:rPr>
              <a:t>max-pooling</a:t>
            </a:r>
            <a:r>
              <a:rPr lang="ko-KR" altLang="en-US">
                <a:solidFill>
                  <a:srgbClr val="FF0000"/>
                </a:solidFill>
                <a:latin typeface="나눔스퀘어" panose="020B0600000101010101" pitchFamily="50" charset="-127"/>
                <a:ea typeface="나눔스퀘어" panose="020B0600000101010101" pitchFamily="50" charset="-127"/>
              </a:rPr>
              <a:t>을 많이 필요해서 </a:t>
            </a:r>
            <a:r>
              <a:rPr lang="en-US" altLang="ko-KR">
                <a:solidFill>
                  <a:srgbClr val="FF0000"/>
                </a:solidFill>
                <a:latin typeface="나눔스퀘어" panose="020B0600000101010101" pitchFamily="50" charset="-127"/>
                <a:ea typeface="나눔스퀘어" panose="020B0600000101010101" pitchFamily="50" charset="-127"/>
              </a:rPr>
              <a:t>localization accuracy</a:t>
            </a:r>
            <a:r>
              <a:rPr lang="ko-KR" altLang="en-US">
                <a:solidFill>
                  <a:srgbClr val="FF0000"/>
                </a:solidFill>
                <a:latin typeface="나눔스퀘어" panose="020B0600000101010101" pitchFamily="50" charset="-127"/>
                <a:ea typeface="나눔스퀘어" panose="020B0600000101010101" pitchFamily="50" charset="-127"/>
              </a:rPr>
              <a:t>가 떨어짐 </a:t>
            </a:r>
            <a:endParaRPr lang="en-US" altLang="ko-KR">
              <a:solidFill>
                <a:srgbClr val="FF0000"/>
              </a:solidFill>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solidFill>
                  <a:srgbClr val="FF0000"/>
                </a:solidFill>
                <a:latin typeface="나눔스퀘어" panose="020B0600000101010101" pitchFamily="50" charset="-127"/>
                <a:ea typeface="나눔스퀘어" panose="020B0600000101010101" pitchFamily="50" charset="-127"/>
              </a:rPr>
              <a:t>Patch</a:t>
            </a:r>
            <a:r>
              <a:rPr lang="ko-KR" altLang="en-US">
                <a:solidFill>
                  <a:srgbClr val="FF0000"/>
                </a:solidFill>
                <a:latin typeface="나눔스퀘어" panose="020B0600000101010101" pitchFamily="50" charset="-127"/>
                <a:ea typeface="나눔스퀘어" panose="020B0600000101010101" pitchFamily="50" charset="-127"/>
              </a:rPr>
              <a:t>가 작으면 조그만 </a:t>
            </a:r>
            <a:r>
              <a:rPr lang="en-US" altLang="ko-KR">
                <a:solidFill>
                  <a:srgbClr val="FF0000"/>
                </a:solidFill>
                <a:latin typeface="나눔스퀘어" panose="020B0600000101010101" pitchFamily="50" charset="-127"/>
                <a:ea typeface="나눔스퀘어" panose="020B0600000101010101" pitchFamily="50" charset="-127"/>
              </a:rPr>
              <a:t>context</a:t>
            </a:r>
            <a:r>
              <a:rPr lang="ko-KR" altLang="en-US">
                <a:solidFill>
                  <a:srgbClr val="FF0000"/>
                </a:solidFill>
                <a:latin typeface="나눔스퀘어" panose="020B0600000101010101" pitchFamily="50" charset="-127"/>
                <a:ea typeface="나눔스퀘어" panose="020B0600000101010101" pitchFamily="50" charset="-127"/>
              </a:rPr>
              <a:t>만 보는 문제가 있음 </a:t>
            </a:r>
            <a:endParaRPr lang="en-US" altLang="ko-KR">
              <a:solidFill>
                <a:srgbClr val="FF0000"/>
              </a:solidFill>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ko-KR" altLang="en-US">
                <a:latin typeface="나눔스퀘어" panose="020B0600000101010101" pitchFamily="50" charset="-127"/>
                <a:ea typeface="나눔스퀘어" panose="020B0600000101010101" pitchFamily="50" charset="-127"/>
              </a:rPr>
              <a:t>위의 문제를 해결하기위해서 </a:t>
            </a:r>
            <a:r>
              <a:rPr lang="en-US" altLang="ko-KR">
                <a:latin typeface="나눔스퀘어" panose="020B0600000101010101" pitchFamily="50" charset="-127"/>
                <a:ea typeface="나눔스퀘어" panose="020B0600000101010101" pitchFamily="50" charset="-127"/>
              </a:rPr>
              <a:t>[3]</a:t>
            </a:r>
            <a:r>
              <a:rPr lang="ko-KR" altLang="en-US">
                <a:latin typeface="나눔스퀘어" panose="020B0600000101010101" pitchFamily="50" charset="-127"/>
                <a:ea typeface="나눔스퀘어" panose="020B0600000101010101" pitchFamily="50" charset="-127"/>
              </a:rPr>
              <a:t>에서는 </a:t>
            </a:r>
            <a:r>
              <a:rPr lang="en-US" altLang="ko-KR">
                <a:latin typeface="나눔스퀘어" panose="020B0600000101010101" pitchFamily="50" charset="-127"/>
                <a:ea typeface="나눔스퀘어" panose="020B0600000101010101" pitchFamily="50" charset="-127"/>
              </a:rPr>
              <a:t>classifier</a:t>
            </a:r>
            <a:r>
              <a:rPr lang="ko-KR" altLang="en-US">
                <a:latin typeface="나눔스퀘어" panose="020B0600000101010101" pitchFamily="50" charset="-127"/>
                <a:ea typeface="나눔스퀘어" panose="020B0600000101010101" pitchFamily="50" charset="-127"/>
              </a:rPr>
              <a:t>의 </a:t>
            </a:r>
            <a:r>
              <a:rPr lang="en-US" altLang="ko-KR">
                <a:latin typeface="나눔스퀘어" panose="020B0600000101010101" pitchFamily="50" charset="-127"/>
                <a:ea typeface="나눔스퀘어" panose="020B0600000101010101" pitchFamily="50" charset="-127"/>
              </a:rPr>
              <a:t>output</a:t>
            </a:r>
            <a:r>
              <a:rPr lang="ko-KR" altLang="en-US">
                <a:latin typeface="나눔스퀘어" panose="020B0600000101010101" pitchFamily="50" charset="-127"/>
                <a:ea typeface="나눔스퀘어" panose="020B0600000101010101" pitchFamily="50" charset="-127"/>
              </a:rPr>
              <a:t>을 </a:t>
            </a:r>
            <a:r>
              <a:rPr lang="en-US" altLang="ko-KR">
                <a:latin typeface="나눔스퀘어" panose="020B0600000101010101" pitchFamily="50" charset="-127"/>
                <a:ea typeface="나눔스퀘어" panose="020B0600000101010101" pitchFamily="50" charset="-127"/>
              </a:rPr>
              <a:t>multiple layer</a:t>
            </a:r>
            <a:r>
              <a:rPr lang="ko-KR" altLang="en-US">
                <a:latin typeface="나눔스퀘어" panose="020B0600000101010101" pitchFamily="50" charset="-127"/>
                <a:ea typeface="나눔스퀘어" panose="020B0600000101010101" pitchFamily="50" charset="-127"/>
              </a:rPr>
              <a:t>의 </a:t>
            </a:r>
            <a:r>
              <a:rPr lang="en-US" altLang="ko-KR">
                <a:latin typeface="나눔스퀘어" panose="020B0600000101010101" pitchFamily="50" charset="-127"/>
                <a:ea typeface="나눔스퀘어" panose="020B0600000101010101" pitchFamily="50" charset="-127"/>
              </a:rPr>
              <a:t>features</a:t>
            </a:r>
            <a:r>
              <a:rPr lang="ko-KR" altLang="en-US">
                <a:latin typeface="나눔스퀘어" panose="020B0600000101010101" pitchFamily="50" charset="-127"/>
                <a:ea typeface="나눔스퀘어" panose="020B0600000101010101" pitchFamily="50" charset="-127"/>
              </a:rPr>
              <a:t>로 고려하는 방법이 제안되었고</a:t>
            </a:r>
            <a:r>
              <a:rPr lang="en-US" altLang="ko-KR">
                <a:latin typeface="나눔스퀘어" panose="020B0600000101010101" pitchFamily="50" charset="-127"/>
                <a:ea typeface="나눔스퀘어" panose="020B0600000101010101" pitchFamily="50" charset="-127"/>
              </a:rPr>
              <a:t>, Good Localization</a:t>
            </a:r>
            <a:r>
              <a:rPr lang="ko-KR" altLang="en-US">
                <a:latin typeface="나눔스퀘어" panose="020B0600000101010101" pitchFamily="50" charset="-127"/>
                <a:ea typeface="나눔스퀘어" panose="020B0600000101010101" pitchFamily="50" charset="-127"/>
              </a:rPr>
              <a:t>과 </a:t>
            </a:r>
            <a:r>
              <a:rPr lang="en-US" altLang="ko-KR">
                <a:latin typeface="나눔스퀘어" panose="020B0600000101010101" pitchFamily="50" charset="-127"/>
                <a:ea typeface="나눔스퀘어" panose="020B0600000101010101" pitchFamily="50" charset="-127"/>
              </a:rPr>
              <a:t>use of context</a:t>
            </a:r>
            <a:r>
              <a:rPr lang="ko-KR" altLang="en-US">
                <a:latin typeface="나눔스퀘어" panose="020B0600000101010101" pitchFamily="50" charset="-127"/>
                <a:ea typeface="나눔스퀘어" panose="020B0600000101010101" pitchFamily="50" charset="-127"/>
              </a:rPr>
              <a:t>가 가능해짐 </a:t>
            </a:r>
            <a:endParaRPr lang="en-US" altLang="ko-KR">
              <a:latin typeface="나눔스퀘어" panose="020B0600000101010101" pitchFamily="50" charset="-127"/>
              <a:ea typeface="나눔스퀘어" panose="020B0600000101010101" pitchFamily="50" charset="-127"/>
            </a:endParaRPr>
          </a:p>
          <a:p>
            <a:pPr marL="457200" indent="-457200" latinLnBrk="0">
              <a:buFont typeface="+mj-lt"/>
              <a:buAutoNum type="arabicPeriod" startAt="3"/>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3"/>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3"/>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3"/>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3"/>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3"/>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3"/>
            </a:pPr>
            <a:endParaRPr lang="en-US" altLang="ko-KR" sz="2000">
              <a:latin typeface="나눔스퀘어" panose="020B0600000101010101" pitchFamily="50" charset="-127"/>
              <a:ea typeface="나눔스퀘어" panose="020B0600000101010101" pitchFamily="50" charset="-127"/>
            </a:endParaRPr>
          </a:p>
        </p:txBody>
      </p:sp>
      <p:sp>
        <p:nvSpPr>
          <p:cNvPr id="19" name="TextBox 18">
            <a:extLst>
              <a:ext uri="{FF2B5EF4-FFF2-40B4-BE49-F238E27FC236}">
                <a16:creationId xmlns:a16="http://schemas.microsoft.com/office/drawing/2014/main" id="{609D60C2-F241-4659-886E-19007F281798}"/>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0" name="Picture 4" descr="https://static.thenounproject.com/png/1743862-200.png">
            <a:hlinkClick r:id="rId3" tooltip="Check"/>
            <a:extLst>
              <a:ext uri="{FF2B5EF4-FFF2-40B4-BE49-F238E27FC236}">
                <a16:creationId xmlns:a16="http://schemas.microsoft.com/office/drawing/2014/main" id="{F00747A6-679D-46BD-B1C9-18093B2E6F0C}"/>
              </a:ext>
            </a:extLst>
          </p:cNvPr>
          <p:cNvPicPr>
            <a:picLocks noChangeAspect="1" noChangeArrowheads="1"/>
          </p:cNvPicPr>
          <p:nvPr/>
        </p:nvPicPr>
        <p: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2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1DC067B-AA29-4434-8AEC-A2FC0A9728C6}"/>
              </a:ext>
            </a:extLst>
          </p:cNvPr>
          <p:cNvPicPr>
            <a:picLocks noChangeAspect="1"/>
          </p:cNvPicPr>
          <p:nvPr/>
        </p:nvPicPr>
        <p:blipFill rotWithShape="1">
          <a:blip r:embed="rId2"/>
          <a:srcRect r="2052"/>
          <a:stretch/>
        </p:blipFill>
        <p:spPr>
          <a:xfrm>
            <a:off x="7145690" y="391101"/>
            <a:ext cx="4995458" cy="3337443"/>
          </a:xfrm>
          <a:prstGeom prst="rect">
            <a:avLst/>
          </a:prstGeom>
        </p:spPr>
      </p:pic>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Introduction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1.</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924471" y="6586292"/>
            <a:ext cx="8469670" cy="230832"/>
          </a:xfrm>
          <a:prstGeom prst="rect">
            <a:avLst/>
          </a:prstGeom>
          <a:noFill/>
        </p:spPr>
        <p:txBody>
          <a:bodyPr wrap="square" rtlCol="0">
            <a:spAutoFit/>
          </a:bodyPr>
          <a:lstStyle/>
          <a:p>
            <a:r>
              <a:rPr lang="ko-KR" altLang="en-US" sz="900"/>
              <a:t>출처 </a:t>
            </a:r>
            <a:r>
              <a:rPr lang="en-US" altLang="ko-KR" sz="900"/>
              <a:t>: O. Ronneberger, P. Fischer, and T. Brox. U-net: Convolutional networks for biomedical image segmentation. In MICCAI, pages 234–241. Springer,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924471" y="6561125"/>
            <a:ext cx="8921698"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0B1C1F22-F26E-4E16-8209-6100001481B2}"/>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A82399CD-281E-4705-8C02-F21761CFDAA5}"/>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6BFA0C0-8622-478F-B166-D0A26F4DAF21}"/>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7</a:t>
            </a:fld>
            <a:endParaRPr lang="ko-KR" altLang="en-US"/>
          </a:p>
        </p:txBody>
      </p:sp>
      <p:sp>
        <p:nvSpPr>
          <p:cNvPr id="17" name="TextBox 16">
            <a:extLst>
              <a:ext uri="{FF2B5EF4-FFF2-40B4-BE49-F238E27FC236}">
                <a16:creationId xmlns:a16="http://schemas.microsoft.com/office/drawing/2014/main" id="{6A914C6B-D1B6-4F9B-8BA6-CFF53748A7AC}"/>
              </a:ext>
            </a:extLst>
          </p:cNvPr>
          <p:cNvSpPr txBox="1"/>
          <p:nvPr/>
        </p:nvSpPr>
        <p:spPr>
          <a:xfrm>
            <a:off x="772719" y="3161912"/>
            <a:ext cx="11141221" cy="3477875"/>
          </a:xfrm>
          <a:prstGeom prst="rect">
            <a:avLst/>
          </a:prstGeom>
          <a:noFill/>
        </p:spPr>
        <p:txBody>
          <a:bodyPr wrap="square" rtlCol="0">
            <a:spAutoFit/>
          </a:bodyPr>
          <a:lstStyle/>
          <a:p>
            <a:pPr marL="457200" indent="-457200" latinLnBrk="0">
              <a:buFont typeface="+mj-lt"/>
              <a:buAutoNum type="arabicPeriod" startAt="4"/>
            </a:pPr>
            <a:r>
              <a:rPr lang="en-US" altLang="ko-KR" sz="2000">
                <a:latin typeface="나눔스퀘어" panose="020B0600000101010101" pitchFamily="50" charset="-127"/>
                <a:ea typeface="나눔스퀘어" panose="020B0600000101010101" pitchFamily="50" charset="-127"/>
              </a:rPr>
              <a:t>Unet</a:t>
            </a:r>
            <a:r>
              <a:rPr lang="ko-KR" altLang="en-US" sz="2000">
                <a:latin typeface="나눔스퀘어" panose="020B0600000101010101" pitchFamily="50" charset="-127"/>
                <a:ea typeface="나눔스퀘어" panose="020B0600000101010101" pitchFamily="50" charset="-127"/>
              </a:rPr>
              <a:t>의 경우 </a:t>
            </a:r>
            <a:r>
              <a:rPr lang="en-US" altLang="ko-KR" sz="2000">
                <a:latin typeface="나눔스퀘어" panose="020B0600000101010101" pitchFamily="50" charset="-127"/>
                <a:ea typeface="나눔스퀘어" panose="020B0600000101010101" pitchFamily="50" charset="-127"/>
              </a:rPr>
              <a:t>FCN</a:t>
            </a:r>
            <a:r>
              <a:rPr lang="ko-KR" altLang="en-US" sz="2000">
                <a:latin typeface="나눔스퀘어" panose="020B0600000101010101" pitchFamily="50" charset="-127"/>
                <a:ea typeface="나눔스퀘어" panose="020B0600000101010101" pitchFamily="50" charset="-127"/>
              </a:rPr>
              <a:t>을 확장한 </a:t>
            </a:r>
            <a:r>
              <a:rPr lang="en-US" altLang="ko-KR" sz="2000">
                <a:latin typeface="나눔스퀘어" panose="020B0600000101010101" pitchFamily="50" charset="-127"/>
                <a:ea typeface="나눔스퀘어" panose="020B0600000101010101" pitchFamily="50" charset="-127"/>
              </a:rPr>
              <a:t>U</a:t>
            </a:r>
            <a:r>
              <a:rPr lang="ko-KR" altLang="en-US" sz="2000">
                <a:latin typeface="나눔스퀘어" panose="020B0600000101010101" pitchFamily="50" charset="-127"/>
                <a:ea typeface="나눔스퀘어" panose="020B0600000101010101" pitchFamily="50" charset="-127"/>
              </a:rPr>
              <a:t> 모습의 네트워크를 제안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ko-KR" altLang="en-US">
                <a:latin typeface="나눔스퀘어" panose="020B0600000101010101" pitchFamily="50" charset="-127"/>
                <a:ea typeface="나눔스퀘어" panose="020B0600000101010101" pitchFamily="50" charset="-127"/>
              </a:rPr>
              <a:t>적은 학습 데이터를 가지고도 높은 성능을 가짐 </a:t>
            </a:r>
            <a:endParaRPr lang="en-US" altLang="ko-KR">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solidFill>
                  <a:srgbClr val="FF0000"/>
                </a:solidFill>
                <a:latin typeface="나눔스퀘어" panose="020B0600000101010101" pitchFamily="50" charset="-127"/>
                <a:ea typeface="나눔스퀘어" panose="020B0600000101010101" pitchFamily="50" charset="-127"/>
              </a:rPr>
              <a:t>[9]</a:t>
            </a:r>
            <a:r>
              <a:rPr lang="ko-KR" altLang="en-US">
                <a:solidFill>
                  <a:srgbClr val="FF0000"/>
                </a:solidFill>
                <a:latin typeface="나눔스퀘어" panose="020B0600000101010101" pitchFamily="50" charset="-127"/>
                <a:ea typeface="나눔스퀘어" panose="020B0600000101010101" pitchFamily="50" charset="-127"/>
              </a:rPr>
              <a:t>의 주요 아이디어는 풀링 운영자가 업샘플링 운영자로 대체되는 일반적인 계약 네트워크를 연속적인 계층으로 보완하는 것이다</a:t>
            </a:r>
            <a:r>
              <a:rPr lang="en-US" altLang="ko-KR">
                <a:solidFill>
                  <a:srgbClr val="FF0000"/>
                </a:solidFill>
                <a:latin typeface="나눔스퀘어" panose="020B0600000101010101" pitchFamily="50" charset="-127"/>
                <a:ea typeface="나눔스퀘어" panose="020B0600000101010101" pitchFamily="50" charset="-127"/>
              </a:rPr>
              <a:t>.</a:t>
            </a:r>
            <a:r>
              <a:rPr lang="ko-KR" altLang="en-US">
                <a:solidFill>
                  <a:srgbClr val="FF0000"/>
                </a:solidFill>
                <a:latin typeface="나눔스퀘어" panose="020B0600000101010101" pitchFamily="50" charset="-127"/>
                <a:ea typeface="나눔스퀘어" panose="020B0600000101010101" pitchFamily="50" charset="-127"/>
              </a:rPr>
              <a:t>따라서</a:t>
            </a:r>
            <a:r>
              <a:rPr lang="en-US" altLang="ko-KR">
                <a:solidFill>
                  <a:srgbClr val="FF0000"/>
                </a:solidFill>
                <a:latin typeface="나눔스퀘어" panose="020B0600000101010101" pitchFamily="50" charset="-127"/>
                <a:ea typeface="나눔스퀘어" panose="020B0600000101010101" pitchFamily="50" charset="-127"/>
              </a:rPr>
              <a:t>, </a:t>
            </a:r>
            <a:r>
              <a:rPr lang="ko-KR" altLang="en-US">
                <a:solidFill>
                  <a:srgbClr val="FF0000"/>
                </a:solidFill>
                <a:latin typeface="나눔스퀘어" panose="020B0600000101010101" pitchFamily="50" charset="-127"/>
                <a:ea typeface="나눔스퀘어" panose="020B0600000101010101" pitchFamily="50" charset="-127"/>
              </a:rPr>
              <a:t>이러한 계층들은 출력의 해상도를 증가시킨다</a:t>
            </a:r>
            <a:r>
              <a:rPr lang="en-US" altLang="ko-KR">
                <a:solidFill>
                  <a:srgbClr val="FF0000"/>
                </a:solidFill>
                <a:latin typeface="나눔스퀘어" panose="020B0600000101010101" pitchFamily="50" charset="-127"/>
                <a:ea typeface="나눔스퀘어" panose="020B0600000101010101" pitchFamily="50" charset="-127"/>
              </a:rPr>
              <a:t>. </a:t>
            </a:r>
            <a:r>
              <a:rPr lang="ko-KR" altLang="en-US">
                <a:solidFill>
                  <a:srgbClr val="FF0000"/>
                </a:solidFill>
                <a:latin typeface="나눔스퀘어" panose="020B0600000101010101" pitchFamily="50" charset="-127"/>
                <a:ea typeface="나눔스퀘어" panose="020B0600000101010101" pitchFamily="50" charset="-127"/>
              </a:rPr>
              <a:t>로컬리제이션하려면 높음</a:t>
            </a:r>
            <a:r>
              <a:rPr lang="en-US" altLang="ko-KR">
                <a:solidFill>
                  <a:srgbClr val="FF0000"/>
                </a:solidFill>
                <a:latin typeface="나눔스퀘어" panose="020B0600000101010101" pitchFamily="50" charset="-127"/>
                <a:ea typeface="나눔스퀘어" panose="020B0600000101010101" pitchFamily="50" charset="-127"/>
              </a:rPr>
              <a:t>. </a:t>
            </a:r>
            <a:r>
              <a:rPr lang="ko-KR" altLang="en-US">
                <a:solidFill>
                  <a:srgbClr val="FF0000"/>
                </a:solidFill>
                <a:latin typeface="나눔스퀘어" panose="020B0600000101010101" pitchFamily="50" charset="-127"/>
                <a:ea typeface="나눔스퀘어" panose="020B0600000101010101" pitchFamily="50" charset="-127"/>
              </a:rPr>
              <a:t>계약 경로의 해상도 기능이 업샘플링된 출력과 결합됩니다</a:t>
            </a:r>
            <a:r>
              <a:rPr lang="en-US" altLang="ko-KR">
                <a:solidFill>
                  <a:srgbClr val="FF0000"/>
                </a:solidFill>
                <a:latin typeface="나눔스퀘어" panose="020B0600000101010101" pitchFamily="50" charset="-127"/>
                <a:ea typeface="나눔스퀘어" panose="020B0600000101010101" pitchFamily="50" charset="-127"/>
              </a:rPr>
              <a:t>. </a:t>
            </a:r>
            <a:r>
              <a:rPr lang="ko-KR" altLang="en-US">
                <a:solidFill>
                  <a:srgbClr val="FF0000"/>
                </a:solidFill>
                <a:latin typeface="나눔스퀘어" panose="020B0600000101010101" pitchFamily="50" charset="-127"/>
                <a:ea typeface="나눔스퀘어" panose="020B0600000101010101" pitchFamily="50" charset="-127"/>
              </a:rPr>
              <a:t>그런 다음 연속 컨볼루션 레이어는 이 정보를 기반으로 더 정밀한 출력을 결합하는 방법을 배울 수 있다</a:t>
            </a:r>
            <a:r>
              <a:rPr lang="en-US" altLang="ko-KR">
                <a:solidFill>
                  <a:srgbClr val="FF0000"/>
                </a:solidFill>
                <a:latin typeface="나눔스퀘어" panose="020B0600000101010101" pitchFamily="50" charset="-127"/>
                <a:ea typeface="나눔스퀘어" panose="020B0600000101010101" pitchFamily="50" charset="-127"/>
              </a:rPr>
              <a:t>.</a:t>
            </a: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Upsampling </a:t>
            </a:r>
            <a:r>
              <a:rPr lang="ko-KR" altLang="en-US">
                <a:latin typeface="나눔스퀘어" panose="020B0600000101010101" pitchFamily="50" charset="-127"/>
                <a:ea typeface="나눔스퀘어" panose="020B0600000101010101" pitchFamily="50" charset="-127"/>
              </a:rPr>
              <a:t>채널의 수를 크게함으로서 </a:t>
            </a:r>
            <a:r>
              <a:rPr lang="en-US" altLang="ko-KR">
                <a:latin typeface="나눔스퀘어" panose="020B0600000101010101" pitchFamily="50" charset="-127"/>
                <a:ea typeface="나눔스퀘어" panose="020B0600000101010101" pitchFamily="50" charset="-127"/>
              </a:rPr>
              <a:t>context information</a:t>
            </a:r>
            <a:r>
              <a:rPr lang="ko-KR" altLang="en-US">
                <a:latin typeface="나눔스퀘어" panose="020B0600000101010101" pitchFamily="50" charset="-127"/>
                <a:ea typeface="나눔스퀘어" panose="020B0600000101010101" pitchFamily="50" charset="-127"/>
              </a:rPr>
              <a:t>을 높은 </a:t>
            </a:r>
            <a:r>
              <a:rPr lang="en-US" altLang="ko-KR">
                <a:latin typeface="나눔스퀘어" panose="020B0600000101010101" pitchFamily="50" charset="-127"/>
                <a:ea typeface="나눔스퀘어" panose="020B0600000101010101" pitchFamily="50" charset="-127"/>
              </a:rPr>
              <a:t>resolution layer</a:t>
            </a:r>
            <a:r>
              <a:rPr lang="ko-KR" altLang="en-US">
                <a:latin typeface="나눔스퀘어" panose="020B0600000101010101" pitchFamily="50" charset="-127"/>
                <a:ea typeface="나눔스퀘어" panose="020B0600000101010101" pitchFamily="50" charset="-127"/>
              </a:rPr>
              <a:t>에 전파 </a:t>
            </a:r>
            <a:endParaRPr lang="en-US" altLang="ko-KR">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ko-KR" altLang="en-US">
                <a:latin typeface="나눔스퀘어" panose="020B0600000101010101" pitchFamily="50" charset="-127"/>
                <a:ea typeface="나눔스퀘어" panose="020B0600000101010101" pitchFamily="50" charset="-127"/>
              </a:rPr>
              <a:t>결론적으로 </a:t>
            </a:r>
            <a:r>
              <a:rPr lang="en-US" altLang="ko-KR">
                <a:latin typeface="나눔스퀘어" panose="020B0600000101010101" pitchFamily="50" charset="-127"/>
                <a:ea typeface="나눔스퀘어" panose="020B0600000101010101" pitchFamily="50" charset="-127"/>
              </a:rPr>
              <a:t>expansive path</a:t>
            </a:r>
            <a:r>
              <a:rPr lang="ko-KR" altLang="en-US">
                <a:latin typeface="나눔스퀘어" panose="020B0600000101010101" pitchFamily="50" charset="-127"/>
                <a:ea typeface="나눔스퀘어" panose="020B0600000101010101" pitchFamily="50" charset="-127"/>
              </a:rPr>
              <a:t>는 </a:t>
            </a:r>
            <a:r>
              <a:rPr lang="en-US" altLang="ko-KR">
                <a:latin typeface="나눔스퀘어" panose="020B0600000101010101" pitchFamily="50" charset="-127"/>
                <a:ea typeface="나눔스퀘어" panose="020B0600000101010101" pitchFamily="50" charset="-127"/>
              </a:rPr>
              <a:t>contracting path</a:t>
            </a:r>
            <a:r>
              <a:rPr lang="ko-KR" altLang="en-US">
                <a:latin typeface="나눔스퀘어" panose="020B0600000101010101" pitchFamily="50" charset="-127"/>
                <a:ea typeface="나눔스퀘어" panose="020B0600000101010101" pitchFamily="50" charset="-127"/>
              </a:rPr>
              <a:t>와 대칭이고 </a:t>
            </a:r>
            <a:r>
              <a:rPr lang="en-US" altLang="ko-KR">
                <a:latin typeface="나눔스퀘어" panose="020B0600000101010101" pitchFamily="50" charset="-127"/>
                <a:ea typeface="나눔스퀘어" panose="020B0600000101010101" pitchFamily="50" charset="-127"/>
              </a:rPr>
              <a:t>U-shape</a:t>
            </a:r>
            <a:r>
              <a:rPr lang="ko-KR" altLang="en-US">
                <a:latin typeface="나눔스퀘어" panose="020B0600000101010101" pitchFamily="50" charset="-127"/>
                <a:ea typeface="나눔스퀘어" panose="020B0600000101010101" pitchFamily="50" charset="-127"/>
              </a:rPr>
              <a:t>의 모양을 가짐 </a:t>
            </a:r>
            <a:endParaRPr lang="en-US" altLang="ko-KR">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fully connected layers</a:t>
            </a:r>
            <a:r>
              <a:rPr lang="ko-KR" altLang="en-US">
                <a:latin typeface="나눔스퀘어" panose="020B0600000101010101" pitchFamily="50" charset="-127"/>
                <a:ea typeface="나눔스퀘어" panose="020B0600000101010101" pitchFamily="50" charset="-127"/>
              </a:rPr>
              <a:t>를 사용하지 않고 오직 </a:t>
            </a:r>
            <a:r>
              <a:rPr lang="en-US" altLang="ko-KR">
                <a:latin typeface="나눔스퀘어" panose="020B0600000101010101" pitchFamily="50" charset="-127"/>
                <a:ea typeface="나눔스퀘어" panose="020B0600000101010101" pitchFamily="50" charset="-127"/>
              </a:rPr>
              <a:t>convolution</a:t>
            </a:r>
            <a:r>
              <a:rPr lang="ko-KR" altLang="en-US">
                <a:latin typeface="나눔스퀘어" panose="020B0600000101010101" pitchFamily="50" charset="-127"/>
                <a:ea typeface="나눔스퀘어" panose="020B0600000101010101" pitchFamily="50" charset="-127"/>
              </a:rPr>
              <a:t>만 사용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overlap-tile </a:t>
            </a:r>
            <a:r>
              <a:rPr lang="ko-KR" altLang="en-US">
                <a:latin typeface="나눔스퀘어" panose="020B0600000101010101" pitchFamily="50" charset="-127"/>
                <a:ea typeface="나눔스퀘어" panose="020B0600000101010101" pitchFamily="50" charset="-127"/>
              </a:rPr>
              <a:t>전략에 의해 만들어진 임의의 이미지를 입력으로 받아도 문제가 없게함 </a:t>
            </a:r>
            <a:endParaRPr lang="en-US" altLang="ko-KR">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ko-KR" altLang="en-US">
                <a:solidFill>
                  <a:srgbClr val="FF0000"/>
                </a:solidFill>
                <a:latin typeface="나눔스퀘어" panose="020B0600000101010101" pitchFamily="50" charset="-127"/>
                <a:ea typeface="나눔스퀘어" panose="020B0600000101010101" pitchFamily="50" charset="-127"/>
              </a:rPr>
              <a:t>이미지의 테두리 영역에서 픽셀을 예측하기 위해 입력 이미지를 미러링하여 누락된 컨텍스트를 추정합니다</a:t>
            </a:r>
            <a:r>
              <a:rPr lang="en-US" altLang="ko-KR">
                <a:solidFill>
                  <a:srgbClr val="FF0000"/>
                </a:solidFill>
                <a:latin typeface="나눔스퀘어" panose="020B0600000101010101" pitchFamily="50" charset="-127"/>
                <a:ea typeface="나눔스퀘어" panose="020B0600000101010101" pitchFamily="50" charset="-127"/>
              </a:rPr>
              <a:t>.</a:t>
            </a:r>
          </a:p>
          <a:p>
            <a:pPr lvl="1" latinLnBrk="0"/>
            <a:endParaRPr lang="en-US" altLang="ko-KR" sz="2000">
              <a:latin typeface="나눔스퀘어" panose="020B0600000101010101" pitchFamily="50" charset="-127"/>
              <a:ea typeface="나눔스퀘어" panose="020B0600000101010101" pitchFamily="50" charset="-127"/>
            </a:endParaRPr>
          </a:p>
        </p:txBody>
      </p:sp>
      <p:sp>
        <p:nvSpPr>
          <p:cNvPr id="19" name="TextBox 18">
            <a:extLst>
              <a:ext uri="{FF2B5EF4-FFF2-40B4-BE49-F238E27FC236}">
                <a16:creationId xmlns:a16="http://schemas.microsoft.com/office/drawing/2014/main" id="{609D60C2-F241-4659-886E-19007F281798}"/>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0" name="Picture 4" descr="https://static.thenounproject.com/png/1743862-200.png">
            <a:hlinkClick r:id="rId3" tooltip="Check"/>
            <a:extLst>
              <a:ext uri="{FF2B5EF4-FFF2-40B4-BE49-F238E27FC236}">
                <a16:creationId xmlns:a16="http://schemas.microsoft.com/office/drawing/2014/main" id="{F00747A6-679D-46BD-B1C9-18093B2E6F0C}"/>
              </a:ext>
            </a:extLst>
          </p:cNvPr>
          <p:cNvPicPr>
            <a:picLocks noChangeAspect="1" noChangeArrowheads="1"/>
          </p:cNvPicPr>
          <p:nvPr/>
        </p:nvPicPr>
        <p: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3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Introduction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1.</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924471" y="6586292"/>
            <a:ext cx="8469670" cy="230832"/>
          </a:xfrm>
          <a:prstGeom prst="rect">
            <a:avLst/>
          </a:prstGeom>
          <a:noFill/>
        </p:spPr>
        <p:txBody>
          <a:bodyPr wrap="square" rtlCol="0">
            <a:spAutoFit/>
          </a:bodyPr>
          <a:lstStyle/>
          <a:p>
            <a:r>
              <a:rPr lang="ko-KR" altLang="en-US" sz="900"/>
              <a:t>출처 </a:t>
            </a:r>
            <a:r>
              <a:rPr lang="en-US" altLang="ko-KR" sz="900"/>
              <a:t>: O. Ronneberger, P. Fischer, and T. Brox. U-net: Convolutional networks for biomedical image segmentation. In MICCAI, pages 234–241. Springer,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924471" y="6561125"/>
            <a:ext cx="8921698"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0B1C1F22-F26E-4E16-8209-6100001481B2}"/>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A82399CD-281E-4705-8C02-F21761CFDAA5}"/>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6BFA0C0-8622-478F-B166-D0A26F4DAF21}"/>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8</a:t>
            </a:fld>
            <a:endParaRPr lang="ko-KR" altLang="en-US"/>
          </a:p>
        </p:txBody>
      </p:sp>
      <p:sp>
        <p:nvSpPr>
          <p:cNvPr id="19" name="TextBox 18">
            <a:extLst>
              <a:ext uri="{FF2B5EF4-FFF2-40B4-BE49-F238E27FC236}">
                <a16:creationId xmlns:a16="http://schemas.microsoft.com/office/drawing/2014/main" id="{609D60C2-F241-4659-886E-19007F281798}"/>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0" name="Picture 4" descr="https://static.thenounproject.com/png/1743862-200.png">
            <a:hlinkClick r:id="rId2" tooltip="Check"/>
            <a:extLst>
              <a:ext uri="{FF2B5EF4-FFF2-40B4-BE49-F238E27FC236}">
                <a16:creationId xmlns:a16="http://schemas.microsoft.com/office/drawing/2014/main" id="{F00747A6-679D-46BD-B1C9-18093B2E6F0C}"/>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DE12EF0-7329-4386-9CB5-9921C0E52D0F}"/>
              </a:ext>
            </a:extLst>
          </p:cNvPr>
          <p:cNvSpPr txBox="1"/>
          <p:nvPr/>
        </p:nvSpPr>
        <p:spPr>
          <a:xfrm>
            <a:off x="772719" y="1467584"/>
            <a:ext cx="11141221" cy="5632311"/>
          </a:xfrm>
          <a:prstGeom prst="rect">
            <a:avLst/>
          </a:prstGeom>
          <a:noFill/>
        </p:spPr>
        <p:txBody>
          <a:bodyPr wrap="square" rtlCol="0">
            <a:spAutoFit/>
          </a:bodyPr>
          <a:lstStyle/>
          <a:p>
            <a:pPr marL="457200" indent="-457200" latinLnBrk="0">
              <a:buFont typeface="+mj-lt"/>
              <a:buAutoNum type="arabicPeriod" startAt="5"/>
            </a:pPr>
            <a:r>
              <a:rPr lang="ko-KR" altLang="en-US" sz="2000">
                <a:latin typeface="나눔스퀘어" panose="020B0600000101010101" pitchFamily="50" charset="-127"/>
                <a:ea typeface="나눔스퀘어" panose="020B0600000101010101" pitchFamily="50" charset="-127"/>
              </a:rPr>
              <a:t>학습 데이터의 부족 해결하기 위해 </a:t>
            </a:r>
            <a:r>
              <a:rPr lang="en-US" altLang="ko-KR" sz="2000">
                <a:latin typeface="나눔스퀘어" panose="020B0600000101010101" pitchFamily="50" charset="-127"/>
                <a:ea typeface="나눔스퀘어" panose="020B0600000101010101" pitchFamily="50" charset="-127"/>
              </a:rPr>
              <a:t>data augmentation</a:t>
            </a:r>
            <a:r>
              <a:rPr lang="ko-KR" altLang="en-US" sz="2000">
                <a:latin typeface="나눔스퀘어" panose="020B0600000101010101" pitchFamily="50" charset="-127"/>
                <a:ea typeface="나눔스퀘어" panose="020B0600000101010101" pitchFamily="50" charset="-127"/>
              </a:rPr>
              <a:t>을 사용 </a:t>
            </a: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r>
              <a:rPr lang="en-US" altLang="ko-KR" sz="2000">
                <a:latin typeface="나눔스퀘어" panose="020B0600000101010101" pitchFamily="50" charset="-127"/>
                <a:ea typeface="나눔스퀘어" panose="020B0600000101010101" pitchFamily="50" charset="-127"/>
              </a:rPr>
              <a:t>Cell segmentation</a:t>
            </a:r>
            <a:r>
              <a:rPr lang="ko-KR" altLang="en-US" sz="2000">
                <a:latin typeface="나눔스퀘어" panose="020B0600000101010101" pitchFamily="50" charset="-127"/>
                <a:ea typeface="나눔스퀘어" panose="020B0600000101010101" pitchFamily="50" charset="-127"/>
              </a:rPr>
              <a:t>에서 동일한 클래스의 겹치는 물체를 분리하는 작업</a:t>
            </a: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r>
              <a:rPr lang="ko-KR" altLang="en-US" sz="2000">
                <a:latin typeface="나눔스퀘어" panose="020B0600000101010101" pitchFamily="50" charset="-127"/>
                <a:ea typeface="나눔스퀘어" panose="020B0600000101010101" pitchFamily="50" charset="-127"/>
              </a:rPr>
              <a:t>결론적으로 </a:t>
            </a:r>
            <a:r>
              <a:rPr lang="en-US" altLang="ko-KR" sz="2000">
                <a:latin typeface="나눔스퀘어" panose="020B0600000101010101" pitchFamily="50" charset="-127"/>
                <a:ea typeface="나눔스퀘어" panose="020B0600000101010101" pitchFamily="50" charset="-127"/>
              </a:rPr>
              <a:t>2012</a:t>
            </a:r>
            <a:r>
              <a:rPr lang="ko-KR" altLang="en-US" sz="2000">
                <a:latin typeface="나눔스퀘어" panose="020B0600000101010101" pitchFamily="50" charset="-127"/>
                <a:ea typeface="나눔스퀘어" panose="020B0600000101010101" pitchFamily="50" charset="-127"/>
              </a:rPr>
              <a:t>에서  </a:t>
            </a:r>
            <a:r>
              <a:rPr lang="en-US" altLang="ko-KR" sz="2000">
                <a:latin typeface="나눔스퀘어" panose="020B0600000101010101" pitchFamily="50" charset="-127"/>
                <a:ea typeface="나눔스퀘어" panose="020B0600000101010101" pitchFamily="50" charset="-127"/>
              </a:rPr>
              <a:t>wg</a:t>
            </a:r>
            <a:r>
              <a:rPr lang="ko-KR" altLang="en-US" sz="2000">
                <a:latin typeface="나눔스퀘어" panose="020B0600000101010101" pitchFamily="50" charset="-127"/>
                <a:ea typeface="나눔스퀘어" panose="020B0600000101010101" pitchFamily="50" charset="-127"/>
              </a:rPr>
              <a:t>은 </a:t>
            </a:r>
            <a:r>
              <a:rPr lang="en-US" altLang="ko-KR" sz="2000">
                <a:latin typeface="나눔스퀘어" panose="020B0600000101010101" pitchFamily="50" charset="-127"/>
                <a:ea typeface="나눔스퀘어" panose="020B0600000101010101" pitchFamily="50" charset="-127"/>
              </a:rPr>
              <a:t>tjdsm</a:t>
            </a:r>
            <a:r>
              <a:rPr lang="ko-KR" altLang="en-US" sz="2000">
                <a:latin typeface="나눔스퀘어" panose="020B0600000101010101" pitchFamily="50" charset="-127"/>
                <a:ea typeface="나눔스퀘어" panose="020B0600000101010101" pitchFamily="50" charset="-127"/>
              </a:rPr>
              <a:t>보임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5"/>
            </a:pPr>
            <a:endParaRPr lang="en-US" altLang="ko-KR" sz="2000">
              <a:latin typeface="나눔스퀘어" panose="020B0600000101010101" pitchFamily="50" charset="-127"/>
              <a:ea typeface="나눔스퀘어" panose="020B0600000101010101" pitchFamily="50" charset="-127"/>
            </a:endParaRPr>
          </a:p>
        </p:txBody>
      </p:sp>
      <p:pic>
        <p:nvPicPr>
          <p:cNvPr id="4" name="그림 3">
            <a:extLst>
              <a:ext uri="{FF2B5EF4-FFF2-40B4-BE49-F238E27FC236}">
                <a16:creationId xmlns:a16="http://schemas.microsoft.com/office/drawing/2014/main" id="{F4B8A801-E635-4643-90FD-A7B01C1287F8}"/>
              </a:ext>
            </a:extLst>
          </p:cNvPr>
          <p:cNvPicPr>
            <a:picLocks noChangeAspect="1"/>
          </p:cNvPicPr>
          <p:nvPr/>
        </p:nvPicPr>
        <p:blipFill>
          <a:blip r:embed="rId5"/>
          <a:stretch>
            <a:fillRect/>
          </a:stretch>
        </p:blipFill>
        <p:spPr>
          <a:xfrm>
            <a:off x="1024498" y="2823572"/>
            <a:ext cx="8601075" cy="2028825"/>
          </a:xfrm>
          <a:prstGeom prst="rect">
            <a:avLst/>
          </a:prstGeom>
        </p:spPr>
      </p:pic>
    </p:spTree>
    <p:extLst>
      <p:ext uri="{BB962C8B-B14F-4D97-AF65-F5344CB8AC3E}">
        <p14:creationId xmlns:p14="http://schemas.microsoft.com/office/powerpoint/2010/main" val="1643820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3BF3AE8-1E46-41EF-9B2E-E0B0767A1CA1}"/>
              </a:ext>
            </a:extLst>
          </p:cNvPr>
          <p:cNvPicPr>
            <a:picLocks noChangeAspect="1"/>
          </p:cNvPicPr>
          <p:nvPr/>
        </p:nvPicPr>
        <p:blipFill>
          <a:blip r:embed="rId2"/>
          <a:stretch>
            <a:fillRect/>
          </a:stretch>
        </p:blipFill>
        <p:spPr>
          <a:xfrm>
            <a:off x="1656689" y="970259"/>
            <a:ext cx="8771043" cy="5395346"/>
          </a:xfrm>
          <a:prstGeom prst="rect">
            <a:avLst/>
          </a:prstGeom>
        </p:spPr>
      </p:pic>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Network Architecture</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(1) Contracting Path</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2.</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0B1C1F22-F26E-4E16-8209-6100001481B2}"/>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A82399CD-281E-4705-8C02-F21761CFDAA5}"/>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6BFA0C0-8622-478F-B166-D0A26F4DAF21}"/>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9</a:t>
            </a:fld>
            <a:endParaRPr lang="ko-KR" altLang="en-US"/>
          </a:p>
        </p:txBody>
      </p:sp>
      <p:sp>
        <p:nvSpPr>
          <p:cNvPr id="4" name="직사각형 3">
            <a:extLst>
              <a:ext uri="{FF2B5EF4-FFF2-40B4-BE49-F238E27FC236}">
                <a16:creationId xmlns:a16="http://schemas.microsoft.com/office/drawing/2014/main" id="{3F3ECDE2-ADC6-4094-8D94-1A9AB5E05746}"/>
              </a:ext>
            </a:extLst>
          </p:cNvPr>
          <p:cNvSpPr/>
          <p:nvPr/>
        </p:nvSpPr>
        <p:spPr>
          <a:xfrm>
            <a:off x="5411573" y="894011"/>
            <a:ext cx="6619062" cy="54805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E96F17D2-0E2C-432D-9F50-AFF6892AEA54}"/>
              </a:ext>
            </a:extLst>
          </p:cNvPr>
          <p:cNvPicPr>
            <a:picLocks noChangeAspect="1"/>
          </p:cNvPicPr>
          <p:nvPr/>
        </p:nvPicPr>
        <p:blipFill>
          <a:blip r:embed="rId3"/>
          <a:stretch>
            <a:fillRect/>
          </a:stretch>
        </p:blipFill>
        <p:spPr>
          <a:xfrm>
            <a:off x="605194" y="4759301"/>
            <a:ext cx="1952625" cy="1504950"/>
          </a:xfrm>
          <a:prstGeom prst="rect">
            <a:avLst/>
          </a:prstGeom>
        </p:spPr>
      </p:pic>
      <p:sp>
        <p:nvSpPr>
          <p:cNvPr id="21" name="TextBox 20">
            <a:extLst>
              <a:ext uri="{FF2B5EF4-FFF2-40B4-BE49-F238E27FC236}">
                <a16:creationId xmlns:a16="http://schemas.microsoft.com/office/drawing/2014/main" id="{0E3A1090-434D-4FD7-BFDF-2EEA98DE50C9}"/>
              </a:ext>
            </a:extLst>
          </p:cNvPr>
          <p:cNvSpPr txBox="1"/>
          <p:nvPr/>
        </p:nvSpPr>
        <p:spPr>
          <a:xfrm>
            <a:off x="5429503" y="1066247"/>
            <a:ext cx="6619062" cy="4093428"/>
          </a:xfrm>
          <a:prstGeom prst="rect">
            <a:avLst/>
          </a:prstGeom>
          <a:noFill/>
        </p:spPr>
        <p:txBody>
          <a:bodyPr wrap="square" rtlCol="0">
            <a:spAutoFit/>
          </a:bodyPr>
          <a:lstStyle/>
          <a:p>
            <a:pPr latinLnBrk="0"/>
            <a:r>
              <a:rPr lang="en-US" altLang="ko-KR" sz="2000">
                <a:latin typeface="나눔스퀘어" panose="020B0600000101010101" pitchFamily="50" charset="-127"/>
                <a:ea typeface="나눔스퀘어" panose="020B0600000101010101" pitchFamily="50" charset="-127"/>
              </a:rPr>
              <a:t>Contracting Path</a:t>
            </a: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40273149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8697</TotalTime>
  <Words>2119</Words>
  <Application>Microsoft Office PowerPoint</Application>
  <PresentationFormat>와이드스크린</PresentationFormat>
  <Paragraphs>275</Paragraphs>
  <Slides>21</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21</vt:i4>
      </vt:variant>
    </vt:vector>
  </HeadingPairs>
  <TitlesOfParts>
    <vt:vector size="30" baseType="lpstr">
      <vt:lpstr>a타이틀고딕4</vt:lpstr>
      <vt:lpstr>Tmon몬소리 Black</vt:lpstr>
      <vt:lpstr>나눔바른고딕</vt:lpstr>
      <vt:lpstr>나눔스퀘어</vt:lpstr>
      <vt:lpstr>나눔스퀘어_ac Bold</vt:lpstr>
      <vt:lpstr>맑은 고딕</vt:lpstr>
      <vt:lpstr>에스코어 드림 8 Heavy</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김현우</dc:creator>
  <cp:lastModifiedBy>지뇽쿤</cp:lastModifiedBy>
  <cp:revision>307</cp:revision>
  <dcterms:created xsi:type="dcterms:W3CDTF">2020-12-05T01:59:52Z</dcterms:created>
  <dcterms:modified xsi:type="dcterms:W3CDTF">2021-01-10T10:16:37Z</dcterms:modified>
</cp:coreProperties>
</file>