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7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5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1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BFF1-261E-4127-8A3C-0CA28BDB16D1}" type="datetimeFigureOut">
              <a:rPr lang="ko-KR" altLang="en-US" smtClean="0"/>
              <a:t>2019-08-15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54D2-1734-4E03-8028-7613DF298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4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aclweb.org/anthology/P17-117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17906-D5A3-40AA-ACBB-52822109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038296"/>
          </a:xfrm>
        </p:spPr>
        <p:txBody>
          <a:bodyPr/>
          <a:lstStyle/>
          <a:p>
            <a:r>
              <a:rPr lang="en-US" altLang="ko-KR" sz="3600">
                <a:solidFill>
                  <a:prstClr val="black"/>
                </a:solidFill>
              </a:rPr>
              <a:t>Playing Text-Adventure Games with</a:t>
            </a:r>
            <a:br>
              <a:rPr lang="en-US" altLang="ko-KR" sz="3600">
                <a:solidFill>
                  <a:prstClr val="black"/>
                </a:solidFill>
              </a:rPr>
            </a:br>
            <a:r>
              <a:rPr lang="en-US" altLang="ko-KR" sz="3600">
                <a:solidFill>
                  <a:prstClr val="black"/>
                </a:solidFill>
              </a:rPr>
              <a:t>Graph-Based Deep Reinforcement Learning (Ammanabrolu and Riedl, 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8EBF6-3C6F-4D8E-8DA0-176C0708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Action selection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0FA59C-EE49-4B29-912A-C8500C41F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/>
                  <a:t>The entire set of possible actions is pruned by the action scores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/>
                  <a:t>Then the action strings are embedded using an LSTM encoder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/>
                  <a:t>The final </a:t>
                </a:r>
                <a:r>
                  <a:rPr lang="en-US" altLang="ko-KR" i="1"/>
                  <a:t>Q</a:t>
                </a:r>
                <a:r>
                  <a:rPr lang="en-US" altLang="ko-KR"/>
                  <a:t>-value for a state-action pair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0FA59C-EE49-4B29-912A-C8500C41F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63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D3D0-0F2F-49A1-B535-00CC4B05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KG-DQN architecture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4EA45-2E42-4D8A-844B-826D5F64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690689"/>
            <a:ext cx="8621486" cy="293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ACB93-0312-4C45-8788-D8ABC173268E}"/>
              </a:ext>
            </a:extLst>
          </p:cNvPr>
          <p:cNvSpPr txBox="1"/>
          <p:nvPr/>
        </p:nvSpPr>
        <p:spPr>
          <a:xfrm>
            <a:off x="442127" y="5114611"/>
            <a:ext cx="836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Blue shading indicates components that can be pre-trained and red indicates no pre-training. The solid lines indicate gradient flow for learnable components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858E-1D78-41D5-8D98-A2573BA9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environment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46D64-AD7B-4A75-8396-5BBBBD6D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Games are generated with TextWorld </a:t>
            </a:r>
          </a:p>
          <a:p>
            <a:r>
              <a:rPr lang="en-US" altLang="ko-KR"/>
              <a:t>Agents are not allowed to access initial instructions</a:t>
            </a:r>
          </a:p>
          <a:p>
            <a:r>
              <a:rPr lang="en-US" altLang="ko-KR"/>
              <a:t>Two sets of games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36FA9-6AE0-4D30-98F6-7A250BA0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49" y="3532548"/>
            <a:ext cx="5584501" cy="24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36CE4-75F6-4183-985C-084FA5C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Pre-training using Q&amp;A library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2075E-3A6D-4B02-BED8-FDC63EF8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Usesd DrQA method (</a:t>
            </a:r>
            <a:r>
              <a:rPr lang="en-US" altLang="ko-KR">
                <a:hlinkClick r:id="rId2"/>
              </a:rPr>
              <a:t>Chen et al., 2017</a:t>
            </a:r>
            <a:r>
              <a:rPr lang="en-US" altLang="ko-KR"/>
              <a:t>) to train a paired question encoder and an answer encoder </a:t>
            </a:r>
          </a:p>
          <a:p>
            <a:r>
              <a:rPr lang="en-US" altLang="ko-KR"/>
              <a:t>The weigths from the encoder in the DrQA system are used to initialize the weights of the SB-LSTM of the proposed system</a:t>
            </a:r>
          </a:p>
          <a:p>
            <a:r>
              <a:rPr lang="en-US" altLang="ko-KR"/>
              <a:t>DrQA embedding layers are initialized with GloVe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C2480-66A3-4731-82A0-FC3ED05E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24" y="4591630"/>
            <a:ext cx="5163751" cy="1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96DF6-D47D-49F8-BA2E-79146A44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conditions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0285A-6C5F-47C9-976E-85B09051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Three Baseline conditions</a:t>
            </a:r>
          </a:p>
          <a:p>
            <a:pPr lvl="1"/>
            <a:r>
              <a:rPr lang="en-US" altLang="ko-KR"/>
              <a:t>Random command selection from admissible actions</a:t>
            </a:r>
          </a:p>
          <a:p>
            <a:pPr lvl="1"/>
            <a:r>
              <a:rPr lang="en-US" altLang="ko-KR"/>
              <a:t>LSTM-DQN</a:t>
            </a:r>
          </a:p>
          <a:p>
            <a:pPr lvl="1"/>
            <a:r>
              <a:rPr lang="en-US" altLang="ko-KR"/>
              <a:t>Bag-of-Words DQN</a:t>
            </a:r>
          </a:p>
          <a:p>
            <a:r>
              <a:rPr lang="en-US" altLang="ko-KR"/>
              <a:t>Three versions of KG-DQN</a:t>
            </a:r>
          </a:p>
          <a:p>
            <a:pPr lvl="1"/>
            <a:r>
              <a:rPr lang="en-US" altLang="ko-KR"/>
              <a:t>Un-pruned actions with pre-training</a:t>
            </a:r>
          </a:p>
          <a:p>
            <a:pPr lvl="1"/>
            <a:r>
              <a:rPr lang="en-US" altLang="ko-KR"/>
              <a:t>Pruned actions without pre-training</a:t>
            </a:r>
          </a:p>
          <a:p>
            <a:pPr lvl="1"/>
            <a:r>
              <a:rPr lang="en-US" altLang="ko-KR"/>
              <a:t>Pruned actions with pre-training (full)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3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7A55-86E1-4E75-8C49-EE1858A7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results (small)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EDD266-B8B1-43DC-BEA4-31C50366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49" y="2152493"/>
            <a:ext cx="6043501" cy="30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4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30F6F-606A-4030-B046-0311F15A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results (large)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F0F13-4189-4AB3-8E7D-F1389A0B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74" y="2186833"/>
            <a:ext cx="6005251" cy="24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9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BF589-31CB-45F3-89EC-A29F4F5A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 of the results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4AFAC-E848-4568-8A0C-0548411E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 small and large maps, all versions of KG-DQN converged faster than baselines</a:t>
            </a:r>
          </a:p>
          <a:p>
            <a:r>
              <a:rPr lang="en-US" altLang="ko-KR"/>
              <a:t>KG-DQN converges 40% faster than baseline on the small game</a:t>
            </a:r>
          </a:p>
          <a:p>
            <a:r>
              <a:rPr lang="en-US" altLang="ko-KR"/>
              <a:t>The KG is the main factor helping convergence time</a:t>
            </a:r>
          </a:p>
          <a:p>
            <a:r>
              <a:rPr lang="en-US" altLang="ko-KR"/>
              <a:t>The ablated versions of KG-DQN require many more steps to complete quests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7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BFFE2E-5278-48F6-968A-20D9C71F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Basic Approach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10D3E3-10D7-4482-91C8-CC9FA25B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Q&amp;A approach is adopted for the task</a:t>
            </a:r>
          </a:p>
          <a:p>
            <a:r>
              <a:rPr lang="en-US" altLang="ko-KR"/>
              <a:t>State is represented in the form of a knowledge graph</a:t>
            </a:r>
          </a:p>
          <a:p>
            <a:r>
              <a:rPr lang="en-US" altLang="ko-KR"/>
              <a:t>Such representation is effectively used to reduce an action space</a:t>
            </a:r>
          </a:p>
          <a:p>
            <a:r>
              <a:rPr lang="en-US" altLang="ko-KR"/>
              <a:t>The knowledge graph provides a persistent memory of the world over time</a:t>
            </a:r>
          </a:p>
          <a:p>
            <a:r>
              <a:rPr lang="en-US" altLang="ko-KR"/>
              <a:t>DQN method is combined with the knowledge graph (KG-DQN)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80F7E-B66A-446B-B818-B38B7E5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Knowledge Graph Representation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180E-413C-4736-B7D6-2AA36B12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The agent learns a set of triples, &lt;subject, relation, object&gt;</a:t>
            </a:r>
          </a:p>
          <a:p>
            <a:r>
              <a:rPr lang="en-US" altLang="ko-KR"/>
              <a:t>These triples are extracted from the observations using Stanford’s Open Information Extraction (OpenIE)</a:t>
            </a:r>
          </a:p>
          <a:p>
            <a:r>
              <a:rPr lang="en-US" altLang="ko-KR"/>
              <a:t>The knowledge graph is updated after every agent action</a:t>
            </a:r>
          </a:p>
          <a:p>
            <a:r>
              <a:rPr lang="en-US" altLang="ko-KR"/>
              <a:t>A special node—designated “you”—represents the agent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6E78-11BC-4357-A971-7B768DD1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KG representation example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897627-8065-462F-8A12-7A056A96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9" y="2322934"/>
            <a:ext cx="8568001" cy="3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2834B-DA87-4993-8BC8-28B30078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Action pruning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CBC452-2553-445A-80DD-CF5E58CB9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/>
                  <a:t>The knowledge graph is used to prune the combinatorially large space of possible actions</a:t>
                </a:r>
              </a:p>
              <a:p>
                <a:r>
                  <a:rPr lang="en-US" altLang="ko-KR"/>
                  <a:t>Given the current state graph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/>
                  <a:t>, the action space is pruned by ranking the full set of actions and selecting the top-k.</a:t>
                </a:r>
              </a:p>
              <a:p>
                <a:r>
                  <a:rPr lang="en-US" altLang="ko-KR"/>
                  <a:t>Our action scoring function is:</a:t>
                </a:r>
              </a:p>
              <a:p>
                <a:pPr lvl="1"/>
                <a:r>
                  <a:rPr lang="en-US" altLang="ko-KR"/>
                  <a:t>+1 for each object in the action that is present in the graph</a:t>
                </a:r>
              </a:p>
              <a:p>
                <a:pPr lvl="1"/>
                <a:r>
                  <a:rPr lang="en-US" altLang="ko-KR"/>
                  <a:t>+1 if there exists a valid directed path between the two objects in the graph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CBC452-2553-445A-80DD-CF5E58CB9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3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E2B0D-87D1-4115-89B1-FA9B6ED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Node features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87F13753-B222-485D-802A-2332ED48F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/>
                  <a:t>Node features, </a:t>
                </a:r>
                <a:r>
                  <a:rPr lang="en-US" altLang="ko-KR" i="1"/>
                  <a:t>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𝐍</m:t>
                            </m:r>
                          </m:sub>
                        </m:sSub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𝑭</m:t>
                        </m:r>
                      </m:sup>
                    </m:sSup>
                  </m:oMath>
                </a14:m>
                <a:endParaRPr lang="en-US" altLang="ko-KR" b="1"/>
              </a:p>
              <a:p>
                <a:pPr lvl="1"/>
                <a:r>
                  <a:rPr lang="en-US" altLang="ko-KR" i="1"/>
                  <a:t>N</a:t>
                </a:r>
                <a:r>
                  <a:rPr lang="en-US" altLang="ko-KR"/>
                  <a:t> is the number of nodes</a:t>
                </a:r>
              </a:p>
              <a:p>
                <a:pPr lvl="1"/>
                <a:r>
                  <a:rPr lang="en-US" altLang="ko-KR" i="1"/>
                  <a:t>F</a:t>
                </a:r>
                <a:r>
                  <a:rPr lang="en-US" altLang="ko-KR"/>
                  <a:t> is the number of features in each node</a:t>
                </a:r>
              </a:p>
              <a:p>
                <a:r>
                  <a:rPr lang="en-US" altLang="ko-KR"/>
                  <a:t>Each of the node feactures consist of the averaged word embeddings for the tokens in that node</a:t>
                </a:r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87F13753-B222-485D-802A-2332ED48F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93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D8FF-3D65-4BB7-ACB9-7CF7D2CD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 attention weights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7D157-03DF-4D53-8DED-A6E17E4C7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The attention mechanism is set up on the nodes</a:t>
                </a:r>
              </a:p>
              <a:p>
                <a:endParaRPr lang="en-US" altLang="ko-KR"/>
              </a:p>
              <a:p>
                <a:endParaRPr lang="en-US" altLang="ko-KR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ko-KR"/>
                  <a:t> is learnable parameter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en-US" altLang="ko-KR"/>
                  <a:t> is a learnable linear transformation</a:t>
                </a:r>
              </a:p>
              <a:p>
                <a:r>
                  <a:rPr lang="en-US" altLang="ko-KR"/>
                  <a:t>The attention coefficients are computed using softmax function</a:t>
                </a:r>
              </a:p>
              <a:p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7D157-03DF-4D53-8DED-A6E17E4C7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A9066C7-37CA-43D4-93A1-9383D38A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86" y="2370492"/>
            <a:ext cx="5528027" cy="7043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C9408F-A51C-4CFC-BEFA-91DAE68A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614" y="5218082"/>
            <a:ext cx="3186770" cy="10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374F4-F600-4782-B1B3-CA550562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Graph attention embedding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03EE79-1B50-47DF-84F0-2CEEE6AF7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When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is obtained, the graph is embedded into a single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 i="1"/>
                  <a:t>K</a:t>
                </a:r>
                <a:r>
                  <a:rPr lang="en-US" altLang="ko-KR"/>
                  <a:t> refers to the parameters of the k-th independent attention mechanism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/>
                  <a:t> are wegiths and biases of the component’s output linear layer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ko-KR"/>
                  <a:t> indicates concatenation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03EE79-1B50-47DF-84F0-2CEEE6AF7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468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061183-5875-413E-BEA4-97064D29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38" y="2752076"/>
            <a:ext cx="5784923" cy="8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24769-CF69-4A6D-BB6B-0D20F6D0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representation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012CDB-912D-4627-9C54-2394AEE68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/>
                  <a:t>An encoded representation of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/>
                  <a:t> is computed using a Sliding Bidirectional LSTM (SB-LSTM)</a:t>
                </a:r>
              </a:p>
              <a:p>
                <a:r>
                  <a:rPr lang="en-US" altLang="ko-KR"/>
                  <a:t>The final state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is computed as: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/>
                  <a:t> are the final linear layer’s weights and biases</a:t>
                </a:r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012CDB-912D-4627-9C54-2394AEE68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8D61191-A200-4FE4-BB50-19AE014F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57" y="3548310"/>
            <a:ext cx="4166886" cy="5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586</Words>
  <Application>Microsoft Office PowerPoint</Application>
  <PresentationFormat>화면 슬라이드 쇼(4:3)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테마</vt:lpstr>
      <vt:lpstr>Playing Text-Adventure Games with Graph-Based Deep Reinforcement Learning (Ammanabrolu and Riedl, 2019)</vt:lpstr>
      <vt:lpstr>Basic Approach</vt:lpstr>
      <vt:lpstr>Knowledge Graph Representation</vt:lpstr>
      <vt:lpstr>KG representation example</vt:lpstr>
      <vt:lpstr>Action pruning</vt:lpstr>
      <vt:lpstr>Node features</vt:lpstr>
      <vt:lpstr>Graph attention weights</vt:lpstr>
      <vt:lpstr>Graph attention embedding</vt:lpstr>
      <vt:lpstr>State representation</vt:lpstr>
      <vt:lpstr>Action selection</vt:lpstr>
      <vt:lpstr>KG-DQN architecture</vt:lpstr>
      <vt:lpstr>Experiment environment</vt:lpstr>
      <vt:lpstr>Pre-training using Q&amp;A library</vt:lpstr>
      <vt:lpstr>Experiment conditions</vt:lpstr>
      <vt:lpstr>Experiment results (small)</vt:lpstr>
      <vt:lpstr>Experiment results (large)</vt:lpstr>
      <vt:lpstr>Summary of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Related studies: Playing Text-Adventure Games with Graph-Based Deep Reinforcement Learning (Ammanabrolu and Riedl, 2019)</dc:title>
  <dc:creator>Youngsam Kim</dc:creator>
  <cp:lastModifiedBy>Youngsam Kim</cp:lastModifiedBy>
  <cp:revision>2</cp:revision>
  <dcterms:created xsi:type="dcterms:W3CDTF">2019-08-07T11:59:44Z</dcterms:created>
  <dcterms:modified xsi:type="dcterms:W3CDTF">2019-08-15T07:45:01Z</dcterms:modified>
</cp:coreProperties>
</file>