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824" r:id="rId2"/>
    <p:sldMasterId id="2147483825" r:id="rId3"/>
  </p:sldMasterIdLst>
  <p:notesMasterIdLst>
    <p:notesMasterId r:id="rId9"/>
  </p:notesMasterIdLst>
  <p:handoutMasterIdLst>
    <p:handoutMasterId r:id="rId10"/>
  </p:handoutMasterIdLst>
  <p:sldIdLst>
    <p:sldId id="460" r:id="rId4"/>
    <p:sldId id="859" r:id="rId5"/>
    <p:sldId id="860" r:id="rId6"/>
    <p:sldId id="861" r:id="rId7"/>
    <p:sldId id="858" r:id="rId8"/>
  </p:sldIdLst>
  <p:sldSz cx="9906000" cy="721836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600" kern="1200">
        <a:solidFill>
          <a:srgbClr val="000000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>
          <p15:clr>
            <a:srgbClr val="A4A3A4"/>
          </p15:clr>
        </p15:guide>
        <p15:guide id="2" pos="3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CC00CC"/>
    <a:srgbClr val="0000FF"/>
    <a:srgbClr val="005580"/>
    <a:srgbClr val="3333CC"/>
    <a:srgbClr val="FF0000"/>
    <a:srgbClr val="66FF33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608" y="96"/>
      </p:cViewPr>
      <p:guideLst>
        <p:guide orient="horz" pos="2258"/>
        <p:guide pos="31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4026" y="-114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52911-8AAE-49B3-B9EB-2FDC141A8912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239E1-F60B-40AC-840E-A73DDEE45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737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54475" y="0"/>
            <a:ext cx="30384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98525" y="773113"/>
            <a:ext cx="530225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894263"/>
            <a:ext cx="5221287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54475" y="9704388"/>
            <a:ext cx="303847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76" tIns="47290" rIns="94576" bIns="47290" numCol="1" anchor="b" anchorCtr="0" compatLnSpc="1">
            <a:prstTxWarp prst="textNoShape">
              <a:avLst/>
            </a:prstTxWarp>
          </a:bodyPr>
          <a:lstStyle>
            <a:lvl1pPr algn="r" defTabSz="946150">
              <a:spcBef>
                <a:spcPct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2647202-A679-49BA-90B0-A7A5429CE7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2315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F8DE1-9FA8-484F-8634-4BE9E760C2A7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82A5A5-4EA1-4119-9635-301381889B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591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99503-B7EF-4F85-8802-D4A2C321C97F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CED91-FED5-4C79-86C9-655AA5B56A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93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69566-0262-44F0-A9FF-89263E7AAA6F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E3777-8FF2-450E-BAAD-6FE6B39AEB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63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4475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180975"/>
            <a:ext cx="8650288" cy="1051942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592957"/>
            <a:ext cx="9217025" cy="5184081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9362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61064"/>
      </p:ext>
    </p:extLst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8950" y="1160463"/>
            <a:ext cx="4532313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73663" y="1160463"/>
            <a:ext cx="4532312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55214"/>
      </p:ext>
    </p:extLst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6922"/>
      </p:ext>
    </p:extLst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63621"/>
      </p:ext>
    </p:extLst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0221"/>
      </p:ext>
    </p:extLst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45333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F16FC-3EFE-49C9-9A24-86C817169320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52994-733A-4F0C-9648-6E437D96FF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6897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29643"/>
      </p:ext>
    </p:extLst>
  </p:cSld>
  <p:clrMapOvr>
    <a:masterClrMapping/>
  </p:clrMapOvr>
  <p:transition spd="med"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13157"/>
      </p:ext>
    </p:extLst>
  </p:cSld>
  <p:clrMapOvr>
    <a:masterClrMapping/>
  </p:clrMapOvr>
  <p:transition spd="med"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9338" y="180975"/>
            <a:ext cx="2306637" cy="6596063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425" y="180975"/>
            <a:ext cx="6767513" cy="6596063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40558"/>
      </p:ext>
    </p:extLst>
  </p:cSld>
  <p:clrMapOvr>
    <a:masterClrMapping/>
  </p:clrMapOvr>
  <p:transition spd="med"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243138"/>
            <a:ext cx="8420100" cy="15462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090988"/>
            <a:ext cx="6934200" cy="18446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BA2BF-196B-4362-BB7F-126F6BE9C001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91228-4633-44A4-9DD1-79B3F6E40F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623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AC84D-50A4-43E3-9C56-C49A6D2B95DD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4CAAA-9093-43D0-BE9A-51C27961FE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3452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D0B9A-D6F2-4C35-BC9A-CD8C292F6E4E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8D1C4D-263B-410C-BB37-520AD60043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9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C9AD3-B095-421B-97E7-E970A46C919B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305FF-7CF0-4E78-B3BD-696B1BACB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9787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510-666B-4F4D-99E9-DE6C324D4054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EDF8C-C2D2-4F91-8F8E-B43369A20B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06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81658-A5B9-47AA-A820-6A70DF73914A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7C5F9-E90B-4B4C-AC60-27A3EA0D92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7239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C1D30-65DA-403D-8A61-3A2A36CA794C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EC9B-9CA1-4C74-9D2D-B28DF8140C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84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638675"/>
            <a:ext cx="8420100" cy="14335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3059113"/>
            <a:ext cx="8420100" cy="15795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21FE8-B6AF-4F7C-86EA-333F3CB3AE8D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8265C-335B-489F-ADE0-C8C2F27CB3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6086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09539-3A39-4318-AC6D-582B130DC407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95B70-E1EF-4E74-AD3C-950B9E3605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594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05C2B-568E-4A7D-8020-8A256F695246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90120C-9A4D-4FEA-91A6-CC1C16D3CB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0230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1824E-C605-4717-B9C3-085C48769BFB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E62A3-DE46-4228-9219-127F594A31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045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91413" y="49213"/>
            <a:ext cx="2332037" cy="639921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49213"/>
            <a:ext cx="6843713" cy="639921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F69107-F5B9-4A66-8F05-4066A33C09BA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AC388-75B6-4587-86AC-CD6B10657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0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282700"/>
            <a:ext cx="4381500" cy="516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B2466-5C46-494D-8278-98BC87BCDEAB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65181-A5BC-430F-A406-241912BE32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8274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8915400" cy="12033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16075"/>
            <a:ext cx="4376738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289175"/>
            <a:ext cx="4376738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616075"/>
            <a:ext cx="4378325" cy="6731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289175"/>
            <a:ext cx="4378325" cy="41592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AD561B-EC78-4411-9F2A-6816B67105D5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DE8591-2349-4190-81DA-81B765CA82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15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E0A6AF-8EBF-4D42-95CA-8FCA263CAB9C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49146-96CC-4FCE-9CCA-85635463B2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0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F4310-54D9-4EB4-86CC-016DDF90574C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B632-56FC-4FB1-97F7-9B9E8E59D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25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87338"/>
            <a:ext cx="3259138" cy="1223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87338"/>
            <a:ext cx="5537200" cy="61610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511300"/>
            <a:ext cx="3259138" cy="493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FFDE9-723A-44AD-9210-05428BFDE1AA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0535C-4829-493A-AFDB-65B1EF7D52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77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53013"/>
            <a:ext cx="5943600" cy="5969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44525"/>
            <a:ext cx="594360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649913"/>
            <a:ext cx="5943600" cy="8461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CB473-DD1E-4934-93D7-48D54B2C7799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62A07D-80E0-487F-A510-F556DF82E2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91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1DE7F695-1D4D-4522-BC8D-DCDBC5E85133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07B76D-E0A5-4DF2-8AF6-7EE18EDB0B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06388" y="193675"/>
            <a:ext cx="474662" cy="5000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39738" y="638175"/>
            <a:ext cx="458787" cy="5000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-6350" y="561975"/>
            <a:ext cx="604838" cy="444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679450" y="160338"/>
            <a:ext cx="34925" cy="11080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33375" y="992188"/>
            <a:ext cx="8912225" cy="33337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rgbClr val="868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7850" tIns="48925" rIns="97850" bIns="48925" anchor="ctr"/>
          <a:lstStyle>
            <a:lvl1pPr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9779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9779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7"/>
          <p:cNvSpPr>
            <a:spLocks noChangeArrowheads="1"/>
          </p:cNvSpPr>
          <p:nvPr/>
        </p:nvSpPr>
        <p:spPr bwMode="auto">
          <a:xfrm>
            <a:off x="0" y="-26988"/>
            <a:ext cx="9906000" cy="628651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3175" y="6594475"/>
            <a:ext cx="9906000" cy="6286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336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defTabSz="881063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endParaRPr lang="zh-CN" altLang="en-US" sz="15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9345613" y="6788150"/>
            <a:ext cx="471487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8146" tIns="44073" rIns="88146" bIns="44073"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66"/>
              </a:buClr>
              <a:buFont typeface="Arial" panose="020B0604020202020204" pitchFamily="34" charset="0"/>
              <a:buNone/>
              <a:defRPr/>
            </a:pPr>
            <a:fld id="{E4E1E073-D665-470D-A8D4-F8A5350E49A3}" type="slidenum">
              <a:rPr lang="en-US" altLang="zh-CN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20000"/>
                </a:spcBef>
                <a:buClr>
                  <a:srgbClr val="003366"/>
                </a:buClr>
                <a:buFont typeface="Arial" panose="020B0604020202020204" pitchFamily="34" charset="0"/>
                <a:buNone/>
                <a:defRPr/>
              </a:pPr>
              <a:t>‹#›</a:t>
            </a:fld>
            <a:endParaRPr lang="en-US" altLang="zh-CN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7" name="Text Box 41"/>
          <p:cNvSpPr txBox="1">
            <a:spLocks noChangeArrowheads="1"/>
          </p:cNvSpPr>
          <p:nvPr/>
        </p:nvSpPr>
        <p:spPr bwMode="auto">
          <a:xfrm>
            <a:off x="-200025" y="6650038"/>
            <a:ext cx="190023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defTabSz="881063"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defTabSz="881063" eaLnBrk="0" fontAlgn="base" hangingPunct="0">
              <a:spcBef>
                <a:spcPct val="50000"/>
              </a:spcBef>
              <a:spcAft>
                <a:spcPct val="0"/>
              </a:spcAft>
              <a:buFont typeface="Arial" pitchFamily="34" charset="0"/>
              <a:defRPr sz="1600">
                <a:solidFill>
                  <a:srgbClr val="000000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algn="ctr">
              <a:lnSpc>
                <a:spcPct val="180000"/>
              </a:lnSpc>
              <a:spcBef>
                <a:spcPct val="50000"/>
              </a:spcBef>
              <a:buSzPct val="125000"/>
              <a:buFont typeface="Wingdings" pitchFamily="2" charset="2"/>
              <a:buNone/>
              <a:defRPr/>
            </a:pPr>
            <a:fld id="{F7ADF51C-31EF-4F55-BC57-18EA70044B92}" type="datetime1">
              <a:rPr lang="en-US" sz="1400" b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  <a:ea typeface="楷体_GB2312" pitchFamily="49" charset="-122"/>
              </a:rPr>
              <a:pPr algn="ctr">
                <a:lnSpc>
                  <a:spcPct val="180000"/>
                </a:lnSpc>
                <a:spcBef>
                  <a:spcPct val="50000"/>
                </a:spcBef>
                <a:buSzPct val="125000"/>
                <a:buFont typeface="Wingdings" pitchFamily="2" charset="2"/>
                <a:buNone/>
                <a:defRPr/>
              </a:pPr>
              <a:t>10/23/2021</a:t>
            </a:fld>
            <a:endParaRPr lang="en-US" sz="1400" b="1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man Old Style" pitchFamily="18" charset="0"/>
              <a:ea typeface="楷体_GB2312" pitchFamily="49" charset="-122"/>
            </a:endParaRPr>
          </a:p>
        </p:txBody>
      </p:sp>
      <p:pic>
        <p:nvPicPr>
          <p:cNvPr id="3078" name="Picture 4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5226050"/>
            <a:ext cx="2159001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3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9425" y="180975"/>
            <a:ext cx="8650288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160463"/>
            <a:ext cx="921702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8146" tIns="44073" rIns="88146" bIns="440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 Click to edit Master text styles</a:t>
            </a:r>
          </a:p>
          <a:p>
            <a:pPr lvl="1"/>
            <a:r>
              <a:rPr lang="en-US" altLang="zh-CN"/>
              <a:t> Second level</a:t>
            </a:r>
          </a:p>
          <a:p>
            <a:pPr lvl="2"/>
            <a:r>
              <a:rPr lang="en-US" altLang="zh-CN"/>
              <a:t> Third level</a:t>
            </a:r>
          </a:p>
          <a:p>
            <a:pPr lvl="3"/>
            <a:r>
              <a:rPr lang="en-US" altLang="zh-CN"/>
              <a:t> Fourth level</a:t>
            </a:r>
          </a:p>
          <a:p>
            <a:pPr lvl="4"/>
            <a:r>
              <a:rPr lang="en-US" altLang="zh-CN"/>
              <a:t> Fifth level</a:t>
            </a:r>
          </a:p>
        </p:txBody>
      </p:sp>
      <p:sp>
        <p:nvSpPr>
          <p:cNvPr id="3083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ransition spd="med">
    <p:random/>
  </p:transition>
  <p:txStyles>
    <p:titleStyle>
      <a:lvl1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+mj-lt"/>
          <a:ea typeface="+mj-ea"/>
          <a:cs typeface="+mj-cs"/>
        </a:defRPr>
      </a:lvl1pPr>
      <a:lvl2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2pPr>
      <a:lvl3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3pPr>
      <a:lvl4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4pPr>
      <a:lvl5pPr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5pPr>
      <a:lvl6pPr marL="4572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6pPr>
      <a:lvl7pPr marL="9144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7pPr>
      <a:lvl8pPr marL="13716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8pPr>
      <a:lvl9pPr marL="1828800" algn="l" defTabSz="88106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Times New Roman" pitchFamily="18" charset="0"/>
          <a:ea typeface="宋体" pitchFamily="2" charset="-122"/>
        </a:defRPr>
      </a:lvl9pPr>
    </p:titleStyle>
    <p:bodyStyle>
      <a:lvl1pPr marL="330200" indent="-330200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u"/>
        <a:defRPr sz="3000" b="1">
          <a:solidFill>
            <a:srgbClr val="0000FF"/>
          </a:solidFill>
          <a:latin typeface="+mn-lt"/>
          <a:ea typeface="+mn-ea"/>
          <a:cs typeface="+mn-cs"/>
        </a:defRPr>
      </a:lvl1pPr>
      <a:lvl2pPr marL="715963" indent="-2746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Ø"/>
        <a:defRPr sz="2600" b="1">
          <a:solidFill>
            <a:schemeClr val="tx1"/>
          </a:solidFill>
          <a:latin typeface="+mn-lt"/>
          <a:ea typeface="+mj-ea"/>
        </a:defRPr>
      </a:lvl2pPr>
      <a:lvl3pPr marL="1101725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ü"/>
        <a:defRPr sz="2200" b="1">
          <a:solidFill>
            <a:schemeClr val="tx1"/>
          </a:solidFill>
          <a:latin typeface="+mn-lt"/>
          <a:ea typeface="+mj-ea"/>
        </a:defRPr>
      </a:lvl3pPr>
      <a:lvl4pPr marL="1541463" indent="-220663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+mn-lt"/>
          <a:ea typeface="+mj-ea"/>
        </a:defRPr>
      </a:lvl4pPr>
      <a:lvl5pPr marL="19843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5pPr>
      <a:lvl6pPr marL="24415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6pPr>
      <a:lvl7pPr marL="28987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7pPr>
      <a:lvl8pPr marL="33559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8pPr>
      <a:lvl9pPr marL="3813175" indent="-223838" algn="l" defTabSz="88106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0" y="801688"/>
            <a:ext cx="284638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561975"/>
            <a:ext cx="1249363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49213"/>
            <a:ext cx="8915400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282700"/>
            <a:ext cx="8915400" cy="5165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4AC243E4-9104-4955-BE0B-63BEAD712197}" type="datetime2">
              <a:rPr lang="zh-CN" altLang="en-US"/>
              <a:pPr>
                <a:defRPr/>
              </a:pPr>
              <a:t>2021年10月23日</a:t>
            </a:fld>
            <a:endParaRPr lang="en-US"/>
          </a:p>
        </p:txBody>
      </p:sp>
      <p:sp>
        <p:nvSpPr>
          <p:cNvPr id="410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573838"/>
            <a:ext cx="31369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ct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zh-CN" altLang="en-US"/>
              <a:t>第</a:t>
            </a:r>
            <a:r>
              <a:rPr lang="en-US"/>
              <a:t>1</a:t>
            </a:r>
            <a:r>
              <a:rPr lang="zh-CN" altLang="en-US"/>
              <a:t>章 多媒体技术概要</a:t>
            </a:r>
            <a:endParaRPr lang="en-US"/>
          </a:p>
        </p:txBody>
      </p:sp>
      <p:sp>
        <p:nvSpPr>
          <p:cNvPr id="410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573838"/>
            <a:ext cx="2311400" cy="500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850" tIns="48925" rIns="97850" bIns="48925" numCol="1" anchor="t" anchorCtr="0" compatLnSpc="1">
            <a:prstTxWarp prst="textNoShape">
              <a:avLst/>
            </a:prstTxWarp>
          </a:bodyPr>
          <a:lstStyle>
            <a:lvl1pPr algn="r" defTabSz="977900" eaLnBrk="1" hangingPunct="1">
              <a:spcBef>
                <a:spcPct val="0"/>
              </a:spcBef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8AE6297-8A05-4256-8CEE-D61D18AF30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+mj-lt"/>
          <a:ea typeface="+mj-ea"/>
          <a:cs typeface="+mj-cs"/>
        </a:defRPr>
      </a:lvl1pPr>
      <a:lvl2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2pPr>
      <a:lvl3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3pPr>
      <a:lvl4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4pPr>
      <a:lvl5pPr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5pPr>
      <a:lvl6pPr marL="4572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6pPr>
      <a:lvl7pPr marL="9144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7pPr>
      <a:lvl8pPr marL="13716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8pPr>
      <a:lvl9pPr marL="1828800" algn="ctr" defTabSz="977900" rtl="0" eaLnBrk="0" fontAlgn="base" hangingPunct="0">
        <a:spcBef>
          <a:spcPct val="0"/>
        </a:spcBef>
        <a:spcAft>
          <a:spcPct val="0"/>
        </a:spcAft>
        <a:defRPr sz="4700">
          <a:solidFill>
            <a:srgbClr val="FF3300"/>
          </a:solidFill>
          <a:latin typeface="Arial" pitchFamily="34" charset="0"/>
          <a:ea typeface="宋体" pitchFamily="2" charset="-122"/>
        </a:defRPr>
      </a:lvl9pPr>
    </p:titleStyle>
    <p:bodyStyle>
      <a:lvl1pPr marL="366713" indent="-366713" algn="l" defTabSz="977900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rgbClr val="0000FF"/>
          </a:solidFill>
          <a:latin typeface="+mn-lt"/>
          <a:ea typeface="+mn-ea"/>
          <a:cs typeface="+mn-cs"/>
        </a:defRPr>
      </a:lvl1pPr>
      <a:lvl2pPr marL="795338" indent="-306388" algn="l" defTabSz="97790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+mn-ea"/>
        </a:defRPr>
      </a:lvl2pPr>
      <a:lvl3pPr marL="1222375" indent="-244475" algn="l" defTabSz="977900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</a:defRPr>
      </a:lvl3pPr>
      <a:lvl4pPr marL="1712913" indent="-244475" algn="l" defTabSz="977900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+mn-ea"/>
        </a:defRPr>
      </a:lvl4pPr>
      <a:lvl5pPr marL="22018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5pPr>
      <a:lvl6pPr marL="26590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6pPr>
      <a:lvl7pPr marL="31162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7pPr>
      <a:lvl8pPr marL="35734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8pPr>
      <a:lvl9pPr marL="4030663" indent="-244475" algn="l" defTabSz="977900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73150" y="2141538"/>
            <a:ext cx="8420100" cy="15398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zh-CN" altLang="en-US" sz="2400" dirty="0">
                <a:solidFill>
                  <a:srgbClr val="CC00CC"/>
                </a:solidFill>
              </a:rPr>
              <a:t>计算建模</a:t>
            </a:r>
            <a:br>
              <a:rPr lang="zh-CN" altLang="en-US" sz="2400" dirty="0">
                <a:solidFill>
                  <a:srgbClr val="CC00CC"/>
                </a:solidFill>
                <a:latin typeface="隶书" panose="02010509060101010101" pitchFamily="49" charset="-122"/>
              </a:rPr>
            </a:br>
            <a:r>
              <a:rPr lang="zh-CN" altLang="en-US" sz="2400" dirty="0">
                <a:solidFill>
                  <a:srgbClr val="CC00CC"/>
                </a:solidFill>
                <a:latin typeface="隶书" panose="02010509060101010101" pitchFamily="49" charset="-122"/>
              </a:rPr>
              <a:t>实验四</a:t>
            </a:r>
            <a:r>
              <a:rPr lang="zh-CN" altLang="en-US" dirty="0">
                <a:latin typeface="隶书" panose="02010509060101010101" pitchFamily="49" charset="-122"/>
              </a:rPr>
              <a:t> 信号变换</a:t>
            </a:r>
            <a:r>
              <a:rPr lang="zh-CN" altLang="en-US" sz="2000" baseline="-25000" dirty="0">
                <a:latin typeface="隶书" panose="02010509060101010101" pitchFamily="49" charset="-122"/>
              </a:rPr>
              <a:t>(</a:t>
            </a:r>
            <a:r>
              <a:rPr lang="en-US" altLang="zh-CN" sz="2000" baseline="-25000" dirty="0">
                <a:latin typeface="隶书" panose="02010509060101010101" pitchFamily="49" charset="-122"/>
              </a:rPr>
              <a:t>2</a:t>
            </a:r>
            <a:r>
              <a:rPr lang="zh-CN" altLang="en-US" sz="2000" baseline="-25000" dirty="0">
                <a:latin typeface="隶书" panose="02010509060101010101" pitchFamily="49" charset="-122"/>
              </a:rPr>
              <a:t>学时)</a:t>
            </a:r>
            <a:endParaRPr lang="zh-CN" altLang="en-US" sz="2000" dirty="0">
              <a:latin typeface="隶书" panose="02010509060101010101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4090988"/>
            <a:ext cx="6934200" cy="1844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范晓鹏，刘绍辉</a:t>
            </a:r>
            <a:endParaRPr lang="en-US" altLang="zh-CN" sz="2600" dirty="0"/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计算机科学与技术学院 哈尔滨工业大学</a:t>
            </a:r>
          </a:p>
          <a:p>
            <a:pPr marL="0" indent="0"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600" dirty="0"/>
              <a:t>shliu@hit.edu.cn</a:t>
            </a:r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图像的傅里叶变换与</a:t>
            </a:r>
            <a:r>
              <a:rPr lang="en-US" altLang="zh-CN" b="0" dirty="0"/>
              <a:t>DCT</a:t>
            </a:r>
            <a:r>
              <a:rPr lang="zh-CN" altLang="en-US" b="0" dirty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对</a:t>
            </a:r>
            <a:r>
              <a:rPr lang="en-US" altLang="zh-CN" b="0" dirty="0"/>
              <a:t>Lena</a:t>
            </a:r>
            <a:r>
              <a:rPr lang="zh-CN" altLang="en-US" b="0" dirty="0"/>
              <a:t>图像进行</a:t>
            </a:r>
            <a:r>
              <a:rPr lang="en-US" altLang="zh-CN" b="0" dirty="0"/>
              <a:t>2D</a:t>
            </a:r>
            <a:r>
              <a:rPr lang="zh-CN" altLang="en-US" b="0" dirty="0"/>
              <a:t>傅里叶变换（</a:t>
            </a:r>
            <a:r>
              <a:rPr lang="en-US" altLang="zh-CN" b="0" dirty="0" err="1"/>
              <a:t>fft</a:t>
            </a:r>
            <a:r>
              <a:rPr lang="en-US" altLang="zh-CN" b="0" dirty="0"/>
              <a:t>, </a:t>
            </a:r>
            <a:r>
              <a:rPr lang="en-US" altLang="zh-CN" b="0" dirty="0" err="1"/>
              <a:t>fftshift</a:t>
            </a:r>
            <a:r>
              <a:rPr lang="zh-CN" altLang="en-US" b="0" dirty="0"/>
              <a:t>），将变换结果</a:t>
            </a:r>
            <a:r>
              <a:rPr lang="en-US" altLang="zh-CN" b="0" dirty="0"/>
              <a:t>Y</a:t>
            </a:r>
            <a:r>
              <a:rPr lang="zh-CN" altLang="en-US" b="0" dirty="0"/>
              <a:t>的幅值和相位作为图像显示出来</a:t>
            </a:r>
            <a:r>
              <a:rPr lang="en-US" altLang="zh-CN" b="0" dirty="0"/>
              <a:t>(</a:t>
            </a:r>
            <a:r>
              <a:rPr lang="en-US" altLang="zh-CN" b="0" dirty="0" err="1"/>
              <a:t>imshow</a:t>
            </a:r>
            <a:r>
              <a:rPr lang="en-US" altLang="zh-CN" b="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对</a:t>
            </a:r>
            <a:r>
              <a:rPr lang="en-US" altLang="zh-CN" b="0" dirty="0"/>
              <a:t>Y</a:t>
            </a:r>
            <a:r>
              <a:rPr lang="zh-CN" altLang="en-US" b="0" dirty="0"/>
              <a:t>进行逆变换，恢复图像，并显示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pPr marL="0" indent="0">
              <a:buNone/>
            </a:pPr>
            <a:r>
              <a:rPr lang="zh-CN" altLang="en-US" b="0" dirty="0"/>
              <a:t>（</a:t>
            </a:r>
            <a:r>
              <a:rPr lang="en-US" altLang="zh-CN" b="0" dirty="0"/>
              <a:t> </a:t>
            </a:r>
            <a:r>
              <a:rPr lang="en-US" altLang="zh-CN" b="0" dirty="0" err="1"/>
              <a:t>imshow</a:t>
            </a:r>
            <a:r>
              <a:rPr lang="zh-CN" altLang="en-US" b="0" dirty="0"/>
              <a:t>只能显示</a:t>
            </a:r>
            <a:r>
              <a:rPr lang="en-US" altLang="zh-CN" b="0" dirty="0"/>
              <a:t>0-255</a:t>
            </a:r>
            <a:r>
              <a:rPr lang="zh-CN" altLang="en-US" b="0" dirty="0"/>
              <a:t>的整数图像，或者</a:t>
            </a:r>
            <a:r>
              <a:rPr lang="en-US" altLang="zh-CN" b="0" dirty="0"/>
              <a:t>0-1</a:t>
            </a:r>
            <a:r>
              <a:rPr lang="zh-CN" altLang="en-US" b="0" dirty="0"/>
              <a:t>的浮点数图像，需要对</a:t>
            </a:r>
            <a:r>
              <a:rPr lang="en-US" altLang="zh-CN" b="0" dirty="0"/>
              <a:t>Y</a:t>
            </a:r>
            <a:r>
              <a:rPr lang="zh-CN" altLang="en-US" b="0" dirty="0"/>
              <a:t>中数值适当缩小，使数的范围适合显示）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endParaRPr lang="en-US" altLang="zh-CN" b="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944692"/>
      </p:ext>
    </p:extLst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图像的傅里叶变换与</a:t>
            </a:r>
            <a:r>
              <a:rPr lang="en-US" altLang="zh-CN" b="0" dirty="0"/>
              <a:t>DCT</a:t>
            </a:r>
            <a:r>
              <a:rPr lang="zh-CN" altLang="en-US" b="0" dirty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对</a:t>
            </a:r>
            <a:r>
              <a:rPr lang="en-US" altLang="zh-CN" b="0" dirty="0"/>
              <a:t>Lena</a:t>
            </a:r>
            <a:r>
              <a:rPr lang="zh-CN" altLang="en-US" b="0" dirty="0"/>
              <a:t>图像进行</a:t>
            </a:r>
            <a:r>
              <a:rPr lang="en-US" altLang="zh-CN" b="0" dirty="0"/>
              <a:t>2D DCT</a:t>
            </a:r>
            <a:r>
              <a:rPr lang="zh-CN" altLang="en-US" b="0" dirty="0"/>
              <a:t>变换，得到变换结果</a:t>
            </a:r>
            <a:r>
              <a:rPr lang="en-US" altLang="zh-CN" b="0" dirty="0"/>
              <a:t>T</a:t>
            </a:r>
            <a:r>
              <a:rPr lang="zh-CN" altLang="en-US" b="0" dirty="0"/>
              <a:t>并显示出来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对</a:t>
            </a:r>
            <a:r>
              <a:rPr lang="en-US" altLang="zh-CN" b="0" dirty="0"/>
              <a:t>T</a:t>
            </a:r>
            <a:r>
              <a:rPr lang="zh-CN" altLang="en-US" b="0" dirty="0"/>
              <a:t>进行</a:t>
            </a:r>
            <a:r>
              <a:rPr lang="en-US" altLang="zh-CN" b="0" dirty="0"/>
              <a:t>2D DCT</a:t>
            </a:r>
            <a:r>
              <a:rPr lang="zh-CN" altLang="en-US" b="0" dirty="0"/>
              <a:t>逆变换，恢复图像并显示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将</a:t>
            </a:r>
            <a:r>
              <a:rPr lang="en-US" altLang="zh-CN" b="0" dirty="0"/>
              <a:t>T</a:t>
            </a:r>
            <a:r>
              <a:rPr lang="zh-CN" altLang="en-US" b="0" dirty="0"/>
              <a:t>中左上角</a:t>
            </a:r>
            <a:r>
              <a:rPr lang="en-US" altLang="zh-CN" b="0" dirty="0"/>
              <a:t>128</a:t>
            </a:r>
            <a:r>
              <a:rPr lang="zh-CN" altLang="en-US" b="0" dirty="0"/>
              <a:t>*</a:t>
            </a:r>
            <a:r>
              <a:rPr lang="en-US" altLang="zh-CN" b="0" dirty="0"/>
              <a:t>128</a:t>
            </a:r>
            <a:r>
              <a:rPr lang="zh-CN" altLang="en-US" b="0" dirty="0"/>
              <a:t>范围的低频系数保留，其余系数变为零，再做</a:t>
            </a:r>
            <a:r>
              <a:rPr lang="en-US" altLang="zh-CN" b="0" dirty="0"/>
              <a:t>2D DCT</a:t>
            </a:r>
            <a:r>
              <a:rPr lang="zh-CN" altLang="en-US" b="0" dirty="0"/>
              <a:t>逆变换，恢复图像并显示，与</a:t>
            </a:r>
            <a:r>
              <a:rPr lang="en-US" altLang="zh-CN" b="0" dirty="0"/>
              <a:t>2</a:t>
            </a:r>
            <a:r>
              <a:rPr lang="zh-CN" altLang="en-US" b="0" dirty="0"/>
              <a:t>中得到图像比较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将</a:t>
            </a:r>
            <a:r>
              <a:rPr lang="en-US" altLang="zh-CN" b="0" dirty="0"/>
              <a:t>T</a:t>
            </a:r>
            <a:r>
              <a:rPr lang="zh-CN" altLang="en-US" b="0" dirty="0"/>
              <a:t>中左上角</a:t>
            </a:r>
            <a:r>
              <a:rPr lang="en-US" altLang="zh-CN" b="0" dirty="0"/>
              <a:t>128</a:t>
            </a:r>
            <a:r>
              <a:rPr lang="zh-CN" altLang="en-US" b="0" dirty="0"/>
              <a:t>*</a:t>
            </a:r>
            <a:r>
              <a:rPr lang="en-US" altLang="zh-CN" b="0" dirty="0"/>
              <a:t>128</a:t>
            </a:r>
            <a:r>
              <a:rPr lang="zh-CN" altLang="en-US" b="0" dirty="0"/>
              <a:t>范围的低频系数变为零，其余系数保留，再做</a:t>
            </a:r>
            <a:r>
              <a:rPr lang="en-US" altLang="zh-CN" b="0" dirty="0"/>
              <a:t>2D DCT</a:t>
            </a:r>
            <a:r>
              <a:rPr lang="zh-CN" altLang="en-US" b="0" dirty="0"/>
              <a:t>逆变换，恢复图像并显示，与</a:t>
            </a:r>
            <a:r>
              <a:rPr lang="en-US" altLang="zh-CN" b="0" dirty="0"/>
              <a:t>2</a:t>
            </a:r>
            <a:r>
              <a:rPr lang="zh-CN" altLang="en-US" b="0" dirty="0"/>
              <a:t>中得到图像比较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742718"/>
      </p:ext>
    </p:ext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图像的傅里叶变换与</a:t>
            </a:r>
            <a:r>
              <a:rPr lang="en-US" altLang="zh-CN" b="0" dirty="0"/>
              <a:t>DCT</a:t>
            </a:r>
            <a:r>
              <a:rPr lang="zh-CN" altLang="en-US" b="0" dirty="0"/>
              <a:t>变换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将</a:t>
            </a:r>
            <a:r>
              <a:rPr lang="en-US" altLang="zh-CN" b="0" dirty="0"/>
              <a:t>T</a:t>
            </a:r>
            <a:r>
              <a:rPr lang="zh-CN" altLang="en-US" b="0" dirty="0"/>
              <a:t>中左上角</a:t>
            </a:r>
            <a:r>
              <a:rPr lang="en-US" altLang="zh-CN" b="0" dirty="0"/>
              <a:t>128</a:t>
            </a:r>
            <a:r>
              <a:rPr lang="zh-CN" altLang="en-US" b="0" dirty="0"/>
              <a:t>*</a:t>
            </a:r>
            <a:r>
              <a:rPr lang="en-US" altLang="zh-CN" b="0" dirty="0"/>
              <a:t>128</a:t>
            </a:r>
            <a:r>
              <a:rPr lang="zh-CN" altLang="en-US" b="0" dirty="0"/>
              <a:t>子矩阵取出，记为</a:t>
            </a:r>
            <a:r>
              <a:rPr lang="en-US" altLang="zh-CN" b="0" dirty="0"/>
              <a:t>S</a:t>
            </a:r>
            <a:r>
              <a:rPr lang="zh-CN" altLang="en-US" b="0" dirty="0"/>
              <a:t>，对</a:t>
            </a:r>
            <a:r>
              <a:rPr lang="en-US" altLang="zh-CN" b="0" dirty="0"/>
              <a:t>S/4</a:t>
            </a:r>
            <a:r>
              <a:rPr lang="zh-CN" altLang="en-US" b="0" dirty="0"/>
              <a:t>做</a:t>
            </a:r>
            <a:r>
              <a:rPr lang="en-US" altLang="zh-CN" b="0" dirty="0"/>
              <a:t>2D DCT</a:t>
            </a:r>
            <a:r>
              <a:rPr lang="zh-CN" altLang="en-US" b="0" dirty="0"/>
              <a:t>逆变换，将得到的图像显示出来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将</a:t>
            </a:r>
            <a:r>
              <a:rPr lang="en-US" altLang="zh-CN" b="0" dirty="0"/>
              <a:t>T</a:t>
            </a:r>
            <a:r>
              <a:rPr lang="zh-CN" altLang="en-US" b="0" dirty="0"/>
              <a:t>放入一个</a:t>
            </a:r>
            <a:r>
              <a:rPr lang="en-US" altLang="zh-CN" b="0" dirty="0"/>
              <a:t>1024</a:t>
            </a:r>
            <a:r>
              <a:rPr lang="zh-CN" altLang="en-US" b="0" dirty="0"/>
              <a:t>*</a:t>
            </a:r>
            <a:r>
              <a:rPr lang="en-US" altLang="zh-CN" b="0" dirty="0"/>
              <a:t>1024</a:t>
            </a:r>
            <a:r>
              <a:rPr lang="zh-CN" altLang="en-US" b="0" dirty="0"/>
              <a:t>的矩阵的左上角，矩阵中其余部分设为</a:t>
            </a:r>
            <a:r>
              <a:rPr lang="en-US" altLang="zh-CN" b="0" dirty="0"/>
              <a:t>0</a:t>
            </a:r>
            <a:r>
              <a:rPr lang="zh-CN" altLang="en-US" b="0" dirty="0"/>
              <a:t>，对得到的矩阵进行</a:t>
            </a:r>
            <a:r>
              <a:rPr lang="en-US" altLang="zh-CN" b="0" dirty="0"/>
              <a:t>2D DCT</a:t>
            </a:r>
            <a:r>
              <a:rPr lang="zh-CN" altLang="en-US" b="0" dirty="0"/>
              <a:t>逆变换，将得到的图像显示出来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0" dirty="0"/>
              <a:t>设法得到</a:t>
            </a:r>
            <a:r>
              <a:rPr lang="en-US" altLang="zh-CN" b="0" dirty="0"/>
              <a:t>8x8</a:t>
            </a:r>
            <a:r>
              <a:rPr lang="zh-CN" altLang="en-US" b="0" dirty="0"/>
              <a:t>和</a:t>
            </a:r>
            <a:r>
              <a:rPr lang="en-US" altLang="zh-CN" b="0" dirty="0"/>
              <a:t>4x4</a:t>
            </a:r>
            <a:r>
              <a:rPr lang="zh-CN" altLang="en-US" b="0" dirty="0"/>
              <a:t>的</a:t>
            </a:r>
            <a:r>
              <a:rPr lang="en-US" altLang="zh-CN" b="0" dirty="0"/>
              <a:t>DCT</a:t>
            </a:r>
            <a:r>
              <a:rPr lang="zh-CN" altLang="en-US" b="0" dirty="0"/>
              <a:t>变换矩阵并比较，思考下为什么</a:t>
            </a:r>
            <a:r>
              <a:rPr lang="en-US" altLang="zh-CN" b="0" dirty="0"/>
              <a:t>1</a:t>
            </a:r>
            <a:r>
              <a:rPr lang="zh-CN" altLang="en-US" b="0" dirty="0"/>
              <a:t>和</a:t>
            </a:r>
            <a:r>
              <a:rPr lang="en-US" altLang="zh-CN" b="0" dirty="0"/>
              <a:t>2</a:t>
            </a:r>
            <a:r>
              <a:rPr lang="zh-CN" altLang="en-US" b="0" dirty="0"/>
              <a:t>这两步可以实现图像的缩放。</a:t>
            </a:r>
            <a:endParaRPr lang="en-US" altLang="zh-CN" b="0" dirty="0"/>
          </a:p>
          <a:p>
            <a:pPr marL="514350" indent="-514350">
              <a:buFont typeface="+mj-lt"/>
              <a:buAutoNum type="arabicPeriod"/>
            </a:pPr>
            <a:endParaRPr lang="en-US" altLang="zh-CN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1751683"/>
      </p:ext>
    </p:extLst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42950" y="2243138"/>
            <a:ext cx="8420100" cy="15462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r>
              <a:rPr lang="en-US" altLang="zh-CN" sz="4400">
                <a:latin typeface="隶书" panose="02010509060101010101" pitchFamily="49" charset="-122"/>
              </a:rPr>
              <a:t>END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77850" y="3368675"/>
            <a:ext cx="6686550" cy="17637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850" tIns="48925" rIns="97850" bIns="48925"/>
          <a:lstStyle/>
          <a:p>
            <a:pPr marL="0" indent="0" algn="ctr">
              <a:buNone/>
            </a:pPr>
            <a:r>
              <a:rPr lang="zh-CN" altLang="en-US" sz="3400" dirty="0">
                <a:latin typeface="隶书" panose="02010509060101010101" pitchFamily="49" charset="-122"/>
              </a:rPr>
              <a:t>实验四信号变换</a:t>
            </a:r>
            <a:endParaRPr lang="zh-CN" altLang="en-US" sz="3400" dirty="0"/>
          </a:p>
        </p:txBody>
      </p:sp>
    </p:spTree>
    <p:extLst>
      <p:ext uri="{BB962C8B-B14F-4D97-AF65-F5344CB8AC3E}">
        <p14:creationId xmlns:p14="http://schemas.microsoft.com/office/powerpoint/2010/main" val="3811886142"/>
      </p:ext>
    </p:extLst>
  </p:cSld>
  <p:clrMapOvr>
    <a:masterClrMapping/>
  </p:clrMapOvr>
  <p:transition spd="med">
    <p:random/>
  </p:transition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otorola">
  <a:themeElements>
    <a:clrScheme name="1_Motorola 10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000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0000"/>
      </a:accent6>
      <a:hlink>
        <a:srgbClr val="CC6600"/>
      </a:hlink>
      <a:folHlink>
        <a:srgbClr val="808080"/>
      </a:folHlink>
    </a:clrScheme>
    <a:fontScheme name="1_Motorola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Motorol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torol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8">
        <a:dk1>
          <a:srgbClr val="000000"/>
        </a:dk1>
        <a:lt1>
          <a:srgbClr val="FFFFFF"/>
        </a:lt1>
        <a:dk2>
          <a:srgbClr val="003366"/>
        </a:dk2>
        <a:lt2>
          <a:srgbClr val="808080"/>
        </a:lt2>
        <a:accent1>
          <a:srgbClr val="0066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AAB8AA"/>
        </a:accent5>
        <a:accent6>
          <a:srgbClr val="E70000"/>
        </a:accent6>
        <a:hlink>
          <a:srgbClr val="FFCC00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9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CC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torola 10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000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00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>
          <a:outerShdw dist="170861" dir="19080767" algn="ctr" rotWithShape="0">
            <a:srgbClr val="996633"/>
          </a:outerShdw>
        </a:effectLst>
        <a:extLst>
          <a:ext uri="{909E8E84-426E-40DD-AFC4-6F175D3DCCD1}">
            <a14:hiddenFill xmlns:a14="http://schemas.microsoft.com/office/drawing/2010/main">
              <a:gradFill rotWithShape="0">
                <a:gsLst>
                  <a:gs pos="0">
                    <a:schemeClr val="accent1"/>
                  </a:gs>
                  <a:gs pos="5000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</a:extLst>
      </a:spPr>
      <a:bodyPr vert="horz" wrap="square" lIns="97850" tIns="48925" rIns="97850" bIns="48925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6639</TotalTime>
  <Pages>0</Pages>
  <Words>298</Words>
  <Characters>0</Characters>
  <Application>Microsoft Office PowerPoint</Application>
  <DocSecurity>0</DocSecurity>
  <PresentationFormat>自定义</PresentationFormat>
  <Lines>0</Lines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黑体</vt:lpstr>
      <vt:lpstr>楷体_GB2312</vt:lpstr>
      <vt:lpstr>隶书</vt:lpstr>
      <vt:lpstr>宋体</vt:lpstr>
      <vt:lpstr>Arial</vt:lpstr>
      <vt:lpstr>Bookman Old Style</vt:lpstr>
      <vt:lpstr>Tahoma</vt:lpstr>
      <vt:lpstr>Times New Roman</vt:lpstr>
      <vt:lpstr>Wingdings</vt:lpstr>
      <vt:lpstr>自定义设计方案</vt:lpstr>
      <vt:lpstr>1_Motorola</vt:lpstr>
      <vt:lpstr>1_自定义设计方案</vt:lpstr>
      <vt:lpstr>计算建模 实验四 信号变换(2学时)</vt:lpstr>
      <vt:lpstr>图像的傅里叶变换与DCT变换</vt:lpstr>
      <vt:lpstr>图像的傅里叶变换与DCT变换</vt:lpstr>
      <vt:lpstr>图像的傅里叶变换与DCT变换</vt:lpstr>
      <vt:lpstr>END</vt:lpstr>
    </vt:vector>
  </TitlesOfParts>
  <Company>Harbin Institute of Technology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多媒体技术-信号处理技术与信息论基础</dc:title>
  <dc:creator>刘绍辉</dc:creator>
  <cp:lastModifiedBy>fxp</cp:lastModifiedBy>
  <cp:revision>1909</cp:revision>
  <cp:lastPrinted>2015-10-10T13:26:19Z</cp:lastPrinted>
  <dcterms:created xsi:type="dcterms:W3CDTF">2001-03-12T06:47:33Z</dcterms:created>
  <dcterms:modified xsi:type="dcterms:W3CDTF">2021-10-23T03:51:13Z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2052-9.1.0.4180</vt:lpwstr>
  </property>
</Properties>
</file>