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24" r:id="rId2"/>
    <p:sldMasterId id="2147483825" r:id="rId3"/>
  </p:sldMasterIdLst>
  <p:notesMasterIdLst>
    <p:notesMasterId r:id="rId12"/>
  </p:notesMasterIdLst>
  <p:handoutMasterIdLst>
    <p:handoutMasterId r:id="rId13"/>
  </p:handoutMasterIdLst>
  <p:sldIdLst>
    <p:sldId id="460" r:id="rId4"/>
    <p:sldId id="863" r:id="rId5"/>
    <p:sldId id="860" r:id="rId6"/>
    <p:sldId id="859" r:id="rId7"/>
    <p:sldId id="858" r:id="rId8"/>
    <p:sldId id="848" r:id="rId9"/>
    <p:sldId id="864" r:id="rId10"/>
    <p:sldId id="865" r:id="rId11"/>
  </p:sldIdLst>
  <p:sldSz cx="9906000" cy="721836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>
          <p15:clr>
            <a:srgbClr val="A4A3A4"/>
          </p15:clr>
        </p15:guide>
        <p15:guide id="2" pos="3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C00CC"/>
    <a:srgbClr val="0000FF"/>
    <a:srgbClr val="005580"/>
    <a:srgbClr val="3333CC"/>
    <a:srgbClr val="FF0000"/>
    <a:srgbClr val="66FF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608" y="114"/>
      </p:cViewPr>
      <p:guideLst>
        <p:guide orient="horz" pos="2258"/>
        <p:guide pos="3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026" y="-11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2911-8AAE-49B3-B9EB-2FDC141A8912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39E1-F60B-40AC-840E-A73DDEE45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37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80378" cy="35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45081" y="0"/>
            <a:ext cx="4380378" cy="35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78188" y="536575"/>
            <a:ext cx="3678237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47986" y="3394934"/>
            <a:ext cx="7527200" cy="315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31507"/>
            <a:ext cx="4380378" cy="3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845081" y="6731507"/>
            <a:ext cx="4380378" cy="35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47202-A679-49BA-90B0-A7A5429CE7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31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647202-A679-49BA-90B0-A7A5429CE73F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770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8DE1-9FA8-484F-8634-4BE9E760C2A7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2A5A5-4EA1-4119-9635-301381889B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9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99503-B7EF-4F85-8802-D4A2C321C97F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CED91-FED5-4C79-86C9-655AA5B56A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93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69566-0262-44F0-A9FF-89263E7AAA6F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E3777-8FF2-450E-BAAD-6FE6B39AEB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63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4475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80975"/>
            <a:ext cx="8650288" cy="1051942"/>
          </a:xfrm>
        </p:spPr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592957"/>
            <a:ext cx="9217025" cy="5184081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9362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1064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5214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6922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3621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221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4533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16FC-3EFE-49C9-9A24-86C817169320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2994-733A-4F0C-9648-6E437D96FF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89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29643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3157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0558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BA2BF-196B-4362-BB7F-126F6BE9C001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1228-4633-44A4-9DD1-79B3F6E40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623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C84D-50A4-43E3-9C56-C49A6D2B95DD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4CAAA-9093-43D0-BE9A-51C27961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452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B9A-D6F2-4C35-BC9A-CD8C292F6E4E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D1C4D-263B-410C-BB37-520AD6004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9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C9AD3-B095-421B-97E7-E970A46C919B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05FF-7CF0-4E78-B3BD-696B1BACB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978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510-666B-4F4D-99E9-DE6C324D4054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EDF8C-C2D2-4F91-8F8E-B43369A20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06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81658-A5B9-47AA-A820-6A70DF73914A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7C5F9-E90B-4B4C-AC60-27A3EA0D92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723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C1D30-65DA-403D-8A61-3A2A36CA794C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EC9B-9CA1-4C74-9D2D-B28DF8140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21FE8-B6AF-4F7C-86EA-333F3CB3AE8D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8265C-335B-489F-ADE0-C8C2F27CB3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608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09539-3A39-4318-AC6D-582B130DC407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95B70-E1EF-4E74-AD3C-950B9E3605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594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05C2B-568E-4A7D-8020-8A256F695246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0120C-9A4D-4FEA-91A6-CC1C16D3CB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023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1824E-C605-4717-B9C3-085C48769BFB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E62A3-DE46-4228-9219-127F594A31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45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69107-F5B9-4A66-8F05-4066A33C09BA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AC388-75B6-4587-86AC-CD6B10657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0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2466-5C46-494D-8278-98BC87BCDEAB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65181-A5BC-430F-A406-241912BE3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27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D561B-EC78-4411-9F2A-6816B67105D5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8591-2349-4190-81DA-81B765CA82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0A6AF-8EBF-4D42-95CA-8FCA263CAB9C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49146-96CC-4FCE-9CCA-85635463B2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F4310-54D9-4EB4-86CC-016DDF90574C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B632-56FC-4FB1-97F7-9B9E8E59D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2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FFDE9-723A-44AD-9210-05428BFDE1AA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0535C-4829-493A-AFDB-65B1EF7D52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CB473-DD1E-4934-93D7-48D54B2C7799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2A07D-80E0-487F-A510-F556DF82E2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91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DE7F695-1D4D-4522-BC8D-DCDBC5E85133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07B76D-E0A5-4DF2-8AF6-7EE18EDB0B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6388" y="193675"/>
            <a:ext cx="474662" cy="5000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39738" y="638175"/>
            <a:ext cx="458787" cy="5000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-6350" y="561975"/>
            <a:ext cx="604838" cy="444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79450" y="160338"/>
            <a:ext cx="34925" cy="11080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33375" y="992188"/>
            <a:ext cx="8912225" cy="333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868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0" y="-26988"/>
            <a:ext cx="9906000" cy="628651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endParaRPr lang="zh-CN" altLang="en-US" sz="12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881063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15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4714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fld id="{E4E1E073-D665-470D-A8D4-F8A5350E49A3}" type="slidenum">
              <a:rPr lang="en-US" altLang="zh-CN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rgbClr val="003366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4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41"/>
          <p:cNvSpPr txBox="1">
            <a:spLocks noChangeArrowheads="1"/>
          </p:cNvSpPr>
          <p:nvPr/>
        </p:nvSpPr>
        <p:spPr bwMode="auto">
          <a:xfrm>
            <a:off x="-200025" y="6650038"/>
            <a:ext cx="1900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fld id="{F7ADF51C-31EF-4F55-BC57-18EA70044B92}" type="datetime1">
              <a:rPr lang="en-US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楷体_GB2312" pitchFamily="49" charset="-122"/>
              </a:rPr>
              <a:pPr algn="ctr">
                <a:lnSpc>
                  <a:spcPct val="180000"/>
                </a:lnSpc>
                <a:spcBef>
                  <a:spcPct val="50000"/>
                </a:spcBef>
                <a:buSzPct val="125000"/>
                <a:buFont typeface="Wingdings" pitchFamily="2" charset="2"/>
                <a:buNone/>
                <a:defRPr/>
              </a:pPr>
              <a:t>11/1/2019</a:t>
            </a:fld>
            <a:endParaRPr lang="en-US" sz="1400" b="1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楷体_GB2312" pitchFamily="49" charset="-122"/>
            </a:endParaRPr>
          </a:p>
        </p:txBody>
      </p:sp>
      <p:pic>
        <p:nvPicPr>
          <p:cNvPr id="307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226050"/>
            <a:ext cx="215900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3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 Click to edit Master text styles</a:t>
            </a:r>
          </a:p>
          <a:p>
            <a:pPr lvl="1"/>
            <a:r>
              <a:rPr lang="en-US" altLang="zh-CN" smtClean="0"/>
              <a:t> Second level</a:t>
            </a:r>
          </a:p>
          <a:p>
            <a:pPr lvl="2"/>
            <a:r>
              <a:rPr lang="en-US" altLang="zh-CN" smtClean="0"/>
              <a:t> Third level</a:t>
            </a:r>
          </a:p>
          <a:p>
            <a:pPr lvl="3"/>
            <a:r>
              <a:rPr lang="en-US" altLang="zh-CN" smtClean="0"/>
              <a:t> Fourth level</a:t>
            </a:r>
          </a:p>
          <a:p>
            <a:pPr lvl="4"/>
            <a:r>
              <a:rPr lang="en-US" altLang="zh-CN" smtClean="0"/>
              <a:t> Fifth level</a:t>
            </a:r>
          </a:p>
        </p:txBody>
      </p:sp>
      <p:sp>
        <p:nvSpPr>
          <p:cNvPr id="308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ransition spd="med">
    <p:random/>
  </p:transition>
  <p:txStyles>
    <p:titleStyle>
      <a:lvl1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2pPr>
      <a:lvl3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3pPr>
      <a:lvl4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4pPr>
      <a:lvl5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5pPr>
      <a:lvl6pPr marL="4572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6pPr>
      <a:lvl7pPr marL="9144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7pPr>
      <a:lvl8pPr marL="13716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8pPr>
      <a:lvl9pPr marL="18288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9pPr>
    </p:titleStyle>
    <p:bodyStyle>
      <a:lvl1pPr marL="330200" indent="-330200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5963" indent="-2746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463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AC243E4-9104-4955-BE0B-63BEAD712197}" type="datetime2">
              <a:rPr lang="zh-CN" altLang="en-US"/>
              <a:pPr>
                <a:defRPr/>
              </a:pPr>
              <a:t>2019年11月1日</a:t>
            </a:fld>
            <a:endParaRPr lang="en-US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10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AE6297-8A05-4256-8CEE-D61D18AF30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pinard/p/6955871.html" TargetMode="External"/><Relationship Id="rId2" Type="http://schemas.openxmlformats.org/officeDocument/2006/relationships/hyperlink" Target="https://www.cs.ubc.ca/~murphyk/Software/HMM/hmm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3150" y="2141538"/>
            <a:ext cx="8420100" cy="15398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zh-CN" altLang="en-US" sz="2400" dirty="0" smtClean="0">
                <a:solidFill>
                  <a:srgbClr val="CC00CC"/>
                </a:solidFill>
              </a:rPr>
              <a:t>计算建模</a:t>
            </a:r>
            <a:r>
              <a:rPr lang="zh-CN" altLang="en-US" sz="2400" dirty="0" smtClean="0">
                <a:solidFill>
                  <a:srgbClr val="CC00CC"/>
                </a:solidFill>
                <a:latin typeface="隶书" panose="02010509060101010101" pitchFamily="49" charset="-122"/>
              </a:rPr>
              <a:t/>
            </a:r>
            <a:br>
              <a:rPr lang="zh-CN" altLang="en-US" sz="2400" dirty="0" smtClean="0">
                <a:solidFill>
                  <a:srgbClr val="CC00CC"/>
                </a:solidFill>
                <a:latin typeface="隶书" panose="02010509060101010101" pitchFamily="49" charset="-122"/>
              </a:rPr>
            </a:br>
            <a:r>
              <a:rPr lang="zh-CN" altLang="en-US" sz="2400" dirty="0" smtClean="0">
                <a:solidFill>
                  <a:srgbClr val="CC00CC"/>
                </a:solidFill>
                <a:latin typeface="隶书" panose="02010509060101010101" pitchFamily="49" charset="-122"/>
              </a:rPr>
              <a:t>实验二</a:t>
            </a:r>
            <a:r>
              <a:rPr lang="zh-CN" altLang="en-US" dirty="0" smtClean="0">
                <a:latin typeface="隶书" panose="02010509060101010101" pitchFamily="49" charset="-122"/>
              </a:rPr>
              <a:t> 隐马尔科夫模型</a:t>
            </a:r>
            <a:r>
              <a:rPr lang="zh-CN" altLang="en-US" sz="2000" baseline="-25000" dirty="0" smtClean="0">
                <a:latin typeface="隶书" panose="02010509060101010101" pitchFamily="49" charset="-122"/>
              </a:rPr>
              <a:t>(</a:t>
            </a:r>
            <a:r>
              <a:rPr lang="en-US" altLang="zh-CN" sz="2000" baseline="-25000" dirty="0">
                <a:latin typeface="隶书" panose="02010509060101010101" pitchFamily="49" charset="-122"/>
              </a:rPr>
              <a:t>4</a:t>
            </a:r>
            <a:r>
              <a:rPr lang="zh-CN" altLang="en-US" sz="2000" baseline="-25000" dirty="0" smtClean="0">
                <a:latin typeface="隶书" panose="02010509060101010101" pitchFamily="49" charset="-122"/>
              </a:rPr>
              <a:t>学时</a:t>
            </a:r>
            <a:r>
              <a:rPr lang="zh-CN" altLang="en-US" sz="2000" baseline="-25000" dirty="0" smtClean="0">
                <a:latin typeface="隶书" panose="02010509060101010101" pitchFamily="49" charset="-122"/>
              </a:rPr>
              <a:t>)</a:t>
            </a:r>
            <a:endParaRPr lang="zh-CN" altLang="en-US" sz="2000" dirty="0" smtClean="0">
              <a:latin typeface="隶书" panose="020105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4090988"/>
            <a:ext cx="6934200" cy="1844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范晓鹏，刘绍辉</a:t>
            </a:r>
            <a:endParaRPr lang="en-US" altLang="zh-CN" sz="2600" dirty="0" smtClean="0"/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计算机科学与技术学院 哈尔滨工业大学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600" dirty="0" err="1" smtClean="0"/>
              <a:t>fxp</a:t>
            </a:r>
            <a:r>
              <a:rPr lang="en-US" altLang="zh-CN" sz="2600" dirty="0" smtClean="0"/>
              <a:t>,</a:t>
            </a:r>
            <a:r>
              <a:rPr lang="zh-CN" altLang="en-US" sz="2600" dirty="0" smtClean="0"/>
              <a:t>shliu@hit.edu.cn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 smtClean="0"/>
              <a:t>201</a:t>
            </a:r>
            <a:r>
              <a:rPr lang="en-US" altLang="zh-CN" sz="2600" dirty="0"/>
              <a:t>9</a:t>
            </a:r>
            <a:r>
              <a:rPr lang="zh-CN" altLang="en-US" sz="2600" dirty="0" smtClean="0"/>
              <a:t>年秋季</a:t>
            </a:r>
            <a:endParaRPr lang="zh-CN" altLang="en-US" sz="2600" dirty="0" smtClean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问题一：马尔科夫链的生成（隐状态）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        假设晴天和雨天的初始概率分别为</a:t>
            </a:r>
            <a:r>
              <a:rPr lang="en-US" altLang="zh-CN" dirty="0" smtClean="0"/>
              <a:t>0.6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，如果前一天是晴天，则第二天晴天和雨天概率仍然是</a:t>
            </a:r>
            <a:r>
              <a:rPr lang="en-US" altLang="zh-CN" dirty="0" smtClean="0"/>
              <a:t>0.6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0.4</a:t>
            </a:r>
            <a:r>
              <a:rPr lang="zh-CN" altLang="en-US" dirty="0" smtClean="0"/>
              <a:t>，如果前一天是雨天，则第二天晴天和雨天概率分别为</a:t>
            </a:r>
            <a:r>
              <a:rPr lang="en-US" altLang="zh-CN" dirty="0" smtClean="0"/>
              <a:t>0.3</a:t>
            </a:r>
            <a:r>
              <a:rPr lang="zh-CN" altLang="en-US" dirty="0" smtClean="0"/>
              <a:t>和</a:t>
            </a:r>
            <a:r>
              <a:rPr lang="en-US" altLang="zh-CN" dirty="0" smtClean="0"/>
              <a:t>0.7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试写出天气（晴天、雨天）的状态转移矩阵。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根据初始概率和状态转移矩阵，随机生成</a:t>
            </a:r>
            <a:r>
              <a:rPr lang="en-US" altLang="zh-CN" dirty="0" smtClean="0"/>
              <a:t>20</a:t>
            </a:r>
            <a:r>
              <a:rPr lang="zh-CN" altLang="en-US" dirty="0" smtClean="0"/>
              <a:t>天的天气序列。（用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表示晴天，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表示雨天）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580276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问题二：</a:t>
            </a:r>
            <a:r>
              <a:rPr lang="zh-CN" altLang="en-US" dirty="0">
                <a:latin typeface="隶书" panose="02010509060101010101" pitchFamily="49" charset="-122"/>
              </a:rPr>
              <a:t>马尔科夫链的生成</a:t>
            </a:r>
            <a:r>
              <a:rPr lang="zh-CN" altLang="en-US" dirty="0" smtClean="0">
                <a:latin typeface="隶书" panose="02010509060101010101" pitchFamily="49" charset="-122"/>
              </a:rPr>
              <a:t>（显状态</a:t>
            </a:r>
            <a:r>
              <a:rPr lang="zh-CN" altLang="en-US" dirty="0">
                <a:latin typeface="隶书" panose="02010509060101010101" pitchFamily="49" charset="-122"/>
              </a:rPr>
              <a:t>）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        一</a:t>
            </a:r>
            <a:r>
              <a:rPr lang="zh-CN" altLang="en-US" b="0" dirty="0"/>
              <a:t>个朋友每天根据天气</a:t>
            </a:r>
            <a:r>
              <a:rPr lang="en-US" altLang="zh-CN" b="0" dirty="0" smtClean="0"/>
              <a:t>{</a:t>
            </a:r>
            <a:r>
              <a:rPr lang="zh-CN" altLang="en-US" b="0" dirty="0" smtClean="0"/>
              <a:t>天晴</a:t>
            </a:r>
            <a:r>
              <a:rPr lang="zh-CN" altLang="en-US" b="0" dirty="0"/>
              <a:t>，</a:t>
            </a:r>
            <a:r>
              <a:rPr lang="zh-CN" altLang="en-US" b="0" dirty="0" smtClean="0"/>
              <a:t>下雨</a:t>
            </a:r>
            <a:r>
              <a:rPr lang="en-US" altLang="zh-CN" b="0" dirty="0" smtClean="0"/>
              <a:t>}</a:t>
            </a:r>
            <a:r>
              <a:rPr lang="zh-CN" altLang="en-US" b="0" dirty="0" smtClean="0"/>
              <a:t>按以下概率决定</a:t>
            </a:r>
            <a:r>
              <a:rPr lang="zh-CN" altLang="en-US" b="0" dirty="0"/>
              <a:t>当天的活动</a:t>
            </a:r>
            <a:r>
              <a:rPr lang="en-US" altLang="zh-CN" b="0" dirty="0"/>
              <a:t>{</a:t>
            </a:r>
            <a:r>
              <a:rPr lang="zh-CN" altLang="en-US" b="0" dirty="0"/>
              <a:t>公园散步</a:t>
            </a:r>
            <a:r>
              <a:rPr lang="en-US" altLang="zh-CN" b="0" dirty="0"/>
              <a:t>,</a:t>
            </a:r>
            <a:r>
              <a:rPr lang="zh-CN" altLang="en-US" b="0" dirty="0"/>
              <a:t>购物</a:t>
            </a:r>
            <a:r>
              <a:rPr lang="en-US" altLang="zh-CN" b="0" dirty="0"/>
              <a:t>,</a:t>
            </a:r>
            <a:r>
              <a:rPr lang="zh-CN" altLang="en-US" b="0" dirty="0"/>
              <a:t>清理房间</a:t>
            </a:r>
            <a:r>
              <a:rPr lang="en-US" altLang="zh-CN" b="0" dirty="0"/>
              <a:t>}</a:t>
            </a:r>
            <a:r>
              <a:rPr lang="zh-CN" altLang="en-US" b="0" dirty="0"/>
              <a:t>中的一</a:t>
            </a:r>
            <a:r>
              <a:rPr lang="zh-CN" altLang="en-US" b="0" dirty="0" smtClean="0"/>
              <a:t>种</a:t>
            </a:r>
            <a:endParaRPr lang="en-US" altLang="zh-CN" b="0" dirty="0"/>
          </a:p>
          <a:p>
            <a:pPr marL="0" indent="0">
              <a:buNone/>
            </a:pPr>
            <a:r>
              <a:rPr lang="en-US" altLang="zh-CN" b="0" dirty="0" err="1"/>
              <a:t>emission_probability</a:t>
            </a:r>
            <a:r>
              <a:rPr lang="en-US" altLang="zh-CN" b="0" dirty="0"/>
              <a:t> = {</a:t>
            </a:r>
          </a:p>
          <a:p>
            <a:pPr marL="0" indent="0">
              <a:buNone/>
            </a:pPr>
            <a:r>
              <a:rPr lang="en-US" altLang="zh-CN" b="0" dirty="0"/>
              <a:t>  'Sunny' : {'walk': 0.6, 'shop': 0.3, 'clean': 0.1</a:t>
            </a:r>
            <a:r>
              <a:rPr lang="en-US" altLang="zh-CN" b="0" dirty="0" smtClean="0"/>
              <a:t>},</a:t>
            </a:r>
          </a:p>
          <a:p>
            <a:pPr marL="0" indent="0">
              <a:buNone/>
            </a:pPr>
            <a:r>
              <a:rPr lang="en-US" altLang="zh-CN" b="0" dirty="0" smtClean="0"/>
              <a:t>   </a:t>
            </a:r>
            <a:r>
              <a:rPr lang="en-US" altLang="zh-CN" b="0" dirty="0"/>
              <a:t>'Rainy' : {'walk': 0.1, 'shop': 0.4, 'clean': 0.5},</a:t>
            </a:r>
          </a:p>
          <a:p>
            <a:pPr marL="0" indent="0">
              <a:buNone/>
            </a:pPr>
            <a:r>
              <a:rPr lang="en-US" altLang="zh-CN" b="0" dirty="0" smtClean="0"/>
              <a:t>}</a:t>
            </a:r>
          </a:p>
          <a:p>
            <a:pPr marL="0" indent="0">
              <a:buNone/>
            </a:pPr>
            <a:r>
              <a:rPr lang="en-US" altLang="zh-CN" b="0" dirty="0" smtClean="0"/>
              <a:t>1. </a:t>
            </a:r>
            <a:r>
              <a:rPr lang="zh-CN" altLang="en-US" b="0" dirty="0" smtClean="0"/>
              <a:t>请按照问题一生成的天气序列，以及以上概率，来生成这位朋友这</a:t>
            </a:r>
            <a:r>
              <a:rPr lang="en-US" altLang="zh-CN" b="0" dirty="0" smtClean="0"/>
              <a:t>20</a:t>
            </a:r>
            <a:r>
              <a:rPr lang="zh-CN" altLang="en-US" b="0" dirty="0" smtClean="0"/>
              <a:t>天的活动序列（用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表示散步，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表示购物，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表示清理）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420238107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问题三：隐</a:t>
            </a:r>
            <a:r>
              <a:rPr lang="zh-CN" altLang="en-US" dirty="0">
                <a:latin typeface="隶书" panose="02010509060101010101" pitchFamily="49" charset="-122"/>
              </a:rPr>
              <a:t>马尔科夫模型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问题二中的朋友每天在朋友圈发布当天的活动</a:t>
            </a:r>
            <a:endParaRPr lang="en-US" altLang="zh-CN" b="0" dirty="0" smtClean="0"/>
          </a:p>
          <a:p>
            <a:pPr marL="514350" indent="-514350">
              <a:buAutoNum type="arabicPeriod"/>
            </a:pPr>
            <a:r>
              <a:rPr lang="zh-CN" altLang="en-US" b="0" dirty="0" smtClean="0"/>
              <a:t>假设他连续三天发布的活动状态分别是</a:t>
            </a:r>
            <a:r>
              <a:rPr lang="en-US" altLang="zh-CN" b="0" dirty="0" smtClean="0"/>
              <a:t>1 2 3</a:t>
            </a:r>
            <a:r>
              <a:rPr lang="zh-CN" altLang="en-US" b="0" dirty="0" smtClean="0"/>
              <a:t>，请计算这三天天气序列为</a:t>
            </a:r>
            <a:r>
              <a:rPr lang="en-US" altLang="zh-CN" b="0" dirty="0" smtClean="0"/>
              <a:t>1 2 2</a:t>
            </a:r>
            <a:r>
              <a:rPr lang="zh-CN" altLang="en-US" b="0" dirty="0" smtClean="0"/>
              <a:t>的概率。</a:t>
            </a:r>
            <a:endParaRPr lang="en-US" altLang="zh-CN" b="0" dirty="0" smtClean="0"/>
          </a:p>
          <a:p>
            <a:pPr marL="514350" indent="-514350">
              <a:buAutoNum type="arabicPeriod"/>
            </a:pPr>
            <a:r>
              <a:rPr lang="zh-CN" altLang="en-US" b="0" dirty="0" smtClean="0"/>
              <a:t>假设他连续二十天发布的状态是</a:t>
            </a:r>
            <a:r>
              <a:rPr lang="en-US" altLang="zh-CN" b="0" dirty="0"/>
              <a:t>2     1     3     2     3     2     2     3     3     1     2     1     1     1     2     3     3     3     3     2 </a:t>
            </a:r>
            <a:r>
              <a:rPr lang="zh-CN" altLang="en-US" b="0" dirty="0" smtClean="0"/>
              <a:t>，请</a:t>
            </a:r>
            <a:r>
              <a:rPr lang="zh-CN" altLang="en-US" b="0" dirty="0"/>
              <a:t>推测</a:t>
            </a:r>
            <a:r>
              <a:rPr lang="zh-CN" altLang="en-US" b="0" dirty="0" smtClean="0"/>
              <a:t>这</a:t>
            </a:r>
            <a:r>
              <a:rPr lang="en-US" altLang="zh-CN" b="0" dirty="0" smtClean="0"/>
              <a:t>20</a:t>
            </a:r>
            <a:r>
              <a:rPr lang="zh-CN" altLang="en-US" b="0" dirty="0" smtClean="0"/>
              <a:t>天</a:t>
            </a:r>
            <a:r>
              <a:rPr lang="zh-CN" altLang="en-US" b="0" dirty="0"/>
              <a:t>的</a:t>
            </a:r>
            <a:r>
              <a:rPr lang="zh-CN" altLang="en-US" b="0" dirty="0" smtClean="0"/>
              <a:t>天气</a:t>
            </a:r>
            <a:endParaRPr lang="en-US" altLang="zh-CN" b="0" dirty="0" smtClean="0"/>
          </a:p>
          <a:p>
            <a:pPr marL="514350" indent="-514350">
              <a:buAutoNum type="arabicPeriod"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78629622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42950" y="2243138"/>
            <a:ext cx="8420100" cy="1546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en-US" altLang="zh-CN" sz="4400" dirty="0" smtClean="0">
                <a:latin typeface="隶书" panose="02010509060101010101" pitchFamily="49" charset="-122"/>
              </a:rPr>
              <a:t>END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77850" y="3368675"/>
            <a:ext cx="6686550" cy="17637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buNone/>
            </a:pPr>
            <a:r>
              <a:rPr lang="zh-CN" altLang="en-US" sz="3400" dirty="0">
                <a:latin typeface="隶书" panose="02010509060101010101" pitchFamily="49" charset="-122"/>
              </a:rPr>
              <a:t>实验</a:t>
            </a:r>
            <a:r>
              <a:rPr lang="zh-CN" altLang="en-US" sz="3400" dirty="0" smtClean="0">
                <a:latin typeface="隶书" panose="02010509060101010101" pitchFamily="49" charset="-122"/>
              </a:rPr>
              <a:t>二 隐</a:t>
            </a:r>
            <a:r>
              <a:rPr lang="zh-CN" altLang="en-US" sz="3400" dirty="0">
                <a:latin typeface="隶书" panose="02010509060101010101" pitchFamily="49" charset="-122"/>
              </a:rPr>
              <a:t>马尔科夫模型</a:t>
            </a:r>
            <a:endParaRPr lang="zh-CN" alt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3811886142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>
                <a:latin typeface="隶书" panose="02010509060101010101" pitchFamily="49" charset="-122"/>
              </a:rPr>
              <a:t>隐马尔科夫</a:t>
            </a:r>
            <a:r>
              <a:rPr lang="zh-CN" altLang="en-US" dirty="0" smtClean="0">
                <a:latin typeface="隶书" panose="02010509060101010101" pitchFamily="49" charset="-122"/>
              </a:rPr>
              <a:t>模型</a:t>
            </a:r>
            <a:r>
              <a:rPr lang="en-US" altLang="zh-CN" dirty="0" smtClean="0">
                <a:latin typeface="隶书" panose="02010509060101010101" pitchFamily="49" charset="-122"/>
              </a:rPr>
              <a:t>HMM</a:t>
            </a:r>
            <a:r>
              <a:rPr lang="zh-CN" altLang="en-US" dirty="0" smtClean="0">
                <a:latin typeface="隶书" panose="02010509060101010101" pitchFamily="49" charset="-122"/>
              </a:rPr>
              <a:t>简介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HMM</a:t>
            </a:r>
            <a:r>
              <a:rPr lang="zh-CN" altLang="en-US" dirty="0"/>
              <a:t>：隐马尔科夫模型中有隐含状态序列、观察序列、初始状态概率分布，状态序列转移矩阵，输出转移概率矩阵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r>
              <a:rPr lang="zh-CN" altLang="en-US" dirty="0"/>
              <a:t>隐马模型的三个问题</a:t>
            </a:r>
            <a:endParaRPr lang="en-US" altLang="zh-CN" dirty="0"/>
          </a:p>
          <a:p>
            <a:pPr lvl="1"/>
            <a:r>
              <a:rPr lang="zh-CN" altLang="en-US" dirty="0"/>
              <a:t>概率计算：计算特定观测序列的概率</a:t>
            </a:r>
            <a:r>
              <a:rPr lang="en-US" altLang="zh-CN" dirty="0"/>
              <a:t>forward/backward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预测问题：给定模型和观测序列，求给定观测序列条件下，最可能出现的对应的状态序列</a:t>
            </a:r>
            <a:r>
              <a:rPr lang="en-US" altLang="zh-CN" dirty="0" err="1"/>
              <a:t>viterbi</a:t>
            </a:r>
            <a:r>
              <a:rPr lang="zh-CN" altLang="en-US" dirty="0"/>
              <a:t>解码算法</a:t>
            </a:r>
            <a:r>
              <a:rPr lang="en-US" altLang="zh-CN" dirty="0"/>
              <a:t>(</a:t>
            </a:r>
            <a:r>
              <a:rPr lang="zh-CN" altLang="en-US" dirty="0"/>
              <a:t>基于动态规划的思想</a:t>
            </a:r>
            <a:r>
              <a:rPr lang="en-US" altLang="zh-CN" dirty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学习问题：给定观测序列，估计模型的参数，使得在该模型下观测序列的条件概率最大</a:t>
            </a:r>
            <a:r>
              <a:rPr lang="en-US" altLang="zh-CN" dirty="0"/>
              <a:t>:</a:t>
            </a:r>
            <a:r>
              <a:rPr lang="en-US" altLang="zh-CN" dirty="0" err="1"/>
              <a:t>baum</a:t>
            </a:r>
            <a:r>
              <a:rPr lang="en-US" altLang="zh-CN" dirty="0"/>
              <a:t>-welch</a:t>
            </a:r>
            <a:r>
              <a:rPr lang="zh-CN" altLang="en-US" dirty="0"/>
              <a:t>算法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570334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天气问题的求解（维特比算法）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atinLnBrk="0"/>
            <a:r>
              <a:rPr lang="zh-CN" altLang="en-US" dirty="0"/>
              <a:t>求解最可能的隐状态序列是</a:t>
            </a:r>
            <a:r>
              <a:rPr lang="en-US" altLang="zh-CN" dirty="0"/>
              <a:t>HMM</a:t>
            </a:r>
            <a:r>
              <a:rPr lang="zh-CN" altLang="en-US" dirty="0"/>
              <a:t>的三个典型问题之一，通常用维特比算法解决。维特比算法就是求解</a:t>
            </a:r>
            <a:r>
              <a:rPr lang="en-US" altLang="zh-CN" dirty="0"/>
              <a:t>HMM</a:t>
            </a:r>
            <a:r>
              <a:rPr lang="zh-CN" altLang="en-US" dirty="0"/>
              <a:t>上的最短路径（</a:t>
            </a:r>
            <a:r>
              <a:rPr lang="en-US" altLang="zh-CN" dirty="0"/>
              <a:t>-log(</a:t>
            </a:r>
            <a:r>
              <a:rPr lang="en-US" altLang="zh-CN" dirty="0" err="1"/>
              <a:t>prob</a:t>
            </a:r>
            <a:r>
              <a:rPr lang="en-US" altLang="zh-CN" dirty="0"/>
              <a:t>)</a:t>
            </a:r>
            <a:r>
              <a:rPr lang="zh-CN" altLang="en-US" dirty="0"/>
              <a:t>，也即是最大概率）的算法。</a:t>
            </a:r>
          </a:p>
          <a:p>
            <a:pPr latinLnBrk="0"/>
            <a:r>
              <a:rPr lang="zh-CN" altLang="en-US" dirty="0"/>
              <a:t>稍微用中文讲讲思路，很明显，第一天天晴还是下雨可以算出来：</a:t>
            </a:r>
          </a:p>
          <a:p>
            <a:pPr latinLnBrk="0"/>
            <a:r>
              <a:rPr lang="zh-CN" altLang="en-US" dirty="0"/>
              <a:t>定义</a:t>
            </a:r>
            <a:r>
              <a:rPr lang="en-US" altLang="zh-CN" dirty="0"/>
              <a:t>V[</a:t>
            </a:r>
            <a:r>
              <a:rPr lang="zh-CN" altLang="en-US" dirty="0"/>
              <a:t>时间</a:t>
            </a:r>
            <a:r>
              <a:rPr lang="en-US" altLang="zh-CN" dirty="0"/>
              <a:t>][</a:t>
            </a:r>
            <a:r>
              <a:rPr lang="zh-CN" altLang="en-US" dirty="0"/>
              <a:t>今天天气</a:t>
            </a:r>
            <a:r>
              <a:rPr lang="en-US" altLang="zh-CN" dirty="0"/>
              <a:t>] = </a:t>
            </a:r>
            <a:r>
              <a:rPr lang="zh-CN" altLang="en-US" dirty="0"/>
              <a:t>概率，注意今天天气指的是，前几天的天气都确定下来了（概率最大）今天天气是</a:t>
            </a:r>
            <a:r>
              <a:rPr lang="en-US" altLang="zh-CN" dirty="0"/>
              <a:t>X</a:t>
            </a:r>
            <a:r>
              <a:rPr lang="zh-CN" altLang="en-US" dirty="0"/>
              <a:t>的概率，这里的概率就是一个累乘的概率了。</a:t>
            </a:r>
          </a:p>
          <a:p>
            <a:pPr latinLnBrk="0"/>
            <a:r>
              <a:rPr lang="zh-CN" altLang="en-US" dirty="0"/>
              <a:t>    因为第一天我的朋友去散步了，所以第一天下雨的概率</a:t>
            </a:r>
            <a:r>
              <a:rPr lang="en-US" altLang="zh-CN" dirty="0"/>
              <a:t>V[</a:t>
            </a:r>
            <a:r>
              <a:rPr lang="zh-CN" altLang="en-US" dirty="0"/>
              <a:t>第一天</a:t>
            </a:r>
            <a:r>
              <a:rPr lang="en-US" altLang="zh-CN" dirty="0"/>
              <a:t>][</a:t>
            </a:r>
            <a:r>
              <a:rPr lang="zh-CN" altLang="en-US" dirty="0"/>
              <a:t>下雨</a:t>
            </a:r>
            <a:r>
              <a:rPr lang="en-US" altLang="zh-CN" dirty="0"/>
              <a:t>] = </a:t>
            </a:r>
            <a:r>
              <a:rPr lang="zh-CN" altLang="en-US" dirty="0"/>
              <a:t>初始概率</a:t>
            </a:r>
            <a:r>
              <a:rPr lang="en-US" altLang="zh-CN" dirty="0"/>
              <a:t>[</a:t>
            </a:r>
            <a:r>
              <a:rPr lang="zh-CN" altLang="en-US" dirty="0"/>
              <a:t>下雨</a:t>
            </a:r>
            <a:r>
              <a:rPr lang="en-US" altLang="zh-CN" dirty="0"/>
              <a:t>] * </a:t>
            </a:r>
            <a:r>
              <a:rPr lang="zh-CN" altLang="en-US" dirty="0"/>
              <a:t>发射概率</a:t>
            </a:r>
            <a:r>
              <a:rPr lang="en-US" altLang="zh-CN" dirty="0"/>
              <a:t>[</a:t>
            </a:r>
            <a:r>
              <a:rPr lang="zh-CN" altLang="en-US" dirty="0"/>
              <a:t>下雨</a:t>
            </a:r>
            <a:r>
              <a:rPr lang="en-US" altLang="zh-CN" dirty="0"/>
              <a:t>][</a:t>
            </a:r>
            <a:r>
              <a:rPr lang="zh-CN" altLang="en-US" dirty="0"/>
              <a:t>散步</a:t>
            </a:r>
            <a:r>
              <a:rPr lang="en-US" altLang="zh-CN" dirty="0"/>
              <a:t>] = 0.6 * 0.1 = 0.06</a:t>
            </a:r>
            <a:r>
              <a:rPr lang="zh-CN" altLang="en-US" dirty="0"/>
              <a:t>，同理可得</a:t>
            </a:r>
            <a:r>
              <a:rPr lang="en-US" altLang="zh-CN" dirty="0"/>
              <a:t>V[</a:t>
            </a:r>
            <a:r>
              <a:rPr lang="zh-CN" altLang="en-US" dirty="0"/>
              <a:t>第一天</a:t>
            </a:r>
            <a:r>
              <a:rPr lang="en-US" altLang="zh-CN" dirty="0"/>
              <a:t>][</a:t>
            </a:r>
            <a:r>
              <a:rPr lang="zh-CN" altLang="en-US" dirty="0"/>
              <a:t>天晴</a:t>
            </a:r>
            <a:r>
              <a:rPr lang="en-US" altLang="zh-CN" dirty="0"/>
              <a:t>] = 0.24 </a:t>
            </a:r>
            <a:r>
              <a:rPr lang="zh-CN" altLang="en-US" dirty="0"/>
              <a:t>。从直觉上来看，因为第一天朋友出门了，她一般喜欢在天晴的时候散步，所以第一天天晴的概率比较大，数字与直觉统一了。</a:t>
            </a:r>
          </a:p>
          <a:p>
            <a:pPr latinLnBrk="0"/>
            <a:r>
              <a:rPr lang="zh-CN" altLang="en-US" dirty="0"/>
              <a:t>从第二天开始，对于每种天气</a:t>
            </a:r>
            <a:r>
              <a:rPr lang="en-US" altLang="zh-CN" dirty="0"/>
              <a:t>Y</a:t>
            </a:r>
            <a:r>
              <a:rPr lang="zh-CN" altLang="en-US" dirty="0"/>
              <a:t>，都有前一天天气是</a:t>
            </a:r>
            <a:r>
              <a:rPr lang="en-US" altLang="zh-CN" dirty="0"/>
              <a:t>X</a:t>
            </a:r>
            <a:r>
              <a:rPr lang="zh-CN" altLang="en-US" dirty="0"/>
              <a:t>的概率 * </a:t>
            </a:r>
            <a:r>
              <a:rPr lang="en-US" altLang="zh-CN" dirty="0"/>
              <a:t>X</a:t>
            </a:r>
            <a:r>
              <a:rPr lang="zh-CN" altLang="en-US" dirty="0"/>
              <a:t>转移到</a:t>
            </a:r>
            <a:r>
              <a:rPr lang="en-US" altLang="zh-CN" dirty="0"/>
              <a:t>Y</a:t>
            </a:r>
            <a:r>
              <a:rPr lang="zh-CN" altLang="en-US" dirty="0"/>
              <a:t>的概率 * </a:t>
            </a:r>
            <a:r>
              <a:rPr lang="en-US" altLang="zh-CN" dirty="0"/>
              <a:t>Y</a:t>
            </a:r>
            <a:r>
              <a:rPr lang="zh-CN" altLang="en-US" dirty="0"/>
              <a:t>天气下朋友进行这天这种活动的概率。因为前一天天气</a:t>
            </a:r>
            <a:r>
              <a:rPr lang="en-US" altLang="zh-CN" dirty="0"/>
              <a:t>X</a:t>
            </a:r>
            <a:r>
              <a:rPr lang="zh-CN" altLang="en-US" dirty="0"/>
              <a:t>有两种可能，所以</a:t>
            </a:r>
            <a:r>
              <a:rPr lang="en-US" altLang="zh-CN" dirty="0"/>
              <a:t>Y</a:t>
            </a:r>
            <a:r>
              <a:rPr lang="zh-CN" altLang="en-US" dirty="0"/>
              <a:t>的概率有两个，选取其中较大一个作为</a:t>
            </a:r>
            <a:r>
              <a:rPr lang="en-US" altLang="zh-CN" dirty="0"/>
              <a:t>V[</a:t>
            </a:r>
            <a:r>
              <a:rPr lang="zh-CN" altLang="en-US" dirty="0"/>
              <a:t>第二天</a:t>
            </a:r>
            <a:r>
              <a:rPr lang="en-US" altLang="zh-CN" dirty="0"/>
              <a:t>][</a:t>
            </a:r>
            <a:r>
              <a:rPr lang="zh-CN" altLang="en-US" dirty="0"/>
              <a:t>天气</a:t>
            </a:r>
            <a:r>
              <a:rPr lang="en-US" altLang="zh-CN" dirty="0"/>
              <a:t>Y]</a:t>
            </a:r>
            <a:r>
              <a:rPr lang="zh-CN" altLang="en-US" dirty="0"/>
              <a:t>的概率，同时将今天的天气加入到结果序列中</a:t>
            </a:r>
          </a:p>
          <a:p>
            <a:pPr latinLnBrk="0"/>
            <a:r>
              <a:rPr lang="zh-CN" altLang="en-US" dirty="0"/>
              <a:t>比较</a:t>
            </a:r>
            <a:r>
              <a:rPr lang="en-US" altLang="zh-CN" dirty="0"/>
              <a:t>V[</a:t>
            </a:r>
            <a:r>
              <a:rPr lang="zh-CN" altLang="en-US" dirty="0"/>
              <a:t>最后一天</a:t>
            </a:r>
            <a:r>
              <a:rPr lang="en-US" altLang="zh-CN" dirty="0"/>
              <a:t>][</a:t>
            </a:r>
            <a:r>
              <a:rPr lang="zh-CN" altLang="en-US" dirty="0"/>
              <a:t>下雨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[</a:t>
            </a:r>
            <a:r>
              <a:rPr lang="zh-CN" altLang="en-US" dirty="0"/>
              <a:t>最后一天</a:t>
            </a:r>
            <a:r>
              <a:rPr lang="en-US" altLang="zh-CN" dirty="0"/>
              <a:t>][</a:t>
            </a:r>
            <a:r>
              <a:rPr lang="zh-CN" altLang="en-US" dirty="0"/>
              <a:t>天晴</a:t>
            </a:r>
            <a:r>
              <a:rPr lang="en-US" altLang="zh-CN" dirty="0"/>
              <a:t>]</a:t>
            </a:r>
            <a:r>
              <a:rPr lang="zh-CN" altLang="en-US" dirty="0"/>
              <a:t>的概率，找出较大的哪一个对应的序列，就是最终结果。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606022391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lnSpc>
                <a:spcPct val="200000"/>
              </a:lnSpc>
            </a:pPr>
            <a:r>
              <a:rPr lang="zh-CN" altLang="en-US" dirty="0" smtClean="0">
                <a:latin typeface="隶书" panose="02010509060101010101" pitchFamily="49" charset="-122"/>
              </a:rPr>
              <a:t>参考资料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://www.cs.ubc.ca/~</a:t>
            </a:r>
            <a:r>
              <a:rPr lang="en-US" altLang="zh-CN" dirty="0" smtClean="0">
                <a:hlinkClick r:id="rId2"/>
              </a:rPr>
              <a:t>murphyk/Software/HMM/hmm.html</a:t>
            </a:r>
            <a:endParaRPr lang="en-US" altLang="zh-CN" dirty="0" smtClean="0"/>
          </a:p>
          <a:p>
            <a:pPr latinLnBrk="0"/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www.cnblogs.com/pinard/p/6955871.html</a:t>
            </a:r>
            <a:endParaRPr lang="en-US" altLang="zh-CN" dirty="0" smtClean="0"/>
          </a:p>
          <a:p>
            <a:pPr latinLnBrk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2323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torola">
  <a:themeElements>
    <a:clrScheme name="1_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1_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7876</TotalTime>
  <Pages>0</Pages>
  <Words>566</Words>
  <Characters>0</Characters>
  <Application>Microsoft Office PowerPoint</Application>
  <DocSecurity>0</DocSecurity>
  <PresentationFormat>自定义</PresentationFormat>
  <Lines>0</Lines>
  <Paragraphs>39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黑体</vt:lpstr>
      <vt:lpstr>楷体_GB2312</vt:lpstr>
      <vt:lpstr>隶书</vt:lpstr>
      <vt:lpstr>宋体</vt:lpstr>
      <vt:lpstr>Arial</vt:lpstr>
      <vt:lpstr>Bookman Old Style</vt:lpstr>
      <vt:lpstr>Tahoma</vt:lpstr>
      <vt:lpstr>Times New Roman</vt:lpstr>
      <vt:lpstr>Wingdings</vt:lpstr>
      <vt:lpstr>自定义设计方案</vt:lpstr>
      <vt:lpstr>1_Motorola</vt:lpstr>
      <vt:lpstr>1_自定义设计方案</vt:lpstr>
      <vt:lpstr>计算建模 实验二 隐马尔科夫模型(4学时)</vt:lpstr>
      <vt:lpstr>问题一：马尔科夫链的生成（隐状态）</vt:lpstr>
      <vt:lpstr>问题二：马尔科夫链的生成（显状态）</vt:lpstr>
      <vt:lpstr>问题三：隐马尔科夫模型</vt:lpstr>
      <vt:lpstr>END</vt:lpstr>
      <vt:lpstr>隐马尔科夫模型HMM简介</vt:lpstr>
      <vt:lpstr>天气问题的求解（维特比算法）</vt:lpstr>
      <vt:lpstr>参考资料</vt:lpstr>
    </vt:vector>
  </TitlesOfParts>
  <Company>Harbin Institute of Technology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多媒体技术-信号处理技术与信息论基础</dc:title>
  <dc:creator>刘绍辉</dc:creator>
  <cp:lastModifiedBy>fxp</cp:lastModifiedBy>
  <cp:revision>1910</cp:revision>
  <cp:lastPrinted>2015-10-10T13:26:19Z</cp:lastPrinted>
  <dcterms:created xsi:type="dcterms:W3CDTF">2001-03-12T06:47:33Z</dcterms:created>
  <dcterms:modified xsi:type="dcterms:W3CDTF">2019-11-01T04:35:41Z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