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824" r:id="rId3"/>
    <p:sldMasterId id="2147483825" r:id="rId4"/>
  </p:sldMasterIdLst>
  <p:notesMasterIdLst>
    <p:notesMasterId r:id="rId18"/>
  </p:notesMasterIdLst>
  <p:handoutMasterIdLst>
    <p:handoutMasterId r:id="rId19"/>
  </p:handoutMasterIdLst>
  <p:sldIdLst>
    <p:sldId id="460" r:id="rId5"/>
    <p:sldId id="644" r:id="rId6"/>
    <p:sldId id="848" r:id="rId7"/>
    <p:sldId id="849" r:id="rId8"/>
    <p:sldId id="865" r:id="rId9"/>
    <p:sldId id="866" r:id="rId10"/>
    <p:sldId id="867" r:id="rId11"/>
    <p:sldId id="868" r:id="rId12"/>
    <p:sldId id="869" r:id="rId13"/>
    <p:sldId id="870" r:id="rId14"/>
    <p:sldId id="871" r:id="rId15"/>
    <p:sldId id="872" r:id="rId16"/>
    <p:sldId id="858" r:id="rId17"/>
  </p:sldIdLst>
  <p:sldSz cx="9906000" cy="721836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8">
          <p15:clr>
            <a:srgbClr val="A4A3A4"/>
          </p15:clr>
        </p15:guide>
        <p15:guide id="2" pos="3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CC00CC"/>
    <a:srgbClr val="0000FF"/>
    <a:srgbClr val="005580"/>
    <a:srgbClr val="3333CC"/>
    <a:srgbClr val="FF0000"/>
    <a:srgbClr val="66FF3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608" y="96"/>
      </p:cViewPr>
      <p:guideLst>
        <p:guide orient="horz" pos="2258"/>
        <p:guide pos="31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026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2911-8AAE-49B3-B9EB-2FDC141A8912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239E1-F60B-40AC-840E-A73DDEE45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37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t" anchorCtr="0" compatLnSpc="1">
            <a:prstTxWarp prst="textNoShape">
              <a:avLst/>
            </a:prstTxWarp>
          </a:bodyPr>
          <a:lstStyle>
            <a:lvl1pPr defTabSz="946150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4475" y="0"/>
            <a:ext cx="3038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t" anchorCtr="0" compatLnSpc="1">
            <a:prstTxWarp prst="textNoShape">
              <a:avLst/>
            </a:prstTxWarp>
          </a:bodyPr>
          <a:lstStyle>
            <a:lvl1pPr algn="r" defTabSz="946150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98525" y="773113"/>
            <a:ext cx="530225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894263"/>
            <a:ext cx="5221287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04388"/>
            <a:ext cx="30384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b" anchorCtr="0" compatLnSpc="1">
            <a:prstTxWarp prst="textNoShape">
              <a:avLst/>
            </a:prstTxWarp>
          </a:bodyPr>
          <a:lstStyle>
            <a:lvl1pPr defTabSz="946150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4475" y="9704388"/>
            <a:ext cx="30384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b" anchorCtr="0" compatLnSpc="1">
            <a:prstTxWarp prst="textNoShape">
              <a:avLst/>
            </a:prstTxWarp>
          </a:bodyPr>
          <a:lstStyle>
            <a:lvl1pPr algn="r" defTabSz="946150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647202-A679-49BA-90B0-A7A5429CE7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315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68350"/>
            <a:ext cx="526415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A365-04A0-416E-A0F1-20CE157FB9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5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49073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80948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9338" y="180975"/>
            <a:ext cx="2306637" cy="6596063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425" y="180975"/>
            <a:ext cx="6767513" cy="6596063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08735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F8DE1-9FA8-484F-8634-4BE9E760C2A7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2A5A5-4EA1-4119-9635-301381889B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591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F16FC-3EFE-49C9-9A24-86C817169320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2994-733A-4F0C-9648-6E437D96FF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689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21FE8-B6AF-4F7C-86EA-333F3CB3AE8D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8265C-335B-489F-ADE0-C8C2F27CB3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608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B2466-5C46-494D-8278-98BC87BCDEAB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65181-A5BC-430F-A406-241912BE32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274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D561B-EC78-4411-9F2A-6816B67105D5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E8591-2349-4190-81DA-81B765CA82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155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0A6AF-8EBF-4D42-95CA-8FCA263CAB9C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49146-96CC-4FCE-9CCA-85635463B2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06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F4310-54D9-4EB4-86CC-016DDF90574C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B632-56FC-4FB1-97F7-9B9E8E59DA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2557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FFDE9-723A-44AD-9210-05428BFDE1AA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0535C-4829-493A-AFDB-65B1EF7D52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7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47678"/>
      </p:ext>
    </p:extLst>
  </p:cSld>
  <p:clrMapOvr>
    <a:masterClrMapping/>
  </p:clrMapOvr>
  <p:transition spd="med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CB473-DD1E-4934-93D7-48D54B2C7799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2A07D-80E0-487F-A510-F556DF82E2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913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99503-B7EF-4F85-8802-D4A2C321C97F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CED91-FED5-4C79-86C9-655AA5B56A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9369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91413" y="49213"/>
            <a:ext cx="2332037" cy="63992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49213"/>
            <a:ext cx="6843713" cy="63992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69566-0262-44F0-A9FF-89263E7AAA6F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E3777-8FF2-450E-BAAD-6FE6B39AEB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632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4475"/>
      </p:ext>
    </p:extLst>
  </p:cSld>
  <p:clrMapOvr>
    <a:masterClrMapping/>
  </p:clrMapOvr>
  <p:transition spd="med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180975"/>
            <a:ext cx="8650288" cy="1051942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592957"/>
            <a:ext cx="9217025" cy="518408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29362"/>
      </p:ext>
    </p:extLst>
  </p:cSld>
  <p:clrMapOvr>
    <a:masterClrMapping/>
  </p:clrMapOvr>
  <p:transition spd="med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61064"/>
      </p:ext>
    </p:extLst>
  </p:cSld>
  <p:clrMapOvr>
    <a:masterClrMapping/>
  </p:clrMapOvr>
  <p:transition spd="med"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0" y="1160463"/>
            <a:ext cx="45323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3663" y="1160463"/>
            <a:ext cx="4532312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55214"/>
      </p:ext>
    </p:extLst>
  </p:cSld>
  <p:clrMapOvr>
    <a:masterClrMapping/>
  </p:clrMapOvr>
  <p:transition spd="med"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96922"/>
      </p:ext>
    </p:extLst>
  </p:cSld>
  <p:clrMapOvr>
    <a:masterClrMapping/>
  </p:clrMapOvr>
  <p:transition spd="med"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63621"/>
      </p:ext>
    </p:extLst>
  </p:cSld>
  <p:clrMapOvr>
    <a:masterClrMapping/>
  </p:clrMapOvr>
  <p:transition spd="med"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0221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4121953"/>
      </p:ext>
    </p:extLst>
  </p:cSld>
  <p:clrMapOvr>
    <a:masterClrMapping/>
  </p:clrMapOvr>
  <p:transition spd="med"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45333"/>
      </p:ext>
    </p:extLst>
  </p:cSld>
  <p:clrMapOvr>
    <a:masterClrMapping/>
  </p:clrMapOvr>
  <p:transition spd="med"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29643"/>
      </p:ext>
    </p:extLst>
  </p:cSld>
  <p:clrMapOvr>
    <a:masterClrMapping/>
  </p:clrMapOvr>
  <p:transition spd="med"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13157"/>
      </p:ext>
    </p:extLst>
  </p:cSld>
  <p:clrMapOvr>
    <a:masterClrMapping/>
  </p:clrMapOvr>
  <p:transition spd="med"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9338" y="180975"/>
            <a:ext cx="2306637" cy="6596063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425" y="180975"/>
            <a:ext cx="6767513" cy="6596063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40558"/>
      </p:ext>
    </p:extLst>
  </p:cSld>
  <p:clrMapOvr>
    <a:masterClrMapping/>
  </p:clrMapOvr>
  <p:transition spd="med"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 userDrawn="1"/>
        </p:nvSpPr>
        <p:spPr bwMode="auto">
          <a:xfrm>
            <a:off x="-6173" y="7474563"/>
            <a:ext cx="9912174" cy="38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sz="2667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57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BA2BF-196B-4362-BB7F-126F6BE9C001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91228-4633-44A4-9DD1-79B3F6E40F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66239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AC84D-50A4-43E3-9C56-C49A6D2B95DD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4CAAA-9093-43D0-BE9A-51C27961FE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34527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D0B9A-D6F2-4C35-BC9A-CD8C292F6E4E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D1C4D-263B-410C-BB37-520AD60043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903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C9AD3-B095-421B-97E7-E970A46C919B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305FF-7CF0-4E78-B3BD-696B1BACB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9787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A0510-666B-4F4D-99E9-DE6C324D4054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EDF8C-C2D2-4F91-8F8E-B43369A20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10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0" y="1160463"/>
            <a:ext cx="45323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3663" y="1160463"/>
            <a:ext cx="4532312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17299"/>
      </p:ext>
    </p:extLst>
  </p:cSld>
  <p:clrMapOvr>
    <a:masterClrMapping/>
  </p:clrMapOvr>
  <p:transition spd="med"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81658-A5B9-47AA-A820-6A70DF73914A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7C5F9-E90B-4B4C-AC60-27A3EA0D92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7239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C1D30-65DA-403D-8A61-3A2A36CA794C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5EC9B-9CA1-4C74-9D2D-B28DF8140C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443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09539-3A39-4318-AC6D-582B130DC407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95B70-E1EF-4E74-AD3C-950B9E3605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5946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05C2B-568E-4A7D-8020-8A256F695246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0120C-9A4D-4FEA-91A6-CC1C16D3CB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0230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1824E-C605-4717-B9C3-085C48769BFB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E62A3-DE46-4228-9219-127F594A31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0450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91413" y="49213"/>
            <a:ext cx="2332037" cy="63992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49213"/>
            <a:ext cx="6843713" cy="63992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69107-F5B9-4A66-8F05-4066A33C09BA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AC388-75B6-4587-86AC-CD6B106576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0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14745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87939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749104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757402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0073146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425" y="180975"/>
            <a:ext cx="8650288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46" tIns="44073" rIns="88146" bIns="440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160463"/>
            <a:ext cx="92170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46" tIns="44073" rIns="88146" bIns="440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Click to edit Master text styles</a:t>
            </a:r>
          </a:p>
          <a:p>
            <a:pPr lvl="1"/>
            <a:r>
              <a:rPr lang="en-US" altLang="zh-CN"/>
              <a:t> Second level</a:t>
            </a:r>
          </a:p>
          <a:p>
            <a:pPr lvl="2"/>
            <a:r>
              <a:rPr lang="en-US" altLang="zh-CN"/>
              <a:t> Third level</a:t>
            </a:r>
          </a:p>
          <a:p>
            <a:pPr lvl="3"/>
            <a:r>
              <a:rPr lang="en-US" altLang="zh-CN"/>
              <a:t> Fourth level</a:t>
            </a:r>
          </a:p>
          <a:p>
            <a:pPr lvl="4"/>
            <a:r>
              <a:rPr lang="en-US" altLang="zh-CN"/>
              <a:t> Fifth level</a:t>
            </a:r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auto">
          <a:xfrm>
            <a:off x="0" y="-26988"/>
            <a:ext cx="9906000" cy="628651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Arial" panose="020B0604020202020204" pitchFamily="34" charset="0"/>
              <a:buNone/>
              <a:defRPr/>
            </a:pP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3175" y="6594475"/>
            <a:ext cx="9906000" cy="628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336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defTabSz="881063">
              <a:lnSpc>
                <a:spcPct val="180000"/>
              </a:lnSpc>
              <a:spcBef>
                <a:spcPct val="50000"/>
              </a:spcBef>
              <a:buSzPct val="125000"/>
              <a:buFont typeface="Wingdings" pitchFamily="2" charset="2"/>
              <a:buNone/>
              <a:defRPr/>
            </a:pPr>
            <a:endParaRPr lang="zh-CN" altLang="en-US" sz="15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30" name="Line 22"/>
          <p:cNvSpPr>
            <a:spLocks noChangeShapeType="1"/>
          </p:cNvSpPr>
          <p:nvPr/>
        </p:nvSpPr>
        <p:spPr bwMode="auto">
          <a:xfrm>
            <a:off x="330200" y="180975"/>
            <a:ext cx="0" cy="1628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23"/>
          <p:cNvSpPr>
            <a:spLocks noChangeShapeType="1"/>
          </p:cNvSpPr>
          <p:nvPr/>
        </p:nvSpPr>
        <p:spPr bwMode="auto">
          <a:xfrm>
            <a:off x="333375" y="1017588"/>
            <a:ext cx="9553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Text Box 30"/>
          <p:cNvSpPr txBox="1">
            <a:spLocks noChangeArrowheads="1"/>
          </p:cNvSpPr>
          <p:nvPr/>
        </p:nvSpPr>
        <p:spPr bwMode="auto">
          <a:xfrm>
            <a:off x="9345613" y="6788150"/>
            <a:ext cx="4714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46" tIns="44073" rIns="88146" bIns="44073">
            <a:spAutoFit/>
          </a:bodyPr>
          <a:lstStyle>
            <a:lvl1pPr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Arial" panose="020B0604020202020204" pitchFamily="34" charset="0"/>
              <a:buNone/>
              <a:defRPr/>
            </a:pPr>
            <a:fld id="{6DC762B7-30F0-4C76-A67C-B68912A362D1}" type="slidenum">
              <a:rPr lang="en-US" altLang="zh-CN" sz="1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20000"/>
                </a:spcBef>
                <a:buClr>
                  <a:srgbClr val="003366"/>
                </a:buClr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zh-CN" sz="14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3" name="Text Box 41"/>
          <p:cNvSpPr txBox="1">
            <a:spLocks noChangeArrowheads="1"/>
          </p:cNvSpPr>
          <p:nvPr/>
        </p:nvSpPr>
        <p:spPr bwMode="auto">
          <a:xfrm>
            <a:off x="-200025" y="6650038"/>
            <a:ext cx="1900238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>
              <a:lnSpc>
                <a:spcPct val="180000"/>
              </a:lnSpc>
              <a:spcBef>
                <a:spcPct val="50000"/>
              </a:spcBef>
              <a:buSzPct val="125000"/>
              <a:buFont typeface="Wingdings" pitchFamily="2" charset="2"/>
              <a:buNone/>
              <a:defRPr/>
            </a:pPr>
            <a:fld id="{464B1E70-18EB-48C6-8EC8-FB141D9375C3}" type="datetime1">
              <a:rPr lang="en-US" sz="1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楷体_GB2312" pitchFamily="49" charset="-122"/>
              </a:rPr>
              <a:pPr algn="ctr">
                <a:lnSpc>
                  <a:spcPct val="180000"/>
                </a:lnSpc>
                <a:spcBef>
                  <a:spcPct val="50000"/>
                </a:spcBef>
                <a:buSzPct val="125000"/>
                <a:buFont typeface="Wingdings" pitchFamily="2" charset="2"/>
                <a:buNone/>
                <a:defRPr/>
              </a:pPr>
              <a:t>9/25/2021</a:t>
            </a:fld>
            <a:endParaRPr lang="en-US" sz="14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  <a:ea typeface="楷体_GB2312" pitchFamily="49" charset="-122"/>
            </a:endParaRPr>
          </a:p>
        </p:txBody>
      </p:sp>
      <p:pic>
        <p:nvPicPr>
          <p:cNvPr id="1034" name="Picture 4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5226050"/>
            <a:ext cx="2159001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350" y="9525"/>
            <a:ext cx="11525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ransition spd="med">
    <p:random/>
  </p:transition>
  <p:txStyles>
    <p:titleStyle>
      <a:lvl1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2pPr>
      <a:lvl3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3pPr>
      <a:lvl4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4pPr>
      <a:lvl5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5pPr>
      <a:lvl6pPr marL="4572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6pPr>
      <a:lvl7pPr marL="9144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7pPr>
      <a:lvl8pPr marL="13716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8pPr>
      <a:lvl9pPr marL="18288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9pPr>
    </p:titleStyle>
    <p:bodyStyle>
      <a:lvl1pPr marL="330200" indent="-330200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u"/>
        <a:defRPr sz="3000" b="1">
          <a:solidFill>
            <a:srgbClr val="0000FF"/>
          </a:solidFill>
          <a:latin typeface="+mn-lt"/>
          <a:ea typeface="+mn-ea"/>
          <a:cs typeface="+mn-cs"/>
        </a:defRPr>
      </a:lvl1pPr>
      <a:lvl2pPr marL="715963" indent="-2746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Ø"/>
        <a:defRPr sz="2600" b="1">
          <a:solidFill>
            <a:schemeClr val="tx1"/>
          </a:solidFill>
          <a:latin typeface="+mn-lt"/>
          <a:ea typeface="+mj-ea"/>
        </a:defRPr>
      </a:lvl2pPr>
      <a:lvl3pPr marL="1101725" indent="-220663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ü"/>
        <a:defRPr sz="2200" b="1">
          <a:solidFill>
            <a:schemeClr val="tx1"/>
          </a:solidFill>
          <a:latin typeface="+mn-lt"/>
          <a:ea typeface="+mj-ea"/>
        </a:defRPr>
      </a:lvl3pPr>
      <a:lvl4pPr marL="1541463" indent="-220663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+mj-ea"/>
        </a:defRPr>
      </a:lvl4pPr>
      <a:lvl5pPr marL="19843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5pPr>
      <a:lvl6pPr marL="24415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6pPr>
      <a:lvl7pPr marL="28987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7pPr>
      <a:lvl8pPr marL="33559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8pPr>
      <a:lvl9pPr marL="38131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49213"/>
            <a:ext cx="8915400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82700"/>
            <a:ext cx="8915400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1DE7F695-1D4D-4522-BC8D-DCDBC5E85133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73838"/>
            <a:ext cx="31369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ct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07B76D-E0A5-4DF2-8AF6-7EE18EDB0B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06388" y="193675"/>
            <a:ext cx="474662" cy="5000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39738" y="638175"/>
            <a:ext cx="458787" cy="5000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-6350" y="561975"/>
            <a:ext cx="604838" cy="4445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679450" y="160338"/>
            <a:ext cx="34925" cy="110807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>
              <a:solidFill>
                <a:srgbClr val="FF3300"/>
              </a:solidFill>
              <a:latin typeface="Tahoma" panose="020B0604030504040204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333375" y="992188"/>
            <a:ext cx="8912225" cy="33337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rgbClr val="868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+mj-lt"/>
          <a:ea typeface="+mj-ea"/>
          <a:cs typeface="+mj-cs"/>
        </a:defRPr>
      </a:lvl1pPr>
      <a:lvl2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2pPr>
      <a:lvl3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3pPr>
      <a:lvl4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4pPr>
      <a:lvl5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5pPr>
      <a:lvl6pPr marL="4572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6pPr>
      <a:lvl7pPr marL="9144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7pPr>
      <a:lvl8pPr marL="13716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8pPr>
      <a:lvl9pPr marL="18288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9pPr>
    </p:titleStyle>
    <p:bodyStyle>
      <a:lvl1pPr marL="366713" indent="-366713" algn="l" defTabSz="977900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00FF"/>
          </a:solidFill>
          <a:latin typeface="+mn-lt"/>
          <a:ea typeface="+mn-ea"/>
          <a:cs typeface="+mn-cs"/>
        </a:defRPr>
      </a:lvl1pPr>
      <a:lvl2pPr marL="795338" indent="-306388" algn="l" defTabSz="97790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+mn-ea"/>
        </a:defRPr>
      </a:lvl2pPr>
      <a:lvl3pPr marL="1222375" indent="-244475" algn="l" defTabSz="977900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</a:defRPr>
      </a:lvl3pPr>
      <a:lvl4pPr marL="1712913" indent="-244475" algn="l" defTabSz="977900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2018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590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6pPr>
      <a:lvl7pPr marL="31162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7pPr>
      <a:lvl8pPr marL="35734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8pPr>
      <a:lvl9pPr marL="40306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ChangeArrowheads="1"/>
          </p:cNvSpPr>
          <p:nvPr/>
        </p:nvSpPr>
        <p:spPr bwMode="auto">
          <a:xfrm>
            <a:off x="0" y="-26988"/>
            <a:ext cx="9906000" cy="628651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Arial" panose="020B0604020202020204" pitchFamily="34" charset="0"/>
              <a:buNone/>
              <a:defRPr/>
            </a:pP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Rectangle 18"/>
          <p:cNvSpPr>
            <a:spLocks noChangeArrowheads="1"/>
          </p:cNvSpPr>
          <p:nvPr/>
        </p:nvSpPr>
        <p:spPr bwMode="auto">
          <a:xfrm>
            <a:off x="3175" y="6594475"/>
            <a:ext cx="9906000" cy="628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336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defTabSz="881063">
              <a:lnSpc>
                <a:spcPct val="180000"/>
              </a:lnSpc>
              <a:spcBef>
                <a:spcPct val="50000"/>
              </a:spcBef>
              <a:buSzPct val="125000"/>
              <a:buFont typeface="Wingdings" pitchFamily="2" charset="2"/>
              <a:buNone/>
              <a:defRPr/>
            </a:pPr>
            <a:endParaRPr lang="zh-CN" altLang="en-US" sz="15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6" name="Text Box 30"/>
          <p:cNvSpPr txBox="1">
            <a:spLocks noChangeArrowheads="1"/>
          </p:cNvSpPr>
          <p:nvPr/>
        </p:nvSpPr>
        <p:spPr bwMode="auto">
          <a:xfrm>
            <a:off x="9345613" y="6788150"/>
            <a:ext cx="4714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46" tIns="44073" rIns="88146" bIns="44073">
            <a:spAutoFit/>
          </a:bodyPr>
          <a:lstStyle>
            <a:lvl1pPr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Arial" panose="020B0604020202020204" pitchFamily="34" charset="0"/>
              <a:buNone/>
              <a:defRPr/>
            </a:pPr>
            <a:fld id="{E4E1E073-D665-470D-A8D4-F8A5350E49A3}" type="slidenum">
              <a:rPr lang="en-US" altLang="zh-CN" sz="1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20000"/>
                </a:spcBef>
                <a:buClr>
                  <a:srgbClr val="003366"/>
                </a:buClr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zh-CN" sz="14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7" name="Text Box 41"/>
          <p:cNvSpPr txBox="1">
            <a:spLocks noChangeArrowheads="1"/>
          </p:cNvSpPr>
          <p:nvPr/>
        </p:nvSpPr>
        <p:spPr bwMode="auto">
          <a:xfrm>
            <a:off x="-200025" y="6650038"/>
            <a:ext cx="1900238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>
              <a:lnSpc>
                <a:spcPct val="180000"/>
              </a:lnSpc>
              <a:spcBef>
                <a:spcPct val="50000"/>
              </a:spcBef>
              <a:buSzPct val="125000"/>
              <a:buFont typeface="Wingdings" pitchFamily="2" charset="2"/>
              <a:buNone/>
              <a:defRPr/>
            </a:pPr>
            <a:fld id="{F7ADF51C-31EF-4F55-BC57-18EA70044B92}" type="datetime1">
              <a:rPr lang="en-US" sz="1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楷体_GB2312" pitchFamily="49" charset="-122"/>
              </a:rPr>
              <a:pPr algn="ctr">
                <a:lnSpc>
                  <a:spcPct val="180000"/>
                </a:lnSpc>
                <a:spcBef>
                  <a:spcPct val="50000"/>
                </a:spcBef>
                <a:buSzPct val="125000"/>
                <a:buFont typeface="Wingdings" pitchFamily="2" charset="2"/>
                <a:buNone/>
                <a:defRPr/>
              </a:pPr>
              <a:t>9/25/2021</a:t>
            </a:fld>
            <a:endParaRPr lang="en-US" sz="14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  <a:ea typeface="楷体_GB2312" pitchFamily="49" charset="-122"/>
            </a:endParaRPr>
          </a:p>
        </p:txBody>
      </p:sp>
      <p:pic>
        <p:nvPicPr>
          <p:cNvPr id="3078" name="Picture 4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5226050"/>
            <a:ext cx="2159001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801688"/>
            <a:ext cx="2846388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3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561975"/>
            <a:ext cx="12493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425" y="180975"/>
            <a:ext cx="8650288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46" tIns="44073" rIns="88146" bIns="440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160463"/>
            <a:ext cx="92170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46" tIns="44073" rIns="88146" bIns="440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Click to edit Master text styles</a:t>
            </a:r>
          </a:p>
          <a:p>
            <a:pPr lvl="1"/>
            <a:r>
              <a:rPr lang="en-US" altLang="zh-CN"/>
              <a:t> Second level</a:t>
            </a:r>
          </a:p>
          <a:p>
            <a:pPr lvl="2"/>
            <a:r>
              <a:rPr lang="en-US" altLang="zh-CN"/>
              <a:t> Third level</a:t>
            </a:r>
          </a:p>
          <a:p>
            <a:pPr lvl="3"/>
            <a:r>
              <a:rPr lang="en-US" altLang="zh-CN"/>
              <a:t> Fourth level</a:t>
            </a:r>
          </a:p>
          <a:p>
            <a:pPr lvl="4"/>
            <a:r>
              <a:rPr lang="en-US" altLang="zh-CN"/>
              <a:t> Fifth level</a:t>
            </a:r>
          </a:p>
        </p:txBody>
      </p:sp>
      <p:sp>
        <p:nvSpPr>
          <p:cNvPr id="308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73838"/>
            <a:ext cx="31369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ct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70" r:id="rId12"/>
  </p:sldLayoutIdLst>
  <p:transition spd="med">
    <p:random/>
  </p:transition>
  <p:txStyles>
    <p:titleStyle>
      <a:lvl1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2pPr>
      <a:lvl3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3pPr>
      <a:lvl4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4pPr>
      <a:lvl5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5pPr>
      <a:lvl6pPr marL="4572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6pPr>
      <a:lvl7pPr marL="9144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7pPr>
      <a:lvl8pPr marL="13716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8pPr>
      <a:lvl9pPr marL="18288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9pPr>
    </p:titleStyle>
    <p:bodyStyle>
      <a:lvl1pPr marL="330200" indent="-330200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u"/>
        <a:defRPr sz="3000" b="1">
          <a:solidFill>
            <a:srgbClr val="0000FF"/>
          </a:solidFill>
          <a:latin typeface="+mn-lt"/>
          <a:ea typeface="+mn-ea"/>
          <a:cs typeface="+mn-cs"/>
        </a:defRPr>
      </a:lvl1pPr>
      <a:lvl2pPr marL="715963" indent="-2746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Ø"/>
        <a:defRPr sz="2600" b="1">
          <a:solidFill>
            <a:schemeClr val="tx1"/>
          </a:solidFill>
          <a:latin typeface="+mn-lt"/>
          <a:ea typeface="+mj-ea"/>
        </a:defRPr>
      </a:lvl2pPr>
      <a:lvl3pPr marL="1101725" indent="-220663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ü"/>
        <a:defRPr sz="2200" b="1">
          <a:solidFill>
            <a:schemeClr val="tx1"/>
          </a:solidFill>
          <a:latin typeface="+mn-lt"/>
          <a:ea typeface="+mj-ea"/>
        </a:defRPr>
      </a:lvl3pPr>
      <a:lvl4pPr marL="1541463" indent="-220663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+mj-ea"/>
        </a:defRPr>
      </a:lvl4pPr>
      <a:lvl5pPr marL="19843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5pPr>
      <a:lvl6pPr marL="24415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6pPr>
      <a:lvl7pPr marL="28987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7pPr>
      <a:lvl8pPr marL="33559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8pPr>
      <a:lvl9pPr marL="38131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801688"/>
            <a:ext cx="2846388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561975"/>
            <a:ext cx="12493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49213"/>
            <a:ext cx="8915400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82700"/>
            <a:ext cx="8915400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AC243E4-9104-4955-BE0B-63BEAD712197}" type="datetime2">
              <a:rPr lang="zh-CN" altLang="en-US"/>
              <a:pPr>
                <a:defRPr/>
              </a:pPr>
              <a:t>2021年9月25日</a:t>
            </a:fld>
            <a:endParaRPr lang="en-US"/>
          </a:p>
        </p:txBody>
      </p:sp>
      <p:sp>
        <p:nvSpPr>
          <p:cNvPr id="410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73838"/>
            <a:ext cx="31369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ct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410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AE6297-8A05-4256-8CEE-D61D18AF30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+mj-lt"/>
          <a:ea typeface="+mj-ea"/>
          <a:cs typeface="+mj-cs"/>
        </a:defRPr>
      </a:lvl1pPr>
      <a:lvl2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2pPr>
      <a:lvl3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3pPr>
      <a:lvl4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4pPr>
      <a:lvl5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5pPr>
      <a:lvl6pPr marL="4572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6pPr>
      <a:lvl7pPr marL="9144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7pPr>
      <a:lvl8pPr marL="13716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8pPr>
      <a:lvl9pPr marL="18288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9pPr>
    </p:titleStyle>
    <p:bodyStyle>
      <a:lvl1pPr marL="366713" indent="-366713" algn="l" defTabSz="977900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00FF"/>
          </a:solidFill>
          <a:latin typeface="+mn-lt"/>
          <a:ea typeface="+mn-ea"/>
          <a:cs typeface="+mn-cs"/>
        </a:defRPr>
      </a:lvl1pPr>
      <a:lvl2pPr marL="795338" indent="-306388" algn="l" defTabSz="97790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+mn-ea"/>
        </a:defRPr>
      </a:lvl2pPr>
      <a:lvl3pPr marL="1222375" indent="-244475" algn="l" defTabSz="977900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</a:defRPr>
      </a:lvl3pPr>
      <a:lvl4pPr marL="1712913" indent="-244475" algn="l" defTabSz="977900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2018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590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6pPr>
      <a:lvl7pPr marL="31162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7pPr>
      <a:lvl8pPr marL="35734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8pPr>
      <a:lvl9pPr marL="40306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73150" y="2141538"/>
            <a:ext cx="8420100" cy="15398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/>
          <a:lstStyle/>
          <a:p>
            <a:r>
              <a:rPr lang="zh-CN" altLang="en-US" sz="2400" dirty="0">
                <a:solidFill>
                  <a:srgbClr val="CC00CC"/>
                </a:solidFill>
              </a:rPr>
              <a:t>计算建模</a:t>
            </a:r>
            <a:br>
              <a:rPr lang="zh-CN" altLang="en-US" sz="2400" dirty="0">
                <a:solidFill>
                  <a:srgbClr val="CC00CC"/>
                </a:solidFill>
                <a:latin typeface="隶书" panose="02010509060101010101" pitchFamily="49" charset="-122"/>
              </a:rPr>
            </a:br>
            <a:r>
              <a:rPr lang="zh-CN" altLang="en-US" sz="2400" dirty="0">
                <a:solidFill>
                  <a:srgbClr val="CC00CC"/>
                </a:solidFill>
                <a:latin typeface="隶书" panose="02010509060101010101" pitchFamily="49" charset="-122"/>
              </a:rPr>
              <a:t>实验一</a:t>
            </a:r>
            <a:r>
              <a:rPr lang="zh-CN" altLang="en-US" dirty="0">
                <a:latin typeface="隶书" panose="02010509060101010101" pitchFamily="49" charset="-122"/>
              </a:rPr>
              <a:t> 随机模拟和参数估计</a:t>
            </a:r>
            <a:r>
              <a:rPr lang="zh-CN" altLang="en-US" sz="2000" baseline="-25000" dirty="0">
                <a:latin typeface="隶书" panose="02010509060101010101" pitchFamily="49" charset="-122"/>
              </a:rPr>
              <a:t>(</a:t>
            </a:r>
            <a:r>
              <a:rPr lang="en-US" altLang="zh-CN" sz="2000" baseline="-25000" dirty="0">
                <a:latin typeface="隶书" panose="02010509060101010101" pitchFamily="49" charset="-122"/>
              </a:rPr>
              <a:t>2</a:t>
            </a:r>
            <a:r>
              <a:rPr lang="zh-CN" altLang="en-US" sz="2000" baseline="-25000" dirty="0">
                <a:latin typeface="隶书" panose="02010509060101010101" pitchFamily="49" charset="-122"/>
              </a:rPr>
              <a:t>学时)</a:t>
            </a:r>
            <a:endParaRPr lang="zh-CN" altLang="en-US" sz="2000" dirty="0">
              <a:latin typeface="隶书" panose="020105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85900" y="4090988"/>
            <a:ext cx="6934200" cy="18446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/>
          <a:lstStyle/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/>
              <a:t>范晓鹏，刘绍辉</a:t>
            </a:r>
            <a:endParaRPr lang="en-US" altLang="zh-CN" sz="2600" dirty="0"/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/>
              <a:t>计算机科学与技术学院 哈尔滨工业大学</a:t>
            </a: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/>
              <a:t>shliu@hit.edu.cn</a:t>
            </a: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/>
              <a:t>20</a:t>
            </a:r>
            <a:r>
              <a:rPr lang="en-US" altLang="zh-CN" sz="2600" dirty="0"/>
              <a:t>21</a:t>
            </a:r>
            <a:r>
              <a:rPr lang="zh-CN" altLang="en-US" sz="2600" dirty="0"/>
              <a:t>年秋季</a:t>
            </a: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BC8F798-B083-4FD0-93EE-34093C63ADE7}"/>
              </a:ext>
            </a:extLst>
          </p:cNvPr>
          <p:cNvCxnSpPr/>
          <p:nvPr/>
        </p:nvCxnSpPr>
        <p:spPr>
          <a:xfrm>
            <a:off x="1273629" y="962448"/>
            <a:ext cx="7323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600A372-E0A9-4C63-AADB-0F4F9B25A297}"/>
              </a:ext>
            </a:extLst>
          </p:cNvPr>
          <p:cNvSpPr txBox="1"/>
          <p:nvPr/>
        </p:nvSpPr>
        <p:spPr>
          <a:xfrm>
            <a:off x="1833634" y="307178"/>
            <a:ext cx="597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GMM — EM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33648D28-9465-4E4F-B169-B11B8D48C5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3630" y="1305449"/>
                <a:ext cx="7553791" cy="4646534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lnSpc>
                    <a:spcPct val="111000"/>
                  </a:lnSpc>
                  <a:spcBef>
                    <a:spcPts val="930"/>
                  </a:spcBef>
                  <a:defRPr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水果聚类这一问题的求解过程如下：</a:t>
                </a:r>
                <a:endParaRPr lang="en-US" altLang="zh-CN" sz="2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SimSun" charset="-122"/>
                </a:endParaRPr>
              </a:p>
              <a:p>
                <a:pPr>
                  <a:lnSpc>
                    <a:spcPct val="111000"/>
                  </a:lnSpc>
                  <a:spcBef>
                    <a:spcPts val="930"/>
                  </a:spcBef>
                  <a:defRPr/>
                </a:pPr>
                <a:endParaRPr lang="en-US" altLang="zh-CN" sz="2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SimSun" charset="-122"/>
                </a:endParaRPr>
              </a:p>
              <a:p>
                <a:pPr>
                  <a:lnSpc>
                    <a:spcPct val="111000"/>
                  </a:lnSpc>
                  <a:spcBef>
                    <a:spcPts val="930"/>
                  </a:spcBef>
                  <a:defRPr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1.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令高斯混合成分的个数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k=3.</a:t>
                </a:r>
              </a:p>
              <a:p>
                <a:pPr>
                  <a:lnSpc>
                    <a:spcPct val="111000"/>
                  </a:lnSpc>
                  <a:spcBef>
                    <a:spcPts val="930"/>
                  </a:spcBef>
                  <a:defRPr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2.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算法开始时，假定将高斯混合分布模型参数初始化为：</a:t>
                </a:r>
                <a:endParaRPr lang="en-US" altLang="zh-CN" sz="2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SimSun" charset="-122"/>
                </a:endParaRPr>
              </a:p>
              <a:p>
                <a:pPr>
                  <a:lnSpc>
                    <a:spcPct val="111000"/>
                  </a:lnSpc>
                  <a:spcBef>
                    <a:spcPts val="93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3</m:t>
                        </m:r>
                      </m:sub>
                    </m:sSub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=1/3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𝜇</m:t>
                        </m:r>
                      </m:e>
                      <m:sub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𝜇</m:t>
                        </m:r>
                      </m:e>
                      <m:sub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22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𝜇</m:t>
                        </m:r>
                      </m:e>
                      <m:sub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27</m:t>
                        </m:r>
                      </m:sub>
                    </m:sSub>
                    <m:r>
                      <a:rPr lang="zh-CN" altLang="en-US" sz="2400" smtClean="0">
                        <a:solidFill>
                          <a:schemeClr val="tx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；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Cambria Math" charset="0"/>
                  <a:ea typeface="SimSun" charset="-122"/>
                  <a:cs typeface="SimSun" charset="-122"/>
                </a:endParaRPr>
              </a:p>
              <a:p>
                <a:pPr>
                  <a:lnSpc>
                    <a:spcPct val="111000"/>
                  </a:lnSpc>
                  <a:spcBef>
                    <a:spcPts val="93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</m:t>
                    </m:r>
                    <m:d>
                      <m:dPr>
                        <m:ctrlPr>
                          <a:rPr lang="mr-IN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0</m:t>
                              </m:r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.1</m:t>
                              </m:r>
                            </m:e>
                            <m:e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.</a:t>
                </a:r>
              </a:p>
              <a:p>
                <a:pPr>
                  <a:lnSpc>
                    <a:spcPct val="111000"/>
                  </a:lnSpc>
                  <a:spcBef>
                    <a:spcPts val="930"/>
                  </a:spcBef>
                  <a:defRPr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3.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在第一轮的迭代中，先计算样本由各混合成分生成的后验概率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.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 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为例，先算出后验概率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𝛾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11</m:t>
                        </m:r>
                      </m:sub>
                    </m:sSub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=0.219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𝛾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12</m:t>
                        </m:r>
                      </m:sub>
                    </m:sSub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=0.404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𝛾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13</m:t>
                        </m:r>
                      </m:sub>
                    </m:sSub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=0.377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33648D28-9465-4E4F-B169-B11B8D48C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3" y="1240275"/>
                <a:ext cx="9296973" cy="4414565"/>
              </a:xfrm>
              <a:prstGeom prst="rect">
                <a:avLst/>
              </a:prstGeom>
              <a:blipFill>
                <a:blip r:embed="rId2"/>
                <a:stretch>
                  <a:fillRect l="-984" t="-1379" r="-2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04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12725B1-DF10-4E84-8FF3-1A1109CB9AF9}"/>
                  </a:ext>
                </a:extLst>
              </p:cNvPr>
              <p:cNvSpPr/>
              <p:nvPr/>
            </p:nvSpPr>
            <p:spPr>
              <a:xfrm>
                <a:off x="920552" y="1598200"/>
                <a:ext cx="8424936" cy="49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11000"/>
                  </a:lnSpc>
                  <a:spcBef>
                    <a:spcPts val="930"/>
                  </a:spcBef>
                  <a:defRPr/>
                </a:pPr>
                <a:r>
                  <a:rPr lang="en-US" altLang="zh-CN" sz="2400" dirty="0">
                    <a:solidFill>
                      <a:srgbClr val="121316">
                        <a:lumMod val="75000"/>
                        <a:lumOff val="25000"/>
                      </a:srgb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4.</a:t>
                </a:r>
                <a:r>
                  <a:rPr lang="zh-CN" altLang="en-US" sz="2400" dirty="0">
                    <a:solidFill>
                      <a:srgbClr val="121316">
                        <a:lumMod val="75000"/>
                        <a:lumOff val="25000"/>
                      </a:srgb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所有样本的后验概率算完后，得到如下新的模型参数：</a:t>
                </a:r>
                <a:endParaRPr lang="en-US" altLang="zh-CN" sz="2400" dirty="0">
                  <a:solidFill>
                    <a:srgbClr val="121316">
                      <a:lumMod val="75000"/>
                      <a:lumOff val="25000"/>
                    </a:srgb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SimSun" charset="-122"/>
                </a:endParaRPr>
              </a:p>
              <a:p>
                <a:pPr lvl="0" algn="ctr">
                  <a:lnSpc>
                    <a:spcPct val="111000"/>
                  </a:lnSpc>
                  <a:spcBef>
                    <a:spcPts val="930"/>
                  </a:spcBef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SupPr>
                      <m:e>
                        <m:r>
                          <a:rPr lang="en-US" altLang="zh-CN" sz="2400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400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′</m:t>
                        </m:r>
                      </m:sup>
                    </m:sSubSup>
                    <m:r>
                      <a:rPr lang="en-US" altLang="zh-CN" sz="2400">
                        <a:solidFill>
                          <a:srgbClr val="121316">
                            <a:lumMod val="75000"/>
                            <a:lumOff val="25000"/>
                          </a:srgbClr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=0.361</m:t>
                    </m:r>
                  </m:oMath>
                </a14:m>
                <a:r>
                  <a:rPr lang="zh-CN" altLang="en-US" sz="2400" dirty="0">
                    <a:solidFill>
                      <a:srgbClr val="121316">
                        <a:lumMod val="75000"/>
                        <a:lumOff val="25000"/>
                      </a:srgb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SupPr>
                      <m:e>
                        <m:r>
                          <a:rPr lang="en-US" altLang="zh-CN" sz="2400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400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′</m:t>
                        </m:r>
                      </m:sup>
                    </m:sSubSup>
                    <m:r>
                      <a:rPr lang="en-US" altLang="zh-CN" sz="2400">
                        <a:solidFill>
                          <a:srgbClr val="121316">
                            <a:lumMod val="75000"/>
                            <a:lumOff val="25000"/>
                          </a:srgbClr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=0.323</m:t>
                    </m:r>
                  </m:oMath>
                </a14:m>
                <a:r>
                  <a:rPr lang="zh-CN" altLang="en-US" sz="2400" dirty="0">
                    <a:solidFill>
                      <a:srgbClr val="121316">
                        <a:lumMod val="75000"/>
                        <a:lumOff val="25000"/>
                      </a:srgb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SupPr>
                      <m:e>
                        <m:r>
                          <a:rPr lang="en-US" altLang="zh-CN" sz="2400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3</m:t>
                        </m:r>
                      </m:sub>
                      <m:sup>
                        <m:r>
                          <a:rPr lang="en-US" altLang="zh-CN" sz="2400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′</m:t>
                        </m:r>
                      </m:sup>
                    </m:sSubSup>
                    <m:r>
                      <a:rPr lang="en-US" altLang="zh-CN" sz="2400">
                        <a:solidFill>
                          <a:srgbClr val="121316">
                            <a:lumMod val="75000"/>
                            <a:lumOff val="25000"/>
                          </a:srgbClr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=0.316</m:t>
                    </m:r>
                  </m:oMath>
                </a14:m>
                <a:endParaRPr lang="en-US" altLang="zh-CN" sz="2400" dirty="0">
                  <a:solidFill>
                    <a:srgbClr val="121316">
                      <a:lumMod val="75000"/>
                      <a:lumOff val="25000"/>
                    </a:srgb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SimSun" charset="-122"/>
                </a:endParaRPr>
              </a:p>
              <a:p>
                <a:pPr lvl="0" algn="ctr">
                  <a:lnSpc>
                    <a:spcPct val="111000"/>
                  </a:lnSpc>
                  <a:spcBef>
                    <a:spcPts val="93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121316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  <a:ea typeface="SimSun" charset="-122"/>
                              <a:cs typeface="SimSun" charset="-122"/>
                            </a:rPr>
                          </m:ctrlPr>
                        </m:sSubSupPr>
                        <m:e>
                          <m:r>
                            <a:rPr lang="en-US" altLang="zh-CN" sz="2400">
                              <a:solidFill>
                                <a:srgbClr val="121316">
                                  <a:lumMod val="75000"/>
                                  <a:lumOff val="25000"/>
                                </a:srgbClr>
                              </a:solidFill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121316">
                                  <a:lumMod val="75000"/>
                                  <a:lumOff val="25000"/>
                                </a:srgbClr>
                              </a:solidFill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>
                              <a:solidFill>
                                <a:srgbClr val="121316">
                                  <a:lumMod val="75000"/>
                                  <a:lumOff val="25000"/>
                                </a:srgbClr>
                              </a:solidFill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>
                          <a:solidFill>
                            <a:srgbClr val="121316">
                              <a:lumMod val="75000"/>
                              <a:lumOff val="25000"/>
                            </a:srgbClr>
                          </a:solidFill>
                          <a:latin typeface="Cambria Math" charset="0"/>
                          <a:ea typeface="SimSun" charset="-122"/>
                          <a:cs typeface="SimSun" charset="-122"/>
                        </a:rPr>
                        <m:t>=(0.</m:t>
                      </m:r>
                      <m:r>
                        <m:rPr>
                          <m:nor/>
                        </m:rPr>
                        <a:rPr lang="en-US" altLang="zh-CN" sz="2400">
                          <a:solidFill>
                            <a:srgbClr val="121316">
                              <a:lumMod val="75000"/>
                              <a:lumOff val="25000"/>
                            </a:srgb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SimSun" charset="-122"/>
                        </a:rPr>
                        <m:t>491;</m:t>
                      </m:r>
                      <m:r>
                        <m:rPr>
                          <m:nor/>
                        </m:rPr>
                        <a:rPr lang="zh-CN" altLang="en-US" sz="2400">
                          <a:solidFill>
                            <a:srgbClr val="121316">
                              <a:lumMod val="75000"/>
                              <a:lumOff val="25000"/>
                            </a:srgb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SimSun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>
                          <a:solidFill>
                            <a:srgbClr val="121316">
                              <a:lumMod val="75000"/>
                              <a:lumOff val="25000"/>
                            </a:srgb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SimSun" charset="-122"/>
                        </a:rPr>
                        <m:t>0.251)</m:t>
                      </m:r>
                      <m:r>
                        <m:rPr>
                          <m:nor/>
                        </m:rPr>
                        <a:rPr lang="zh-CN" altLang="en-US" sz="2400" dirty="0">
                          <a:solidFill>
                            <a:srgbClr val="121316">
                              <a:lumMod val="75000"/>
                              <a:lumOff val="25000"/>
                            </a:srgb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SimSun" charset="-122"/>
                        </a:rPr>
                        <m:t>，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121316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  <a:ea typeface="SimSun" charset="-122"/>
                              <a:cs typeface="SimSun" charset="-122"/>
                            </a:rPr>
                          </m:ctrlPr>
                        </m:sSubSupPr>
                        <m:e>
                          <m:r>
                            <a:rPr lang="en-US" altLang="zh-CN" sz="2400">
                              <a:solidFill>
                                <a:srgbClr val="121316">
                                  <a:lumMod val="75000"/>
                                  <a:lumOff val="25000"/>
                                </a:srgbClr>
                              </a:solidFill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121316">
                                  <a:lumMod val="75000"/>
                                  <a:lumOff val="25000"/>
                                </a:srgbClr>
                              </a:solidFill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>
                              <a:solidFill>
                                <a:srgbClr val="121316">
                                  <a:lumMod val="75000"/>
                                  <a:lumOff val="25000"/>
                                </a:srgbClr>
                              </a:solidFill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>
                          <a:solidFill>
                            <a:srgbClr val="121316">
                              <a:lumMod val="75000"/>
                              <a:lumOff val="25000"/>
                            </a:srgbClr>
                          </a:solidFill>
                          <a:latin typeface="Cambria Math" charset="0"/>
                          <a:ea typeface="SimSun" charset="-122"/>
                          <a:cs typeface="SimSun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>
                          <a:solidFill>
                            <a:srgbClr val="121316">
                              <a:lumMod val="75000"/>
                              <a:lumOff val="25000"/>
                            </a:srgb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SimSun" charset="-122"/>
                        </a:rPr>
                        <m:t>(0.571;</m:t>
                      </m:r>
                      <m:r>
                        <m:rPr>
                          <m:nor/>
                        </m:rPr>
                        <a:rPr lang="zh-CN" altLang="en-US" sz="2400">
                          <a:solidFill>
                            <a:srgbClr val="121316">
                              <a:lumMod val="75000"/>
                              <a:lumOff val="25000"/>
                            </a:srgb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SimSun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>
                          <a:solidFill>
                            <a:srgbClr val="121316">
                              <a:lumMod val="75000"/>
                              <a:lumOff val="25000"/>
                            </a:srgb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SimSun" charset="-122"/>
                        </a:rPr>
                        <m:t>0.281)</m:t>
                      </m:r>
                      <m:r>
                        <m:rPr>
                          <m:nor/>
                        </m:rPr>
                        <a:rPr lang="zh-CN" altLang="en-US" sz="2400" dirty="0">
                          <a:solidFill>
                            <a:srgbClr val="121316">
                              <a:lumMod val="75000"/>
                              <a:lumOff val="25000"/>
                            </a:srgb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SimSun" charset="-122"/>
                        </a:rPr>
                        <m:t>，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121316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  <a:ea typeface="SimSun" charset="-122"/>
                              <a:cs typeface="SimSun" charset="-122"/>
                            </a:rPr>
                          </m:ctrlPr>
                        </m:sSubSupPr>
                        <m:e>
                          <m:r>
                            <a:rPr lang="en-US" altLang="zh-CN" sz="2400">
                              <a:solidFill>
                                <a:srgbClr val="121316">
                                  <a:lumMod val="75000"/>
                                  <a:lumOff val="25000"/>
                                </a:srgbClr>
                              </a:solidFill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121316">
                                  <a:lumMod val="75000"/>
                                  <a:lumOff val="25000"/>
                                </a:srgbClr>
                              </a:solidFill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>
                              <a:solidFill>
                                <a:srgbClr val="121316">
                                  <a:lumMod val="75000"/>
                                  <a:lumOff val="25000"/>
                                </a:srgbClr>
                              </a:solidFill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>
                          <a:solidFill>
                            <a:srgbClr val="121316">
                              <a:lumMod val="75000"/>
                              <a:lumOff val="25000"/>
                            </a:srgbClr>
                          </a:solidFill>
                          <a:latin typeface="Cambria Math" charset="0"/>
                          <a:ea typeface="SimSun" charset="-122"/>
                          <a:cs typeface="SimSun" charset="-122"/>
                        </a:rPr>
                        <m:t>=(0.534;</m:t>
                      </m:r>
                      <m:r>
                        <a:rPr lang="zh-CN" altLang="en-US" sz="2400">
                          <a:solidFill>
                            <a:srgbClr val="121316">
                              <a:lumMod val="75000"/>
                              <a:lumOff val="25000"/>
                            </a:srgbClr>
                          </a:solidFill>
                          <a:latin typeface="Cambria Math" charset="0"/>
                          <a:ea typeface="SimSun" charset="-122"/>
                          <a:cs typeface="SimSun" charset="-122"/>
                        </a:rPr>
                        <m:t> </m:t>
                      </m:r>
                      <m:r>
                        <a:rPr lang="en-US" altLang="zh-CN" sz="2400">
                          <a:solidFill>
                            <a:srgbClr val="121316">
                              <a:lumMod val="75000"/>
                              <a:lumOff val="25000"/>
                            </a:srgbClr>
                          </a:solidFill>
                          <a:latin typeface="Cambria Math" charset="0"/>
                          <a:ea typeface="SimSun" charset="-122"/>
                          <a:cs typeface="SimSun" charset="-122"/>
                        </a:rPr>
                        <m:t>0.295)</m:t>
                      </m:r>
                    </m:oMath>
                  </m:oMathPara>
                </a14:m>
                <a:endParaRPr lang="en-US" altLang="zh-CN" sz="2400" dirty="0">
                  <a:solidFill>
                    <a:srgbClr val="121316">
                      <a:lumMod val="75000"/>
                      <a:lumOff val="25000"/>
                    </a:srgb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SimSun" charset="-122"/>
                </a:endParaRPr>
              </a:p>
              <a:p>
                <a:pPr lvl="0" algn="ctr">
                  <a:lnSpc>
                    <a:spcPct val="111000"/>
                  </a:lnSpc>
                  <a:spcBef>
                    <a:spcPts val="930"/>
                  </a:spcBef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sz="2400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Σ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400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′</m:t>
                        </m:r>
                      </m:sup>
                    </m:sSubSup>
                    <m:r>
                      <a:rPr lang="en-US" altLang="zh-CN" sz="2400">
                        <a:solidFill>
                          <a:srgbClr val="121316">
                            <a:lumMod val="75000"/>
                            <a:lumOff val="25000"/>
                          </a:srgbClr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</m:t>
                    </m:r>
                    <m:d>
                      <m:dPr>
                        <m:ctrlPr>
                          <a:rPr lang="mr-IN" altLang="zh-CN" sz="2400" i="1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altLang="zh-CN" sz="2400" i="1">
                                <a:solidFill>
                                  <a:srgbClr val="121316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0</m:t>
                              </m:r>
                              <m:r>
                                <a:rPr lang="en-US" altLang="zh-CN" sz="2400"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.025</m:t>
                              </m:r>
                            </m:e>
                            <m:e>
                              <m:r>
                                <a:rPr lang="en-US" altLang="zh-CN" sz="2400"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0.004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0.004</m:t>
                              </m:r>
                            </m:e>
                            <m:e>
                              <m:r>
                                <a:rPr lang="en-US" altLang="zh-CN" sz="2400"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0.016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121316">
                        <a:lumMod val="75000"/>
                        <a:lumOff val="25000"/>
                      </a:srgb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sz="2400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Σ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400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′</m:t>
                        </m:r>
                      </m:sup>
                    </m:sSubSup>
                    <m:r>
                      <a:rPr lang="en-US" altLang="zh-CN" sz="2400">
                        <a:solidFill>
                          <a:srgbClr val="121316">
                            <a:lumMod val="75000"/>
                            <a:lumOff val="25000"/>
                          </a:srgbClr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</m:t>
                    </m:r>
                    <m:d>
                      <m:dPr>
                        <m:ctrlPr>
                          <a:rPr lang="mr-IN" altLang="zh-CN" sz="2400" i="1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altLang="zh-CN" sz="2400" i="1">
                                <a:solidFill>
                                  <a:srgbClr val="121316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0</m:t>
                              </m:r>
                              <m:r>
                                <a:rPr lang="en-US" altLang="zh-CN" sz="2400"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.023</m:t>
                              </m:r>
                            </m:e>
                            <m:e>
                              <m:r>
                                <a:rPr lang="en-US" altLang="zh-CN" sz="2400"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0.004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0.004</m:t>
                              </m:r>
                            </m:e>
                            <m:e>
                              <m:r>
                                <a:rPr lang="en-US" altLang="zh-CN" sz="2400"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0.117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121316">
                        <a:lumMod val="75000"/>
                        <a:lumOff val="25000"/>
                      </a:srgb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sz="2400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Σ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3</m:t>
                        </m:r>
                      </m:sub>
                      <m:sup>
                        <m:r>
                          <a:rPr lang="en-US" altLang="zh-CN" sz="2400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′</m:t>
                        </m:r>
                      </m:sup>
                    </m:sSubSup>
                    <m:r>
                      <a:rPr lang="en-US" altLang="zh-CN" sz="2400">
                        <a:solidFill>
                          <a:srgbClr val="121316">
                            <a:lumMod val="75000"/>
                            <a:lumOff val="25000"/>
                          </a:srgbClr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</m:t>
                    </m:r>
                    <m:d>
                      <m:dPr>
                        <m:ctrlPr>
                          <a:rPr lang="mr-IN" altLang="zh-CN" sz="2400" i="1"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altLang="zh-CN" sz="2400" i="1">
                                <a:solidFill>
                                  <a:srgbClr val="121316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0</m:t>
                              </m:r>
                              <m:r>
                                <a:rPr lang="en-US" altLang="zh-CN" sz="2400"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.024</m:t>
                              </m:r>
                            </m:e>
                            <m:e>
                              <m:r>
                                <a:rPr lang="en-US" altLang="zh-CN" sz="2400"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0.005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0.005</m:t>
                              </m:r>
                            </m:e>
                            <m:e>
                              <m:r>
                                <a:rPr lang="en-US" altLang="zh-CN" sz="2400"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0.016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>
                  <a:solidFill>
                    <a:srgbClr val="121316">
                      <a:lumMod val="75000"/>
                      <a:lumOff val="25000"/>
                    </a:srgb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SimSun" charset="-122"/>
                </a:endParaRPr>
              </a:p>
              <a:p>
                <a:pPr marL="457200" lvl="0" indent="-457200">
                  <a:lnSpc>
                    <a:spcPct val="111000"/>
                  </a:lnSpc>
                  <a:spcBef>
                    <a:spcPts val="930"/>
                  </a:spcBef>
                  <a:buFont typeface="+mj-lt"/>
                  <a:buAutoNum type="arabicPeriod" startAt="5"/>
                  <a:defRPr/>
                </a:pPr>
                <a:endParaRPr lang="en-US" altLang="zh-CN" sz="2400" dirty="0">
                  <a:solidFill>
                    <a:srgbClr val="121316">
                      <a:lumMod val="75000"/>
                      <a:lumOff val="25000"/>
                    </a:srgb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SimSun" charset="-122"/>
                </a:endParaRPr>
              </a:p>
              <a:p>
                <a:pPr lvl="0">
                  <a:lnSpc>
                    <a:spcPct val="111000"/>
                  </a:lnSpc>
                  <a:spcBef>
                    <a:spcPts val="930"/>
                  </a:spcBef>
                  <a:defRPr/>
                </a:pPr>
                <a:r>
                  <a:rPr lang="en-US" altLang="zh-CN" sz="2400" dirty="0">
                    <a:solidFill>
                      <a:srgbClr val="121316">
                        <a:lumMod val="75000"/>
                        <a:lumOff val="25000"/>
                      </a:srgb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5.</a:t>
                </a:r>
                <a:r>
                  <a:rPr lang="zh-CN" altLang="en-US" sz="2400" dirty="0">
                    <a:solidFill>
                      <a:srgbClr val="121316">
                        <a:lumMod val="75000"/>
                        <a:lumOff val="25000"/>
                      </a:srgb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模型参数更新后，不断重复上述过程</a:t>
                </a:r>
                <a:r>
                  <a:rPr lang="en-US" altLang="zh-CN" sz="2400" dirty="0">
                    <a:solidFill>
                      <a:srgbClr val="121316">
                        <a:lumMod val="75000"/>
                        <a:lumOff val="25000"/>
                      </a:srgb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.</a:t>
                </a:r>
              </a:p>
              <a:p>
                <a:pPr lvl="0">
                  <a:lnSpc>
                    <a:spcPct val="111000"/>
                  </a:lnSpc>
                  <a:spcBef>
                    <a:spcPts val="930"/>
                  </a:spcBef>
                  <a:defRPr/>
                </a:pPr>
                <a:r>
                  <a:rPr lang="en-US" altLang="zh-CN" sz="2400" dirty="0">
                    <a:solidFill>
                      <a:srgbClr val="121316">
                        <a:lumMod val="75000"/>
                        <a:lumOff val="25000"/>
                      </a:srgb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6.</a:t>
                </a:r>
                <a:r>
                  <a:rPr lang="zh-CN" altLang="en-US" sz="2400" dirty="0">
                    <a:solidFill>
                      <a:srgbClr val="121316">
                        <a:lumMod val="75000"/>
                        <a:lumOff val="25000"/>
                      </a:srgb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模拟</a:t>
                </a:r>
                <a:r>
                  <a:rPr lang="en-US" altLang="zh-CN" sz="2400" dirty="0">
                    <a:solidFill>
                      <a:srgbClr val="121316">
                        <a:lumMod val="75000"/>
                        <a:lumOff val="25000"/>
                      </a:srgb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50</a:t>
                </a:r>
                <a:r>
                  <a:rPr lang="zh-CN" altLang="en-US" sz="2400" dirty="0">
                    <a:solidFill>
                      <a:srgbClr val="121316">
                        <a:lumMod val="75000"/>
                        <a:lumOff val="25000"/>
                      </a:srgb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轮迭代后的结果，以散点图的形式进行展示</a:t>
                </a:r>
                <a:r>
                  <a:rPr lang="en-US" altLang="zh-CN" sz="2400" dirty="0">
                    <a:solidFill>
                      <a:srgbClr val="121316">
                        <a:lumMod val="75000"/>
                        <a:lumOff val="25000"/>
                      </a:srgb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12725B1-DF10-4E84-8FF3-1A1109CB9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52" y="1598200"/>
                <a:ext cx="8424936" cy="4915961"/>
              </a:xfrm>
              <a:prstGeom prst="rect">
                <a:avLst/>
              </a:prstGeom>
              <a:blipFill rotWithShape="1">
                <a:blip r:embed="rId2"/>
                <a:stretch>
                  <a:fillRect l="-1085" t="-1239" b="-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FABA070-C5F8-4C9E-8973-3C736664C062}"/>
              </a:ext>
            </a:extLst>
          </p:cNvPr>
          <p:cNvCxnSpPr/>
          <p:nvPr/>
        </p:nvCxnSpPr>
        <p:spPr>
          <a:xfrm>
            <a:off x="1273629" y="962448"/>
            <a:ext cx="7323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9951836-5549-4D76-B727-0DF254C99BEE}"/>
              </a:ext>
            </a:extLst>
          </p:cNvPr>
          <p:cNvSpPr txBox="1"/>
          <p:nvPr/>
        </p:nvSpPr>
        <p:spPr>
          <a:xfrm>
            <a:off x="1833634" y="307178"/>
            <a:ext cx="597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GMM — EM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79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B6F6EF2D-BA56-425A-8A6F-3123D5347638}"/>
              </a:ext>
            </a:extLst>
          </p:cNvPr>
          <p:cNvSpPr txBox="1">
            <a:spLocks/>
          </p:cNvSpPr>
          <p:nvPr/>
        </p:nvSpPr>
        <p:spPr>
          <a:xfrm>
            <a:off x="1273629" y="1373495"/>
            <a:ext cx="7549090" cy="51138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1000"/>
              </a:lnSpc>
              <a:spcBef>
                <a:spcPts val="930"/>
              </a:spcBef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SimSun" charset="-122"/>
              </a:rPr>
              <a:t>利用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SimSun" charset="-122"/>
              </a:rPr>
              <a:t>EM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SimSun" charset="-122"/>
              </a:rPr>
              <a:t>算法和高斯混合模型解决聚类问题的关键在于：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SimSun" charset="-122"/>
            </a:endParaRPr>
          </a:p>
          <a:p>
            <a:pPr algn="ctr">
              <a:lnSpc>
                <a:spcPct val="111000"/>
              </a:lnSpc>
              <a:spcBef>
                <a:spcPts val="93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SimSun" charset="-122"/>
              </a:rPr>
              <a:t>确定隐变量和参数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SimSun" charset="-122"/>
            </a:endParaRPr>
          </a:p>
          <a:p>
            <a:pPr>
              <a:lnSpc>
                <a:spcPct val="111000"/>
              </a:lnSpc>
              <a:spcBef>
                <a:spcPts val="930"/>
              </a:spcBef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SimSun" charset="-122"/>
              </a:rPr>
              <a:t>（</a:t>
            </a:r>
            <a:r>
              <a:rPr lang="en-US" altLang="zh-CN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SimSun" charset="-122"/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SimSun" charset="-122"/>
              </a:rPr>
              <a:t>）假设其属于高斯混合模型分布</a:t>
            </a:r>
            <a:endParaRPr lang="en-US" altLang="zh-CN" sz="24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SimSun" charset="-122"/>
            </a:endParaRPr>
          </a:p>
          <a:p>
            <a:pPr>
              <a:lnSpc>
                <a:spcPct val="150000"/>
              </a:lnSpc>
              <a:spcBef>
                <a:spcPts val="930"/>
              </a:spcBef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SimSun" charset="-122"/>
              </a:rPr>
              <a:t>（</a:t>
            </a:r>
            <a:r>
              <a:rPr lang="en-US" altLang="zh-CN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SimSun" charset="-122"/>
              </a:rPr>
              <a:t>2</a:t>
            </a: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SimSun" charset="-122"/>
              </a:rPr>
              <a:t>）随机初始化参数</a:t>
            </a:r>
            <a:endParaRPr lang="en-US" altLang="zh-CN" sz="24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SimSun" charset="-122"/>
            </a:endParaRPr>
          </a:p>
          <a:p>
            <a:pPr>
              <a:lnSpc>
                <a:spcPct val="150000"/>
              </a:lnSpc>
              <a:spcBef>
                <a:spcPts val="930"/>
              </a:spcBef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SimSun" charset="-122"/>
              </a:rPr>
              <a:t>（</a:t>
            </a:r>
            <a:r>
              <a:rPr lang="en-US" altLang="zh-CN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SimSun" charset="-122"/>
              </a:rPr>
              <a:t>3</a:t>
            </a: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SimSun" charset="-122"/>
              </a:rPr>
              <a:t>）利用</a:t>
            </a:r>
            <a:r>
              <a:rPr lang="en-US" altLang="zh-CN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SimSun" charset="-122"/>
              </a:rPr>
              <a:t>E</a:t>
            </a: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SimSun" charset="-122"/>
              </a:rPr>
              <a:t>步估计隐变量</a:t>
            </a:r>
            <a:endParaRPr lang="en-US" altLang="zh-CN" sz="24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SimSun" charset="-122"/>
            </a:endParaRPr>
          </a:p>
          <a:p>
            <a:pPr>
              <a:lnSpc>
                <a:spcPct val="150000"/>
              </a:lnSpc>
              <a:spcBef>
                <a:spcPts val="930"/>
              </a:spcBef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SimSun" charset="-122"/>
              </a:rPr>
              <a:t>（</a:t>
            </a:r>
            <a:r>
              <a:rPr lang="en-US" altLang="zh-CN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SimSun" charset="-122"/>
              </a:rPr>
              <a:t>4</a:t>
            </a: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SimSun" charset="-122"/>
              </a:rPr>
              <a:t>）利用隐变量和</a:t>
            </a:r>
            <a:r>
              <a:rPr lang="en-US" altLang="zh-CN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SimSun" charset="-122"/>
              </a:rPr>
              <a:t>M</a:t>
            </a: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SimSun" charset="-122"/>
              </a:rPr>
              <a:t>步更新参数</a:t>
            </a:r>
            <a:endParaRPr lang="en-US" altLang="zh-CN" sz="24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SimSun" charset="-122"/>
            </a:endParaRPr>
          </a:p>
          <a:p>
            <a:pPr>
              <a:lnSpc>
                <a:spcPct val="150000"/>
              </a:lnSpc>
              <a:spcBef>
                <a:spcPts val="930"/>
              </a:spcBef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SimSun" charset="-122"/>
              </a:rPr>
              <a:t>（</a:t>
            </a:r>
            <a:r>
              <a:rPr lang="en-US" altLang="zh-CN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SimSun" charset="-122"/>
              </a:rPr>
              <a:t>5</a:t>
            </a: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SimSun" charset="-122"/>
              </a:rPr>
              <a:t>）不断迭代直至收敛</a:t>
            </a:r>
            <a:endParaRPr lang="en-US" altLang="zh-CN" sz="24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SimSun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9A25838-A0FD-4A64-A709-348E678F2C1F}"/>
              </a:ext>
            </a:extLst>
          </p:cNvPr>
          <p:cNvCxnSpPr/>
          <p:nvPr/>
        </p:nvCxnSpPr>
        <p:spPr>
          <a:xfrm>
            <a:off x="1273629" y="962448"/>
            <a:ext cx="7323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5C8C7319-F9A9-41B1-B679-EFB72D5616C5}"/>
              </a:ext>
            </a:extLst>
          </p:cNvPr>
          <p:cNvSpPr txBox="1"/>
          <p:nvPr/>
        </p:nvSpPr>
        <p:spPr>
          <a:xfrm>
            <a:off x="1833634" y="307178"/>
            <a:ext cx="597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GMM — EM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8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42950" y="2243138"/>
            <a:ext cx="8420100" cy="15462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/>
          <a:lstStyle/>
          <a:p>
            <a:r>
              <a:rPr lang="en-US" altLang="zh-CN" sz="4400">
                <a:latin typeface="隶书" panose="02010509060101010101" pitchFamily="49" charset="-122"/>
              </a:rPr>
              <a:t>END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77850" y="3368675"/>
            <a:ext cx="6686550" cy="17637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/>
          <a:lstStyle/>
          <a:p>
            <a:pPr marL="0" indent="0" algn="ctr">
              <a:buNone/>
            </a:pPr>
            <a:r>
              <a:rPr lang="zh-CN" altLang="en-US" sz="3400" dirty="0">
                <a:latin typeface="隶书" panose="02010509060101010101" pitchFamily="49" charset="-122"/>
              </a:rPr>
              <a:t>实验一</a:t>
            </a:r>
            <a:r>
              <a:rPr lang="zh-CN" altLang="en-US" sz="3400">
                <a:latin typeface="隶书" panose="02010509060101010101" pitchFamily="49" charset="-122"/>
              </a:rPr>
              <a:t>随机模拟和参数估计</a:t>
            </a:r>
            <a:endParaRPr lang="zh-CN" altLang="en-US" sz="3400" dirty="0"/>
          </a:p>
        </p:txBody>
      </p:sp>
    </p:spTree>
    <p:extLst>
      <p:ext uri="{BB962C8B-B14F-4D97-AF65-F5344CB8AC3E}">
        <p14:creationId xmlns:p14="http://schemas.microsoft.com/office/powerpoint/2010/main" val="3811886142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zh-CN" altLang="en-US" sz="4400" dirty="0">
                <a:latin typeface="隶书" panose="02010509060101010101" pitchFamily="49" charset="-122"/>
              </a:rPr>
              <a:t>实验内容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8050" y="2313038"/>
            <a:ext cx="7501334" cy="3096344"/>
          </a:xfrm>
          <a:noFill/>
        </p:spPr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800" b="0" dirty="0"/>
              <a:t>随机数和随机序列的生成</a:t>
            </a:r>
            <a:endParaRPr lang="en-US" altLang="zh-CN" sz="2800" b="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800" b="0" dirty="0"/>
              <a:t>随机分布的计算机模拟</a:t>
            </a:r>
            <a:endParaRPr lang="en-US" altLang="zh-CN" sz="2800" b="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800" b="0" dirty="0"/>
              <a:t>EM</a:t>
            </a:r>
            <a:r>
              <a:rPr lang="zh-CN" altLang="en-US" sz="2800" b="0" dirty="0"/>
              <a:t>算法</a:t>
            </a:r>
            <a:endParaRPr lang="en-US" altLang="zh-CN" sz="2800" b="0" dirty="0"/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b="0" dirty="0"/>
              <a:t>随机数和随机序列的生成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生成随机序列</a:t>
            </a:r>
            <a:r>
              <a:rPr lang="en-US" altLang="zh-CN" dirty="0"/>
              <a:t>X</a:t>
            </a:r>
            <a:r>
              <a:rPr lang="zh-CN" altLang="en-US" dirty="0"/>
              <a:t>，其中每个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zh-CN" altLang="en-US" dirty="0"/>
              <a:t>服从</a:t>
            </a:r>
            <a:r>
              <a:rPr lang="en-US" altLang="zh-CN" dirty="0"/>
              <a:t>[-1,1]</a:t>
            </a:r>
            <a:r>
              <a:rPr lang="zh-CN" altLang="en-US" dirty="0"/>
              <a:t>的均匀分布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生成随机序列</a:t>
            </a:r>
            <a:r>
              <a:rPr lang="en-US" altLang="zh-CN" dirty="0"/>
              <a:t>Y</a:t>
            </a:r>
            <a:r>
              <a:rPr lang="zh-CN" altLang="en-US" dirty="0"/>
              <a:t>，每个</a:t>
            </a:r>
            <a:r>
              <a:rPr lang="en-US" altLang="zh-CN" dirty="0"/>
              <a:t>Y</a:t>
            </a:r>
            <a:r>
              <a:rPr lang="en-US" altLang="zh-CN" baseline="-25000" dirty="0"/>
              <a:t>i</a:t>
            </a:r>
            <a:r>
              <a:rPr lang="zh-CN" altLang="en-US" dirty="0"/>
              <a:t>服从</a:t>
            </a:r>
            <a:r>
              <a:rPr lang="en-US" altLang="zh-CN" dirty="0"/>
              <a:t>[-1,1]</a:t>
            </a:r>
            <a:r>
              <a:rPr lang="zh-CN" altLang="en-US" dirty="0"/>
              <a:t>的均匀分布。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利用随机序列</a:t>
            </a:r>
            <a:r>
              <a:rPr lang="en-US" altLang="zh-CN" dirty="0"/>
              <a:t>{(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,Y</a:t>
            </a:r>
            <a:r>
              <a:rPr lang="en-US" altLang="zh-CN" baseline="-25000" dirty="0" err="1"/>
              <a:t>i</a:t>
            </a:r>
            <a:r>
              <a:rPr lang="en-US" altLang="zh-CN" dirty="0"/>
              <a:t>)}</a:t>
            </a:r>
            <a:r>
              <a:rPr lang="zh-CN" altLang="en-US" dirty="0"/>
              <a:t>计算圆周率（蒙特卡罗投点法）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703346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b="0" dirty="0"/>
              <a:t>随机分布的计算机模拟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利用</a:t>
            </a:r>
            <a:r>
              <a:rPr lang="en-US" altLang="zh-CN" dirty="0" err="1"/>
              <a:t>normrnd</a:t>
            </a:r>
            <a:r>
              <a:rPr lang="zh-CN" altLang="en-US" dirty="0"/>
              <a:t>生成均值为</a:t>
            </a:r>
            <a:r>
              <a:rPr lang="en-US" altLang="zh-CN" dirty="0"/>
              <a:t>10</a:t>
            </a:r>
            <a:r>
              <a:rPr lang="zh-CN" altLang="en-US" dirty="0"/>
              <a:t>，方差为</a:t>
            </a:r>
            <a:r>
              <a:rPr lang="en-US" altLang="zh-CN" dirty="0"/>
              <a:t>5</a:t>
            </a:r>
            <a:r>
              <a:rPr lang="zh-CN" altLang="en-US" dirty="0"/>
              <a:t>的正态分布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利用</a:t>
            </a:r>
            <a:r>
              <a:rPr lang="en-US" altLang="zh-CN" dirty="0"/>
              <a:t>1</a:t>
            </a:r>
            <a:r>
              <a:rPr lang="zh-CN" altLang="en-US" dirty="0"/>
              <a:t>生成的样本估计分布的均值和方差，并画出均值和方差随样本数增加而变化的图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敌坦克分队对我方阵地实施突袭，其到达规律服从泊松分布，平均每分钟到达４辆．（</a:t>
            </a:r>
            <a:r>
              <a:rPr lang="en-US" altLang="zh-CN" dirty="0"/>
              <a:t>1</a:t>
            </a:r>
            <a:r>
              <a:rPr lang="zh-CN" altLang="en-US" dirty="0"/>
              <a:t>）模拟敌坦克在３分钟内到达目标区的数量，以及在第１、２、３分钟内各到达几辆坦克．（</a:t>
            </a:r>
            <a:r>
              <a:rPr lang="en-US" altLang="zh-CN" dirty="0"/>
              <a:t>2</a:t>
            </a:r>
            <a:r>
              <a:rPr lang="zh-CN" altLang="en-US" dirty="0"/>
              <a:t>）模拟在</a:t>
            </a:r>
            <a:r>
              <a:rPr lang="en-US" altLang="zh-CN" dirty="0"/>
              <a:t>3</a:t>
            </a:r>
            <a:r>
              <a:rPr lang="zh-CN" altLang="en-US" dirty="0"/>
              <a:t>分钟内每辆敌坦克的到达时刻．（</a:t>
            </a:r>
            <a:r>
              <a:rPr lang="en-US" altLang="zh-CN" dirty="0"/>
              <a:t>1.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用</a:t>
            </a:r>
            <a:r>
              <a:rPr kumimoji="1" lang="en-US" altLang="zh-CN" sz="3200" dirty="0" err="1">
                <a:latin typeface="Courier New" panose="02070309020205020404" pitchFamily="49" charset="0"/>
              </a:rPr>
              <a:t>poissrnd</a:t>
            </a:r>
            <a:r>
              <a:rPr kumimoji="1" lang="en-US" altLang="zh-CN" sz="3200" dirty="0">
                <a:latin typeface="Courier New" panose="02070309020205020404" pitchFamily="49" charset="0"/>
              </a:rPr>
              <a:t>(4)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进行模拟</a:t>
            </a:r>
            <a:r>
              <a:rPr lang="zh-CN" altLang="en-US" dirty="0"/>
              <a:t>。</a:t>
            </a:r>
            <a:r>
              <a:rPr lang="en-US" altLang="zh-CN" dirty="0"/>
              <a:t>2.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用</a:t>
            </a:r>
            <a:r>
              <a:rPr kumimoji="1" lang="en-US" altLang="zh-CN" sz="3200" dirty="0" err="1">
                <a:latin typeface="Courier New" panose="02070309020205020404" pitchFamily="49" charset="0"/>
              </a:rPr>
              <a:t>exprnd</a:t>
            </a:r>
            <a:r>
              <a:rPr kumimoji="1" lang="zh-CN" altLang="en-US" sz="3200" dirty="0">
                <a:latin typeface="Courier New" panose="02070309020205020404" pitchFamily="49" charset="0"/>
              </a:rPr>
              <a:t>（</a:t>
            </a:r>
            <a:r>
              <a:rPr kumimoji="1" lang="en-US" altLang="zh-CN" sz="3200" dirty="0">
                <a:latin typeface="Courier New" panose="02070309020205020404" pitchFamily="49" charset="0"/>
              </a:rPr>
              <a:t>1/4</a:t>
            </a:r>
            <a:r>
              <a:rPr kumimoji="1" lang="zh-CN" altLang="en-US" sz="3200" dirty="0">
                <a:latin typeface="Courier New" panose="02070309020205020404" pitchFamily="49" charset="0"/>
              </a:rPr>
              <a:t>）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模拟</a:t>
            </a:r>
            <a:r>
              <a:rPr lang="zh-CN" altLang="en-US" dirty="0"/>
              <a:t>）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027794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EM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编程完成水果聚类问题。</a:t>
            </a:r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99401D-A3A8-4147-B86F-B312F88EC8DC}"/>
              </a:ext>
            </a:extLst>
          </p:cNvPr>
          <p:cNvSpPr/>
          <p:nvPr/>
        </p:nvSpPr>
        <p:spPr>
          <a:xfrm>
            <a:off x="848545" y="2028705"/>
            <a:ext cx="7848872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下表中有</a:t>
            </a:r>
            <a:r>
              <a:rPr lang="en-US" altLang="zh-CN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条水果数据，包括密度和含糖率，根据其特征将水果分类，求其高斯混合模型（类别数</a:t>
            </a:r>
            <a:r>
              <a:rPr lang="en-US" altLang="zh-CN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k=3</a:t>
            </a: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</a:p>
          <a:p>
            <a:endParaRPr lang="en-US" altLang="zh-CN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B06E6AB-9399-4B06-B836-76DA7FD3BD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421" y="3033117"/>
          <a:ext cx="8079120" cy="4023360"/>
        </p:xfrm>
        <a:graphic>
          <a:graphicData uri="http://schemas.openxmlformats.org/drawingml/2006/table">
            <a:tbl>
              <a:tblPr firstRow="1" bandRow="1"/>
              <a:tblGrid>
                <a:gridCol w="8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7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76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5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编号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密度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含糖率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编号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密度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含糖率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编号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密度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含糖率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0.697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0.460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0.245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0.057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0.748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0.232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0.774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0.376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0.343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0.099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0.714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0.346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4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0.634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0.264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0.639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0.161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0.483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0.312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0.608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0.318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0.657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0.198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0.478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0.437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4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0.556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0.215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0.360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0.370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25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0.525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0.369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4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0.403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0.237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0.593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0.042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26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0.751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0.489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4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0.481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0.149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0.719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0.103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0.532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0.472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4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0.437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0.211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0.359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0.188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0.473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0.376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4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0.666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0.091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0.339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0.241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29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0.725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0.445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4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0.243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0.267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0.282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0.257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0.446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0.459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916811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A0FEFFE-8D65-4248-BCBD-CC3E30250724}"/>
              </a:ext>
            </a:extLst>
          </p:cNvPr>
          <p:cNvCxnSpPr/>
          <p:nvPr/>
        </p:nvCxnSpPr>
        <p:spPr>
          <a:xfrm>
            <a:off x="1273629" y="962448"/>
            <a:ext cx="7323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2236BBC-9ED5-4BA5-96CF-36D229A42E11}"/>
              </a:ext>
            </a:extLst>
          </p:cNvPr>
          <p:cNvSpPr txBox="1"/>
          <p:nvPr/>
        </p:nvSpPr>
        <p:spPr>
          <a:xfrm>
            <a:off x="1804307" y="274985"/>
            <a:ext cx="597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GMM — EM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22DF6335-E316-41DB-90BE-9F1577FB50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466" y="962448"/>
                <a:ext cx="8374945" cy="5951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200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20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8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601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600" i="1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202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2402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603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8803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93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对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维样本空间</a:t>
                </a:r>
                <a14:m>
                  <m:oMath xmlns:m="http://schemas.openxmlformats.org/officeDocument/2006/math">
                    <m:r>
                      <a: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 </m:t>
                    </m:r>
                    <m:r>
                      <a: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𝜒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 中的随机向量 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𝑥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，若 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𝑥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 服从高斯分布，则该分布完全由均值向量</a:t>
                </a:r>
                <a14:m>
                  <m:oMath xmlns:m="http://schemas.openxmlformats.org/officeDocument/2006/math">
                    <m:r>
                      <a: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 </m:t>
                    </m:r>
                    <m:r>
                      <a: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𝜇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 和协方差矩阵</a:t>
                </a:r>
                <a14:m>
                  <m:oMath xmlns:m="http://schemas.openxmlformats.org/officeDocument/2006/math">
                    <m:r>
                      <a: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 </m:t>
                    </m:r>
                    <m:r>
                      <m:rPr>
                        <m:sty m:val="p"/>
                      </m:rPr>
                      <a:rPr kumimoji="0" lang="el-GR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Σ</m:t>
                    </m:r>
                    <m:r>
                      <a: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 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这两个参数确定。我们将其概率密度函数记为 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𝑝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(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𝑥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|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𝜇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,</m:t>
                    </m:r>
                    <m:r>
                      <m:rPr>
                        <m:sty m:val="p"/>
                      </m:rPr>
                      <a:rPr kumimoji="0" lang="el-GR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Σ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)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93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我们可定义高斯混合分布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SimSun" charset="-122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930"/>
                  </a:spcBef>
                  <a:spcAft>
                    <a:spcPts val="0"/>
                  </a:spcAft>
                  <a:buClrTx/>
                  <a:buSzTx/>
                  <a:buFont typeface="Corbel" panose="020B0503020204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Sun" charset="-122"/>
                              <a:cs typeface="SimSun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ℳ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Sun" charset="-122"/>
                              <a:cs typeface="SimSun" charset="-122"/>
                            </a:rPr>
                          </m:ctrlPr>
                        </m:dPr>
                        <m:e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charset="0"/>
                          <a:ea typeface="SimSun" charset="-122"/>
                          <a:cs typeface="SimSun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is-I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Sun" charset="-122"/>
                              <a:cs typeface="SimSun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𝑖</m:t>
                          </m:r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Sun" charset="-122"/>
                                  <a:cs typeface="SimSun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∙</m:t>
                          </m:r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𝑝</m:t>
                          </m:r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(</m:t>
                          </m:r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𝑥</m:t>
                          </m:r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|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Sun" charset="-122"/>
                                  <a:cs typeface="SimSun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Sun" charset="-122"/>
                                  <a:cs typeface="SimSun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l-GR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SimSun" charset="-122"/>
                </a:endParaRPr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该分布共由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k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个混合成分组成，每个混合成分对应一个高斯分布，其中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𝜇</m:t>
                        </m:r>
                      </m:e>
                      <m:sub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l-GR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Σ</m:t>
                        </m:r>
                      </m:e>
                      <m:sub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 是第 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𝑖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 个高斯混合成分的参数，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𝜶</m:t>
                        </m:r>
                      </m:e>
                      <m:sub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 为选择第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 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𝑖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个混合成分的概率，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𝛼</m:t>
                        </m:r>
                      </m:e>
                      <m:sub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𝑖</m:t>
                        </m:r>
                      </m:sub>
                    </m:sSub>
                    <m: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&gt;0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，且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0" lang="is-I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𝑖</m:t>
                        </m:r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altLang="zh-CN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=1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 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SimSun" charset="-122"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11000"/>
                  </a:lnSpc>
                  <a:spcBef>
                    <a:spcPts val="930"/>
                  </a:spcBef>
                  <a:spcAft>
                    <a:spcPts val="0"/>
                  </a:spcAft>
                  <a:buClrTx/>
                  <a:buSzTx/>
                  <a:buFont typeface="Corbel" panose="020B0503020204020204" pitchFamily="34" charset="0"/>
                  <a:buChar char="–"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21316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22DF6335-E316-41DB-90BE-9F1577FB5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726" y="914400"/>
                <a:ext cx="10307625" cy="5654586"/>
              </a:xfrm>
              <a:prstGeom prst="rect">
                <a:avLst/>
              </a:prstGeom>
              <a:blipFill>
                <a:blip r:embed="rId2"/>
                <a:stretch>
                  <a:fillRect l="-947" b="-2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53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6B5A242-91DF-450A-85E8-7948C84255B7}"/>
              </a:ext>
            </a:extLst>
          </p:cNvPr>
          <p:cNvCxnSpPr/>
          <p:nvPr/>
        </p:nvCxnSpPr>
        <p:spPr>
          <a:xfrm>
            <a:off x="1273629" y="962448"/>
            <a:ext cx="7323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B017728-D0FC-44AE-9ED5-A8B9DC6613BD}"/>
              </a:ext>
            </a:extLst>
          </p:cNvPr>
          <p:cNvSpPr txBox="1"/>
          <p:nvPr/>
        </p:nvSpPr>
        <p:spPr>
          <a:xfrm>
            <a:off x="1833634" y="307178"/>
            <a:ext cx="597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GMM — EM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34BD54ED-2113-4168-9C36-3AEA9E533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9807" y="1077809"/>
                <a:ext cx="7609984" cy="49027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200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20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8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601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600" i="1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202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2402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603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8803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0040" marR="0" lvl="0" indent="-320040" algn="l" defTabSz="914400" rtl="0" eaLnBrk="1" fontAlgn="auto" latinLnBrk="0" hangingPunct="1">
                  <a:lnSpc>
                    <a:spcPct val="150000"/>
                  </a:lnSpc>
                  <a:spcBef>
                    <a:spcPts val="930"/>
                  </a:spcBef>
                  <a:spcAft>
                    <a:spcPts val="0"/>
                  </a:spcAft>
                  <a:buClrTx/>
                  <a:buSzTx/>
                  <a:buFont typeface="Corbel" panose="020B0503020204020204" pitchFamily="34" charset="0"/>
                  <a:buChar char="–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隐变量为样本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 属于第 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𝑖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 个高斯成分的后验概率</a:t>
                </a:r>
                <a14:m>
                  <m:oMath xmlns:m="http://schemas.openxmlformats.org/officeDocument/2006/math">
                    <m:r>
                      <a: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 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𝛾</m:t>
                        </m:r>
                      </m:e>
                      <m:sub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𝑗𝑖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.</a:t>
                </a:r>
              </a:p>
              <a:p>
                <a:pPr marL="320040" marR="0" lvl="0" indent="-320040" algn="l" defTabSz="914400" rtl="0" eaLnBrk="1" fontAlgn="auto" latinLnBrk="0" hangingPunct="1">
                  <a:lnSpc>
                    <a:spcPct val="150000"/>
                  </a:lnSpc>
                  <a:spcBef>
                    <a:spcPts val="930"/>
                  </a:spcBef>
                  <a:spcAft>
                    <a:spcPts val="0"/>
                  </a:spcAft>
                  <a:buClrTx/>
                  <a:buSzTx/>
                  <a:buFont typeface="Corbel" panose="020B0503020204020204" pitchFamily="34" charset="0"/>
                  <a:buChar char="–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模型参数为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imSun" charset="-122"/>
                                    <a:cs typeface="SimSun" charset="-122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SimSun" charset="-122"/>
                                    <a:cs typeface="SimSun" charset="-122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0" lang="en-US" altLang="zh-CN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SimSun" charset="-122"/>
                                    <a:cs typeface="SimSun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altLang="zh-CN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imSun" charset="-122"/>
                                    <a:cs typeface="SimSun" charset="-122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SimSun" charset="-122"/>
                                    <a:cs typeface="SimSun" charset="-12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0" lang="en-US" altLang="zh-CN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SimSun" charset="-122"/>
                                    <a:cs typeface="SimSun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altLang="zh-CN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imSun" charset="-122"/>
                                    <a:cs typeface="SimSun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el-GR" altLang="zh-CN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SimSun" charset="-122"/>
                                    <a:cs typeface="SimSun" charset="-122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kumimoji="0" lang="en-US" altLang="zh-CN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SimSun" charset="-122"/>
                                    <a:cs typeface="SimSun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1≤</m:t>
                        </m:r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𝑖</m:t>
                        </m:r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≤</m:t>
                        </m:r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.</a:t>
                </a:r>
              </a:p>
              <a:p>
                <a:pPr marL="320040" marR="0" lvl="0" indent="-320040" algn="l" defTabSz="914400" rtl="0" eaLnBrk="1" fontAlgn="auto" latinLnBrk="0" hangingPunct="1">
                  <a:lnSpc>
                    <a:spcPct val="150000"/>
                  </a:lnSpc>
                  <a:spcBef>
                    <a:spcPts val="930"/>
                  </a:spcBef>
                  <a:spcAft>
                    <a:spcPts val="0"/>
                  </a:spcAft>
                  <a:buClrTx/>
                  <a:buSzTx/>
                  <a:buFont typeface="Corbel" panose="020B0503020204020204" pitchFamily="34" charset="0"/>
                  <a:buChar char="–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则高斯混合模型的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EM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算法具体可描述为：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SimSun" charset="-122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50000"/>
                  </a:lnSpc>
                  <a:spcBef>
                    <a:spcPts val="93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步：每步迭代中，先根据当前参数来计算样本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 属于第 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𝑖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 个高斯成分的后验概率</a:t>
                </a:r>
                <a14:m>
                  <m:oMath xmlns:m="http://schemas.openxmlformats.org/officeDocument/2006/math">
                    <m:r>
                      <a: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 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𝛾</m:t>
                        </m:r>
                      </m:e>
                      <m:sub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𝑗𝑖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 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SimSun" charset="-122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50000"/>
                  </a:lnSpc>
                  <a:spcBef>
                    <a:spcPts val="93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M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步：再根据后验概率</a:t>
                </a:r>
                <a14:m>
                  <m:oMath xmlns:m="http://schemas.openxmlformats.org/officeDocument/2006/math">
                    <m:r>
                      <a: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charset="0"/>
                        <a:ea typeface="SimSun" charset="-122"/>
                        <a:cs typeface="SimSun" charset="-122"/>
                      </a:rPr>
                      <m:t> 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𝛾</m:t>
                        </m:r>
                      </m:e>
                      <m:sub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𝑗𝑖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更新模型参数 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SimSun" charset="-122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930"/>
                  </a:spcBef>
                  <a:spcAft>
                    <a:spcPts val="0"/>
                  </a:spcAft>
                  <a:buClrTx/>
                  <a:buSzTx/>
                  <a:buFont typeface="Corbel" panose="020B0503020204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Sun" charset="-122"/>
                              <a:cs typeface="SimSun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Sun" charset="-122"/>
                                  <a:cs typeface="SimSun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Sun" charset="-122"/>
                                      <a:cs typeface="SimSun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SimSun" charset="-122"/>
                                      <a:cs typeface="SimSun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SimSun" charset="-122"/>
                                      <a:cs typeface="SimSun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Sun" charset="-122"/>
                                      <a:cs typeface="SimSun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SimSun" charset="-122"/>
                                      <a:cs typeface="SimSun" charset="-122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0" lang="en-US" altLang="zh-CN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SimSun" charset="-122"/>
                                      <a:cs typeface="SimSun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SimSun" charset="-122"/>
                                  <a:cs typeface="SimSun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Sun" charset="-122"/>
                                      <a:cs typeface="SimSun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l-GR" altLang="zh-CN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SimSun" charset="-122"/>
                                      <a:cs typeface="SimSun" charset="-122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kumimoji="0" lang="en-US" altLang="zh-CN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SimSun" charset="-122"/>
                                      <a:cs typeface="SimSun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1≤</m:t>
                          </m:r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𝑖</m:t>
                          </m:r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≤</m:t>
                          </m:r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SimSun" charset="-122"/>
                              <a:cs typeface="SimSun" charset="-122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SimSun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930"/>
                  </a:spcBef>
                  <a:spcAft>
                    <a:spcPts val="0"/>
                  </a:spcAft>
                  <a:buClrTx/>
                  <a:buSzTx/>
                  <a:buFont typeface="Corbel" panose="020B0503020204020204" pitchFamily="34" charset="0"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1316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34BD54ED-2113-4168-9C36-3AEA9E533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55" y="1024000"/>
                <a:ext cx="9366134" cy="4657991"/>
              </a:xfrm>
              <a:prstGeom prst="rect">
                <a:avLst/>
              </a:prstGeom>
              <a:blipFill>
                <a:blip r:embed="rId3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64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A5CC0BE-242B-4EFC-85FD-506729F7A5C4}"/>
              </a:ext>
            </a:extLst>
          </p:cNvPr>
          <p:cNvCxnSpPr/>
          <p:nvPr/>
        </p:nvCxnSpPr>
        <p:spPr>
          <a:xfrm>
            <a:off x="1273629" y="962448"/>
            <a:ext cx="7323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5520C62-5A18-4118-AA47-55B2E84AF7AF}"/>
              </a:ext>
            </a:extLst>
          </p:cNvPr>
          <p:cNvSpPr txBox="1"/>
          <p:nvPr/>
        </p:nvSpPr>
        <p:spPr>
          <a:xfrm>
            <a:off x="1833634" y="307178"/>
            <a:ext cx="597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GMM — EM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92FC9C5-C8AA-44C3-A117-20F7DDBB5C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5570" y="1158903"/>
                <a:ext cx="7094863" cy="52902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200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20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8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601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600" i="1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202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2402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603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8803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marR="0" lvl="0" indent="-457200" algn="l" defTabSz="914400" rtl="0" eaLnBrk="1" fontAlgn="auto" latinLnBrk="0" hangingPunct="1">
                  <a:lnSpc>
                    <a:spcPct val="150000"/>
                  </a:lnSpc>
                  <a:spcBef>
                    <a:spcPts val="93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1316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初始化高斯混合分布的模型参数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21316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1316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imSun" charset="-122"/>
                                    <a:cs typeface="SimSun" charset="-122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1316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1316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SimSun" charset="-122"/>
                                    <a:cs typeface="SimSun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21316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1316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imSun" charset="-122"/>
                                    <a:cs typeface="SimSun" charset="-122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1316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1316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SimSun" charset="-122"/>
                                    <a:cs typeface="SimSun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21316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1316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imSun" charset="-122"/>
                                    <a:cs typeface="SimSun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el-GR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1316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1316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SimSun" charset="-122"/>
                                    <a:cs typeface="SimSun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1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1316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.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50000"/>
                  </a:lnSpc>
                  <a:spcBef>
                    <a:spcPts val="93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121316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楷体" panose="02010609060101010101" pitchFamily="49" charset="-122"/>
                    <a:cs typeface="SimSun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1316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SimSun" charset="-122"/>
                      </a:rPr>
                      <m:t>𝑅𝑒𝑝𝑒𝑎𝑡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1316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.</a:t>
                </a:r>
              </a:p>
              <a:p>
                <a:pPr marL="457200" lvl="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121316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CN" sz="2400" b="0" i="0" smtClean="0">
                        <a:solidFill>
                          <a:srgbClr val="121316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i="1">
                        <a:solidFill>
                          <a:srgbClr val="121316">
                            <a:lumMod val="75000"/>
                            <a:lumOff val="25000"/>
                          </a:srgbClr>
                        </a:solidFill>
                        <a:latin typeface="Cambria Math" charset="0"/>
                      </a:rPr>
                      <m:t>𝑗</m:t>
                    </m:r>
                    <m:r>
                      <a:rPr lang="en-US" altLang="zh-CN" sz="2400" i="1" smtClean="0">
                        <a:solidFill>
                          <a:srgbClr val="121316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121316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zh-CN" sz="2400" b="0" i="1" smtClean="0">
                        <a:solidFill>
                          <a:srgbClr val="121316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1316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121316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1316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表示样本的总个数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1316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 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50000"/>
                  </a:lnSpc>
                  <a:spcBef>
                    <a:spcPts val="93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1316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利用下面这个式子计算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1316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由各混合成分生成的后验概率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1316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ji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1316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.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930"/>
                  </a:spcBef>
                  <a:spcAft>
                    <a:spcPts val="0"/>
                  </a:spcAft>
                  <a:buClrTx/>
                  <a:buSzTx/>
                  <a:buFont typeface="Corbel" panose="020B0503020204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21316">
                                  <a:lumMod val="75000"/>
                                  <a:lumOff val="2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21316">
                                  <a:lumMod val="75000"/>
                                  <a:lumOff val="2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21316">
                                  <a:lumMod val="75000"/>
                                  <a:lumOff val="2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𝑗𝑖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21316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0" lang="mr-IN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21316">
                                  <a:lumMod val="75000"/>
                                  <a:lumOff val="2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21316">
                                  <a:lumMod val="75000"/>
                                  <a:lumOff val="2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21316">
                                  <a:lumMod val="75000"/>
                                  <a:lumOff val="2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21316">
                                  <a:lumMod val="75000"/>
                                  <a:lumOff val="2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21316">
                                  <a:lumMod val="75000"/>
                                  <a:lumOff val="2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21316">
                                  <a:lumMod val="75000"/>
                                  <a:lumOff val="2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l-GR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21316">
                                  <a:lumMod val="75000"/>
                                  <a:lumOff val="2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0" lang="is-I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</a:rPr>
                                <m:t>𝑙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121316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121316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21316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121316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121316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121316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121316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121316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21316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121316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l-GR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121316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21316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121316">
                                      <a:lumMod val="75000"/>
                                      <a:lumOff val="2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121316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92FC9C5-C8AA-44C3-A117-20F7DDBB5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930" y="1101045"/>
                <a:ext cx="8732139" cy="5026115"/>
              </a:xfrm>
              <a:prstGeom prst="rect">
                <a:avLst/>
              </a:prstGeom>
              <a:blipFill>
                <a:blip r:embed="rId2"/>
                <a:stretch>
                  <a:fillRect l="-1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24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3931F0-F979-41DA-A4D4-5B1816B66326}"/>
                  </a:ext>
                </a:extLst>
              </p:cNvPr>
              <p:cNvSpPr/>
              <p:nvPr/>
            </p:nvSpPr>
            <p:spPr>
              <a:xfrm>
                <a:off x="1493815" y="1067008"/>
                <a:ext cx="6918373" cy="5337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US" altLang="zh-CN" sz="2400" dirty="0">
                    <a:ea typeface="楷体" panose="02010609060101010101" pitchFamily="49" charset="-122"/>
                    <a:cs typeface="SimSun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SimSun" charset="-122"/>
                      </a:rPr>
                      <m:t>𝑓𝑜𝑟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SimSun" charset="-122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SimSun" charset="-122"/>
                      </a:rPr>
                      <m:t>=1,2,</m:t>
                    </m:r>
                    <m:r>
                      <a:rPr lang="mr-IN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SimSun" charset="-122"/>
                      </a:rPr>
                      <m:t>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SimSun" charset="-122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SimSun" charset="-122"/>
                      </a:rPr>
                      <m:t>𝑘</m:t>
                    </m:r>
                  </m:oMath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  <a:cs typeface="SimSun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下面的三个式子更新均值向量，协方差矩阵，新混合系数，直至收敛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  <a:cs typeface="SimSun" charset="-122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is-I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400" i="1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𝑗𝑖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3931F0-F979-41DA-A4D4-5B1816B66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539" y="1013738"/>
                <a:ext cx="8514921" cy="5337743"/>
              </a:xfrm>
              <a:prstGeom prst="rect">
                <a:avLst/>
              </a:prstGeom>
              <a:blipFill>
                <a:blip r:embed="rId2"/>
                <a:stretch>
                  <a:fillRect l="-860" r="-1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6285E37-F838-4F96-BA32-8255B6B7CFA1}"/>
              </a:ext>
            </a:extLst>
          </p:cNvPr>
          <p:cNvCxnSpPr/>
          <p:nvPr/>
        </p:nvCxnSpPr>
        <p:spPr>
          <a:xfrm>
            <a:off x="1273629" y="962448"/>
            <a:ext cx="7323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A80B7E7-CCDF-46E7-A312-FDEC740677E0}"/>
              </a:ext>
            </a:extLst>
          </p:cNvPr>
          <p:cNvSpPr txBox="1"/>
          <p:nvPr/>
        </p:nvSpPr>
        <p:spPr>
          <a:xfrm>
            <a:off x="1833634" y="307178"/>
            <a:ext cx="597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GMM — EM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33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theme/theme1.xml><?xml version="1.0" encoding="utf-8"?>
<a:theme xmlns:a="http://schemas.openxmlformats.org/drawingml/2006/main" name="Motorola">
  <a:themeElements>
    <a:clrScheme name="Motorola 10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000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0000"/>
      </a:accent6>
      <a:hlink>
        <a:srgbClr val="CC6600"/>
      </a:hlink>
      <a:folHlink>
        <a:srgbClr val="808080"/>
      </a:folHlink>
    </a:clrScheme>
    <a:fontScheme name="Motorola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Motorol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orol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8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66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E70000"/>
        </a:accent6>
        <a:hlink>
          <a:srgbClr val="FFCC00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9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CC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10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00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otorola">
  <a:themeElements>
    <a:clrScheme name="1_Motorola 10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000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0000"/>
      </a:accent6>
      <a:hlink>
        <a:srgbClr val="CC6600"/>
      </a:hlink>
      <a:folHlink>
        <a:srgbClr val="808080"/>
      </a:folHlink>
    </a:clrScheme>
    <a:fontScheme name="1_Motorola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1_Motorol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torol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8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66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E70000"/>
        </a:accent6>
        <a:hlink>
          <a:srgbClr val="FFCC00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9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CC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10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00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6650</TotalTime>
  <Pages>0</Pages>
  <Words>883</Words>
  <Characters>0</Characters>
  <Application>Microsoft Office PowerPoint</Application>
  <DocSecurity>0</DocSecurity>
  <PresentationFormat>自定义</PresentationFormat>
  <Lines>0</Lines>
  <Paragraphs>172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黑体</vt:lpstr>
      <vt:lpstr>楷体</vt:lpstr>
      <vt:lpstr>楷体_GB2312</vt:lpstr>
      <vt:lpstr>隶书</vt:lpstr>
      <vt:lpstr>宋体</vt:lpstr>
      <vt:lpstr>宋体</vt:lpstr>
      <vt:lpstr>微软雅黑</vt:lpstr>
      <vt:lpstr>Arial</vt:lpstr>
      <vt:lpstr>Bookman Old Style</vt:lpstr>
      <vt:lpstr>Cambria Math</vt:lpstr>
      <vt:lpstr>Corbel</vt:lpstr>
      <vt:lpstr>Courier New</vt:lpstr>
      <vt:lpstr>Tahoma</vt:lpstr>
      <vt:lpstr>Times New Roman</vt:lpstr>
      <vt:lpstr>Wingdings</vt:lpstr>
      <vt:lpstr>Motorola</vt:lpstr>
      <vt:lpstr>自定义设计方案</vt:lpstr>
      <vt:lpstr>1_Motorola</vt:lpstr>
      <vt:lpstr>1_自定义设计方案</vt:lpstr>
      <vt:lpstr>计算建模 实验一 随机模拟和参数估计(2学时)</vt:lpstr>
      <vt:lpstr>实验内容</vt:lpstr>
      <vt:lpstr>1.1随机数和随机序列的生成</vt:lpstr>
      <vt:lpstr>1.2随机分布的计算机模拟</vt:lpstr>
      <vt:lpstr>1.3 EM算法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Harbin Institute of Technology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多媒体技术-信号处理技术与信息论基础</dc:title>
  <dc:creator>刘绍辉</dc:creator>
  <cp:lastModifiedBy>fxp</cp:lastModifiedBy>
  <cp:revision>1912</cp:revision>
  <cp:lastPrinted>2015-10-10T13:26:19Z</cp:lastPrinted>
  <dcterms:created xsi:type="dcterms:W3CDTF">2001-03-12T06:47:33Z</dcterms:created>
  <dcterms:modified xsi:type="dcterms:W3CDTF">2021-09-25T05:16:11Z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2052-9.1.0.4180</vt:lpwstr>
  </property>
</Properties>
</file>