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0" r:id="rId12"/>
    <p:sldId id="267" r:id="rId13"/>
    <p:sldId id="268" r:id="rId14"/>
    <p:sldId id="269" r:id="rId15"/>
    <p:sldId id="272" r:id="rId16"/>
    <p:sldId id="270" r:id="rId17"/>
    <p:sldId id="27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31"/>
    <p:restoredTop sz="96327"/>
  </p:normalViewPr>
  <p:slideViewPr>
    <p:cSldViewPr snapToGrid="0">
      <p:cViewPr varScale="1">
        <p:scale>
          <a:sx n="121" d="100"/>
          <a:sy n="121" d="100"/>
        </p:scale>
        <p:origin x="3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71C6B-2862-06FB-B490-631952E810F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D42D00F-85B1-B6A0-0C4D-B43177C04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8A624935-29B2-D46F-60F8-A7725D4F641E}"/>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5" name="页脚占位符 4">
            <a:extLst>
              <a:ext uri="{FF2B5EF4-FFF2-40B4-BE49-F238E27FC236}">
                <a16:creationId xmlns:a16="http://schemas.microsoft.com/office/drawing/2014/main" id="{20F6185A-7A9E-35BA-424F-CEE5CCD87F6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495F93A-73C3-3A06-E46F-FBEDBC2592E7}"/>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1715898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0BE9EB-4533-837E-CFFC-4173423FBC8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4B181DD-7EBF-4A16-E6DD-89913616EC6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2795CD3-2CE2-776D-6E29-A132421414EB}"/>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5" name="页脚占位符 4">
            <a:extLst>
              <a:ext uri="{FF2B5EF4-FFF2-40B4-BE49-F238E27FC236}">
                <a16:creationId xmlns:a16="http://schemas.microsoft.com/office/drawing/2014/main" id="{330BCADD-A761-2488-C29D-B31A288AC9C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D3FA16E-2AC6-66D7-7D8A-737C1D414EF7}"/>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1238343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BC52193-571C-00A4-12B0-B4442B5DA525}"/>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165E4A1-7BAB-9DCC-5880-5EB8D967ED5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2226F26-4BC7-6176-376D-1BC11DD64BBF}"/>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5" name="页脚占位符 4">
            <a:extLst>
              <a:ext uri="{FF2B5EF4-FFF2-40B4-BE49-F238E27FC236}">
                <a16:creationId xmlns:a16="http://schemas.microsoft.com/office/drawing/2014/main" id="{4136F17A-14FE-2E54-46F9-D792F23BB51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8C03825-BD79-234E-76BC-CE576BB1919F}"/>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3235176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20E2C4-9513-BC51-E6E1-6D0B73C8D9E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FE33BD0-BA8B-4C96-5DA7-0B6CAF1163B1}"/>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802C33F-A50B-2E92-78C1-A7E28785AFCB}"/>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5" name="页脚占位符 4">
            <a:extLst>
              <a:ext uri="{FF2B5EF4-FFF2-40B4-BE49-F238E27FC236}">
                <a16:creationId xmlns:a16="http://schemas.microsoft.com/office/drawing/2014/main" id="{0DA38680-1EE5-8E0A-0436-59A2D1F46F1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6A5151F-C556-CB56-D3B2-592AEB1C9EDA}"/>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3340814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19A025-1604-1260-9CF9-3511E010355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AAAADC6-8BE5-DE0A-5A64-4E8D9085470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1D304DD-7183-8080-2B78-C4AE81691C9A}"/>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5" name="页脚占位符 4">
            <a:extLst>
              <a:ext uri="{FF2B5EF4-FFF2-40B4-BE49-F238E27FC236}">
                <a16:creationId xmlns:a16="http://schemas.microsoft.com/office/drawing/2014/main" id="{93955F71-8FED-AA5D-8FAF-5E9C20168B0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715F338-266A-3863-AF75-9F3FB7537B75}"/>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1827180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96303-AA32-96C6-F816-6A0E62F4965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637A071-D407-2605-3BE7-66E4C198996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4183648C-FB9A-2ED9-6E9C-3DEAF0ADCD87}"/>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C685F431-33A3-E848-C359-F85798658F61}"/>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6" name="页脚占位符 5">
            <a:extLst>
              <a:ext uri="{FF2B5EF4-FFF2-40B4-BE49-F238E27FC236}">
                <a16:creationId xmlns:a16="http://schemas.microsoft.com/office/drawing/2014/main" id="{4164DA0F-28E7-3967-A264-3549CE0BE3E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D3A2C65B-2B94-36D0-E00E-F30080CB2CB8}"/>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303379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D2F4F0-C55D-EC6A-45D8-051D13662821}"/>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731ED543-2C8C-D17C-B284-4DBE374F58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06346921-2106-601D-E057-305AA41B464F}"/>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15F6264-92CE-4449-1C37-044277EA1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2A091CA-5F4D-FCA4-7FFD-7878290322EB}"/>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008DFC6C-AD76-78F2-0834-59FB394902D0}"/>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8" name="页脚占位符 7">
            <a:extLst>
              <a:ext uri="{FF2B5EF4-FFF2-40B4-BE49-F238E27FC236}">
                <a16:creationId xmlns:a16="http://schemas.microsoft.com/office/drawing/2014/main" id="{8F9CB320-EC45-7BCC-CA2D-08D1B872DE42}"/>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84CD332-68F5-7EDB-761E-B58AB6D970BB}"/>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3211710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F81FA-1EC6-0A31-F8DA-2FA7DB7D9FD1}"/>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5779F6C9-470B-4067-0115-E30C1613B15C}"/>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4" name="页脚占位符 3">
            <a:extLst>
              <a:ext uri="{FF2B5EF4-FFF2-40B4-BE49-F238E27FC236}">
                <a16:creationId xmlns:a16="http://schemas.microsoft.com/office/drawing/2014/main" id="{10DEBCA3-8CBE-8905-AA6D-D766E4038ED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3D567441-7885-4691-BBF9-C02EE942AB25}"/>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21835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EAFFBE6-ABFB-83F1-FE4B-7F66B5C32021}"/>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3" name="页脚占位符 2">
            <a:extLst>
              <a:ext uri="{FF2B5EF4-FFF2-40B4-BE49-F238E27FC236}">
                <a16:creationId xmlns:a16="http://schemas.microsoft.com/office/drawing/2014/main" id="{3A08C57A-E7AB-8613-4A4F-37121C797406}"/>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DF0C41F-886F-B1B5-7F7B-03D52AC96E04}"/>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328461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0EE41-27B5-548F-342E-0A214E0D2B9C}"/>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51B5479-007A-E069-9C8A-2A0FB40236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B2EC1AC-9DE5-84A2-9F59-AB6776DCD6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3FACA7AE-64C7-E801-4F54-9D99C0941C4C}"/>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6" name="页脚占位符 5">
            <a:extLst>
              <a:ext uri="{FF2B5EF4-FFF2-40B4-BE49-F238E27FC236}">
                <a16:creationId xmlns:a16="http://schemas.microsoft.com/office/drawing/2014/main" id="{38E9E149-4A97-97B2-4077-DD444A1B4AED}"/>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79A8210-513C-3BFA-5DC9-2C07A36A149F}"/>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1560137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C61347-D9DA-36DD-72F8-B100D7B007D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9DAD577D-8EAC-D7FB-B99C-8F187BF748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23D040F-08F9-E2D4-845E-21FF60CF6E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C518147-89FC-633A-C5EA-533701270046}"/>
              </a:ext>
            </a:extLst>
          </p:cNvPr>
          <p:cNvSpPr>
            <a:spLocks noGrp="1"/>
          </p:cNvSpPr>
          <p:nvPr>
            <p:ph type="dt" sz="half" idx="10"/>
          </p:nvPr>
        </p:nvSpPr>
        <p:spPr/>
        <p:txBody>
          <a:bodyPr/>
          <a:lstStyle/>
          <a:p>
            <a:fld id="{87C1EDF0-8E85-F844-9E31-99E72759197A}" type="datetimeFigureOut">
              <a:rPr kumimoji="1" lang="zh-CN" altLang="en-US" smtClean="0"/>
              <a:t>2023/3/27</a:t>
            </a:fld>
            <a:endParaRPr kumimoji="1" lang="zh-CN" altLang="en-US"/>
          </a:p>
        </p:txBody>
      </p:sp>
      <p:sp>
        <p:nvSpPr>
          <p:cNvPr id="6" name="页脚占位符 5">
            <a:extLst>
              <a:ext uri="{FF2B5EF4-FFF2-40B4-BE49-F238E27FC236}">
                <a16:creationId xmlns:a16="http://schemas.microsoft.com/office/drawing/2014/main" id="{D5D3C407-B90B-E334-08EB-B08A842DB3E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8A00956-3164-E939-142D-5050D7EF8BDB}"/>
              </a:ext>
            </a:extLst>
          </p:cNvPr>
          <p:cNvSpPr>
            <a:spLocks noGrp="1"/>
          </p:cNvSpPr>
          <p:nvPr>
            <p:ph type="sldNum" sz="quarter" idx="12"/>
          </p:nvPr>
        </p:nvSpPr>
        <p:spPr/>
        <p:txBody>
          <a:body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1251905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91B84C-463D-F9E7-4298-DE5E2D464F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6C8E1F86-15EB-89B6-08C5-DD87D70982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751865E-A9F6-08B8-F201-9BC847B264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C1EDF0-8E85-F844-9E31-99E72759197A}" type="datetimeFigureOut">
              <a:rPr kumimoji="1" lang="zh-CN" altLang="en-US" smtClean="0"/>
              <a:t>2023/3/27</a:t>
            </a:fld>
            <a:endParaRPr kumimoji="1" lang="zh-CN" altLang="en-US"/>
          </a:p>
        </p:txBody>
      </p:sp>
      <p:sp>
        <p:nvSpPr>
          <p:cNvPr id="5" name="页脚占位符 4">
            <a:extLst>
              <a:ext uri="{FF2B5EF4-FFF2-40B4-BE49-F238E27FC236}">
                <a16:creationId xmlns:a16="http://schemas.microsoft.com/office/drawing/2014/main" id="{C92A3B24-533B-5112-9A5D-3692D34131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1624729-514D-42C3-8EC2-CF5C90F306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5D39CB-CA76-A440-ACD8-FAA555E9A019}" type="slidenum">
              <a:rPr kumimoji="1" lang="zh-CN" altLang="en-US" smtClean="0"/>
              <a:t>‹#›</a:t>
            </a:fld>
            <a:endParaRPr kumimoji="1" lang="zh-CN" altLang="en-US"/>
          </a:p>
        </p:txBody>
      </p:sp>
    </p:spTree>
    <p:extLst>
      <p:ext uri="{BB962C8B-B14F-4D97-AF65-F5344CB8AC3E}">
        <p14:creationId xmlns:p14="http://schemas.microsoft.com/office/powerpoint/2010/main" val="9245167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D3BD981B-3143-C00A-2FB5-3314B85675ED}"/>
              </a:ext>
            </a:extLst>
          </p:cNvPr>
          <p:cNvSpPr>
            <a:spLocks noGrp="1"/>
          </p:cNvSpPr>
          <p:nvPr>
            <p:ph type="subTitle" idx="1"/>
          </p:nvPr>
        </p:nvSpPr>
        <p:spPr>
          <a:xfrm>
            <a:off x="7145267" y="5559227"/>
            <a:ext cx="3830230" cy="532051"/>
          </a:xfrm>
        </p:spPr>
        <p:txBody>
          <a:bodyPr/>
          <a:lstStyle/>
          <a:p>
            <a:r>
              <a:rPr kumimoji="1" lang="en-US" altLang="zh-CN" dirty="0"/>
              <a:t>1190200122</a:t>
            </a:r>
            <a:r>
              <a:rPr kumimoji="1" lang="zh-CN" altLang="en-US" dirty="0"/>
              <a:t> 袁野</a:t>
            </a:r>
          </a:p>
        </p:txBody>
      </p:sp>
      <p:pic>
        <p:nvPicPr>
          <p:cNvPr id="4" name="图片 3">
            <a:extLst>
              <a:ext uri="{FF2B5EF4-FFF2-40B4-BE49-F238E27FC236}">
                <a16:creationId xmlns:a16="http://schemas.microsoft.com/office/drawing/2014/main" id="{9040D111-E073-D32E-F931-D001F3EE7E66}"/>
              </a:ext>
            </a:extLst>
          </p:cNvPr>
          <p:cNvPicPr>
            <a:picLocks noChangeAspect="1"/>
          </p:cNvPicPr>
          <p:nvPr/>
        </p:nvPicPr>
        <p:blipFill>
          <a:blip r:embed="rId2"/>
          <a:stretch>
            <a:fillRect/>
          </a:stretch>
        </p:blipFill>
        <p:spPr>
          <a:xfrm>
            <a:off x="2209800" y="1041851"/>
            <a:ext cx="7772400" cy="2296160"/>
          </a:xfrm>
          <a:prstGeom prst="rect">
            <a:avLst/>
          </a:prstGeom>
        </p:spPr>
      </p:pic>
      <p:sp>
        <p:nvSpPr>
          <p:cNvPr id="5" name="文本框 4">
            <a:extLst>
              <a:ext uri="{FF2B5EF4-FFF2-40B4-BE49-F238E27FC236}">
                <a16:creationId xmlns:a16="http://schemas.microsoft.com/office/drawing/2014/main" id="{98AC78CD-59A9-2EC9-0999-015A6CEBDD08}"/>
              </a:ext>
            </a:extLst>
          </p:cNvPr>
          <p:cNvSpPr txBox="1"/>
          <p:nvPr/>
        </p:nvSpPr>
        <p:spPr>
          <a:xfrm>
            <a:off x="2155179" y="3924637"/>
            <a:ext cx="7881641" cy="923330"/>
          </a:xfrm>
          <a:prstGeom prst="rect">
            <a:avLst/>
          </a:prstGeom>
          <a:noFill/>
        </p:spPr>
        <p:txBody>
          <a:bodyPr wrap="square" rtlCol="0">
            <a:spAutoFit/>
          </a:bodyPr>
          <a:lstStyle/>
          <a:p>
            <a:r>
              <a:rPr lang="en-US" altLang="zh-CN" dirty="0">
                <a:solidFill>
                  <a:srgbClr val="24292F"/>
                </a:solidFill>
                <a:latin typeface="-apple-system"/>
              </a:rPr>
              <a:t>         </a:t>
            </a:r>
            <a:r>
              <a:rPr lang="zh-CN" altLang="en-US" b="0" i="0" dirty="0">
                <a:solidFill>
                  <a:srgbClr val="24292F"/>
                </a:solidFill>
                <a:effectLst/>
                <a:latin typeface="-apple-system"/>
              </a:rPr>
              <a:t>当前的自动化测试方法存在缺陷，例如需要手动编写测试用例、难以覆盖所有代码路径等。相比之下，大型语言模型因具有强大的自然语言处理能力，可以从软件缺陷报告中提取重要信息，并生成相关的测试用例。</a:t>
            </a:r>
            <a:endParaRPr kumimoji="1" lang="zh-CN" altLang="en-US" dirty="0"/>
          </a:p>
        </p:txBody>
      </p:sp>
    </p:spTree>
    <p:extLst>
      <p:ext uri="{BB962C8B-B14F-4D97-AF65-F5344CB8AC3E}">
        <p14:creationId xmlns:p14="http://schemas.microsoft.com/office/powerpoint/2010/main" val="3723118892"/>
      </p:ext>
    </p:extLst>
  </p:cSld>
  <p:clrMapOvr>
    <a:masterClrMapping/>
  </p:clrMapOvr>
  <mc:AlternateContent xmlns:mc="http://schemas.openxmlformats.org/markup-compatibility/2006">
    <mc:Choice xmlns:p14="http://schemas.microsoft.com/office/powerpoint/2010/main" Requires="p14">
      <p:transition spd="slow" p14:dur="2000" advTm="7576"/>
    </mc:Choice>
    <mc:Fallback>
      <p:transition spd="slow" advTm="757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实现方法</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551602"/>
            <a:ext cx="10515600" cy="514405"/>
          </a:xfrm>
        </p:spPr>
        <p:txBody>
          <a:bodyPr>
            <a:normAutofit/>
          </a:bodyPr>
          <a:lstStyle/>
          <a:p>
            <a:pPr marL="0" indent="0">
              <a:buNone/>
            </a:pPr>
            <a:r>
              <a:rPr kumimoji="1" lang="zh-CN" altLang="en-US" sz="2400" dirty="0">
                <a:solidFill>
                  <a:srgbClr val="24292F"/>
                </a:solidFill>
                <a:latin typeface="-apple-system"/>
              </a:rPr>
              <a:t>筛选排序</a:t>
            </a:r>
            <a:endParaRPr kumimoji="1" lang="zh-CN" altLang="en-US" sz="2400" dirty="0">
              <a:latin typeface="+mn-ea"/>
            </a:endParaRPr>
          </a:p>
        </p:txBody>
      </p:sp>
      <p:sp>
        <p:nvSpPr>
          <p:cNvPr id="4" name="内容占位符 2">
            <a:extLst>
              <a:ext uri="{FF2B5EF4-FFF2-40B4-BE49-F238E27FC236}">
                <a16:creationId xmlns:a16="http://schemas.microsoft.com/office/drawing/2014/main" id="{E9538EA6-DAAE-A002-8CE9-8E8A80A2539A}"/>
              </a:ext>
            </a:extLst>
          </p:cNvPr>
          <p:cNvSpPr txBox="1">
            <a:spLocks/>
          </p:cNvSpPr>
          <p:nvPr/>
        </p:nvSpPr>
        <p:spPr>
          <a:xfrm>
            <a:off x="754118" y="2172370"/>
            <a:ext cx="5562600" cy="6687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buNone/>
            </a:pPr>
            <a:r>
              <a:rPr lang="zh-CN" altLang="en-US" sz="2000" dirty="0">
                <a:solidFill>
                  <a:srgbClr val="24292F"/>
                </a:solidFill>
                <a:latin typeface="+mn-ea"/>
              </a:rPr>
              <a:t>接下来</a:t>
            </a:r>
            <a:r>
              <a:rPr lang="en" altLang="zh-CN" sz="2000" dirty="0">
                <a:solidFill>
                  <a:srgbClr val="24292F"/>
                </a:solidFill>
                <a:latin typeface="+mn-ea"/>
              </a:rPr>
              <a:t>LIBRO</a:t>
            </a:r>
            <a:r>
              <a:rPr lang="zh-CN" altLang="en" sz="2000" dirty="0">
                <a:solidFill>
                  <a:srgbClr val="24292F"/>
                </a:solidFill>
                <a:latin typeface="+mn-ea"/>
              </a:rPr>
              <a:t>先后</a:t>
            </a:r>
            <a:r>
              <a:rPr lang="zh-CN" altLang="en-US" sz="2000" dirty="0">
                <a:solidFill>
                  <a:srgbClr val="24292F"/>
                </a:solidFill>
                <a:latin typeface="+mn-ea"/>
              </a:rPr>
              <a:t>依靠三个区分能力递增的启发式算法对生成的测试进行排名。</a:t>
            </a:r>
            <a:endParaRPr lang="en-US" altLang="zh-CN" sz="2000" dirty="0">
              <a:solidFill>
                <a:srgbClr val="24292F"/>
              </a:solidFill>
              <a:latin typeface="+mn-ea"/>
            </a:endParaRPr>
          </a:p>
          <a:p>
            <a:pPr marL="0" indent="457200">
              <a:lnSpc>
                <a:spcPct val="100000"/>
              </a:lnSpc>
              <a:buNone/>
            </a:pPr>
            <a:r>
              <a:rPr lang="zh-CN" altLang="en-US" sz="2000" dirty="0">
                <a:solidFill>
                  <a:srgbClr val="24292F"/>
                </a:solidFill>
                <a:latin typeface="+mn-ea"/>
              </a:rPr>
              <a:t>首先，如果失败消息或测试代码表现出了</a:t>
            </a:r>
            <a:r>
              <a:rPr lang="en-US" altLang="zh-CN" sz="2000" dirty="0">
                <a:solidFill>
                  <a:srgbClr val="24292F"/>
                </a:solidFill>
                <a:latin typeface="+mn-ea"/>
              </a:rPr>
              <a:t>BUG</a:t>
            </a:r>
            <a:r>
              <a:rPr lang="zh-CN" altLang="en-US" sz="2000" dirty="0">
                <a:solidFill>
                  <a:srgbClr val="24292F"/>
                </a:solidFill>
                <a:latin typeface="+mn-ea"/>
              </a:rPr>
              <a:t>报告中观察到和提到的行为（异常或输出值），那么这些测试很可能是错误重现的。虽然这个启发式算法很精确，但决策不够具有区分力。</a:t>
            </a:r>
            <a:endParaRPr lang="en-US" altLang="zh-CN" sz="2000" dirty="0">
              <a:solidFill>
                <a:srgbClr val="24292F"/>
              </a:solidFill>
              <a:latin typeface="+mn-ea"/>
            </a:endParaRPr>
          </a:p>
          <a:p>
            <a:pPr marL="0" indent="457200">
              <a:lnSpc>
                <a:spcPct val="100000"/>
              </a:lnSpc>
              <a:buNone/>
            </a:pPr>
            <a:r>
              <a:rPr lang="zh-CN" altLang="en-US" sz="2000" dirty="0">
                <a:solidFill>
                  <a:srgbClr val="24292F"/>
                </a:solidFill>
                <a:latin typeface="+mn-ea"/>
              </a:rPr>
              <a:t>接下来，按照分组之后每一组的大小由大到小进行排序，我们之前提到，分组大小越大，其中测试方法成功复现错误的可能性越大。</a:t>
            </a:r>
            <a:endParaRPr lang="en-US" altLang="zh-CN" sz="2000" dirty="0">
              <a:solidFill>
                <a:srgbClr val="24292F"/>
              </a:solidFill>
              <a:latin typeface="+mn-ea"/>
            </a:endParaRPr>
          </a:p>
          <a:p>
            <a:pPr marL="0" indent="457200">
              <a:lnSpc>
                <a:spcPct val="100000"/>
              </a:lnSpc>
              <a:buNone/>
            </a:pPr>
            <a:r>
              <a:rPr lang="zh-CN" altLang="en-US" sz="2000" dirty="0">
                <a:solidFill>
                  <a:srgbClr val="24292F"/>
                </a:solidFill>
                <a:latin typeface="+mn-ea"/>
              </a:rPr>
              <a:t>最后，</a:t>
            </a:r>
            <a:r>
              <a:rPr lang="en" altLang="zh-CN" sz="2000" dirty="0">
                <a:solidFill>
                  <a:srgbClr val="24292F"/>
                </a:solidFill>
                <a:latin typeface="+mn-ea"/>
              </a:rPr>
              <a:t>LIBRO</a:t>
            </a:r>
            <a:r>
              <a:rPr lang="zh-CN" altLang="en-US" sz="2000" dirty="0">
                <a:solidFill>
                  <a:srgbClr val="24292F"/>
                </a:solidFill>
                <a:latin typeface="+mn-ea"/>
              </a:rPr>
              <a:t>根据测试方法的长短由短到长进行排序，因为较短的测试方法更容易被理解。</a:t>
            </a:r>
            <a:endParaRPr lang="en-US" altLang="zh-CN" sz="2000" b="0" i="0" dirty="0">
              <a:solidFill>
                <a:srgbClr val="24292F"/>
              </a:solidFill>
              <a:effectLst/>
              <a:latin typeface="+mn-ea"/>
            </a:endParaRPr>
          </a:p>
        </p:txBody>
      </p:sp>
      <p:pic>
        <p:nvPicPr>
          <p:cNvPr id="5" name="图片 4">
            <a:extLst>
              <a:ext uri="{FF2B5EF4-FFF2-40B4-BE49-F238E27FC236}">
                <a16:creationId xmlns:a16="http://schemas.microsoft.com/office/drawing/2014/main" id="{7419789A-3AAE-1900-AED5-7DC891B7C43C}"/>
              </a:ext>
            </a:extLst>
          </p:cNvPr>
          <p:cNvPicPr>
            <a:picLocks noChangeAspect="1"/>
          </p:cNvPicPr>
          <p:nvPr/>
        </p:nvPicPr>
        <p:blipFill>
          <a:blip r:embed="rId2"/>
          <a:stretch>
            <a:fillRect/>
          </a:stretch>
        </p:blipFill>
        <p:spPr>
          <a:xfrm>
            <a:off x="6400800" y="2407360"/>
            <a:ext cx="5562600" cy="3206560"/>
          </a:xfrm>
          <a:prstGeom prst="rect">
            <a:avLst/>
          </a:prstGeom>
        </p:spPr>
      </p:pic>
    </p:spTree>
    <p:extLst>
      <p:ext uri="{BB962C8B-B14F-4D97-AF65-F5344CB8AC3E}">
        <p14:creationId xmlns:p14="http://schemas.microsoft.com/office/powerpoint/2010/main" val="294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实验验证</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p:txBody>
          <a:bodyPr>
            <a:normAutofit/>
          </a:bodyPr>
          <a:lstStyle/>
          <a:p>
            <a:pPr indent="228600">
              <a:lnSpc>
                <a:spcPct val="100000"/>
              </a:lnSpc>
            </a:pPr>
            <a:r>
              <a:rPr kumimoji="1" lang="zh-CN" altLang="en-US" sz="2000" dirty="0">
                <a:latin typeface="+mn-ea"/>
              </a:rPr>
              <a:t>实验使用的大型语言模型为</a:t>
            </a:r>
            <a:r>
              <a:rPr lang="en" altLang="zh-CN" sz="1800" dirty="0">
                <a:effectLst/>
                <a:latin typeface="+mn-ea"/>
              </a:rPr>
              <a:t>Codex</a:t>
            </a:r>
            <a:r>
              <a:rPr lang="zh-CN" altLang="en-US" sz="1800" dirty="0">
                <a:effectLst/>
                <a:latin typeface="+mn-ea"/>
              </a:rPr>
              <a:t>，数据集为</a:t>
            </a:r>
            <a:r>
              <a:rPr lang="en" altLang="zh-CN" sz="1800" dirty="0">
                <a:effectLst/>
                <a:latin typeface="+mn-ea"/>
              </a:rPr>
              <a:t>Defects4J version 2.0</a:t>
            </a:r>
            <a:r>
              <a:rPr lang="zh-CN" altLang="en" sz="1800" dirty="0">
                <a:effectLst/>
                <a:latin typeface="+mn-ea"/>
              </a:rPr>
              <a:t>，</a:t>
            </a:r>
            <a:r>
              <a:rPr lang="zh-CN" altLang="en-US" sz="1800" dirty="0">
                <a:effectLst/>
                <a:latin typeface="+mn-ea"/>
              </a:rPr>
              <a:t>由于可能出现数据泄露的风险，作者又在</a:t>
            </a:r>
            <a:r>
              <a:rPr lang="en-US" altLang="zh-CN" sz="1800" dirty="0" err="1">
                <a:effectLst/>
                <a:latin typeface="+mn-ea"/>
              </a:rPr>
              <a:t>Github</a:t>
            </a:r>
            <a:r>
              <a:rPr lang="zh-CN" altLang="en-US" sz="1800" dirty="0">
                <a:effectLst/>
                <a:latin typeface="+mn-ea"/>
              </a:rPr>
              <a:t>上收集了一些</a:t>
            </a:r>
            <a:r>
              <a:rPr lang="en" altLang="zh-CN" sz="1800" dirty="0">
                <a:effectLst/>
                <a:latin typeface="+mn-ea"/>
              </a:rPr>
              <a:t>Codex</a:t>
            </a:r>
            <a:r>
              <a:rPr lang="zh-CN" altLang="en-US" sz="1800" dirty="0">
                <a:effectLst/>
                <a:latin typeface="+mn-ea"/>
              </a:rPr>
              <a:t>训练数据截止点之后创建的</a:t>
            </a:r>
            <a:r>
              <a:rPr lang="en" altLang="zh-CN" sz="1800" dirty="0">
                <a:effectLst/>
                <a:latin typeface="+mn-ea"/>
              </a:rPr>
              <a:t>Pull Requests</a:t>
            </a:r>
            <a:r>
              <a:rPr lang="zh-CN" altLang="en-US" sz="1800" dirty="0">
                <a:effectLst/>
                <a:latin typeface="+mn-ea"/>
              </a:rPr>
              <a:t>，以验证</a:t>
            </a:r>
            <a:r>
              <a:rPr lang="en" altLang="zh-CN" sz="1800" dirty="0">
                <a:effectLst/>
                <a:latin typeface="+mn-ea"/>
              </a:rPr>
              <a:t>Defects4J</a:t>
            </a:r>
            <a:r>
              <a:rPr lang="zh-CN" altLang="en-US" sz="1800" dirty="0">
                <a:effectLst/>
                <a:latin typeface="+mn-ea"/>
              </a:rPr>
              <a:t>中观察到的趋势不是由于数据泄露造成的。</a:t>
            </a:r>
            <a:endParaRPr lang="en" altLang="zh-CN" sz="1400" dirty="0">
              <a:latin typeface="+mn-ea"/>
            </a:endParaRPr>
          </a:p>
        </p:txBody>
      </p:sp>
    </p:spTree>
    <p:extLst>
      <p:ext uri="{BB962C8B-B14F-4D97-AF65-F5344CB8AC3E}">
        <p14:creationId xmlns:p14="http://schemas.microsoft.com/office/powerpoint/2010/main" val="203733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实验验证</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825625"/>
            <a:ext cx="10515600" cy="423589"/>
          </a:xfrm>
        </p:spPr>
        <p:txBody>
          <a:bodyPr>
            <a:normAutofit/>
          </a:bodyPr>
          <a:lstStyle/>
          <a:p>
            <a:pPr indent="0">
              <a:lnSpc>
                <a:spcPct val="100000"/>
              </a:lnSpc>
              <a:buNone/>
            </a:pPr>
            <a:r>
              <a:rPr lang="zh-CN" altLang="en" sz="2000" dirty="0">
                <a:latin typeface="+mn-ea"/>
              </a:rPr>
              <a:t>效果</a:t>
            </a:r>
            <a:endParaRPr lang="en" altLang="zh-CN" sz="2000" dirty="0">
              <a:latin typeface="+mn-ea"/>
            </a:endParaRPr>
          </a:p>
        </p:txBody>
      </p:sp>
      <p:pic>
        <p:nvPicPr>
          <p:cNvPr id="4" name="图片 3">
            <a:extLst>
              <a:ext uri="{FF2B5EF4-FFF2-40B4-BE49-F238E27FC236}">
                <a16:creationId xmlns:a16="http://schemas.microsoft.com/office/drawing/2014/main" id="{E8260929-B05C-699C-B76D-AE3D9503A381}"/>
              </a:ext>
            </a:extLst>
          </p:cNvPr>
          <p:cNvPicPr>
            <a:picLocks noChangeAspect="1"/>
          </p:cNvPicPr>
          <p:nvPr/>
        </p:nvPicPr>
        <p:blipFill>
          <a:blip r:embed="rId2"/>
          <a:stretch>
            <a:fillRect/>
          </a:stretch>
        </p:blipFill>
        <p:spPr>
          <a:xfrm>
            <a:off x="726094" y="2995446"/>
            <a:ext cx="5251008" cy="2358000"/>
          </a:xfrm>
          <a:prstGeom prst="rect">
            <a:avLst/>
          </a:prstGeom>
        </p:spPr>
      </p:pic>
      <p:pic>
        <p:nvPicPr>
          <p:cNvPr id="6" name="图片 5">
            <a:extLst>
              <a:ext uri="{FF2B5EF4-FFF2-40B4-BE49-F238E27FC236}">
                <a16:creationId xmlns:a16="http://schemas.microsoft.com/office/drawing/2014/main" id="{75FFFC7E-08AF-EE32-9023-B8B209C32FD3}"/>
              </a:ext>
            </a:extLst>
          </p:cNvPr>
          <p:cNvPicPr>
            <a:picLocks noChangeAspect="1"/>
          </p:cNvPicPr>
          <p:nvPr/>
        </p:nvPicPr>
        <p:blipFill>
          <a:blip r:embed="rId3"/>
          <a:stretch>
            <a:fillRect/>
          </a:stretch>
        </p:blipFill>
        <p:spPr>
          <a:xfrm>
            <a:off x="6429154" y="1517400"/>
            <a:ext cx="4924646" cy="1911600"/>
          </a:xfrm>
          <a:prstGeom prst="rect">
            <a:avLst/>
          </a:prstGeom>
        </p:spPr>
      </p:pic>
      <p:pic>
        <p:nvPicPr>
          <p:cNvPr id="7" name="图片 6">
            <a:extLst>
              <a:ext uri="{FF2B5EF4-FFF2-40B4-BE49-F238E27FC236}">
                <a16:creationId xmlns:a16="http://schemas.microsoft.com/office/drawing/2014/main" id="{4B8EFA1A-1CAB-AE21-2FC1-295122344175}"/>
              </a:ext>
            </a:extLst>
          </p:cNvPr>
          <p:cNvPicPr>
            <a:picLocks noChangeAspect="1"/>
          </p:cNvPicPr>
          <p:nvPr/>
        </p:nvPicPr>
        <p:blipFill>
          <a:blip r:embed="rId4"/>
          <a:stretch>
            <a:fillRect/>
          </a:stretch>
        </p:blipFill>
        <p:spPr>
          <a:xfrm>
            <a:off x="6429154" y="3990178"/>
            <a:ext cx="4924646" cy="1846742"/>
          </a:xfrm>
          <a:prstGeom prst="rect">
            <a:avLst/>
          </a:prstGeom>
        </p:spPr>
      </p:pic>
    </p:spTree>
    <p:extLst>
      <p:ext uri="{BB962C8B-B14F-4D97-AF65-F5344CB8AC3E}">
        <p14:creationId xmlns:p14="http://schemas.microsoft.com/office/powerpoint/2010/main" val="1778531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实验验证</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825625"/>
            <a:ext cx="10515600" cy="423589"/>
          </a:xfrm>
        </p:spPr>
        <p:txBody>
          <a:bodyPr>
            <a:normAutofit/>
          </a:bodyPr>
          <a:lstStyle/>
          <a:p>
            <a:pPr indent="0">
              <a:lnSpc>
                <a:spcPct val="100000"/>
              </a:lnSpc>
              <a:buNone/>
            </a:pPr>
            <a:r>
              <a:rPr lang="zh-CN" altLang="en" sz="2000" dirty="0">
                <a:latin typeface="+mn-ea"/>
              </a:rPr>
              <a:t>效</a:t>
            </a:r>
            <a:r>
              <a:rPr lang="zh-CN" altLang="en-US" sz="2000" dirty="0">
                <a:latin typeface="+mn-ea"/>
              </a:rPr>
              <a:t>率</a:t>
            </a:r>
            <a:endParaRPr lang="en" altLang="zh-CN" sz="2000" dirty="0">
              <a:latin typeface="+mn-ea"/>
            </a:endParaRPr>
          </a:p>
        </p:txBody>
      </p:sp>
      <p:pic>
        <p:nvPicPr>
          <p:cNvPr id="5" name="图片 4">
            <a:extLst>
              <a:ext uri="{FF2B5EF4-FFF2-40B4-BE49-F238E27FC236}">
                <a16:creationId xmlns:a16="http://schemas.microsoft.com/office/drawing/2014/main" id="{0655D7E0-C920-7227-C029-8FBB80F614EC}"/>
              </a:ext>
            </a:extLst>
          </p:cNvPr>
          <p:cNvPicPr>
            <a:picLocks noChangeAspect="1"/>
          </p:cNvPicPr>
          <p:nvPr/>
        </p:nvPicPr>
        <p:blipFill>
          <a:blip r:embed="rId2"/>
          <a:stretch>
            <a:fillRect/>
          </a:stretch>
        </p:blipFill>
        <p:spPr>
          <a:xfrm>
            <a:off x="1392538" y="5342415"/>
            <a:ext cx="4819650" cy="1049365"/>
          </a:xfrm>
          <a:prstGeom prst="rect">
            <a:avLst/>
          </a:prstGeom>
        </p:spPr>
      </p:pic>
      <p:pic>
        <p:nvPicPr>
          <p:cNvPr id="8" name="图片 7">
            <a:extLst>
              <a:ext uri="{FF2B5EF4-FFF2-40B4-BE49-F238E27FC236}">
                <a16:creationId xmlns:a16="http://schemas.microsoft.com/office/drawing/2014/main" id="{77CFFF3E-D3A8-0CFC-A9D6-35472DCADBD5}"/>
              </a:ext>
            </a:extLst>
          </p:cNvPr>
          <p:cNvPicPr>
            <a:picLocks noChangeAspect="1"/>
          </p:cNvPicPr>
          <p:nvPr/>
        </p:nvPicPr>
        <p:blipFill>
          <a:blip r:embed="rId3"/>
          <a:stretch>
            <a:fillRect/>
          </a:stretch>
        </p:blipFill>
        <p:spPr>
          <a:xfrm>
            <a:off x="1420648" y="2384151"/>
            <a:ext cx="5078166" cy="2558174"/>
          </a:xfrm>
          <a:prstGeom prst="rect">
            <a:avLst/>
          </a:prstGeom>
        </p:spPr>
      </p:pic>
      <p:pic>
        <p:nvPicPr>
          <p:cNvPr id="11" name="图片 10">
            <a:extLst>
              <a:ext uri="{FF2B5EF4-FFF2-40B4-BE49-F238E27FC236}">
                <a16:creationId xmlns:a16="http://schemas.microsoft.com/office/drawing/2014/main" id="{384018A8-3E23-B615-C07F-4B364B4E5F7F}"/>
              </a:ext>
            </a:extLst>
          </p:cNvPr>
          <p:cNvPicPr>
            <a:picLocks noChangeAspect="1"/>
          </p:cNvPicPr>
          <p:nvPr/>
        </p:nvPicPr>
        <p:blipFill>
          <a:blip r:embed="rId4"/>
          <a:stretch>
            <a:fillRect/>
          </a:stretch>
        </p:blipFill>
        <p:spPr>
          <a:xfrm>
            <a:off x="6831286" y="2384151"/>
            <a:ext cx="4819650" cy="4085057"/>
          </a:xfrm>
          <a:prstGeom prst="rect">
            <a:avLst/>
          </a:prstGeom>
        </p:spPr>
      </p:pic>
    </p:spTree>
    <p:extLst>
      <p:ext uri="{BB962C8B-B14F-4D97-AF65-F5344CB8AC3E}">
        <p14:creationId xmlns:p14="http://schemas.microsoft.com/office/powerpoint/2010/main" val="845854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实验验证</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825625"/>
            <a:ext cx="10515600" cy="423589"/>
          </a:xfrm>
        </p:spPr>
        <p:txBody>
          <a:bodyPr>
            <a:normAutofit/>
          </a:bodyPr>
          <a:lstStyle/>
          <a:p>
            <a:pPr indent="0">
              <a:lnSpc>
                <a:spcPct val="100000"/>
              </a:lnSpc>
              <a:buNone/>
            </a:pPr>
            <a:r>
              <a:rPr lang="zh-CN" altLang="en-US" sz="2000" dirty="0">
                <a:latin typeface="+mn-ea"/>
              </a:rPr>
              <a:t>实际表现</a:t>
            </a:r>
            <a:endParaRPr lang="en" altLang="zh-CN" sz="2000" dirty="0">
              <a:latin typeface="+mn-ea"/>
            </a:endParaRPr>
          </a:p>
        </p:txBody>
      </p:sp>
      <p:pic>
        <p:nvPicPr>
          <p:cNvPr id="4" name="图片 3">
            <a:extLst>
              <a:ext uri="{FF2B5EF4-FFF2-40B4-BE49-F238E27FC236}">
                <a16:creationId xmlns:a16="http://schemas.microsoft.com/office/drawing/2014/main" id="{25881964-92F8-4CA0-B227-99C240C24199}"/>
              </a:ext>
            </a:extLst>
          </p:cNvPr>
          <p:cNvPicPr>
            <a:picLocks noChangeAspect="1"/>
          </p:cNvPicPr>
          <p:nvPr/>
        </p:nvPicPr>
        <p:blipFill>
          <a:blip r:embed="rId2"/>
          <a:stretch>
            <a:fillRect/>
          </a:stretch>
        </p:blipFill>
        <p:spPr>
          <a:xfrm>
            <a:off x="1185697" y="2384151"/>
            <a:ext cx="4392253" cy="1188000"/>
          </a:xfrm>
          <a:prstGeom prst="rect">
            <a:avLst/>
          </a:prstGeom>
        </p:spPr>
      </p:pic>
      <p:sp>
        <p:nvSpPr>
          <p:cNvPr id="6" name="文本框 5">
            <a:extLst>
              <a:ext uri="{FF2B5EF4-FFF2-40B4-BE49-F238E27FC236}">
                <a16:creationId xmlns:a16="http://schemas.microsoft.com/office/drawing/2014/main" id="{87EC59B9-61D4-C9F8-B5A8-5E91FFA4E4B7}"/>
              </a:ext>
            </a:extLst>
          </p:cNvPr>
          <p:cNvSpPr txBox="1"/>
          <p:nvPr/>
        </p:nvSpPr>
        <p:spPr>
          <a:xfrm>
            <a:off x="2249768" y="3767311"/>
            <a:ext cx="2031325" cy="338554"/>
          </a:xfrm>
          <a:prstGeom prst="rect">
            <a:avLst/>
          </a:prstGeom>
          <a:noFill/>
        </p:spPr>
        <p:txBody>
          <a:bodyPr wrap="none" rtlCol="0">
            <a:spAutoFit/>
          </a:bodyPr>
          <a:lstStyle/>
          <a:p>
            <a:r>
              <a:rPr kumimoji="1" lang="zh-CN" altLang="en-US" sz="1600" dirty="0"/>
              <a:t>排除数据泄露的可能</a:t>
            </a:r>
          </a:p>
        </p:txBody>
      </p:sp>
      <p:pic>
        <p:nvPicPr>
          <p:cNvPr id="7" name="图片 6">
            <a:extLst>
              <a:ext uri="{FF2B5EF4-FFF2-40B4-BE49-F238E27FC236}">
                <a16:creationId xmlns:a16="http://schemas.microsoft.com/office/drawing/2014/main" id="{81926758-5F14-308F-941F-71D1AD2F1B98}"/>
              </a:ext>
            </a:extLst>
          </p:cNvPr>
          <p:cNvPicPr>
            <a:picLocks noChangeAspect="1"/>
          </p:cNvPicPr>
          <p:nvPr/>
        </p:nvPicPr>
        <p:blipFill>
          <a:blip r:embed="rId3"/>
          <a:stretch>
            <a:fillRect/>
          </a:stretch>
        </p:blipFill>
        <p:spPr>
          <a:xfrm>
            <a:off x="6397396" y="2150278"/>
            <a:ext cx="4608907" cy="1951907"/>
          </a:xfrm>
          <a:prstGeom prst="rect">
            <a:avLst/>
          </a:prstGeom>
        </p:spPr>
      </p:pic>
    </p:spTree>
    <p:extLst>
      <p:ext uri="{BB962C8B-B14F-4D97-AF65-F5344CB8AC3E}">
        <p14:creationId xmlns:p14="http://schemas.microsoft.com/office/powerpoint/2010/main" val="2402978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实验验证</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825625"/>
            <a:ext cx="10515600" cy="423589"/>
          </a:xfrm>
        </p:spPr>
        <p:txBody>
          <a:bodyPr>
            <a:normAutofit/>
          </a:bodyPr>
          <a:lstStyle/>
          <a:p>
            <a:pPr indent="0">
              <a:lnSpc>
                <a:spcPct val="100000"/>
              </a:lnSpc>
              <a:buNone/>
            </a:pPr>
            <a:r>
              <a:rPr lang="zh-CN" altLang="en-US" sz="2000" dirty="0">
                <a:latin typeface="+mn-ea"/>
              </a:rPr>
              <a:t>实际表现</a:t>
            </a:r>
            <a:endParaRPr lang="en" altLang="zh-CN" sz="2000" dirty="0">
              <a:latin typeface="+mn-ea"/>
            </a:endParaRPr>
          </a:p>
        </p:txBody>
      </p:sp>
      <p:pic>
        <p:nvPicPr>
          <p:cNvPr id="5" name="图片 4">
            <a:extLst>
              <a:ext uri="{FF2B5EF4-FFF2-40B4-BE49-F238E27FC236}">
                <a16:creationId xmlns:a16="http://schemas.microsoft.com/office/drawing/2014/main" id="{E12D8A05-8E73-AFB1-3232-F7B717D065F0}"/>
              </a:ext>
            </a:extLst>
          </p:cNvPr>
          <p:cNvPicPr>
            <a:picLocks noChangeAspect="1"/>
          </p:cNvPicPr>
          <p:nvPr/>
        </p:nvPicPr>
        <p:blipFill>
          <a:blip r:embed="rId2"/>
          <a:stretch>
            <a:fillRect/>
          </a:stretch>
        </p:blipFill>
        <p:spPr>
          <a:xfrm>
            <a:off x="1473638" y="2365430"/>
            <a:ext cx="4253049" cy="1625215"/>
          </a:xfrm>
          <a:prstGeom prst="rect">
            <a:avLst/>
          </a:prstGeom>
        </p:spPr>
      </p:pic>
      <p:pic>
        <p:nvPicPr>
          <p:cNvPr id="8" name="图片 7">
            <a:extLst>
              <a:ext uri="{FF2B5EF4-FFF2-40B4-BE49-F238E27FC236}">
                <a16:creationId xmlns:a16="http://schemas.microsoft.com/office/drawing/2014/main" id="{509EEAE4-12BD-8CEF-EA0E-245331A1BEB9}"/>
              </a:ext>
            </a:extLst>
          </p:cNvPr>
          <p:cNvPicPr>
            <a:picLocks noChangeAspect="1"/>
          </p:cNvPicPr>
          <p:nvPr/>
        </p:nvPicPr>
        <p:blipFill>
          <a:blip r:embed="rId3"/>
          <a:stretch>
            <a:fillRect/>
          </a:stretch>
        </p:blipFill>
        <p:spPr>
          <a:xfrm>
            <a:off x="1359475" y="4214057"/>
            <a:ext cx="4482826" cy="1309688"/>
          </a:xfrm>
          <a:prstGeom prst="rect">
            <a:avLst/>
          </a:prstGeom>
        </p:spPr>
      </p:pic>
      <p:pic>
        <p:nvPicPr>
          <p:cNvPr id="9" name="图片 8">
            <a:extLst>
              <a:ext uri="{FF2B5EF4-FFF2-40B4-BE49-F238E27FC236}">
                <a16:creationId xmlns:a16="http://schemas.microsoft.com/office/drawing/2014/main" id="{24520731-3E60-E523-CAF1-512FEF07A8FB}"/>
              </a:ext>
            </a:extLst>
          </p:cNvPr>
          <p:cNvPicPr>
            <a:picLocks noChangeAspect="1"/>
          </p:cNvPicPr>
          <p:nvPr/>
        </p:nvPicPr>
        <p:blipFill>
          <a:blip r:embed="rId4"/>
          <a:stretch>
            <a:fillRect/>
          </a:stretch>
        </p:blipFill>
        <p:spPr>
          <a:xfrm>
            <a:off x="6388100" y="1577598"/>
            <a:ext cx="4330262" cy="2413047"/>
          </a:xfrm>
          <a:prstGeom prst="rect">
            <a:avLst/>
          </a:prstGeom>
        </p:spPr>
      </p:pic>
      <p:pic>
        <p:nvPicPr>
          <p:cNvPr id="10" name="图片 9">
            <a:extLst>
              <a:ext uri="{FF2B5EF4-FFF2-40B4-BE49-F238E27FC236}">
                <a16:creationId xmlns:a16="http://schemas.microsoft.com/office/drawing/2014/main" id="{A4BFC6F7-3728-E132-E9DE-8FB167E5ADCF}"/>
              </a:ext>
            </a:extLst>
          </p:cNvPr>
          <p:cNvPicPr>
            <a:picLocks noChangeAspect="1"/>
          </p:cNvPicPr>
          <p:nvPr/>
        </p:nvPicPr>
        <p:blipFill>
          <a:blip r:embed="rId5"/>
          <a:stretch>
            <a:fillRect/>
          </a:stretch>
        </p:blipFill>
        <p:spPr>
          <a:xfrm>
            <a:off x="6096000" y="4329841"/>
            <a:ext cx="4786367" cy="1444084"/>
          </a:xfrm>
          <a:prstGeom prst="rect">
            <a:avLst/>
          </a:prstGeom>
        </p:spPr>
      </p:pic>
    </p:spTree>
    <p:extLst>
      <p:ext uri="{BB962C8B-B14F-4D97-AF65-F5344CB8AC3E}">
        <p14:creationId xmlns:p14="http://schemas.microsoft.com/office/powerpoint/2010/main" val="759164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结论</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825625"/>
            <a:ext cx="10515600" cy="2346982"/>
          </a:xfrm>
        </p:spPr>
        <p:txBody>
          <a:bodyPr>
            <a:normAutofit/>
          </a:bodyPr>
          <a:lstStyle/>
          <a:p>
            <a:pPr marL="571500" indent="-342900">
              <a:lnSpc>
                <a:spcPct val="100000"/>
              </a:lnSpc>
            </a:pPr>
            <a:r>
              <a:rPr lang="zh-CN" altLang="en-US" sz="2000" dirty="0">
                <a:latin typeface="+mn-ea"/>
              </a:rPr>
              <a:t>相对于之前的工作，</a:t>
            </a:r>
            <a:r>
              <a:rPr lang="en" altLang="zh-CN" sz="2000" dirty="0">
                <a:latin typeface="+mn-ea"/>
              </a:rPr>
              <a:t>LIBRO</a:t>
            </a:r>
            <a:r>
              <a:rPr lang="zh-CN" altLang="en-US" sz="2000" dirty="0">
                <a:latin typeface="+mn-ea"/>
              </a:rPr>
              <a:t>能够复现相对于之前的工作更多且不同的错误</a:t>
            </a:r>
            <a:endParaRPr lang="en-US" altLang="zh-CN" sz="2000" dirty="0">
              <a:latin typeface="+mn-ea"/>
            </a:endParaRPr>
          </a:p>
          <a:p>
            <a:pPr marL="571500" indent="-342900">
              <a:lnSpc>
                <a:spcPct val="100000"/>
              </a:lnSpc>
            </a:pPr>
            <a:r>
              <a:rPr lang="en" altLang="zh-CN" sz="2000" dirty="0">
                <a:latin typeface="+mn-ea"/>
              </a:rPr>
              <a:t>LIBRO</a:t>
            </a:r>
            <a:r>
              <a:rPr lang="zh-CN" altLang="en-US" sz="2000" dirty="0">
                <a:latin typeface="+mn-ea"/>
              </a:rPr>
              <a:t>使用的时间不比其他方法多很多。</a:t>
            </a:r>
            <a:endParaRPr lang="en-US" altLang="zh-CN" sz="2000" dirty="0">
              <a:latin typeface="+mn-ea"/>
            </a:endParaRPr>
          </a:p>
          <a:p>
            <a:pPr marL="571500" indent="-342900">
              <a:lnSpc>
                <a:spcPct val="100000"/>
              </a:lnSpc>
            </a:pPr>
            <a:r>
              <a:rPr lang="en" altLang="zh-CN" sz="2000" dirty="0">
                <a:latin typeface="+mn-ea"/>
              </a:rPr>
              <a:t>LIBRO</a:t>
            </a:r>
            <a:r>
              <a:rPr lang="zh-CN" altLang="en-US" sz="2000" dirty="0">
                <a:latin typeface="+mn-ea"/>
              </a:rPr>
              <a:t>可以减少开发人员无用的检查工作量。</a:t>
            </a:r>
            <a:endParaRPr lang="en-US" altLang="zh-CN" sz="2000" dirty="0">
              <a:latin typeface="+mn-ea"/>
            </a:endParaRPr>
          </a:p>
          <a:p>
            <a:pPr marL="571500" indent="-342900">
              <a:lnSpc>
                <a:spcPct val="100000"/>
              </a:lnSpc>
            </a:pPr>
            <a:r>
              <a:rPr lang="en" altLang="zh-CN" sz="2000" dirty="0">
                <a:latin typeface="+mn-ea"/>
              </a:rPr>
              <a:t>LIBRO</a:t>
            </a:r>
            <a:r>
              <a:rPr lang="zh-CN" altLang="en-US" sz="2000" dirty="0">
                <a:latin typeface="+mn-ea"/>
              </a:rPr>
              <a:t>能够为其训练数据以外的最新数据生成</a:t>
            </a:r>
            <a:r>
              <a:rPr lang="en" altLang="zh-CN" sz="2000" dirty="0">
                <a:latin typeface="+mn-ea"/>
              </a:rPr>
              <a:t>Bug</a:t>
            </a:r>
            <a:r>
              <a:rPr lang="zh-CN" altLang="en-US" sz="2000" dirty="0">
                <a:latin typeface="+mn-ea"/>
              </a:rPr>
              <a:t>复现测试，其排序和推荐的标准也适用于其他的数据集。</a:t>
            </a:r>
            <a:endParaRPr lang="en-US" altLang="zh-CN" sz="2000" dirty="0">
              <a:latin typeface="+mn-ea"/>
            </a:endParaRPr>
          </a:p>
        </p:txBody>
      </p:sp>
    </p:spTree>
    <p:extLst>
      <p:ext uri="{BB962C8B-B14F-4D97-AF65-F5344CB8AC3E}">
        <p14:creationId xmlns:p14="http://schemas.microsoft.com/office/powerpoint/2010/main" val="1487951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缺陷</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825625"/>
            <a:ext cx="10515600" cy="2346982"/>
          </a:xfrm>
        </p:spPr>
        <p:txBody>
          <a:bodyPr>
            <a:normAutofit/>
          </a:bodyPr>
          <a:lstStyle/>
          <a:p>
            <a:pPr indent="0">
              <a:lnSpc>
                <a:spcPct val="100000"/>
              </a:lnSpc>
              <a:buNone/>
            </a:pPr>
            <a:r>
              <a:rPr lang="en-US" altLang="zh-CN" sz="2000" dirty="0">
                <a:latin typeface="+mn-ea"/>
              </a:rPr>
              <a:t>LIBRO</a:t>
            </a:r>
            <a:r>
              <a:rPr lang="zh-CN" altLang="en-US" sz="2000" dirty="0">
                <a:latin typeface="+mn-ea"/>
              </a:rPr>
              <a:t>表现不佳的一些情况：</a:t>
            </a:r>
            <a:endParaRPr lang="en-US" altLang="zh-CN" sz="2000" dirty="0">
              <a:latin typeface="+mn-ea"/>
            </a:endParaRPr>
          </a:p>
          <a:p>
            <a:pPr marL="571500" indent="-342900">
              <a:lnSpc>
                <a:spcPct val="100000"/>
              </a:lnSpc>
            </a:pPr>
            <a:r>
              <a:rPr lang="zh-CN" altLang="en-US" sz="2000" dirty="0">
                <a:latin typeface="+mn-ea"/>
              </a:rPr>
              <a:t>它无法推广到依赖外部文件的测试</a:t>
            </a:r>
            <a:endParaRPr lang="en-US" altLang="zh-CN" sz="2000" dirty="0">
              <a:latin typeface="+mn-ea"/>
            </a:endParaRPr>
          </a:p>
          <a:p>
            <a:pPr marL="571500" indent="-342900">
              <a:lnSpc>
                <a:spcPct val="100000"/>
              </a:lnSpc>
            </a:pPr>
            <a:r>
              <a:rPr lang="zh-CN" altLang="en-US" sz="2000" dirty="0">
                <a:latin typeface="+mn-ea"/>
              </a:rPr>
              <a:t>其语法结构与典型的</a:t>
            </a:r>
            <a:r>
              <a:rPr lang="en-US" altLang="zh-CN" sz="2000" dirty="0">
                <a:latin typeface="+mn-ea"/>
              </a:rPr>
              <a:t>JUnit</a:t>
            </a:r>
            <a:r>
              <a:rPr lang="zh-CN" altLang="en-US" sz="2000" dirty="0">
                <a:latin typeface="+mn-ea"/>
              </a:rPr>
              <a:t>测试显著不同</a:t>
            </a:r>
            <a:endParaRPr lang="en-US" altLang="zh-CN" sz="2000" dirty="0">
              <a:latin typeface="+mn-ea"/>
            </a:endParaRPr>
          </a:p>
        </p:txBody>
      </p:sp>
    </p:spTree>
    <p:extLst>
      <p:ext uri="{BB962C8B-B14F-4D97-AF65-F5344CB8AC3E}">
        <p14:creationId xmlns:p14="http://schemas.microsoft.com/office/powerpoint/2010/main" val="738677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论文背景</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p:txBody>
          <a:bodyPr>
            <a:normAutofit/>
          </a:bodyPr>
          <a:lstStyle/>
          <a:p>
            <a:r>
              <a:rPr kumimoji="1" lang="zh-CN" altLang="en-US" sz="2000" dirty="0"/>
              <a:t>大型语言模型（</a:t>
            </a:r>
            <a:r>
              <a:rPr kumimoji="1" lang="en" altLang="zh-CN" sz="2000" dirty="0"/>
              <a:t>LLM</a:t>
            </a:r>
            <a:r>
              <a:rPr kumimoji="1" lang="zh-CN" altLang="en" sz="2000" dirty="0"/>
              <a:t>）</a:t>
            </a:r>
            <a:r>
              <a:rPr kumimoji="1" lang="zh-CN" altLang="en-US" sz="2000" dirty="0"/>
              <a:t>是指由数百万、甚至数十亿单词组成的神经网络模型。这些模型可以通过大量的无监督学习从海量的文本数据中学习到丰富的语言知识，例如语法、词汇和常见短语等。近年来，随着预训练模型的发展，</a:t>
            </a:r>
            <a:r>
              <a:rPr kumimoji="1" lang="en" altLang="zh-CN" sz="2000" dirty="0"/>
              <a:t>LLM </a:t>
            </a:r>
            <a:r>
              <a:rPr kumimoji="1" lang="zh-CN" altLang="en-US" sz="2000" dirty="0"/>
              <a:t>在自然语言处理领域取得了巨大成功，并在多个任务上超越了传统的基于规则或启发式算法的方法。</a:t>
            </a:r>
            <a:endParaRPr kumimoji="1" lang="en-US" altLang="zh-CN" sz="2000" dirty="0"/>
          </a:p>
          <a:p>
            <a:r>
              <a:rPr kumimoji="1" lang="zh-CN" altLang="en-US" sz="2000" dirty="0"/>
              <a:t>在软件工程领域，自动化测试一直是一个重要的研究方向。当前的自动化测试方法可能需要编写大量的手动测试用例，而这些测试用例往往难以覆盖所有代码路径，同时还需要不断更新以适应代码的变化。因此，研究人员开始探索如何利用 </a:t>
            </a:r>
            <a:r>
              <a:rPr kumimoji="1" lang="en" altLang="zh-CN" sz="2000" dirty="0"/>
              <a:t>LLM </a:t>
            </a:r>
            <a:r>
              <a:rPr kumimoji="1" lang="zh-CN" altLang="en-US" sz="2000" dirty="0"/>
              <a:t>来改进软件测试。</a:t>
            </a:r>
          </a:p>
        </p:txBody>
      </p:sp>
    </p:spTree>
    <p:extLst>
      <p:ext uri="{BB962C8B-B14F-4D97-AF65-F5344CB8AC3E}">
        <p14:creationId xmlns:p14="http://schemas.microsoft.com/office/powerpoint/2010/main" val="1238119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论文贡献</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p:txBody>
          <a:bodyPr>
            <a:normAutofit/>
          </a:bodyPr>
          <a:lstStyle/>
          <a:p>
            <a:pPr marL="0" indent="457200">
              <a:buNone/>
            </a:pPr>
            <a:r>
              <a:rPr kumimoji="1" lang="zh-CN" altLang="en-US" sz="2000" dirty="0"/>
              <a:t>这篇论文提出了一种使用 </a:t>
            </a:r>
            <a:r>
              <a:rPr kumimoji="1" lang="en" altLang="zh-CN" sz="2000" dirty="0"/>
              <a:t>LLM </a:t>
            </a:r>
            <a:r>
              <a:rPr kumimoji="1" lang="zh-CN" altLang="en-US" sz="2000" dirty="0"/>
              <a:t>来检测和重现软件 </a:t>
            </a:r>
            <a:r>
              <a:rPr kumimoji="1" lang="en" altLang="zh-CN" sz="2000" dirty="0"/>
              <a:t>bug </a:t>
            </a:r>
            <a:r>
              <a:rPr kumimoji="1" lang="zh-CN" altLang="en-US" sz="2000" dirty="0"/>
              <a:t>的框架，并称之为“</a:t>
            </a:r>
            <a:r>
              <a:rPr kumimoji="1" lang="en" altLang="zh-CN" sz="2000" dirty="0"/>
              <a:t>LIBRO”</a:t>
            </a:r>
            <a:r>
              <a:rPr kumimoji="1" lang="zh-CN" altLang="en" sz="2000" dirty="0"/>
              <a:t>。</a:t>
            </a:r>
            <a:r>
              <a:rPr kumimoji="1" lang="zh-CN" altLang="en-US" sz="2000" dirty="0"/>
              <a:t>该方法基于以下思想：如果给定一个已知的缺陷报告，可以使用 </a:t>
            </a:r>
            <a:r>
              <a:rPr kumimoji="1" lang="en" altLang="zh-CN" sz="2000" dirty="0"/>
              <a:t>LLM </a:t>
            </a:r>
            <a:r>
              <a:rPr kumimoji="1" lang="zh-CN" altLang="en-US" sz="2000" dirty="0"/>
              <a:t>生成相关的测试用例，这些测试用例可以检测到缺陷并进行重现。</a:t>
            </a:r>
            <a:endParaRPr kumimoji="1" lang="en-US" altLang="zh-CN" sz="2000" dirty="0"/>
          </a:p>
          <a:p>
            <a:pPr marL="0" indent="457200"/>
            <a:r>
              <a:rPr kumimoji="1" lang="zh-CN" altLang="en-US" sz="2000" dirty="0"/>
              <a:t>对开源库进行分析，以验证根据</a:t>
            </a:r>
            <a:r>
              <a:rPr kumimoji="1" lang="en" altLang="zh-CN" sz="2000" dirty="0"/>
              <a:t>Bug</a:t>
            </a:r>
            <a:r>
              <a:rPr kumimoji="1" lang="zh-CN" altLang="en-US" sz="2000" dirty="0"/>
              <a:t>报告生成</a:t>
            </a:r>
            <a:r>
              <a:rPr kumimoji="1" lang="en" altLang="zh-CN" sz="2000" dirty="0"/>
              <a:t>Bug</a:t>
            </a:r>
            <a:r>
              <a:rPr kumimoji="1" lang="zh-CN" altLang="en-US" sz="2000" dirty="0"/>
              <a:t>重现测试用例的重要性。</a:t>
            </a:r>
          </a:p>
          <a:p>
            <a:pPr marL="0" indent="457200"/>
            <a:r>
              <a:rPr kumimoji="1" lang="zh-CN" altLang="en-US" sz="2000" dirty="0"/>
              <a:t>提出了一种框架，利用</a:t>
            </a:r>
            <a:r>
              <a:rPr kumimoji="1" lang="en" altLang="zh-CN" sz="2000" dirty="0"/>
              <a:t>LLM</a:t>
            </a:r>
            <a:r>
              <a:rPr kumimoji="1" lang="zh-CN" altLang="en-US" sz="2000" dirty="0"/>
              <a:t>重现</a:t>
            </a:r>
            <a:r>
              <a:rPr kumimoji="1" lang="en" altLang="zh-CN" sz="2000" dirty="0"/>
              <a:t>Bug</a:t>
            </a:r>
            <a:r>
              <a:rPr kumimoji="1" lang="zh-CN" altLang="en" sz="2000" dirty="0"/>
              <a:t>，</a:t>
            </a:r>
            <a:r>
              <a:rPr kumimoji="1" lang="zh-CN" altLang="en-US" sz="2000" dirty="0"/>
              <a:t>并仅在结果可靠时向开发人员建议生成的测试。</a:t>
            </a:r>
          </a:p>
          <a:p>
            <a:pPr marL="0" indent="457200"/>
            <a:r>
              <a:rPr kumimoji="1" lang="zh-CN" altLang="en-US" sz="2000" dirty="0"/>
              <a:t>在两个数据集上进行了广泛的实证分析，表明</a:t>
            </a:r>
            <a:r>
              <a:rPr kumimoji="1" lang="en" altLang="zh-CN" sz="2000" dirty="0"/>
              <a:t>LIBRO</a:t>
            </a:r>
            <a:r>
              <a:rPr kumimoji="1" lang="zh-CN" altLang="en-US" sz="2000" dirty="0"/>
              <a:t>的性能优良。</a:t>
            </a:r>
          </a:p>
          <a:p>
            <a:pPr marL="0" indent="457200"/>
            <a:endParaRPr kumimoji="1" lang="zh-CN" altLang="en-US" sz="2000" dirty="0"/>
          </a:p>
        </p:txBody>
      </p:sp>
      <p:pic>
        <p:nvPicPr>
          <p:cNvPr id="5" name="图片 4">
            <a:extLst>
              <a:ext uri="{FF2B5EF4-FFF2-40B4-BE49-F238E27FC236}">
                <a16:creationId xmlns:a16="http://schemas.microsoft.com/office/drawing/2014/main" id="{B019420C-28D7-7CB9-FA57-E00538A1E1E2}"/>
              </a:ext>
            </a:extLst>
          </p:cNvPr>
          <p:cNvPicPr>
            <a:picLocks noChangeAspect="1"/>
          </p:cNvPicPr>
          <p:nvPr/>
        </p:nvPicPr>
        <p:blipFill>
          <a:blip r:embed="rId2"/>
          <a:stretch>
            <a:fillRect/>
          </a:stretch>
        </p:blipFill>
        <p:spPr>
          <a:xfrm>
            <a:off x="2666124" y="4091590"/>
            <a:ext cx="6502400" cy="2311400"/>
          </a:xfrm>
          <a:prstGeom prst="rect">
            <a:avLst/>
          </a:prstGeom>
        </p:spPr>
      </p:pic>
    </p:spTree>
    <p:extLst>
      <p:ext uri="{BB962C8B-B14F-4D97-AF65-F5344CB8AC3E}">
        <p14:creationId xmlns:p14="http://schemas.microsoft.com/office/powerpoint/2010/main" val="1228726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实现方法</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4772298"/>
            <a:ext cx="10515600" cy="1720577"/>
          </a:xfrm>
        </p:spPr>
        <p:txBody>
          <a:bodyPr>
            <a:normAutofit/>
          </a:bodyPr>
          <a:lstStyle/>
          <a:p>
            <a:r>
              <a:rPr kumimoji="1" lang="zh-CN" altLang="en-US" sz="2000" dirty="0"/>
              <a:t>首先，给定一个错误报告，</a:t>
            </a:r>
            <a:r>
              <a:rPr kumimoji="1" lang="en" altLang="zh-CN" sz="2000" dirty="0"/>
              <a:t>LIBRO</a:t>
            </a:r>
            <a:r>
              <a:rPr kumimoji="1" lang="zh-CN" altLang="en-US" sz="2000" dirty="0"/>
              <a:t>构建一个查询</a:t>
            </a:r>
            <a:r>
              <a:rPr kumimoji="1" lang="en" altLang="zh-CN" sz="2000" dirty="0"/>
              <a:t>LLM</a:t>
            </a:r>
            <a:r>
              <a:rPr kumimoji="1" lang="zh-CN" altLang="en-US" sz="2000" dirty="0"/>
              <a:t>的提示</a:t>
            </a:r>
            <a:r>
              <a:rPr kumimoji="1" lang="zh-CN" altLang="en" sz="2000" dirty="0"/>
              <a:t>。</a:t>
            </a:r>
            <a:r>
              <a:rPr kumimoji="1" lang="zh-CN" altLang="en-US" sz="2000" dirty="0"/>
              <a:t>使用此提示，通过多次查询</a:t>
            </a:r>
            <a:r>
              <a:rPr kumimoji="1" lang="en" altLang="zh-CN" sz="2000" dirty="0"/>
              <a:t>LLM</a:t>
            </a:r>
            <a:r>
              <a:rPr kumimoji="1" lang="zh-CN" altLang="en-US" sz="2000" dirty="0"/>
              <a:t>生成了一组初始测试候选项</a:t>
            </a:r>
            <a:r>
              <a:rPr kumimoji="1" lang="zh-CN" altLang="en" sz="2000" dirty="0"/>
              <a:t>。 </a:t>
            </a:r>
            <a:r>
              <a:rPr kumimoji="1" lang="zh-CN" altLang="en-US" sz="2000" dirty="0"/>
              <a:t>然后，</a:t>
            </a:r>
            <a:r>
              <a:rPr kumimoji="1" lang="en" altLang="zh-CN" sz="2000" dirty="0"/>
              <a:t>LIBRO</a:t>
            </a:r>
            <a:r>
              <a:rPr kumimoji="1" lang="zh-CN" altLang="en-US" sz="2000" dirty="0"/>
              <a:t>处理这些测试以使它们在目标程序中可执行</a:t>
            </a:r>
            <a:r>
              <a:rPr kumimoji="1" lang="zh-CN" altLang="en" sz="2000" dirty="0"/>
              <a:t>。 </a:t>
            </a:r>
            <a:r>
              <a:rPr kumimoji="1" lang="en" altLang="zh-CN" sz="2000" dirty="0"/>
              <a:t>LIBRO</a:t>
            </a:r>
            <a:r>
              <a:rPr kumimoji="1" lang="zh-CN" altLang="en-US" sz="2000" dirty="0"/>
              <a:t>随后识别和筛选可能会复现错误的测试，并对其进行排名以最小化开发人员的检查工作量</a:t>
            </a:r>
          </a:p>
        </p:txBody>
      </p:sp>
      <p:pic>
        <p:nvPicPr>
          <p:cNvPr id="5" name="图片 4">
            <a:extLst>
              <a:ext uri="{FF2B5EF4-FFF2-40B4-BE49-F238E27FC236}">
                <a16:creationId xmlns:a16="http://schemas.microsoft.com/office/drawing/2014/main" id="{C9FAD69F-B0F3-65CA-641C-677ABDD57BF5}"/>
              </a:ext>
            </a:extLst>
          </p:cNvPr>
          <p:cNvPicPr>
            <a:picLocks noChangeAspect="1"/>
          </p:cNvPicPr>
          <p:nvPr/>
        </p:nvPicPr>
        <p:blipFill>
          <a:blip r:embed="rId2"/>
          <a:stretch>
            <a:fillRect/>
          </a:stretch>
        </p:blipFill>
        <p:spPr>
          <a:xfrm>
            <a:off x="3074135" y="1510752"/>
            <a:ext cx="6043730" cy="2931510"/>
          </a:xfrm>
          <a:prstGeom prst="rect">
            <a:avLst/>
          </a:prstGeom>
        </p:spPr>
      </p:pic>
    </p:spTree>
    <p:extLst>
      <p:ext uri="{BB962C8B-B14F-4D97-AF65-F5344CB8AC3E}">
        <p14:creationId xmlns:p14="http://schemas.microsoft.com/office/powerpoint/2010/main" val="3021810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实现方法</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551602"/>
            <a:ext cx="10515600" cy="514405"/>
          </a:xfrm>
        </p:spPr>
        <p:txBody>
          <a:bodyPr>
            <a:normAutofit/>
          </a:bodyPr>
          <a:lstStyle/>
          <a:p>
            <a:pPr marL="0" indent="0">
              <a:buNone/>
            </a:pPr>
            <a:r>
              <a:rPr lang="zh-CN" altLang="en-US" sz="2400" b="0" i="0" dirty="0">
                <a:solidFill>
                  <a:srgbClr val="24292F"/>
                </a:solidFill>
                <a:effectLst/>
                <a:latin typeface="-apple-system"/>
              </a:rPr>
              <a:t>提示工程</a:t>
            </a:r>
            <a:endParaRPr kumimoji="1" lang="zh-CN" altLang="en-US" sz="2400" dirty="0"/>
          </a:p>
        </p:txBody>
      </p:sp>
      <p:sp>
        <p:nvSpPr>
          <p:cNvPr id="4" name="内容占位符 2">
            <a:extLst>
              <a:ext uri="{FF2B5EF4-FFF2-40B4-BE49-F238E27FC236}">
                <a16:creationId xmlns:a16="http://schemas.microsoft.com/office/drawing/2014/main" id="{E9538EA6-DAAE-A002-8CE9-8E8A80A2539A}"/>
              </a:ext>
            </a:extLst>
          </p:cNvPr>
          <p:cNvSpPr txBox="1">
            <a:spLocks/>
          </p:cNvSpPr>
          <p:nvPr/>
        </p:nvSpPr>
        <p:spPr>
          <a:xfrm>
            <a:off x="838200" y="2161861"/>
            <a:ext cx="10515600" cy="15513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buNone/>
            </a:pPr>
            <a:r>
              <a:rPr lang="en" altLang="zh-CN" sz="2000" b="0" i="0" dirty="0">
                <a:solidFill>
                  <a:srgbClr val="24292F"/>
                </a:solidFill>
                <a:effectLst/>
                <a:latin typeface="+mn-ea"/>
              </a:rPr>
              <a:t>LLMs</a:t>
            </a:r>
            <a:r>
              <a:rPr lang="zh-CN" altLang="en-US" sz="2000" b="0" i="0" dirty="0">
                <a:solidFill>
                  <a:srgbClr val="24292F"/>
                </a:solidFill>
                <a:effectLst/>
                <a:latin typeface="+mn-ea"/>
              </a:rPr>
              <a:t> 在本质上是大型自动补全神经网络，先前的研究发现，以不同的提示模板</a:t>
            </a:r>
            <a:r>
              <a:rPr lang="en" altLang="zh-CN" sz="2000" b="0" i="0" dirty="0">
                <a:solidFill>
                  <a:srgbClr val="24292F"/>
                </a:solidFill>
                <a:effectLst/>
                <a:latin typeface="+mn-ea"/>
              </a:rPr>
              <a:t>LLM</a:t>
            </a:r>
            <a:r>
              <a:rPr lang="zh-CN" altLang="en-US" sz="2000" b="0" i="0" dirty="0">
                <a:solidFill>
                  <a:srgbClr val="24292F"/>
                </a:solidFill>
                <a:effectLst/>
                <a:latin typeface="+mn-ea"/>
              </a:rPr>
              <a:t>“询问”会显现出不同的性能水平。找到实现给定任务的最佳查询称为提示工程。</a:t>
            </a:r>
            <a:endParaRPr lang="en-US" altLang="zh-CN" sz="2000" b="0" i="0" dirty="0">
              <a:solidFill>
                <a:srgbClr val="24292F"/>
              </a:solidFill>
              <a:effectLst/>
              <a:latin typeface="+mn-ea"/>
            </a:endParaRPr>
          </a:p>
          <a:p>
            <a:pPr marL="0" indent="457200">
              <a:lnSpc>
                <a:spcPct val="100000"/>
              </a:lnSpc>
              <a:buNone/>
            </a:pPr>
            <a:r>
              <a:rPr lang="zh-CN" altLang="en-US" sz="2000" b="0" i="0" dirty="0">
                <a:solidFill>
                  <a:srgbClr val="24292F"/>
                </a:solidFill>
                <a:effectLst/>
                <a:latin typeface="+mn-ea"/>
              </a:rPr>
              <a:t>为了从给定的</a:t>
            </a:r>
            <a:r>
              <a:rPr lang="en-US" altLang="zh-CN" sz="2000" b="0" i="0" dirty="0">
                <a:solidFill>
                  <a:srgbClr val="24292F"/>
                </a:solidFill>
                <a:effectLst/>
                <a:latin typeface="+mn-ea"/>
              </a:rPr>
              <a:t>BUG</a:t>
            </a:r>
            <a:r>
              <a:rPr lang="zh-CN" altLang="en-US" sz="2000" b="0" i="0" dirty="0">
                <a:solidFill>
                  <a:srgbClr val="24292F"/>
                </a:solidFill>
                <a:effectLst/>
                <a:latin typeface="+mn-ea"/>
              </a:rPr>
              <a:t>报告中生成测试方法，作者构建了一个</a:t>
            </a:r>
            <a:r>
              <a:rPr lang="en" altLang="zh-CN" sz="2000" b="0" i="0" dirty="0">
                <a:solidFill>
                  <a:srgbClr val="24292F"/>
                </a:solidFill>
                <a:effectLst/>
                <a:latin typeface="+mn-ea"/>
              </a:rPr>
              <a:t>Markdown</a:t>
            </a:r>
            <a:r>
              <a:rPr lang="zh-CN" altLang="en-US" sz="2000" b="0" i="0" dirty="0">
                <a:solidFill>
                  <a:srgbClr val="24292F"/>
                </a:solidFill>
                <a:effectLst/>
                <a:latin typeface="+mn-ea"/>
              </a:rPr>
              <a:t>文档，并将其用作提示。我们使用</a:t>
            </a:r>
            <a:r>
              <a:rPr lang="en-US" altLang="zh-CN" sz="2000" b="0" i="0" dirty="0">
                <a:solidFill>
                  <a:srgbClr val="24292F"/>
                </a:solidFill>
                <a:effectLst/>
                <a:latin typeface="+mn-ea"/>
              </a:rPr>
              <a:t>BUG</a:t>
            </a:r>
            <a:r>
              <a:rPr lang="zh-CN" altLang="en-US" sz="2000" b="0" i="0" dirty="0">
                <a:solidFill>
                  <a:srgbClr val="24292F"/>
                </a:solidFill>
                <a:effectLst/>
                <a:latin typeface="+mn-ea"/>
              </a:rPr>
              <a:t>报告来构建</a:t>
            </a:r>
            <a:r>
              <a:rPr lang="en" altLang="zh-CN" sz="2000" b="0" i="0" dirty="0">
                <a:solidFill>
                  <a:srgbClr val="24292F"/>
                </a:solidFill>
                <a:effectLst/>
                <a:latin typeface="+mn-ea"/>
              </a:rPr>
              <a:t>Markdown</a:t>
            </a:r>
            <a:r>
              <a:rPr lang="zh-CN" altLang="en-US" sz="2000" b="0" i="0" dirty="0">
                <a:solidFill>
                  <a:srgbClr val="24292F"/>
                </a:solidFill>
                <a:effectLst/>
                <a:latin typeface="+mn-ea"/>
              </a:rPr>
              <a:t>文档。</a:t>
            </a:r>
            <a:endParaRPr kumimoji="1" lang="zh-CN" altLang="en-US" sz="3200" dirty="0">
              <a:latin typeface="+mn-ea"/>
            </a:endParaRPr>
          </a:p>
        </p:txBody>
      </p:sp>
      <p:pic>
        <p:nvPicPr>
          <p:cNvPr id="7" name="图片 6">
            <a:extLst>
              <a:ext uri="{FF2B5EF4-FFF2-40B4-BE49-F238E27FC236}">
                <a16:creationId xmlns:a16="http://schemas.microsoft.com/office/drawing/2014/main" id="{2FC8E44B-9917-E472-C97A-7F14E7D2E519}"/>
              </a:ext>
            </a:extLst>
          </p:cNvPr>
          <p:cNvPicPr>
            <a:picLocks noChangeAspect="1"/>
          </p:cNvPicPr>
          <p:nvPr/>
        </p:nvPicPr>
        <p:blipFill>
          <a:blip r:embed="rId2"/>
          <a:stretch>
            <a:fillRect/>
          </a:stretch>
        </p:blipFill>
        <p:spPr>
          <a:xfrm>
            <a:off x="3109748" y="3809059"/>
            <a:ext cx="5972503" cy="2636337"/>
          </a:xfrm>
          <a:prstGeom prst="rect">
            <a:avLst/>
          </a:prstGeom>
        </p:spPr>
      </p:pic>
    </p:spTree>
    <p:extLst>
      <p:ext uri="{BB962C8B-B14F-4D97-AF65-F5344CB8AC3E}">
        <p14:creationId xmlns:p14="http://schemas.microsoft.com/office/powerpoint/2010/main" val="197284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实现方法</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551602"/>
            <a:ext cx="10515600" cy="514405"/>
          </a:xfrm>
        </p:spPr>
        <p:txBody>
          <a:bodyPr>
            <a:normAutofit/>
          </a:bodyPr>
          <a:lstStyle/>
          <a:p>
            <a:pPr marL="0" indent="0">
              <a:buNone/>
            </a:pPr>
            <a:r>
              <a:rPr kumimoji="1" lang="zh-CN" altLang="en-US" sz="2400" dirty="0">
                <a:solidFill>
                  <a:srgbClr val="24292F"/>
                </a:solidFill>
                <a:latin typeface="-apple-system"/>
              </a:rPr>
              <a:t>查询</a:t>
            </a:r>
            <a:r>
              <a:rPr kumimoji="1" lang="en-US" altLang="zh-CN" sz="2400" dirty="0">
                <a:solidFill>
                  <a:srgbClr val="24292F"/>
                </a:solidFill>
                <a:latin typeface="+mn-ea"/>
              </a:rPr>
              <a:t>LLM</a:t>
            </a:r>
            <a:endParaRPr kumimoji="1" lang="zh-CN" altLang="en-US" sz="2400" dirty="0">
              <a:latin typeface="+mn-ea"/>
            </a:endParaRPr>
          </a:p>
        </p:txBody>
      </p:sp>
      <p:sp>
        <p:nvSpPr>
          <p:cNvPr id="4" name="内容占位符 2">
            <a:extLst>
              <a:ext uri="{FF2B5EF4-FFF2-40B4-BE49-F238E27FC236}">
                <a16:creationId xmlns:a16="http://schemas.microsoft.com/office/drawing/2014/main" id="{E9538EA6-DAAE-A002-8CE9-8E8A80A2539A}"/>
              </a:ext>
            </a:extLst>
          </p:cNvPr>
          <p:cNvSpPr txBox="1">
            <a:spLocks/>
          </p:cNvSpPr>
          <p:nvPr/>
        </p:nvSpPr>
        <p:spPr>
          <a:xfrm>
            <a:off x="838200" y="2161861"/>
            <a:ext cx="10515600" cy="2725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buNone/>
            </a:pPr>
            <a:r>
              <a:rPr lang="zh-CN" altLang="en-US" sz="2000" b="0" i="0" dirty="0">
                <a:solidFill>
                  <a:srgbClr val="24292F"/>
                </a:solidFill>
                <a:effectLst/>
                <a:latin typeface="+mn-ea"/>
              </a:rPr>
              <a:t>利用生成的提示，</a:t>
            </a:r>
            <a:r>
              <a:rPr lang="en" altLang="zh-CN" sz="2000" b="0" i="0" dirty="0">
                <a:solidFill>
                  <a:srgbClr val="24292F"/>
                </a:solidFill>
                <a:effectLst/>
                <a:latin typeface="+mn-ea"/>
              </a:rPr>
              <a:t>LIBRO</a:t>
            </a:r>
            <a:r>
              <a:rPr lang="zh-CN" altLang="en" sz="2000" b="0" i="0" dirty="0">
                <a:solidFill>
                  <a:srgbClr val="24292F"/>
                </a:solidFill>
                <a:effectLst/>
                <a:latin typeface="+mn-ea"/>
              </a:rPr>
              <a:t>向</a:t>
            </a:r>
            <a:r>
              <a:rPr lang="en" altLang="zh-CN" sz="2000" b="0" i="0" dirty="0">
                <a:solidFill>
                  <a:srgbClr val="24292F"/>
                </a:solidFill>
                <a:effectLst/>
                <a:latin typeface="+mn-ea"/>
              </a:rPr>
              <a:t>LLM</a:t>
            </a:r>
            <a:r>
              <a:rPr lang="zh-CN" altLang="en" sz="2000" b="0" i="0" dirty="0">
                <a:solidFill>
                  <a:srgbClr val="24292F"/>
                </a:solidFill>
                <a:effectLst/>
                <a:latin typeface="+mn-ea"/>
              </a:rPr>
              <a:t>进行</a:t>
            </a:r>
            <a:r>
              <a:rPr lang="zh-CN" altLang="en-US" sz="2000" b="0" i="0" dirty="0">
                <a:solidFill>
                  <a:srgbClr val="24292F"/>
                </a:solidFill>
                <a:effectLst/>
                <a:latin typeface="+mn-ea"/>
              </a:rPr>
              <a:t>查询以预测跟随提示的</a:t>
            </a:r>
            <a:r>
              <a:rPr lang="en-US" altLang="zh-CN" sz="2000" b="0" i="0" dirty="0">
                <a:solidFill>
                  <a:srgbClr val="24292F"/>
                </a:solidFill>
                <a:effectLst/>
                <a:latin typeface="+mn-ea"/>
              </a:rPr>
              <a:t>Token</a:t>
            </a:r>
            <a:r>
              <a:rPr lang="zh-CN" altLang="en-US" sz="2000" b="0" i="0" dirty="0">
                <a:solidFill>
                  <a:srgbClr val="24292F"/>
                </a:solidFill>
                <a:effectLst/>
                <a:latin typeface="+mn-ea"/>
              </a:rPr>
              <a:t>序列。由于我们的提示以</a:t>
            </a:r>
            <a:r>
              <a:rPr lang="en" altLang="zh-CN" sz="2000" b="0" i="0" dirty="0">
                <a:solidFill>
                  <a:srgbClr val="24292F"/>
                </a:solidFill>
                <a:effectLst/>
                <a:latin typeface="+mn-ea"/>
              </a:rPr>
              <a:t>public void test</a:t>
            </a:r>
            <a:r>
              <a:rPr lang="zh-CN" altLang="en-US" sz="2000" b="0" i="0" dirty="0">
                <a:solidFill>
                  <a:srgbClr val="24292F"/>
                </a:solidFill>
                <a:effectLst/>
                <a:latin typeface="+mn-ea"/>
              </a:rPr>
              <a:t>序列结尾等提示模板的特征，它很可能会生成一个测试方法。我们不停地接受</a:t>
            </a:r>
            <a:r>
              <a:rPr lang="en-US" altLang="zh-CN" sz="2000" b="0" i="0" dirty="0">
                <a:solidFill>
                  <a:srgbClr val="24292F"/>
                </a:solidFill>
                <a:effectLst/>
                <a:latin typeface="+mn-ea"/>
              </a:rPr>
              <a:t>Token</a:t>
            </a:r>
            <a:r>
              <a:rPr lang="zh-CN" altLang="en-US" sz="2000" b="0" i="0" dirty="0">
                <a:solidFill>
                  <a:srgbClr val="24292F"/>
                </a:solidFill>
                <a:effectLst/>
                <a:latin typeface="+mn-ea"/>
              </a:rPr>
              <a:t>序列直到表示</a:t>
            </a:r>
            <a:r>
              <a:rPr lang="en-US" altLang="zh-CN" sz="2000" b="0" i="0" dirty="0">
                <a:solidFill>
                  <a:srgbClr val="24292F"/>
                </a:solidFill>
                <a:effectLst/>
                <a:latin typeface="+mn-ea"/>
              </a:rPr>
              <a:t>Markdown</a:t>
            </a:r>
            <a:r>
              <a:rPr lang="zh-CN" altLang="en-US" sz="2000" b="0" i="0" dirty="0">
                <a:solidFill>
                  <a:srgbClr val="24292F"/>
                </a:solidFill>
                <a:effectLst/>
                <a:latin typeface="+mn-ea"/>
              </a:rPr>
              <a:t>代码块结尾的字符串出现为止。</a:t>
            </a:r>
            <a:endParaRPr lang="en-US" altLang="zh-CN" sz="2000" b="0" i="0" dirty="0">
              <a:solidFill>
                <a:srgbClr val="24292F"/>
              </a:solidFill>
              <a:effectLst/>
              <a:latin typeface="+mn-ea"/>
            </a:endParaRPr>
          </a:p>
          <a:p>
            <a:pPr marL="0" indent="457200">
              <a:lnSpc>
                <a:spcPct val="100000"/>
              </a:lnSpc>
              <a:buNone/>
            </a:pPr>
            <a:r>
              <a:rPr kumimoji="1" lang="zh-CN" altLang="en-US" sz="2000" b="0" i="0" dirty="0">
                <a:solidFill>
                  <a:srgbClr val="24292F"/>
                </a:solidFill>
                <a:effectLst/>
                <a:latin typeface="+mn-ea"/>
              </a:rPr>
              <a:t>作者发现，如果</a:t>
            </a:r>
            <a:r>
              <a:rPr lang="zh-CN" altLang="en-US" sz="2000" b="0" i="0" dirty="0">
                <a:solidFill>
                  <a:srgbClr val="24292F"/>
                </a:solidFill>
                <a:effectLst/>
                <a:latin typeface="+mn-ea"/>
              </a:rPr>
              <a:t>即严格贪心对接下来的</a:t>
            </a:r>
            <a:r>
              <a:rPr lang="en-US" altLang="zh-CN" sz="2000" b="0" i="0" dirty="0">
                <a:solidFill>
                  <a:srgbClr val="24292F"/>
                </a:solidFill>
                <a:effectLst/>
                <a:latin typeface="+mn-ea"/>
              </a:rPr>
              <a:t>Token</a:t>
            </a:r>
            <a:r>
              <a:rPr lang="zh-CN" altLang="en-US" sz="2000" b="0" i="0" dirty="0">
                <a:solidFill>
                  <a:srgbClr val="24292F"/>
                </a:solidFill>
                <a:effectLst/>
                <a:latin typeface="+mn-ea"/>
              </a:rPr>
              <a:t>序列进行解码，其结果相对比较差，而在执行加权随机采样时表现更好，这会使得</a:t>
            </a:r>
            <a:r>
              <a:rPr lang="en-US" altLang="zh-CN" sz="2000" b="0" i="0" dirty="0">
                <a:solidFill>
                  <a:srgbClr val="24292F"/>
                </a:solidFill>
                <a:effectLst/>
                <a:latin typeface="+mn-ea"/>
              </a:rPr>
              <a:t>LIBRO</a:t>
            </a:r>
            <a:r>
              <a:rPr lang="zh-CN" altLang="en-US" sz="2000" b="0" i="0" dirty="0">
                <a:solidFill>
                  <a:srgbClr val="24292F"/>
                </a:solidFill>
                <a:effectLst/>
                <a:latin typeface="+mn-ea"/>
              </a:rPr>
              <a:t>生成多个不同的测试代码。</a:t>
            </a:r>
            <a:endParaRPr lang="en-US" altLang="zh-CN" sz="2000" dirty="0">
              <a:solidFill>
                <a:srgbClr val="24292F"/>
              </a:solidFill>
              <a:latin typeface="+mn-ea"/>
            </a:endParaRPr>
          </a:p>
          <a:p>
            <a:pPr marL="0" indent="457200">
              <a:lnSpc>
                <a:spcPct val="100000"/>
              </a:lnSpc>
              <a:buNone/>
            </a:pPr>
            <a:endParaRPr lang="zh-CN" altLang="en-US" sz="2000" b="0" i="0" dirty="0">
              <a:solidFill>
                <a:srgbClr val="24292F"/>
              </a:solidFill>
              <a:effectLst/>
              <a:latin typeface="+mn-ea"/>
            </a:endParaRPr>
          </a:p>
        </p:txBody>
      </p:sp>
      <p:pic>
        <p:nvPicPr>
          <p:cNvPr id="5" name="图片 4">
            <a:extLst>
              <a:ext uri="{FF2B5EF4-FFF2-40B4-BE49-F238E27FC236}">
                <a16:creationId xmlns:a16="http://schemas.microsoft.com/office/drawing/2014/main" id="{46F6E21A-542C-CAED-CA0A-69BFE89DE611}"/>
              </a:ext>
            </a:extLst>
          </p:cNvPr>
          <p:cNvPicPr>
            <a:picLocks noChangeAspect="1"/>
          </p:cNvPicPr>
          <p:nvPr/>
        </p:nvPicPr>
        <p:blipFill>
          <a:blip r:embed="rId2"/>
          <a:stretch>
            <a:fillRect/>
          </a:stretch>
        </p:blipFill>
        <p:spPr>
          <a:xfrm>
            <a:off x="1968281" y="4198553"/>
            <a:ext cx="7708900" cy="1968500"/>
          </a:xfrm>
          <a:prstGeom prst="rect">
            <a:avLst/>
          </a:prstGeom>
        </p:spPr>
      </p:pic>
    </p:spTree>
    <p:extLst>
      <p:ext uri="{BB962C8B-B14F-4D97-AF65-F5344CB8AC3E}">
        <p14:creationId xmlns:p14="http://schemas.microsoft.com/office/powerpoint/2010/main" val="83938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实现方法</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551602"/>
            <a:ext cx="10515600" cy="514405"/>
          </a:xfrm>
        </p:spPr>
        <p:txBody>
          <a:bodyPr>
            <a:normAutofit/>
          </a:bodyPr>
          <a:lstStyle/>
          <a:p>
            <a:pPr marL="0" indent="0">
              <a:buNone/>
            </a:pPr>
            <a:r>
              <a:rPr kumimoji="1" lang="zh-CN" altLang="en-US" sz="2400" dirty="0">
                <a:solidFill>
                  <a:srgbClr val="24292F"/>
                </a:solidFill>
                <a:latin typeface="-apple-system"/>
              </a:rPr>
              <a:t>测试处理</a:t>
            </a:r>
            <a:endParaRPr kumimoji="1" lang="zh-CN" altLang="en-US" sz="2400" dirty="0">
              <a:latin typeface="+mn-ea"/>
            </a:endParaRPr>
          </a:p>
        </p:txBody>
      </p:sp>
      <p:sp>
        <p:nvSpPr>
          <p:cNvPr id="4" name="内容占位符 2">
            <a:extLst>
              <a:ext uri="{FF2B5EF4-FFF2-40B4-BE49-F238E27FC236}">
                <a16:creationId xmlns:a16="http://schemas.microsoft.com/office/drawing/2014/main" id="{E9538EA6-DAAE-A002-8CE9-8E8A80A2539A}"/>
              </a:ext>
            </a:extLst>
          </p:cNvPr>
          <p:cNvSpPr txBox="1">
            <a:spLocks/>
          </p:cNvSpPr>
          <p:nvPr/>
        </p:nvSpPr>
        <p:spPr>
          <a:xfrm>
            <a:off x="838200" y="2161861"/>
            <a:ext cx="10515600" cy="27254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buNone/>
            </a:pPr>
            <a:r>
              <a:rPr lang="zh-CN" altLang="en-US" sz="2000" b="0" i="0" dirty="0">
                <a:solidFill>
                  <a:srgbClr val="24292F"/>
                </a:solidFill>
                <a:effectLst/>
                <a:latin typeface="+mn-ea"/>
              </a:rPr>
              <a:t>将测试注入到适当的测试类中：对于</a:t>
            </a:r>
            <a:r>
              <a:rPr lang="en-US" altLang="zh-CN" sz="2000" b="0" i="0" dirty="0">
                <a:solidFill>
                  <a:srgbClr val="24292F"/>
                </a:solidFill>
                <a:effectLst/>
                <a:latin typeface="+mn-ea"/>
              </a:rPr>
              <a:t>LLM</a:t>
            </a:r>
            <a:r>
              <a:rPr lang="zh-CN" altLang="en-US" sz="2000" dirty="0">
                <a:solidFill>
                  <a:srgbClr val="24292F"/>
                </a:solidFill>
                <a:latin typeface="+mn-ea"/>
              </a:rPr>
              <a:t>返回的测试方法，测试人员需要将它们注入到测试类中来为其提供运行所需要的上下文（如依赖项）。为了找到最适合将测试方法注入到的测试类，可以找到与生成的测方法试最相似的测试类。直觉上，如果一个测试方法属于一个测试类，那么该测试方法很可能使用与该测试类中的其他测试方法相关的类和方法。因此我们按照如下公式寻找与当前测试方法在词法上最相似的测试类</a:t>
            </a:r>
            <a:endParaRPr lang="en-US" altLang="zh-CN" sz="2000" dirty="0">
              <a:solidFill>
                <a:srgbClr val="24292F"/>
              </a:solidFill>
              <a:latin typeface="+mn-ea"/>
            </a:endParaRPr>
          </a:p>
          <a:p>
            <a:pPr marL="0" indent="457200">
              <a:lnSpc>
                <a:spcPct val="100000"/>
              </a:lnSpc>
              <a:buNone/>
            </a:pPr>
            <a:endParaRPr lang="en-US" altLang="zh-CN" sz="2000" b="0" i="0" dirty="0">
              <a:solidFill>
                <a:srgbClr val="24292F"/>
              </a:solidFill>
              <a:effectLst/>
              <a:latin typeface="+mn-ea"/>
            </a:endParaRPr>
          </a:p>
        </p:txBody>
      </p:sp>
      <p:pic>
        <p:nvPicPr>
          <p:cNvPr id="6" name="图片 5">
            <a:extLst>
              <a:ext uri="{FF2B5EF4-FFF2-40B4-BE49-F238E27FC236}">
                <a16:creationId xmlns:a16="http://schemas.microsoft.com/office/drawing/2014/main" id="{A82B4765-4443-6DC1-1204-FC5FAAA74234}"/>
              </a:ext>
            </a:extLst>
          </p:cNvPr>
          <p:cNvPicPr>
            <a:picLocks noChangeAspect="1"/>
          </p:cNvPicPr>
          <p:nvPr/>
        </p:nvPicPr>
        <p:blipFill>
          <a:blip r:embed="rId2"/>
          <a:stretch>
            <a:fillRect/>
          </a:stretch>
        </p:blipFill>
        <p:spPr>
          <a:xfrm>
            <a:off x="3932620" y="3789972"/>
            <a:ext cx="3759200" cy="558800"/>
          </a:xfrm>
          <a:prstGeom prst="rect">
            <a:avLst/>
          </a:prstGeom>
        </p:spPr>
      </p:pic>
      <p:pic>
        <p:nvPicPr>
          <p:cNvPr id="7" name="图片 6">
            <a:extLst>
              <a:ext uri="{FF2B5EF4-FFF2-40B4-BE49-F238E27FC236}">
                <a16:creationId xmlns:a16="http://schemas.microsoft.com/office/drawing/2014/main" id="{7CB692C6-4B38-5B2F-EA4D-FCDAD4793F0E}"/>
              </a:ext>
            </a:extLst>
          </p:cNvPr>
          <p:cNvPicPr>
            <a:picLocks noChangeAspect="1"/>
          </p:cNvPicPr>
          <p:nvPr/>
        </p:nvPicPr>
        <p:blipFill>
          <a:blip r:embed="rId3"/>
          <a:stretch>
            <a:fillRect/>
          </a:stretch>
        </p:blipFill>
        <p:spPr>
          <a:xfrm>
            <a:off x="2714297" y="4367265"/>
            <a:ext cx="6177455" cy="2152145"/>
          </a:xfrm>
          <a:prstGeom prst="rect">
            <a:avLst/>
          </a:prstGeom>
        </p:spPr>
      </p:pic>
    </p:spTree>
    <p:extLst>
      <p:ext uri="{BB962C8B-B14F-4D97-AF65-F5344CB8AC3E}">
        <p14:creationId xmlns:p14="http://schemas.microsoft.com/office/powerpoint/2010/main" val="353338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实现方法</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551602"/>
            <a:ext cx="10515600" cy="514405"/>
          </a:xfrm>
        </p:spPr>
        <p:txBody>
          <a:bodyPr>
            <a:normAutofit/>
          </a:bodyPr>
          <a:lstStyle/>
          <a:p>
            <a:pPr marL="0" indent="0">
              <a:buNone/>
            </a:pPr>
            <a:r>
              <a:rPr kumimoji="1" lang="zh-CN" altLang="en-US" sz="2400" dirty="0">
                <a:solidFill>
                  <a:srgbClr val="24292F"/>
                </a:solidFill>
                <a:latin typeface="-apple-system"/>
              </a:rPr>
              <a:t>测试处理</a:t>
            </a:r>
            <a:endParaRPr kumimoji="1" lang="zh-CN" altLang="en-US" sz="2400" dirty="0">
              <a:latin typeface="+mn-ea"/>
            </a:endParaRPr>
          </a:p>
        </p:txBody>
      </p:sp>
      <p:sp>
        <p:nvSpPr>
          <p:cNvPr id="4" name="内容占位符 2">
            <a:extLst>
              <a:ext uri="{FF2B5EF4-FFF2-40B4-BE49-F238E27FC236}">
                <a16:creationId xmlns:a16="http://schemas.microsoft.com/office/drawing/2014/main" id="{E9538EA6-DAAE-A002-8CE9-8E8A80A2539A}"/>
              </a:ext>
            </a:extLst>
          </p:cNvPr>
          <p:cNvSpPr txBox="1">
            <a:spLocks/>
          </p:cNvSpPr>
          <p:nvPr/>
        </p:nvSpPr>
        <p:spPr>
          <a:xfrm>
            <a:off x="838201" y="1965434"/>
            <a:ext cx="5446986" cy="48137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buNone/>
            </a:pPr>
            <a:r>
              <a:rPr lang="zh-CN" altLang="en-US" sz="2000" b="0" i="0" dirty="0">
                <a:solidFill>
                  <a:srgbClr val="24292F"/>
                </a:solidFill>
                <a:effectLst/>
                <a:latin typeface="+mn-ea"/>
              </a:rPr>
              <a:t>对于测试类中没有的依赖，</a:t>
            </a:r>
            <a:r>
              <a:rPr lang="en" altLang="zh-CN" sz="2000" b="0" i="0" dirty="0">
                <a:solidFill>
                  <a:srgbClr val="24292F"/>
                </a:solidFill>
                <a:effectLst/>
                <a:latin typeface="+mn-ea"/>
              </a:rPr>
              <a:t>LIBRO</a:t>
            </a:r>
            <a:r>
              <a:rPr lang="zh-CN" altLang="en-US" sz="2000" b="0" i="0" dirty="0">
                <a:solidFill>
                  <a:srgbClr val="24292F"/>
                </a:solidFill>
                <a:effectLst/>
                <a:latin typeface="+mn-ea"/>
              </a:rPr>
              <a:t>启发式地推断要导入的包。首先，</a:t>
            </a:r>
            <a:r>
              <a:rPr lang="en" altLang="zh-CN" sz="2000" b="0" i="0" dirty="0">
                <a:solidFill>
                  <a:srgbClr val="24292F"/>
                </a:solidFill>
                <a:effectLst/>
                <a:latin typeface="+mn-ea"/>
              </a:rPr>
              <a:t>LIBRO</a:t>
            </a:r>
            <a:r>
              <a:rPr lang="zh-CN" altLang="en-US" sz="2000" b="0" i="0" dirty="0">
                <a:solidFill>
                  <a:srgbClr val="24292F"/>
                </a:solidFill>
                <a:effectLst/>
                <a:latin typeface="+mn-ea"/>
              </a:rPr>
              <a:t>解析生成的测试方法并识别变量类型和引用的类名</a:t>
            </a:r>
            <a:r>
              <a:rPr lang="en-US" altLang="zh-CN" sz="2000" b="0" i="0" dirty="0">
                <a:solidFill>
                  <a:srgbClr val="24292F"/>
                </a:solidFill>
                <a:effectLst/>
                <a:latin typeface="+mn-ea"/>
              </a:rPr>
              <a:t>/</a:t>
            </a:r>
            <a:r>
              <a:rPr lang="zh-CN" altLang="en-US" sz="2000" b="0" i="0" dirty="0">
                <a:solidFill>
                  <a:srgbClr val="24292F"/>
                </a:solidFill>
                <a:effectLst/>
                <a:latin typeface="+mn-ea"/>
              </a:rPr>
              <a:t>构造函数</a:t>
            </a:r>
            <a:r>
              <a:rPr lang="en-US" altLang="zh-CN" sz="2000" b="0" i="0" dirty="0">
                <a:solidFill>
                  <a:srgbClr val="24292F"/>
                </a:solidFill>
                <a:effectLst/>
                <a:latin typeface="+mn-ea"/>
              </a:rPr>
              <a:t>/</a:t>
            </a:r>
            <a:r>
              <a:rPr lang="zh-CN" altLang="en-US" sz="2000" b="0" i="0" dirty="0">
                <a:solidFill>
                  <a:srgbClr val="24292F"/>
                </a:solidFill>
                <a:effectLst/>
                <a:latin typeface="+mn-ea"/>
              </a:rPr>
              <a:t>异常。然后，它通过将名称与测试类中现有的导入语句进行词法匹配来过滤已经导入的类名。由此，我们找到了在测试类中未解析的类型。</a:t>
            </a:r>
            <a:r>
              <a:rPr lang="en" altLang="zh-CN" sz="2000" b="0" i="0" dirty="0">
                <a:solidFill>
                  <a:srgbClr val="24292F"/>
                </a:solidFill>
                <a:effectLst/>
                <a:latin typeface="+mn-ea"/>
              </a:rPr>
              <a:t>LIBRO</a:t>
            </a:r>
            <a:r>
              <a:rPr lang="zh-CN" altLang="en-US" sz="2000" b="0" i="0" dirty="0">
                <a:solidFill>
                  <a:srgbClr val="24292F"/>
                </a:solidFill>
                <a:effectLst/>
                <a:latin typeface="+mn-ea"/>
              </a:rPr>
              <a:t>首先尝试查找具有找到类型名称的公共类；如果确切地有一个这样的文件，则派生出已经识别的类的类路径，并添加一个导入语句。然而，在这两种情况下，可能不存在或存在多个匹配的类。在这两种情况下，</a:t>
            </a:r>
            <a:r>
              <a:rPr lang="en" altLang="zh-CN" sz="2000" b="0" i="0" dirty="0">
                <a:solidFill>
                  <a:srgbClr val="24292F"/>
                </a:solidFill>
                <a:effectLst/>
                <a:latin typeface="+mn-ea"/>
              </a:rPr>
              <a:t>LIBRO</a:t>
            </a:r>
            <a:r>
              <a:rPr lang="zh-CN" altLang="en-US" sz="2000" b="0" i="0" dirty="0">
                <a:solidFill>
                  <a:srgbClr val="24292F"/>
                </a:solidFill>
                <a:effectLst/>
                <a:latin typeface="+mn-ea"/>
              </a:rPr>
              <a:t>会在项目中寻找以目标类名结尾的导入语句（例如，当搜索</a:t>
            </a:r>
            <a:r>
              <a:rPr lang="en" altLang="zh-CN" sz="2000" b="0" i="0" dirty="0" err="1">
                <a:solidFill>
                  <a:srgbClr val="24292F"/>
                </a:solidFill>
                <a:effectLst/>
                <a:latin typeface="+mn-ea"/>
              </a:rPr>
              <a:t>MathUtils</a:t>
            </a:r>
            <a:r>
              <a:rPr lang="zh-CN" altLang="en-US" sz="2000" b="0" i="0" dirty="0">
                <a:solidFill>
                  <a:srgbClr val="24292F"/>
                </a:solidFill>
                <a:effectLst/>
                <a:latin typeface="+mn-ea"/>
              </a:rPr>
              <a:t>时，</a:t>
            </a:r>
            <a:r>
              <a:rPr lang="en" altLang="zh-CN" sz="2000" b="0" i="0" dirty="0">
                <a:solidFill>
                  <a:srgbClr val="24292F"/>
                </a:solidFill>
                <a:effectLst/>
                <a:latin typeface="+mn-ea"/>
              </a:rPr>
              <a:t>LIBRO</a:t>
            </a:r>
            <a:r>
              <a:rPr lang="zh-CN" altLang="en-US" sz="2000" b="0" i="0" dirty="0">
                <a:solidFill>
                  <a:srgbClr val="24292F"/>
                </a:solidFill>
                <a:effectLst/>
                <a:latin typeface="+mn-ea"/>
              </a:rPr>
              <a:t>会查找</a:t>
            </a:r>
            <a:r>
              <a:rPr lang="en" altLang="zh-CN" sz="2000" b="0" i="0" dirty="0">
                <a:solidFill>
                  <a:srgbClr val="24292F"/>
                </a:solidFill>
                <a:effectLst/>
                <a:latin typeface="+mn-ea"/>
              </a:rPr>
              <a:t>import .* </a:t>
            </a:r>
            <a:r>
              <a:rPr lang="en" altLang="zh-CN" sz="2000" b="0" i="0" dirty="0" err="1">
                <a:solidFill>
                  <a:srgbClr val="24292F"/>
                </a:solidFill>
                <a:effectLst/>
                <a:latin typeface="+mn-ea"/>
              </a:rPr>
              <a:t>MathUtils</a:t>
            </a:r>
            <a:r>
              <a:rPr lang="en" altLang="zh-CN" sz="2000" b="0" i="0" dirty="0">
                <a:solidFill>
                  <a:srgbClr val="24292F"/>
                </a:solidFill>
                <a:effectLst/>
                <a:latin typeface="+mn-ea"/>
              </a:rPr>
              <a:t>;</a:t>
            </a:r>
            <a:r>
              <a:rPr lang="zh-CN" altLang="en" sz="2000" b="0" i="0" dirty="0">
                <a:solidFill>
                  <a:srgbClr val="24292F"/>
                </a:solidFill>
                <a:effectLst/>
                <a:latin typeface="+mn-ea"/>
              </a:rPr>
              <a:t>）。</a:t>
            </a:r>
            <a:r>
              <a:rPr lang="en" altLang="zh-CN" sz="2000" b="0" i="0" dirty="0">
                <a:solidFill>
                  <a:srgbClr val="24292F"/>
                </a:solidFill>
                <a:effectLst/>
                <a:latin typeface="+mn-ea"/>
              </a:rPr>
              <a:t>LIBRO</a:t>
            </a:r>
            <a:r>
              <a:rPr lang="zh-CN" altLang="en" sz="2000" b="0" i="0" dirty="0">
                <a:solidFill>
                  <a:srgbClr val="24292F"/>
                </a:solidFill>
                <a:effectLst/>
                <a:latin typeface="+mn-ea"/>
              </a:rPr>
              <a:t>会</a:t>
            </a:r>
            <a:r>
              <a:rPr lang="zh-CN" altLang="en-US" sz="2000" b="0" i="0" dirty="0">
                <a:solidFill>
                  <a:srgbClr val="24292F"/>
                </a:solidFill>
                <a:effectLst/>
                <a:latin typeface="+mn-ea"/>
              </a:rPr>
              <a:t>选择在所有项目源代码文件中最常见的导入语句。</a:t>
            </a:r>
            <a:endParaRPr lang="en-US" altLang="zh-CN" sz="2000" b="0" i="0" dirty="0">
              <a:solidFill>
                <a:srgbClr val="24292F"/>
              </a:solidFill>
              <a:effectLst/>
              <a:latin typeface="+mn-ea"/>
            </a:endParaRPr>
          </a:p>
        </p:txBody>
      </p:sp>
      <p:pic>
        <p:nvPicPr>
          <p:cNvPr id="5" name="图片 4">
            <a:extLst>
              <a:ext uri="{FF2B5EF4-FFF2-40B4-BE49-F238E27FC236}">
                <a16:creationId xmlns:a16="http://schemas.microsoft.com/office/drawing/2014/main" id="{4EDBF1BC-7D3C-7A77-DE91-910FC88F6DBA}"/>
              </a:ext>
            </a:extLst>
          </p:cNvPr>
          <p:cNvPicPr>
            <a:picLocks noChangeAspect="1"/>
          </p:cNvPicPr>
          <p:nvPr/>
        </p:nvPicPr>
        <p:blipFill>
          <a:blip r:embed="rId2"/>
          <a:stretch>
            <a:fillRect/>
          </a:stretch>
        </p:blipFill>
        <p:spPr>
          <a:xfrm>
            <a:off x="6423789" y="3069021"/>
            <a:ext cx="5768211" cy="2911366"/>
          </a:xfrm>
          <a:prstGeom prst="rect">
            <a:avLst/>
          </a:prstGeom>
        </p:spPr>
      </p:pic>
    </p:spTree>
    <p:extLst>
      <p:ext uri="{BB962C8B-B14F-4D97-AF65-F5344CB8AC3E}">
        <p14:creationId xmlns:p14="http://schemas.microsoft.com/office/powerpoint/2010/main" val="67365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18E3F2-090A-13F3-2A3A-949EBA2B8AEB}"/>
              </a:ext>
            </a:extLst>
          </p:cNvPr>
          <p:cNvSpPr>
            <a:spLocks noGrp="1"/>
          </p:cNvSpPr>
          <p:nvPr>
            <p:ph type="title"/>
          </p:nvPr>
        </p:nvSpPr>
        <p:spPr/>
        <p:txBody>
          <a:bodyPr/>
          <a:lstStyle/>
          <a:p>
            <a:r>
              <a:rPr kumimoji="1" lang="zh-CN" altLang="en-US" dirty="0"/>
              <a:t>实现方法</a:t>
            </a:r>
          </a:p>
        </p:txBody>
      </p:sp>
      <p:sp>
        <p:nvSpPr>
          <p:cNvPr id="3" name="内容占位符 2">
            <a:extLst>
              <a:ext uri="{FF2B5EF4-FFF2-40B4-BE49-F238E27FC236}">
                <a16:creationId xmlns:a16="http://schemas.microsoft.com/office/drawing/2014/main" id="{F633AFD3-A581-826B-A5FF-1E65CA0BC4EC}"/>
              </a:ext>
            </a:extLst>
          </p:cNvPr>
          <p:cNvSpPr>
            <a:spLocks noGrp="1"/>
          </p:cNvSpPr>
          <p:nvPr>
            <p:ph idx="1"/>
          </p:nvPr>
        </p:nvSpPr>
        <p:spPr>
          <a:xfrm>
            <a:off x="838200" y="1551602"/>
            <a:ext cx="10515600" cy="514405"/>
          </a:xfrm>
        </p:spPr>
        <p:txBody>
          <a:bodyPr>
            <a:normAutofit/>
          </a:bodyPr>
          <a:lstStyle/>
          <a:p>
            <a:pPr marL="0" indent="0">
              <a:buNone/>
            </a:pPr>
            <a:r>
              <a:rPr kumimoji="1" lang="zh-CN" altLang="en-US" sz="2400" dirty="0">
                <a:solidFill>
                  <a:srgbClr val="24292F"/>
                </a:solidFill>
                <a:latin typeface="-apple-system"/>
              </a:rPr>
              <a:t>筛选排序</a:t>
            </a:r>
            <a:endParaRPr kumimoji="1" lang="zh-CN" altLang="en-US" sz="2400" dirty="0">
              <a:latin typeface="+mn-ea"/>
            </a:endParaRPr>
          </a:p>
        </p:txBody>
      </p:sp>
      <p:sp>
        <p:nvSpPr>
          <p:cNvPr id="4" name="内容占位符 2">
            <a:extLst>
              <a:ext uri="{FF2B5EF4-FFF2-40B4-BE49-F238E27FC236}">
                <a16:creationId xmlns:a16="http://schemas.microsoft.com/office/drawing/2014/main" id="{E9538EA6-DAAE-A002-8CE9-8E8A80A2539A}"/>
              </a:ext>
            </a:extLst>
          </p:cNvPr>
          <p:cNvSpPr txBox="1">
            <a:spLocks/>
          </p:cNvSpPr>
          <p:nvPr/>
        </p:nvSpPr>
        <p:spPr>
          <a:xfrm>
            <a:off x="838200" y="2161860"/>
            <a:ext cx="5352393" cy="66878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57200">
              <a:lnSpc>
                <a:spcPct val="100000"/>
              </a:lnSpc>
              <a:buNone/>
            </a:pPr>
            <a:r>
              <a:rPr lang="en-US" altLang="zh-CN" sz="2000" dirty="0">
                <a:solidFill>
                  <a:srgbClr val="24292F"/>
                </a:solidFill>
                <a:latin typeface="+mn-ea"/>
              </a:rPr>
              <a:t>LLM</a:t>
            </a:r>
            <a:r>
              <a:rPr lang="zh-CN" altLang="en-US" sz="2000" dirty="0">
                <a:solidFill>
                  <a:srgbClr val="24292F"/>
                </a:solidFill>
                <a:latin typeface="+mn-ea"/>
              </a:rPr>
              <a:t>生成的测试方法并不一定是根据</a:t>
            </a:r>
            <a:r>
              <a:rPr lang="en-US" altLang="zh-CN" sz="2000" dirty="0">
                <a:solidFill>
                  <a:srgbClr val="24292F"/>
                </a:solidFill>
                <a:latin typeface="+mn-ea"/>
              </a:rPr>
              <a:t>BUG</a:t>
            </a:r>
            <a:r>
              <a:rPr lang="zh-CN" altLang="en-US" sz="2000" dirty="0">
                <a:solidFill>
                  <a:srgbClr val="24292F"/>
                </a:solidFill>
                <a:latin typeface="+mn-ea"/>
              </a:rPr>
              <a:t>报告复现的测试方法，需要的条件是该测试在有缺陷的程序中编译并失败。确认是否复现了错误并不是一件容易的事，因此作者提出了一种对所有生成的测试方法进行建议排序的方式。</a:t>
            </a:r>
            <a:endParaRPr lang="en-US" altLang="zh-CN" sz="2000" dirty="0">
              <a:solidFill>
                <a:srgbClr val="24292F"/>
              </a:solidFill>
              <a:latin typeface="+mn-ea"/>
            </a:endParaRPr>
          </a:p>
          <a:p>
            <a:pPr marL="0" indent="457200">
              <a:lnSpc>
                <a:spcPct val="100000"/>
              </a:lnSpc>
              <a:buNone/>
            </a:pPr>
            <a:r>
              <a:rPr lang="en" altLang="zh-CN" sz="2000" dirty="0">
                <a:solidFill>
                  <a:srgbClr val="24292F"/>
                </a:solidFill>
                <a:latin typeface="+mn-ea"/>
              </a:rPr>
              <a:t>LIBRO</a:t>
            </a:r>
            <a:r>
              <a:rPr lang="zh-CN" altLang="en-US" sz="2000" dirty="0">
                <a:solidFill>
                  <a:srgbClr val="24292F"/>
                </a:solidFill>
                <a:latin typeface="+mn-ea"/>
              </a:rPr>
              <a:t>首先将表现出相同故障输出的测试方法分组（相同的错误类型和错误消息），并查看每一组中测试的数量</a:t>
            </a:r>
            <a:r>
              <a:rPr lang="zh-CN" altLang="en" sz="2000" dirty="0">
                <a:solidFill>
                  <a:srgbClr val="24292F"/>
                </a:solidFill>
                <a:latin typeface="+mn-ea"/>
              </a:rPr>
              <a:t>。</a:t>
            </a:r>
            <a:r>
              <a:rPr lang="zh-CN" altLang="en-US" sz="2000" dirty="0">
                <a:solidFill>
                  <a:srgbClr val="24292F"/>
                </a:solidFill>
                <a:latin typeface="+mn-ea"/>
              </a:rPr>
              <a:t>这实际上基于一种直觉，即如果很多个测试表现出类似的故障行为，说明有多个独立预测的表现一致，则错误复现成功的机会很大。因此我们筛选出分组后测试数量超过一定阈值的分组进行后续处理。</a:t>
            </a:r>
            <a:endParaRPr lang="en-US" altLang="zh-CN" sz="2000" dirty="0">
              <a:solidFill>
                <a:srgbClr val="24292F"/>
              </a:solidFill>
              <a:latin typeface="+mn-ea"/>
            </a:endParaRPr>
          </a:p>
        </p:txBody>
      </p:sp>
      <p:pic>
        <p:nvPicPr>
          <p:cNvPr id="5" name="图片 4">
            <a:extLst>
              <a:ext uri="{FF2B5EF4-FFF2-40B4-BE49-F238E27FC236}">
                <a16:creationId xmlns:a16="http://schemas.microsoft.com/office/drawing/2014/main" id="{4816EA8B-7D50-ECBF-1FA0-287AF3545320}"/>
              </a:ext>
            </a:extLst>
          </p:cNvPr>
          <p:cNvPicPr>
            <a:picLocks noChangeAspect="1"/>
          </p:cNvPicPr>
          <p:nvPr/>
        </p:nvPicPr>
        <p:blipFill>
          <a:blip r:embed="rId2"/>
          <a:stretch>
            <a:fillRect/>
          </a:stretch>
        </p:blipFill>
        <p:spPr>
          <a:xfrm>
            <a:off x="6190593" y="2530468"/>
            <a:ext cx="5740400" cy="2984500"/>
          </a:xfrm>
          <a:prstGeom prst="rect">
            <a:avLst/>
          </a:prstGeom>
        </p:spPr>
      </p:pic>
    </p:spTree>
    <p:extLst>
      <p:ext uri="{BB962C8B-B14F-4D97-AF65-F5344CB8AC3E}">
        <p14:creationId xmlns:p14="http://schemas.microsoft.com/office/powerpoint/2010/main" val="17048955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5500</TotalTime>
  <Words>1417</Words>
  <Application>Microsoft Macintosh PowerPoint</Application>
  <PresentationFormat>宽屏</PresentationFormat>
  <Paragraphs>56</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-apple-system</vt:lpstr>
      <vt:lpstr>等线</vt:lpstr>
      <vt:lpstr>等线 Light</vt:lpstr>
      <vt:lpstr>Arial</vt:lpstr>
      <vt:lpstr>Office 主题​​</vt:lpstr>
      <vt:lpstr>PowerPoint 演示文稿</vt:lpstr>
      <vt:lpstr>论文背景</vt:lpstr>
      <vt:lpstr>论文贡献</vt:lpstr>
      <vt:lpstr>实现方法</vt:lpstr>
      <vt:lpstr>实现方法</vt:lpstr>
      <vt:lpstr>实现方法</vt:lpstr>
      <vt:lpstr>实现方法</vt:lpstr>
      <vt:lpstr>实现方法</vt:lpstr>
      <vt:lpstr>实现方法</vt:lpstr>
      <vt:lpstr>实现方法</vt:lpstr>
      <vt:lpstr>实验验证</vt:lpstr>
      <vt:lpstr>实验验证</vt:lpstr>
      <vt:lpstr>实验验证</vt:lpstr>
      <vt:lpstr>实验验证</vt:lpstr>
      <vt:lpstr>实验验证</vt:lpstr>
      <vt:lpstr>结论</vt:lpstr>
      <vt:lpstr>缺陷</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Yuan Youngsc</dc:creator>
  <cp:lastModifiedBy>Yuan Youngsc</cp:lastModifiedBy>
  <cp:revision>52</cp:revision>
  <dcterms:created xsi:type="dcterms:W3CDTF">2023-03-23T08:29:34Z</dcterms:created>
  <dcterms:modified xsi:type="dcterms:W3CDTF">2023-03-27T07:09:20Z</dcterms:modified>
</cp:coreProperties>
</file>