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9" r:id="rId5"/>
    <p:sldId id="264" r:id="rId6"/>
    <p:sldId id="290" r:id="rId7"/>
    <p:sldId id="265" r:id="rId8"/>
    <p:sldId id="266" r:id="rId9"/>
    <p:sldId id="269" r:id="rId10"/>
    <p:sldId id="284" r:id="rId11"/>
    <p:sldId id="291" r:id="rId12"/>
    <p:sldId id="287" r:id="rId13"/>
    <p:sldId id="289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43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8AA90-FE5E-864A-B92A-6B77196D018D}" type="datetimeFigureOut">
              <a:rPr lang="en-KR" smtClean="0"/>
              <a:t>4/8/24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31FE-F63C-3543-8F87-FC7B72EACF6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114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631FE-F63C-3543-8F87-FC7B72EACF67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1789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E8E8E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12121"/>
                </a:solidFill>
                <a:latin typeface="BM EULJIRO TTF"/>
                <a:cs typeface="BM EULJIRO TT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E8E8E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12121"/>
                </a:solidFill>
                <a:latin typeface="BM EULJIRO TTF"/>
                <a:cs typeface="BM EULJIRO TT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E8E8E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E8E8E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5952" y="-313512"/>
            <a:ext cx="4509843" cy="1265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E8E8E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0080" y="3339058"/>
            <a:ext cx="7101205" cy="3134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12121"/>
                </a:solidFill>
                <a:latin typeface="BM EULJIRO TTF"/>
                <a:cs typeface="BM EULJIRO TT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5">
            <a:extLst>
              <a:ext uri="{FF2B5EF4-FFF2-40B4-BE49-F238E27FC236}">
                <a16:creationId xmlns:a16="http://schemas.microsoft.com/office/drawing/2014/main" id="{DC8540CB-06D2-34AA-F7F7-16372E7585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pic>
        <p:nvPicPr>
          <p:cNvPr id="16" name="_x278651016" descr="EMB0000378c3f3d">
            <a:extLst>
              <a:ext uri="{FF2B5EF4-FFF2-40B4-BE49-F238E27FC236}">
                <a16:creationId xmlns:a16="http://schemas.microsoft.com/office/drawing/2014/main" id="{189B4872-5882-CF28-941B-E8FAD6904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">
            <a:extLst>
              <a:ext uri="{FF2B5EF4-FFF2-40B4-BE49-F238E27FC236}">
                <a16:creationId xmlns:a16="http://schemas.microsoft.com/office/drawing/2014/main" id="{5F8628BD-46BF-BF59-7C97-0BA3B79FD073}"/>
              </a:ext>
            </a:extLst>
          </p:cNvPr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B44129-D6CB-903A-96EE-510809889CF8}"/>
              </a:ext>
            </a:extLst>
          </p:cNvPr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알파코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아카데미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79906" y="2209800"/>
            <a:ext cx="43357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b="1" spc="-140" dirty="0">
                <a:solidFill>
                  <a:srgbClr val="064499"/>
                </a:solidFill>
                <a:latin typeface="Noto Sans CJK HK"/>
                <a:cs typeface="Noto Sans CJK HK"/>
              </a:rPr>
              <a:t>웹툰 텍스트 분석을 통한 독자 동향확인</a:t>
            </a:r>
            <a:endParaRPr sz="2400" dirty="0">
              <a:latin typeface="Noto Sans CJK HK"/>
              <a:cs typeface="Noto Sans CJK H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8B81C-87C6-9424-6286-F2DD703BF286}"/>
              </a:ext>
            </a:extLst>
          </p:cNvPr>
          <p:cNvSpPr txBox="1"/>
          <p:nvPr/>
        </p:nvSpPr>
        <p:spPr>
          <a:xfrm>
            <a:off x="5715000" y="4581614"/>
            <a:ext cx="5158567" cy="956159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ALPHA911</a:t>
            </a: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김예선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문영식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조인준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최희범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">
            <a:extLst>
              <a:ext uri="{FF2B5EF4-FFF2-40B4-BE49-F238E27FC236}">
                <a16:creationId xmlns:a16="http://schemas.microsoft.com/office/drawing/2014/main" id="{85435210-76EE-5649-6D73-78876ECDC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74F1E3-2B1F-5A56-C24C-278AD6AAB5C1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5FF44999-E34F-271B-2F3C-1119DD4EE565}"/>
              </a:ext>
            </a:extLst>
          </p:cNvPr>
          <p:cNvSpPr/>
          <p:nvPr/>
        </p:nvSpPr>
        <p:spPr>
          <a:xfrm>
            <a:off x="6324600" y="1281683"/>
            <a:ext cx="5428615" cy="638810"/>
          </a:xfrm>
          <a:custGeom>
            <a:avLst/>
            <a:gdLst/>
            <a:ahLst/>
            <a:cxnLst/>
            <a:rect l="l" t="t" r="r" b="b"/>
            <a:pathLst>
              <a:path w="5428615" h="638810">
                <a:moveTo>
                  <a:pt x="5276850" y="0"/>
                </a:moveTo>
                <a:lnTo>
                  <a:pt x="151638" y="0"/>
                </a:lnTo>
                <a:lnTo>
                  <a:pt x="103710" y="7730"/>
                </a:lnTo>
                <a:lnTo>
                  <a:pt x="62084" y="29258"/>
                </a:lnTo>
                <a:lnTo>
                  <a:pt x="29258" y="62084"/>
                </a:lnTo>
                <a:lnTo>
                  <a:pt x="7730" y="103710"/>
                </a:lnTo>
                <a:lnTo>
                  <a:pt x="0" y="151637"/>
                </a:lnTo>
                <a:lnTo>
                  <a:pt x="0" y="486917"/>
                </a:lnTo>
                <a:lnTo>
                  <a:pt x="7730" y="534845"/>
                </a:lnTo>
                <a:lnTo>
                  <a:pt x="29258" y="576471"/>
                </a:lnTo>
                <a:lnTo>
                  <a:pt x="62084" y="609297"/>
                </a:lnTo>
                <a:lnTo>
                  <a:pt x="103710" y="630825"/>
                </a:lnTo>
                <a:lnTo>
                  <a:pt x="151638" y="638556"/>
                </a:lnTo>
                <a:lnTo>
                  <a:pt x="5276850" y="638556"/>
                </a:lnTo>
                <a:lnTo>
                  <a:pt x="5324777" y="630825"/>
                </a:lnTo>
                <a:lnTo>
                  <a:pt x="5366403" y="609297"/>
                </a:lnTo>
                <a:lnTo>
                  <a:pt x="5399229" y="576471"/>
                </a:lnTo>
                <a:lnTo>
                  <a:pt x="5420757" y="534845"/>
                </a:lnTo>
                <a:lnTo>
                  <a:pt x="5428488" y="486917"/>
                </a:lnTo>
                <a:lnTo>
                  <a:pt x="5428488" y="151637"/>
                </a:lnTo>
                <a:lnTo>
                  <a:pt x="5420757" y="103710"/>
                </a:lnTo>
                <a:lnTo>
                  <a:pt x="5399229" y="62084"/>
                </a:lnTo>
                <a:lnTo>
                  <a:pt x="5366403" y="29258"/>
                </a:lnTo>
                <a:lnTo>
                  <a:pt x="5324777" y="7730"/>
                </a:lnTo>
                <a:lnTo>
                  <a:pt x="527685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 anchorCtr="0"/>
          <a:lstStyle/>
          <a:p>
            <a:pPr algn="ctr"/>
            <a:r>
              <a:rPr lang="ko-KR" altLang="en-US" b="1" spc="-95" dirty="0">
                <a:solidFill>
                  <a:srgbClr val="404040"/>
                </a:solidFill>
                <a:latin typeface="Noto Sans CJK HK"/>
              </a:rPr>
              <a:t>작성 코드</a:t>
            </a:r>
            <a:r>
              <a:rPr lang="en-US" altLang="ko-KR" b="1" spc="-95" dirty="0">
                <a:solidFill>
                  <a:srgbClr val="404040"/>
                </a:solidFill>
                <a:latin typeface="Noto Sans CJK HK"/>
              </a:rPr>
              <a:t>(</a:t>
            </a:r>
            <a:r>
              <a:rPr lang="ko-KR" altLang="en-US" b="1" spc="-95" dirty="0">
                <a:solidFill>
                  <a:srgbClr val="404040"/>
                </a:solidFill>
                <a:latin typeface="Noto Sans CJK HK"/>
              </a:rPr>
              <a:t>코드 작성 사진 첨부</a:t>
            </a:r>
            <a:r>
              <a:rPr lang="en-US" altLang="ko-KR" b="1" spc="-95" dirty="0">
                <a:solidFill>
                  <a:srgbClr val="404040"/>
                </a:solidFill>
                <a:latin typeface="Noto Sans CJK HK"/>
              </a:rPr>
              <a:t>)</a:t>
            </a:r>
            <a:endParaRPr b="1" spc="-95" dirty="0">
              <a:solidFill>
                <a:srgbClr val="404040"/>
              </a:solidFill>
              <a:latin typeface="Noto Sans CJK HK"/>
            </a:endParaRPr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EB334FAA-8C62-B3CF-5D68-778380932B4F}"/>
              </a:ext>
            </a:extLst>
          </p:cNvPr>
          <p:cNvSpPr/>
          <p:nvPr/>
        </p:nvSpPr>
        <p:spPr>
          <a:xfrm>
            <a:off x="556154" y="1281683"/>
            <a:ext cx="5428615" cy="638810"/>
          </a:xfrm>
          <a:custGeom>
            <a:avLst/>
            <a:gdLst/>
            <a:ahLst/>
            <a:cxnLst/>
            <a:rect l="l" t="t" r="r" b="b"/>
            <a:pathLst>
              <a:path w="5428615" h="638810">
                <a:moveTo>
                  <a:pt x="5276850" y="0"/>
                </a:moveTo>
                <a:lnTo>
                  <a:pt x="151638" y="0"/>
                </a:lnTo>
                <a:lnTo>
                  <a:pt x="103710" y="7730"/>
                </a:lnTo>
                <a:lnTo>
                  <a:pt x="62084" y="29258"/>
                </a:lnTo>
                <a:lnTo>
                  <a:pt x="29258" y="62084"/>
                </a:lnTo>
                <a:lnTo>
                  <a:pt x="7730" y="103710"/>
                </a:lnTo>
                <a:lnTo>
                  <a:pt x="0" y="151637"/>
                </a:lnTo>
                <a:lnTo>
                  <a:pt x="0" y="486917"/>
                </a:lnTo>
                <a:lnTo>
                  <a:pt x="7730" y="534845"/>
                </a:lnTo>
                <a:lnTo>
                  <a:pt x="29258" y="576471"/>
                </a:lnTo>
                <a:lnTo>
                  <a:pt x="62084" y="609297"/>
                </a:lnTo>
                <a:lnTo>
                  <a:pt x="103710" y="630825"/>
                </a:lnTo>
                <a:lnTo>
                  <a:pt x="151638" y="638556"/>
                </a:lnTo>
                <a:lnTo>
                  <a:pt x="5276850" y="638556"/>
                </a:lnTo>
                <a:lnTo>
                  <a:pt x="5324777" y="630825"/>
                </a:lnTo>
                <a:lnTo>
                  <a:pt x="5366403" y="609297"/>
                </a:lnTo>
                <a:lnTo>
                  <a:pt x="5399229" y="576471"/>
                </a:lnTo>
                <a:lnTo>
                  <a:pt x="5420757" y="534845"/>
                </a:lnTo>
                <a:lnTo>
                  <a:pt x="5428488" y="486917"/>
                </a:lnTo>
                <a:lnTo>
                  <a:pt x="5428488" y="151637"/>
                </a:lnTo>
                <a:lnTo>
                  <a:pt x="5420757" y="103710"/>
                </a:lnTo>
                <a:lnTo>
                  <a:pt x="5399229" y="62084"/>
                </a:lnTo>
                <a:lnTo>
                  <a:pt x="5366403" y="29258"/>
                </a:lnTo>
                <a:lnTo>
                  <a:pt x="5324777" y="7730"/>
                </a:lnTo>
                <a:lnTo>
                  <a:pt x="527685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 anchorCtr="0"/>
          <a:lstStyle/>
          <a:p>
            <a:pPr algn="ctr"/>
            <a:r>
              <a:rPr lang="ko-KR" altLang="en-US" b="1" spc="-95" dirty="0" err="1">
                <a:solidFill>
                  <a:srgbClr val="404040"/>
                </a:solidFill>
                <a:latin typeface="Noto Sans CJK HK"/>
                <a:cs typeface="Noto Sans CJK HK"/>
              </a:rPr>
              <a:t>워드클라우드</a:t>
            </a:r>
            <a:r>
              <a:rPr lang="en-US" altLang="ko-KR" b="1" spc="-95" dirty="0">
                <a:solidFill>
                  <a:srgbClr val="404040"/>
                </a:solidFill>
                <a:latin typeface="Noto Sans CJK HK"/>
                <a:cs typeface="Noto Sans CJK HK"/>
              </a:rPr>
              <a:t>(</a:t>
            </a:r>
            <a:r>
              <a:rPr lang="ko-KR" altLang="en-US" b="1" spc="-95" dirty="0">
                <a:solidFill>
                  <a:srgbClr val="404040"/>
                </a:solidFill>
                <a:latin typeface="Noto Sans CJK HK"/>
                <a:cs typeface="Noto Sans CJK HK"/>
              </a:rPr>
              <a:t>작성 사진 첨부</a:t>
            </a:r>
            <a:r>
              <a:rPr lang="en-US" altLang="ko-KR" b="1" spc="-95" dirty="0">
                <a:solidFill>
                  <a:srgbClr val="404040"/>
                </a:solidFill>
                <a:latin typeface="Noto Sans CJK HK"/>
                <a:cs typeface="Noto Sans CJK HK"/>
              </a:rPr>
              <a:t>)</a:t>
            </a:r>
            <a:endParaRPr lang="en-US" sz="1800" dirty="0">
              <a:latin typeface="Noto Sans CJK HK"/>
              <a:cs typeface="Noto Sans CJK HK"/>
            </a:endParaRPr>
          </a:p>
        </p:txBody>
      </p:sp>
      <p:cxnSp>
        <p:nvCxnSpPr>
          <p:cNvPr id="41" name="직선 연결선 17">
            <a:extLst>
              <a:ext uri="{FF2B5EF4-FFF2-40B4-BE49-F238E27FC236}">
                <a16:creationId xmlns:a16="http://schemas.microsoft.com/office/drawing/2014/main" id="{A3FC1B69-AD7F-6E19-3735-07D050270FFA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830EAAD-E96C-9AA2-2240-D235F9C0E17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④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평가 및 개선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">
            <a:extLst>
              <a:ext uri="{FF2B5EF4-FFF2-40B4-BE49-F238E27FC236}">
                <a16:creationId xmlns:a16="http://schemas.microsoft.com/office/drawing/2014/main" id="{85435210-76EE-5649-6D73-78876ECDC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74F1E3-2B1F-5A56-C24C-278AD6AAB5C1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3" name="직선 연결선 17">
            <a:extLst>
              <a:ext uri="{FF2B5EF4-FFF2-40B4-BE49-F238E27FC236}">
                <a16:creationId xmlns:a16="http://schemas.microsoft.com/office/drawing/2014/main" id="{56249E1E-802C-D090-A1E2-27E64884C7ED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F8A2ED-4574-2CAD-F746-731090B045FD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⑤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</a:p>
        </p:txBody>
      </p:sp>
      <p:pic>
        <p:nvPicPr>
          <p:cNvPr id="8" name="그림 5">
            <a:extLst>
              <a:ext uri="{FF2B5EF4-FFF2-40B4-BE49-F238E27FC236}">
                <a16:creationId xmlns:a16="http://schemas.microsoft.com/office/drawing/2014/main" id="{7B7EBC4F-8510-0991-1D72-E21977B61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1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88082" y="2545803"/>
            <a:ext cx="3962400" cy="138755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200" b="1" spc="50" dirty="0">
                <a:solidFill>
                  <a:srgbClr val="404040"/>
                </a:solidFill>
                <a:latin typeface="Noto Sans CJK HK"/>
                <a:cs typeface="Noto Sans CJK HK"/>
              </a:rPr>
              <a:t>-</a:t>
            </a:r>
            <a:r>
              <a:rPr sz="1200" b="1" spc="5" dirty="0">
                <a:solidFill>
                  <a:srgbClr val="404040"/>
                </a:solidFill>
                <a:latin typeface="Noto Sans CJK HK"/>
                <a:cs typeface="Noto Sans CJK HK"/>
              </a:rPr>
              <a:t> </a:t>
            </a:r>
            <a:r>
              <a:rPr sz="1200" b="1" spc="-65" dirty="0">
                <a:solidFill>
                  <a:srgbClr val="404040"/>
                </a:solidFill>
                <a:latin typeface="Noto Sans CJK HK"/>
                <a:cs typeface="Noto Sans CJK HK"/>
              </a:rPr>
              <a:t>텍스트</a:t>
            </a:r>
            <a:r>
              <a:rPr sz="1200" b="1" spc="20" dirty="0">
                <a:solidFill>
                  <a:srgbClr val="40404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404040"/>
                </a:solidFill>
                <a:latin typeface="Noto Sans CJK HK"/>
                <a:cs typeface="Noto Sans CJK HK"/>
              </a:rPr>
              <a:t>전처리</a:t>
            </a:r>
            <a:endParaRPr sz="1200" dirty="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solidFill>
                  <a:srgbClr val="404040"/>
                </a:solidFill>
                <a:latin typeface="BM EULJIRO TTF"/>
                <a:cs typeface="BM EULJIRO TTF"/>
              </a:rPr>
              <a:t>수집</a:t>
            </a:r>
            <a:r>
              <a:rPr sz="1200" spc="35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sz="1200" dirty="0" err="1">
                <a:solidFill>
                  <a:srgbClr val="404040"/>
                </a:solidFill>
                <a:latin typeface="BM EULJIRO TTF"/>
                <a:cs typeface="BM EULJIRO TTF"/>
              </a:rPr>
              <a:t>대상</a:t>
            </a:r>
            <a:r>
              <a:rPr sz="1200" spc="35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sz="1200" spc="-10" dirty="0" err="1">
                <a:solidFill>
                  <a:srgbClr val="404040"/>
                </a:solidFill>
                <a:latin typeface="BM EULJIRO TTF"/>
                <a:cs typeface="BM EULJIRO TTF"/>
              </a:rPr>
              <a:t>텍스트</a:t>
            </a:r>
            <a:r>
              <a:rPr lang="ko-KR" altLang="en-US" sz="1200" spc="-10" dirty="0">
                <a:solidFill>
                  <a:srgbClr val="404040"/>
                </a:solidFill>
                <a:latin typeface="BM EULJIRO TTF"/>
                <a:cs typeface="BM EULJIRO TTF"/>
              </a:rPr>
              <a:t>의 형태소 분석기별 </a:t>
            </a:r>
            <a:r>
              <a:rPr lang="ko-KR" altLang="en-US" sz="1200" spc="-10" dirty="0" err="1">
                <a:solidFill>
                  <a:srgbClr val="404040"/>
                </a:solidFill>
                <a:latin typeface="BM EULJIRO TTF"/>
                <a:cs typeface="BM EULJIRO TTF"/>
              </a:rPr>
              <a:t>전처리</a:t>
            </a:r>
            <a:r>
              <a:rPr lang="ko-KR" altLang="en-US" sz="1200" spc="-10" dirty="0">
                <a:solidFill>
                  <a:srgbClr val="404040"/>
                </a:solidFill>
                <a:latin typeface="BM EULJIRO TTF"/>
                <a:cs typeface="BM EULJIRO TTF"/>
              </a:rPr>
              <a:t> 완료</a:t>
            </a:r>
            <a:endParaRPr lang="en-US" altLang="ko-KR" sz="1200" spc="-10" dirty="0">
              <a:solidFill>
                <a:srgbClr val="404040"/>
              </a:solidFill>
              <a:latin typeface="BM EULJIRO TTF"/>
              <a:cs typeface="BM EULJIRO TTF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en-US" sz="1200" spc="-10" dirty="0" err="1">
                <a:solidFill>
                  <a:srgbClr val="404040"/>
                </a:solidFill>
                <a:latin typeface="BM EULJIRO TTF"/>
                <a:cs typeface="BM EULJIRO TTF"/>
              </a:rPr>
              <a:t>Okt</a:t>
            </a:r>
            <a:r>
              <a:rPr lang="ko-KR" altLang="en-US" sz="1200" spc="-10" dirty="0">
                <a:solidFill>
                  <a:srgbClr val="404040"/>
                </a:solidFill>
                <a:latin typeface="BM EULJIRO TTF"/>
                <a:cs typeface="BM EULJIRO TTF"/>
              </a:rPr>
              <a:t>는</a:t>
            </a:r>
            <a:r>
              <a:rPr lang="ko-KR" altLang="en-US" sz="1200" spc="20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라이브러리에 등록된 형태소 정확히 분류</a:t>
            </a:r>
            <a:r>
              <a:rPr lang="ko-KR" altLang="en-US" sz="1200" spc="-10" dirty="0">
                <a:solidFill>
                  <a:srgbClr val="404040"/>
                </a:solidFill>
                <a:latin typeface="BM EULJIRO TTF"/>
                <a:cs typeface="BM EULJIRO TTF"/>
              </a:rPr>
              <a:t>가 어려웠음</a:t>
            </a:r>
            <a:endParaRPr lang="en-US" altLang="ko-KR" sz="1200" spc="-10" dirty="0">
              <a:solidFill>
                <a:srgbClr val="404040"/>
              </a:solidFill>
              <a:latin typeface="BM EULJIRO TTF"/>
              <a:cs typeface="BM EULJIRO TTF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en-US" sz="1200" spc="-10" dirty="0" err="1">
                <a:solidFill>
                  <a:srgbClr val="404040"/>
                </a:solidFill>
                <a:latin typeface="BM EULJIRO TTF"/>
                <a:cs typeface="BM EULJIRO TTF"/>
              </a:rPr>
              <a:t>Kkma</a:t>
            </a:r>
            <a:r>
              <a:rPr lang="ko-KR" altLang="en-US" sz="1200" spc="-10" dirty="0">
                <a:solidFill>
                  <a:srgbClr val="404040"/>
                </a:solidFill>
                <a:latin typeface="BM EULJIRO TTF"/>
                <a:cs typeface="BM EULJIRO TTF"/>
              </a:rPr>
              <a:t>는 </a:t>
            </a:r>
            <a:r>
              <a:rPr lang="en-US" altLang="ko-KR" sz="1200" spc="-10" dirty="0">
                <a:solidFill>
                  <a:srgbClr val="404040"/>
                </a:solidFill>
                <a:latin typeface="BM EULJIRO TTF"/>
                <a:cs typeface="BM EULJIRO TTF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ko-KR" altLang="en-US" sz="1200" spc="-10" dirty="0">
                <a:solidFill>
                  <a:srgbClr val="404040"/>
                </a:solidFill>
                <a:latin typeface="BM EULJIRO TTF"/>
                <a:cs typeface="BM EULJIRO TTF"/>
              </a:rPr>
              <a:t>* 사전기획에서 의도한 텍스트 </a:t>
            </a:r>
            <a:r>
              <a:rPr lang="ko-KR" altLang="en-US" sz="1200" spc="-10" dirty="0" err="1">
                <a:solidFill>
                  <a:srgbClr val="404040"/>
                </a:solidFill>
                <a:latin typeface="BM EULJIRO TTF"/>
                <a:cs typeface="BM EULJIRO TTF"/>
              </a:rPr>
              <a:t>전처리</a:t>
            </a:r>
            <a:r>
              <a:rPr lang="ko-KR" altLang="en-US" sz="1200" spc="-10" dirty="0">
                <a:solidFill>
                  <a:srgbClr val="404040"/>
                </a:solidFill>
                <a:latin typeface="BM EULJIRO TTF"/>
                <a:cs typeface="BM EULJIRO TTF"/>
              </a:rPr>
              <a:t> 완료</a:t>
            </a:r>
            <a:endParaRPr sz="1200" dirty="0">
              <a:latin typeface="BM EULJIRO TTF"/>
              <a:cs typeface="BM EULJIRO TT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8082" y="3970600"/>
            <a:ext cx="5260518" cy="813683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200" b="1" spc="50" dirty="0">
                <a:solidFill>
                  <a:srgbClr val="404040"/>
                </a:solidFill>
                <a:latin typeface="Noto Sans CJK HK"/>
                <a:cs typeface="Noto Sans CJK HK"/>
              </a:rPr>
              <a:t>-</a:t>
            </a:r>
            <a:r>
              <a:rPr sz="1200" b="1" dirty="0">
                <a:solidFill>
                  <a:srgbClr val="404040"/>
                </a:solidFill>
                <a:latin typeface="Noto Sans CJK HK"/>
                <a:cs typeface="Noto Sans CJK HK"/>
              </a:rPr>
              <a:t> </a:t>
            </a:r>
            <a:r>
              <a:rPr lang="ko-KR" altLang="en-US" sz="1200" b="1" spc="-65" dirty="0">
                <a:solidFill>
                  <a:srgbClr val="404040"/>
                </a:solidFill>
                <a:latin typeface="Noto Sans CJK HK"/>
                <a:cs typeface="Noto Sans CJK HK"/>
              </a:rPr>
              <a:t>워드 클라우드 작성</a:t>
            </a:r>
            <a:endParaRPr sz="1200" dirty="0">
              <a:latin typeface="Noto Sans CJK HK"/>
              <a:cs typeface="Noto Sans CJK HK"/>
            </a:endParaRPr>
          </a:p>
          <a:p>
            <a:pPr marL="12700" marR="5080">
              <a:lnSpc>
                <a:spcPct val="150000"/>
              </a:lnSpc>
            </a:pP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작성한 </a:t>
            </a:r>
            <a:r>
              <a:rPr lang="ko-KR" altLang="en-US" sz="1200" dirty="0" err="1">
                <a:solidFill>
                  <a:srgbClr val="404040"/>
                </a:solidFill>
                <a:latin typeface="BM EULJIRO TTF"/>
                <a:cs typeface="BM EULJIRO TTF"/>
              </a:rPr>
              <a:t>워드클라우드를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 바탕으로 </a:t>
            </a:r>
            <a:r>
              <a:rPr lang="ko-KR" altLang="en-US" sz="1200" dirty="0" err="1">
                <a:solidFill>
                  <a:srgbClr val="404040"/>
                </a:solidFill>
                <a:latin typeface="BM EULJIRO TTF"/>
                <a:cs typeface="BM EULJIRO TTF"/>
              </a:rPr>
              <a:t>봄툰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 전체 작품에 대한 사람들의 생각은 </a:t>
            </a:r>
            <a:r>
              <a:rPr lang="en-US" altLang="ko-KR" sz="1200" dirty="0">
                <a:solidFill>
                  <a:srgbClr val="404040"/>
                </a:solidFill>
                <a:latin typeface="BM EULJIRO TTF"/>
                <a:cs typeface="BM EULJIRO TTF"/>
              </a:rPr>
              <a:t>…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 였으며</a:t>
            </a:r>
            <a:r>
              <a:rPr lang="en-US" altLang="ko-KR" sz="1200" dirty="0">
                <a:solidFill>
                  <a:srgbClr val="404040"/>
                </a:solidFill>
                <a:latin typeface="BM EULJIRO TTF"/>
                <a:cs typeface="BM EULJIRO TTF"/>
              </a:rPr>
              <a:t>,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 이는 웹툰 편집장 입장에서 유용하게 활용될 것으로 기대됨</a:t>
            </a:r>
            <a:r>
              <a:rPr lang="en-US" altLang="ko-KR" sz="1200" dirty="0">
                <a:solidFill>
                  <a:srgbClr val="404040"/>
                </a:solidFill>
                <a:latin typeface="BM EULJIRO TTF"/>
                <a:cs typeface="BM EULJIRO TTF"/>
              </a:rPr>
              <a:t>.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endParaRPr sz="1200" dirty="0">
              <a:latin typeface="BM EULJIRO TTF"/>
              <a:cs typeface="BM EULJIRO TT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8081" y="5081206"/>
            <a:ext cx="8800507" cy="141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ko-KR" sz="1200" b="1" spc="50" dirty="0">
                <a:solidFill>
                  <a:srgbClr val="404040"/>
                </a:solidFill>
                <a:latin typeface="Noto Sans CJK HK"/>
                <a:cs typeface="Noto Sans CJK HK"/>
              </a:rPr>
              <a:t>-</a:t>
            </a:r>
            <a:r>
              <a:rPr lang="ko-KR" altLang="en-US" sz="1200" b="1" dirty="0">
                <a:solidFill>
                  <a:srgbClr val="404040"/>
                </a:solidFill>
                <a:latin typeface="Noto Sans CJK HK"/>
                <a:cs typeface="Noto Sans CJK HK"/>
              </a:rPr>
              <a:t> </a:t>
            </a:r>
            <a:r>
              <a:rPr lang="ko-KR" altLang="en-US" sz="1200" b="1" spc="-65" dirty="0">
                <a:solidFill>
                  <a:srgbClr val="404040"/>
                </a:solidFill>
                <a:latin typeface="Noto Sans CJK HK"/>
                <a:cs typeface="Noto Sans CJK HK"/>
              </a:rPr>
              <a:t>조원의 한 마디</a:t>
            </a:r>
            <a:endParaRPr lang="en-US" altLang="ko-KR" sz="1200" dirty="0">
              <a:solidFill>
                <a:srgbClr val="404040"/>
              </a:solidFill>
              <a:latin typeface="BM EULJIRO TTF"/>
              <a:cs typeface="BM EULJIRO TTF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ko-KR" altLang="en-US" sz="1200" dirty="0" err="1">
                <a:solidFill>
                  <a:srgbClr val="404040"/>
                </a:solidFill>
                <a:latin typeface="BM EULJIRO TTF"/>
                <a:cs typeface="BM EULJIRO TTF"/>
              </a:rPr>
              <a:t>김예선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lang="en-US" altLang="ko-KR" sz="1200" dirty="0">
                <a:solidFill>
                  <a:srgbClr val="404040"/>
                </a:solidFill>
                <a:latin typeface="BM EULJIRO TTF"/>
                <a:cs typeface="BM EULJIRO TTF"/>
              </a:rPr>
              <a:t>: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문영식 </a:t>
            </a:r>
            <a:r>
              <a:rPr lang="en-US" altLang="ko-KR" sz="1200" dirty="0">
                <a:solidFill>
                  <a:srgbClr val="404040"/>
                </a:solidFill>
                <a:latin typeface="BM EULJIRO TTF"/>
                <a:cs typeface="BM EULJIRO TTF"/>
              </a:rPr>
              <a:t>: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조민준 </a:t>
            </a:r>
            <a:r>
              <a:rPr lang="en-US" altLang="ko-KR" sz="1200" dirty="0">
                <a:solidFill>
                  <a:srgbClr val="404040"/>
                </a:solidFill>
                <a:latin typeface="BM EULJIRO TTF"/>
                <a:cs typeface="BM EULJIRO TTF"/>
              </a:rPr>
              <a:t>: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endParaRPr lang="en-US" altLang="ko-KR" sz="1200" dirty="0">
              <a:solidFill>
                <a:srgbClr val="404040"/>
              </a:solidFill>
              <a:latin typeface="BM EULJIRO TTF"/>
              <a:cs typeface="BM EULJIRO TTF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ko-KR" altLang="en-US" sz="1200" dirty="0" err="1">
                <a:solidFill>
                  <a:srgbClr val="404040"/>
                </a:solidFill>
                <a:latin typeface="BM EULJIRO TTF"/>
                <a:cs typeface="BM EULJIRO TTF"/>
              </a:rPr>
              <a:t>최희범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lang="en-US" altLang="ko-KR" sz="1200" dirty="0">
                <a:solidFill>
                  <a:srgbClr val="404040"/>
                </a:solidFill>
                <a:latin typeface="BM EULJIRO TTF"/>
                <a:cs typeface="BM EULJIRO TTF"/>
              </a:rPr>
              <a:t>: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 서로 익숙하지 않은 분야에 대해 이해해가며</a:t>
            </a:r>
            <a:r>
              <a:rPr lang="en-US" altLang="ko-KR" sz="1200" dirty="0">
                <a:solidFill>
                  <a:srgbClr val="404040"/>
                </a:solidFill>
                <a:latin typeface="BM EULJIRO TTF"/>
                <a:cs typeface="BM EULJIRO TTF"/>
              </a:rPr>
              <a:t>,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 지속적인 커뮤니케이션을 통해 프로젝트를 완성한 점에서 좋은 경험이었음</a:t>
            </a:r>
            <a:r>
              <a:rPr lang="en-US" altLang="ko-KR" sz="1200" dirty="0">
                <a:solidFill>
                  <a:srgbClr val="404040"/>
                </a:solidFill>
                <a:latin typeface="BM EULJIRO TTF"/>
                <a:cs typeface="BM EULJIRO TTF"/>
              </a:rPr>
              <a:t>.</a:t>
            </a:r>
          </a:p>
        </p:txBody>
      </p:sp>
      <p:sp>
        <p:nvSpPr>
          <p:cNvPr id="7" name="object 7"/>
          <p:cNvSpPr/>
          <p:nvPr/>
        </p:nvSpPr>
        <p:spPr>
          <a:xfrm>
            <a:off x="2403347" y="2543175"/>
            <a:ext cx="45719" cy="3857625"/>
          </a:xfrm>
          <a:custGeom>
            <a:avLst/>
            <a:gdLst/>
            <a:ahLst/>
            <a:cxnLst/>
            <a:rect l="l" t="t" r="r" b="b"/>
            <a:pathLst>
              <a:path h="4619625">
                <a:moveTo>
                  <a:pt x="0" y="0"/>
                </a:moveTo>
                <a:lnTo>
                  <a:pt x="0" y="4619129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4392" y="2691443"/>
            <a:ext cx="1054224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b="1" spc="-100" dirty="0">
                <a:solidFill>
                  <a:srgbClr val="404040"/>
                </a:solidFill>
                <a:latin typeface="Noto Sans CJK HK"/>
                <a:cs typeface="Noto Sans CJK HK"/>
              </a:rPr>
              <a:t>프로젝트</a:t>
            </a:r>
            <a:endParaRPr lang="en-US" altLang="ko-KR" sz="1600" b="1" spc="-100" dirty="0">
              <a:solidFill>
                <a:srgbClr val="404040"/>
              </a:solidFill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b="1" spc="-100" dirty="0">
                <a:solidFill>
                  <a:srgbClr val="404040"/>
                </a:solidFill>
                <a:latin typeface="Noto Sans CJK HK"/>
                <a:cs typeface="Noto Sans CJK HK"/>
              </a:rPr>
              <a:t>달성도</a:t>
            </a:r>
            <a:endParaRPr sz="1600" dirty="0">
              <a:latin typeface="Noto Sans CJK HK"/>
              <a:cs typeface="Noto Sans CJK H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4393" y="5126486"/>
            <a:ext cx="1054372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b="1" spc="-90" dirty="0">
                <a:solidFill>
                  <a:srgbClr val="404040"/>
                </a:solidFill>
                <a:latin typeface="Noto Sans CJK HK"/>
                <a:cs typeface="Noto Sans CJK HK"/>
              </a:rPr>
              <a:t>프로젝트</a:t>
            </a:r>
            <a:endParaRPr lang="en-US" altLang="ko-KR" sz="1600" b="1" spc="-90" dirty="0">
              <a:solidFill>
                <a:srgbClr val="404040"/>
              </a:solidFill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b="1" spc="-90" dirty="0">
                <a:solidFill>
                  <a:srgbClr val="404040"/>
                </a:solidFill>
                <a:latin typeface="Noto Sans CJK HK"/>
                <a:cs typeface="Noto Sans CJK HK"/>
              </a:rPr>
              <a:t>개별평가</a:t>
            </a:r>
            <a:endParaRPr sz="1600" dirty="0">
              <a:latin typeface="Noto Sans CJK HK"/>
              <a:cs typeface="Noto Sans CJK HK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2CC6A9A6-D09A-4E3C-AB4E-412C6419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E071F8-D90E-0F28-331C-31BC6B5A0D70}"/>
              </a:ext>
            </a:extLst>
          </p:cNvPr>
          <p:cNvSpPr txBox="1"/>
          <p:nvPr/>
        </p:nvSpPr>
        <p:spPr>
          <a:xfrm>
            <a:off x="1164392" y="313361"/>
            <a:ext cx="216918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43CB08-EAB6-C547-F297-162962D6ADEE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 결과물에 대한 프로젝트 기획 의도와의 부합 정도 및 실무 활용 가능 정도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cxnSp>
        <p:nvCxnSpPr>
          <p:cNvPr id="21" name="직선 연결선 17">
            <a:extLst>
              <a:ext uri="{FF2B5EF4-FFF2-40B4-BE49-F238E27FC236}">
                <a16:creationId xmlns:a16="http://schemas.microsoft.com/office/drawing/2014/main" id="{D7B225D4-EFB1-2422-59B5-CA5508CE066F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30652" y="0"/>
            <a:ext cx="3261360" cy="6858000"/>
          </a:xfrm>
          <a:custGeom>
            <a:avLst/>
            <a:gdLst/>
            <a:ahLst/>
            <a:cxnLst/>
            <a:rect l="l" t="t" r="r" b="b"/>
            <a:pathLst>
              <a:path w="3261359" h="6858000">
                <a:moveTo>
                  <a:pt x="3261359" y="0"/>
                </a:moveTo>
                <a:lnTo>
                  <a:pt x="0" y="0"/>
                </a:lnTo>
                <a:lnTo>
                  <a:pt x="0" y="6858000"/>
                </a:lnTo>
                <a:lnTo>
                  <a:pt x="3261359" y="6858000"/>
                </a:lnTo>
                <a:lnTo>
                  <a:pt x="3261359" y="0"/>
                </a:lnTo>
                <a:close/>
              </a:path>
            </a:pathLst>
          </a:custGeom>
          <a:solidFill>
            <a:srgbClr val="064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15702" y="3069970"/>
            <a:ext cx="1069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90" dirty="0">
                <a:solidFill>
                  <a:srgbClr val="FFFFFF"/>
                </a:solidFill>
                <a:latin typeface="UnDinaru"/>
                <a:cs typeface="UnDinaru"/>
              </a:rPr>
              <a:t>Q&amp;A</a:t>
            </a:r>
            <a:endParaRPr sz="4000" dirty="0">
              <a:latin typeface="UnDinaru"/>
              <a:cs typeface="UnDinaru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7100" y="3069970"/>
            <a:ext cx="3563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5" dirty="0">
                <a:solidFill>
                  <a:srgbClr val="064499"/>
                </a:solidFill>
                <a:latin typeface="Noto Sans CJK HK"/>
                <a:cs typeface="Noto Sans CJK HK"/>
              </a:rPr>
              <a:t>감사합니다</a:t>
            </a:r>
            <a:endParaRPr sz="4000" dirty="0">
              <a:latin typeface="Noto Sans CJK HK"/>
              <a:cs typeface="Noto Sans CJK H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917" y="2406789"/>
            <a:ext cx="9213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30" dirty="0"/>
              <a:t>01</a:t>
            </a:r>
            <a:endParaRPr sz="6600" dirty="0"/>
          </a:p>
        </p:txBody>
      </p:sp>
      <p:sp>
        <p:nvSpPr>
          <p:cNvPr id="3" name="object 3"/>
          <p:cNvSpPr txBox="1"/>
          <p:nvPr/>
        </p:nvSpPr>
        <p:spPr>
          <a:xfrm>
            <a:off x="3539346" y="2406789"/>
            <a:ext cx="9213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30" dirty="0">
                <a:solidFill>
                  <a:srgbClr val="E8E8E8"/>
                </a:solidFill>
                <a:latin typeface="Arial"/>
                <a:cs typeface="Arial"/>
              </a:rPr>
              <a:t>02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2775" y="2406789"/>
            <a:ext cx="9213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30" dirty="0">
                <a:solidFill>
                  <a:srgbClr val="E8E8E8"/>
                </a:solidFill>
                <a:latin typeface="Arial"/>
                <a:cs typeface="Arial"/>
              </a:rPr>
              <a:t>03</a:t>
            </a:r>
            <a:endParaRPr sz="6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6203" y="2406789"/>
            <a:ext cx="9213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30" dirty="0">
                <a:solidFill>
                  <a:srgbClr val="E8E8E8"/>
                </a:solidFill>
                <a:latin typeface="Arial"/>
                <a:cs typeface="Arial"/>
              </a:rPr>
              <a:t>04</a:t>
            </a:r>
            <a:endParaRPr sz="6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7441" y="3151543"/>
            <a:ext cx="9772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65" dirty="0">
                <a:solidFill>
                  <a:srgbClr val="064499"/>
                </a:solidFill>
                <a:latin typeface="Noto Sans CJK HK"/>
                <a:cs typeface="Noto Sans CJK HK"/>
              </a:rPr>
              <a:t>I</a:t>
            </a:r>
            <a:r>
              <a:rPr lang="en-US" b="1" spc="-65" dirty="0">
                <a:solidFill>
                  <a:srgbClr val="064499"/>
                </a:solidFill>
                <a:latin typeface="Noto Sans CJK HK"/>
                <a:cs typeface="Noto Sans CJK HK"/>
              </a:rPr>
              <a:t>NTRO</a:t>
            </a:r>
            <a:endParaRPr sz="1800" dirty="0">
              <a:latin typeface="Noto Sans CJK HK"/>
              <a:cs typeface="Noto Sans CJK H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6011" y="3151543"/>
            <a:ext cx="1108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64499"/>
                </a:solidFill>
                <a:latin typeface="Noto Sans CJK HK"/>
                <a:cs typeface="Noto Sans CJK HK"/>
              </a:rPr>
              <a:t>ANALYSIS</a:t>
            </a:r>
            <a:endParaRPr sz="1800" dirty="0">
              <a:latin typeface="Noto Sans CJK HK"/>
              <a:cs typeface="Noto Sans CJK H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73671" y="3151543"/>
            <a:ext cx="967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064499"/>
                </a:solidFill>
                <a:latin typeface="Noto Sans CJK HK"/>
                <a:cs typeface="Noto Sans CJK HK"/>
              </a:rPr>
              <a:t>PR</a:t>
            </a:r>
            <a:r>
              <a:rPr lang="en-US" b="1" spc="-45" dirty="0">
                <a:solidFill>
                  <a:srgbClr val="064499"/>
                </a:solidFill>
                <a:latin typeface="Noto Sans CJK HK"/>
                <a:cs typeface="Noto Sans CJK HK"/>
              </a:rPr>
              <a:t>OCESS</a:t>
            </a:r>
            <a:endParaRPr sz="1800" dirty="0">
              <a:latin typeface="Noto Sans CJK HK"/>
              <a:cs typeface="Noto Sans CJK H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71025" y="3151543"/>
            <a:ext cx="1481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064499"/>
                </a:solidFill>
                <a:latin typeface="Noto Sans CJK HK"/>
                <a:cs typeface="Noto Sans CJK HK"/>
              </a:rPr>
              <a:t>CONCLUSION</a:t>
            </a:r>
            <a:endParaRPr sz="1800">
              <a:latin typeface="Noto Sans CJK HK"/>
              <a:cs typeface="Noto Sans CJK H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87424" y="3396996"/>
            <a:ext cx="10704195" cy="0"/>
          </a:xfrm>
          <a:custGeom>
            <a:avLst/>
            <a:gdLst/>
            <a:ahLst/>
            <a:cxnLst/>
            <a:rect l="l" t="t" r="r" b="b"/>
            <a:pathLst>
              <a:path w="10704195">
                <a:moveTo>
                  <a:pt x="0" y="0"/>
                </a:moveTo>
                <a:lnTo>
                  <a:pt x="10703864" y="0"/>
                </a:lnTo>
              </a:path>
            </a:pathLst>
          </a:custGeom>
          <a:ln w="6350">
            <a:solidFill>
              <a:srgbClr val="0644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84654" y="3744493"/>
            <a:ext cx="2249146" cy="549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ko-KR" altLang="en-US" sz="1200" spc="100" dirty="0">
                <a:latin typeface="BM EULJIRO TTF"/>
                <a:cs typeface="BM EULJIRO TTF"/>
              </a:rPr>
              <a:t>프로젝트 개요</a:t>
            </a:r>
            <a:endParaRPr lang="en-US" sz="1200" spc="100" dirty="0">
              <a:latin typeface="BM EULJIRO TTF"/>
              <a:cs typeface="BM EULJIRO TTF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ko-KR" altLang="en-US" sz="1200" spc="100" dirty="0">
                <a:latin typeface="BM EULJIRO TTF"/>
                <a:cs typeface="BM EULJIRO TTF"/>
              </a:rPr>
              <a:t>프로젝트 </a:t>
            </a:r>
            <a:r>
              <a:rPr sz="1200" spc="100" dirty="0" err="1">
                <a:latin typeface="BM EULJIRO TTF"/>
                <a:cs typeface="BM EULJIRO TTF"/>
              </a:rPr>
              <a:t>팀</a:t>
            </a:r>
            <a:r>
              <a:rPr sz="1200" spc="-40" dirty="0">
                <a:latin typeface="BM EULJIRO TTF"/>
                <a:cs typeface="BM EULJIRO TTF"/>
              </a:rPr>
              <a:t> </a:t>
            </a:r>
            <a:r>
              <a:rPr lang="ko-KR" altLang="en-US" sz="1200" spc="-40" dirty="0">
                <a:latin typeface="BM EULJIRO TTF"/>
                <a:cs typeface="BM EULJIRO TTF"/>
              </a:rPr>
              <a:t>구성 및</a:t>
            </a:r>
            <a:r>
              <a:rPr sz="1200" dirty="0">
                <a:latin typeface="BM EULJIRO TTF"/>
                <a:cs typeface="BM EULJIRO TTF"/>
              </a:rPr>
              <a:t>,</a:t>
            </a:r>
            <a:r>
              <a:rPr sz="1200" spc="-25" dirty="0">
                <a:latin typeface="BM EULJIRO TTF"/>
                <a:cs typeface="BM EULJIRO TTF"/>
              </a:rPr>
              <a:t> </a:t>
            </a:r>
            <a:r>
              <a:rPr sz="1200" spc="65" dirty="0" err="1">
                <a:latin typeface="BM EULJIRO TTF"/>
                <a:cs typeface="BM EULJIRO TTF"/>
              </a:rPr>
              <a:t>역할</a:t>
            </a:r>
            <a:endParaRPr sz="1200" dirty="0">
              <a:latin typeface="BM EULJIRO TTF"/>
              <a:cs typeface="BM EULJIRO TT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5908" y="3744494"/>
            <a:ext cx="1890092" cy="28982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ko-KR" altLang="en-US" sz="1200" dirty="0">
                <a:latin typeface="BM EULJIRO TTF"/>
                <a:cs typeface="BM EULJIRO TTF"/>
              </a:rPr>
              <a:t>프로젝트 수행 절차 및 방법</a:t>
            </a:r>
            <a:endParaRPr lang="en-US" sz="1200" dirty="0">
              <a:latin typeface="BM EULJIRO TTF"/>
              <a:cs typeface="BM EULJIRO TT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73646" y="3744493"/>
            <a:ext cx="1854200" cy="28982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>
            <a:defPPr>
              <a:defRPr kern="0"/>
            </a:defPPr>
            <a:lvl1pPr marL="12700">
              <a:lnSpc>
                <a:spcPct val="100000"/>
              </a:lnSpc>
              <a:spcBef>
                <a:spcPts val="720"/>
              </a:spcBef>
              <a:defRPr sz="1200">
                <a:latin typeface="BM EULJIRO TTF"/>
                <a:cs typeface="BM EULJIRO TTF"/>
              </a:defRPr>
            </a:lvl1pPr>
          </a:lstStyle>
          <a:p>
            <a:r>
              <a:rPr lang="ko-KR" altLang="en-US" dirty="0"/>
              <a:t>프로젝트 수행결과</a:t>
            </a:r>
            <a:endParaRPr lang="en-US" altLang="ko-KR" dirty="0"/>
          </a:p>
        </p:txBody>
      </p:sp>
      <p:sp>
        <p:nvSpPr>
          <p:cNvPr id="14" name="object 14"/>
          <p:cNvSpPr txBox="1"/>
          <p:nvPr/>
        </p:nvSpPr>
        <p:spPr>
          <a:xfrm>
            <a:off x="9570998" y="3733800"/>
            <a:ext cx="1706601" cy="28982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>
            <a:defPPr>
              <a:defRPr kern="0"/>
            </a:defPPr>
            <a:lvl1pPr marL="12700">
              <a:lnSpc>
                <a:spcPct val="100000"/>
              </a:lnSpc>
              <a:spcBef>
                <a:spcPts val="720"/>
              </a:spcBef>
              <a:defRPr sz="1200">
                <a:latin typeface="BM EULJIRO TTF"/>
                <a:cs typeface="BM EULJIRO TTF"/>
              </a:defRPr>
            </a:lvl1pPr>
          </a:lstStyle>
          <a:p>
            <a:r>
              <a:rPr lang="ko-KR" altLang="en-US" dirty="0"/>
              <a:t>자체 평가 의견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7727" y="2220467"/>
            <a:ext cx="2438235" cy="60970"/>
          </a:xfrm>
          <a:custGeom>
            <a:avLst/>
            <a:gdLst/>
            <a:ahLst/>
            <a:cxnLst/>
            <a:rect l="l" t="t" r="r" b="b"/>
            <a:pathLst>
              <a:path w="840104" h="81280">
                <a:moveTo>
                  <a:pt x="839724" y="0"/>
                </a:moveTo>
                <a:lnTo>
                  <a:pt x="0" y="0"/>
                </a:lnTo>
                <a:lnTo>
                  <a:pt x="0" y="80772"/>
                </a:lnTo>
                <a:lnTo>
                  <a:pt x="839724" y="80772"/>
                </a:lnTo>
                <a:lnTo>
                  <a:pt x="839724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4180" y="2203704"/>
            <a:ext cx="845820" cy="94218"/>
          </a:xfrm>
          <a:custGeom>
            <a:avLst/>
            <a:gdLst/>
            <a:ahLst/>
            <a:cxnLst/>
            <a:rect l="l" t="t" r="r" b="b"/>
            <a:pathLst>
              <a:path w="1940559" h="79375">
                <a:moveTo>
                  <a:pt x="1940052" y="0"/>
                </a:moveTo>
                <a:lnTo>
                  <a:pt x="0" y="0"/>
                </a:lnTo>
                <a:lnTo>
                  <a:pt x="0" y="79248"/>
                </a:lnTo>
                <a:lnTo>
                  <a:pt x="1940052" y="79248"/>
                </a:lnTo>
                <a:lnTo>
                  <a:pt x="19400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81189" y="2039518"/>
            <a:ext cx="271686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  <a:lvl1pPr marL="12700">
              <a:lnSpc>
                <a:spcPct val="100000"/>
              </a:lnSpc>
              <a:spcBef>
                <a:spcPts val="95"/>
              </a:spcBef>
              <a:defRPr sz="1600" b="1" spc="5">
                <a:solidFill>
                  <a:srgbClr val="404040"/>
                </a:solidFill>
                <a:latin typeface="Noto Sans CJK HK"/>
                <a:cs typeface="Noto Sans CJK HK"/>
              </a:defRPr>
            </a:lvl1pPr>
          </a:lstStyle>
          <a:p>
            <a:r>
              <a:rPr lang="ko-KR" altLang="en-US" dirty="0"/>
              <a:t>기대효과</a:t>
            </a:r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157727" y="3956303"/>
            <a:ext cx="805180" cy="81280"/>
          </a:xfrm>
          <a:custGeom>
            <a:avLst/>
            <a:gdLst/>
            <a:ahLst/>
            <a:cxnLst/>
            <a:rect l="l" t="t" r="r" b="b"/>
            <a:pathLst>
              <a:path w="805179" h="81279">
                <a:moveTo>
                  <a:pt x="804672" y="0"/>
                </a:moveTo>
                <a:lnTo>
                  <a:pt x="0" y="0"/>
                </a:lnTo>
                <a:lnTo>
                  <a:pt x="0" y="80772"/>
                </a:lnTo>
                <a:lnTo>
                  <a:pt x="804672" y="80772"/>
                </a:lnTo>
                <a:lnTo>
                  <a:pt x="80467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92447" y="2033613"/>
            <a:ext cx="271685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b="1" spc="5" dirty="0">
                <a:solidFill>
                  <a:srgbClr val="404040"/>
                </a:solidFill>
                <a:latin typeface="Noto Sans CJK HK"/>
                <a:cs typeface="Noto Sans CJK HK"/>
              </a:rPr>
              <a:t>프로젝트 주제 및 선정 배경</a:t>
            </a:r>
            <a:endParaRPr sz="1600" dirty="0">
              <a:latin typeface="Noto Sans CJK HK"/>
              <a:cs typeface="Noto Sans CJK H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92449" y="2289644"/>
            <a:ext cx="2805430" cy="53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ko-KR" sz="1200" b="1" spc="-50" dirty="0">
                <a:solidFill>
                  <a:srgbClr val="404040"/>
                </a:solidFill>
                <a:latin typeface="Noto Sans CJK HK"/>
                <a:cs typeface="Noto Sans CJK HK"/>
              </a:rPr>
              <a:t>-</a:t>
            </a:r>
            <a:r>
              <a:rPr lang="ko-KR" altLang="en-US" sz="1200" b="1" spc="-50" dirty="0">
                <a:solidFill>
                  <a:srgbClr val="404040"/>
                </a:solidFill>
                <a:latin typeface="Noto Sans CJK HK"/>
                <a:cs typeface="Noto Sans CJK HK"/>
              </a:rPr>
              <a:t> 웹툰 댓글 리뷰를 통한 트렌드 분석 및 작품</a:t>
            </a:r>
            <a:r>
              <a:rPr lang="en-US" altLang="ko-KR" sz="1200" b="1" spc="-50" dirty="0">
                <a:solidFill>
                  <a:srgbClr val="404040"/>
                </a:solidFill>
                <a:latin typeface="Noto Sans CJK HK"/>
                <a:cs typeface="Noto Sans CJK HK"/>
              </a:rPr>
              <a:t>/</a:t>
            </a:r>
            <a:r>
              <a:rPr lang="ko-KR" altLang="en-US" sz="1200" b="1" spc="-50" dirty="0">
                <a:solidFill>
                  <a:srgbClr val="404040"/>
                </a:solidFill>
                <a:latin typeface="Noto Sans CJK HK"/>
                <a:cs typeface="Noto Sans CJK HK"/>
              </a:rPr>
              <a:t>작가에 대한 피드백과 인사이트 도출</a:t>
            </a:r>
            <a:endParaRPr sz="1200" dirty="0">
              <a:latin typeface="Noto Sans CJK HK"/>
              <a:cs typeface="Noto Sans CJK H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92449" y="3770972"/>
            <a:ext cx="153195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b="1" spc="-100" dirty="0">
                <a:solidFill>
                  <a:srgbClr val="404040"/>
                </a:solidFill>
                <a:latin typeface="Noto Sans CJK HK"/>
                <a:cs typeface="Noto Sans CJK HK"/>
              </a:rPr>
              <a:t>프로젝트 개요</a:t>
            </a:r>
            <a:endParaRPr sz="1600" dirty="0">
              <a:latin typeface="Noto Sans CJK HK"/>
              <a:cs typeface="Noto Sans CJK H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92449" y="4027004"/>
            <a:ext cx="1991360" cy="120802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14300" indent="-101600">
              <a:lnSpc>
                <a:spcPct val="100000"/>
              </a:lnSpc>
              <a:spcBef>
                <a:spcPts val="820"/>
              </a:spcBef>
              <a:buChar char="-"/>
              <a:tabLst>
                <a:tab pos="114300" algn="l"/>
              </a:tabLst>
            </a:pPr>
            <a:r>
              <a:rPr lang="ko-KR" altLang="en-US" sz="1200" b="1" dirty="0">
                <a:solidFill>
                  <a:srgbClr val="404040"/>
                </a:solidFill>
                <a:latin typeface="Noto Sans CJK HK"/>
                <a:cs typeface="Noto Sans CJK HK"/>
              </a:rPr>
              <a:t>웹툰 사이트 </a:t>
            </a:r>
            <a:r>
              <a:rPr lang="en-US" altLang="ko-KR" sz="1200" b="1" dirty="0">
                <a:solidFill>
                  <a:srgbClr val="404040"/>
                </a:solidFill>
                <a:latin typeface="Noto Sans CJK HK"/>
                <a:cs typeface="Noto Sans CJK HK"/>
              </a:rPr>
              <a:t>‘</a:t>
            </a:r>
            <a:r>
              <a:rPr lang="ko-KR" altLang="en-US" sz="1200" b="1" dirty="0" err="1">
                <a:solidFill>
                  <a:srgbClr val="404040"/>
                </a:solidFill>
                <a:latin typeface="Noto Sans CJK HK"/>
                <a:cs typeface="Noto Sans CJK HK"/>
              </a:rPr>
              <a:t>봄툰</a:t>
            </a:r>
            <a:r>
              <a:rPr lang="en-US" altLang="ko-KR" sz="1200" b="1" dirty="0">
                <a:solidFill>
                  <a:srgbClr val="404040"/>
                </a:solidFill>
                <a:latin typeface="Noto Sans CJK HK"/>
                <a:cs typeface="Noto Sans CJK HK"/>
              </a:rPr>
              <a:t>’</a:t>
            </a:r>
            <a:r>
              <a:rPr lang="ko-KR" altLang="en-US" sz="1200" b="1" dirty="0">
                <a:solidFill>
                  <a:srgbClr val="404040"/>
                </a:solidFill>
                <a:latin typeface="Noto Sans CJK HK"/>
                <a:cs typeface="Noto Sans CJK HK"/>
              </a:rPr>
              <a:t> </a:t>
            </a:r>
            <a:r>
              <a:rPr lang="ko-KR" altLang="en-US" sz="1200" b="1" dirty="0" err="1">
                <a:solidFill>
                  <a:srgbClr val="404040"/>
                </a:solidFill>
                <a:latin typeface="Noto Sans CJK HK"/>
                <a:cs typeface="Noto Sans CJK HK"/>
              </a:rPr>
              <a:t>작품별</a:t>
            </a:r>
            <a:r>
              <a:rPr lang="ko-KR" altLang="en-US" sz="1200" b="1" dirty="0">
                <a:solidFill>
                  <a:srgbClr val="404040"/>
                </a:solidFill>
                <a:latin typeface="Noto Sans CJK HK"/>
                <a:cs typeface="Noto Sans CJK HK"/>
              </a:rPr>
              <a:t> 댓글 </a:t>
            </a:r>
            <a:r>
              <a:rPr lang="ko-KR" altLang="en-US" sz="1200" b="1" dirty="0" err="1">
                <a:solidFill>
                  <a:srgbClr val="404040"/>
                </a:solidFill>
                <a:latin typeface="Noto Sans CJK HK"/>
                <a:cs typeface="Noto Sans CJK HK"/>
              </a:rPr>
              <a:t>크롤링</a:t>
            </a:r>
            <a:endParaRPr sz="1200" dirty="0">
              <a:latin typeface="Noto Sans CJK HK"/>
              <a:cs typeface="Noto Sans CJK HK"/>
            </a:endParaRPr>
          </a:p>
          <a:p>
            <a:pPr marL="114300" indent="-101600">
              <a:lnSpc>
                <a:spcPct val="100000"/>
              </a:lnSpc>
              <a:spcBef>
                <a:spcPts val="720"/>
              </a:spcBef>
              <a:buChar char="-"/>
              <a:tabLst>
                <a:tab pos="114300" algn="l"/>
              </a:tabLst>
            </a:pPr>
            <a:r>
              <a:rPr lang="ko-KR" altLang="en-US" sz="1200" b="1" spc="-65" dirty="0" err="1">
                <a:solidFill>
                  <a:srgbClr val="404040"/>
                </a:solidFill>
                <a:latin typeface="Noto Sans CJK HK"/>
                <a:cs typeface="Noto Sans CJK HK"/>
              </a:rPr>
              <a:t>불용어</a:t>
            </a:r>
            <a:r>
              <a:rPr lang="ko-KR" altLang="en-US" sz="1200" b="1" spc="-65" dirty="0">
                <a:solidFill>
                  <a:srgbClr val="404040"/>
                </a:solidFill>
                <a:latin typeface="Noto Sans CJK HK"/>
                <a:cs typeface="Noto Sans CJK HK"/>
              </a:rPr>
              <a:t> 사전 작성 및 텍스트 </a:t>
            </a:r>
            <a:r>
              <a:rPr lang="ko-KR" altLang="en-US" sz="1200" b="1" spc="-65" dirty="0" err="1">
                <a:solidFill>
                  <a:srgbClr val="404040"/>
                </a:solidFill>
                <a:latin typeface="Noto Sans CJK HK"/>
                <a:cs typeface="Noto Sans CJK HK"/>
              </a:rPr>
              <a:t>전처리</a:t>
            </a:r>
            <a:endParaRPr sz="1200" dirty="0">
              <a:latin typeface="Noto Sans CJK HK"/>
              <a:cs typeface="Noto Sans CJK HK"/>
            </a:endParaRPr>
          </a:p>
          <a:p>
            <a:pPr marL="114300" indent="-101600">
              <a:lnSpc>
                <a:spcPct val="100000"/>
              </a:lnSpc>
              <a:spcBef>
                <a:spcPts val="720"/>
              </a:spcBef>
              <a:buChar char="-"/>
              <a:tabLst>
                <a:tab pos="114300" algn="l"/>
              </a:tabLst>
            </a:pPr>
            <a:r>
              <a:rPr lang="ko-KR" altLang="en-US" sz="1200" b="1" spc="-65" dirty="0" err="1">
                <a:solidFill>
                  <a:srgbClr val="404040"/>
                </a:solidFill>
                <a:latin typeface="Noto Sans CJK HK"/>
                <a:cs typeface="Noto Sans CJK HK"/>
              </a:rPr>
              <a:t>워드클라우드</a:t>
            </a:r>
            <a:r>
              <a:rPr lang="ko-KR" altLang="en-US" sz="1200" b="1" spc="-65" dirty="0">
                <a:solidFill>
                  <a:srgbClr val="404040"/>
                </a:solidFill>
                <a:latin typeface="Noto Sans CJK HK"/>
                <a:cs typeface="Noto Sans CJK HK"/>
              </a:rPr>
              <a:t> 작성</a:t>
            </a:r>
            <a:endParaRPr sz="1200" dirty="0">
              <a:latin typeface="Noto Sans CJK HK"/>
              <a:cs typeface="Noto Sans CJK H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53867" y="1828800"/>
            <a:ext cx="0" cy="4541520"/>
          </a:xfrm>
          <a:custGeom>
            <a:avLst/>
            <a:gdLst/>
            <a:ahLst/>
            <a:cxnLst/>
            <a:rect l="l" t="t" r="r" b="b"/>
            <a:pathLst>
              <a:path h="4541520">
                <a:moveTo>
                  <a:pt x="0" y="0"/>
                </a:moveTo>
                <a:lnTo>
                  <a:pt x="0" y="454152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0945" y="2051265"/>
            <a:ext cx="1933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64499"/>
                </a:solidFill>
                <a:latin typeface="Noto Sans CJK HK"/>
                <a:cs typeface="Noto Sans CJK HK"/>
              </a:rPr>
              <a:t>TEAM</a:t>
            </a:r>
            <a:r>
              <a:rPr sz="1800" b="1" spc="470" dirty="0">
                <a:solidFill>
                  <a:srgbClr val="064499"/>
                </a:solidFill>
                <a:latin typeface="Noto Sans CJK HK"/>
                <a:cs typeface="Noto Sans CJK HK"/>
              </a:rPr>
              <a:t> </a:t>
            </a:r>
            <a:r>
              <a:rPr sz="1800" b="1" dirty="0">
                <a:solidFill>
                  <a:srgbClr val="064499"/>
                </a:solidFill>
                <a:latin typeface="Noto Sans CJK HK"/>
                <a:cs typeface="Noto Sans CJK HK"/>
              </a:rPr>
              <a:t>|</a:t>
            </a:r>
            <a:r>
              <a:rPr sz="1800" b="1" spc="480" dirty="0">
                <a:solidFill>
                  <a:srgbClr val="064499"/>
                </a:solidFill>
                <a:latin typeface="Noto Sans CJK HK"/>
                <a:cs typeface="Noto Sans CJK HK"/>
              </a:rPr>
              <a:t> </a:t>
            </a:r>
            <a:r>
              <a:rPr lang="en-US" b="1" spc="-90" dirty="0">
                <a:solidFill>
                  <a:srgbClr val="064499"/>
                </a:solidFill>
                <a:latin typeface="Noto Sans CJK HK"/>
                <a:cs typeface="Noto Sans CJK HK"/>
              </a:rPr>
              <a:t>ALPAH911</a:t>
            </a:r>
            <a:endParaRPr sz="1800" dirty="0">
              <a:latin typeface="Noto Sans CJK HK"/>
              <a:cs typeface="Noto Sans CJK HK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6E1922D5-7700-014B-C5C5-8FA801E0B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F6933-8DDF-0F13-55E4-BC2ECEBB0EF8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F2C050F4-928B-4A40-EDC9-64CF11907634}"/>
              </a:ext>
            </a:extLst>
          </p:cNvPr>
          <p:cNvSpPr txBox="1"/>
          <p:nvPr/>
        </p:nvSpPr>
        <p:spPr>
          <a:xfrm>
            <a:off x="6783141" y="2289644"/>
            <a:ext cx="3961056" cy="549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ko-KR" sz="1200" b="1" spc="-50" dirty="0">
                <a:solidFill>
                  <a:srgbClr val="404040"/>
                </a:solidFill>
                <a:latin typeface="Noto Sans CJK HK"/>
                <a:cs typeface="Noto Sans CJK HK"/>
              </a:rPr>
              <a:t>-</a:t>
            </a:r>
            <a:r>
              <a:rPr lang="ko-KR" altLang="en-US" sz="1200" b="1" spc="-50" dirty="0">
                <a:solidFill>
                  <a:srgbClr val="404040"/>
                </a:solidFill>
                <a:latin typeface="Noto Sans CJK HK"/>
                <a:cs typeface="Noto Sans CJK HK"/>
              </a:rPr>
              <a:t> </a:t>
            </a:r>
            <a:r>
              <a:rPr lang="ko-KR" altLang="en-US" sz="1200" b="1" spc="-50" dirty="0" err="1">
                <a:solidFill>
                  <a:srgbClr val="404040"/>
                </a:solidFill>
                <a:latin typeface="Noto Sans CJK HK"/>
                <a:cs typeface="Noto Sans CJK HK"/>
              </a:rPr>
              <a:t>봄툰</a:t>
            </a:r>
            <a:r>
              <a:rPr lang="ko-KR" altLang="en-US" sz="1200" b="1" spc="-50" dirty="0">
                <a:solidFill>
                  <a:srgbClr val="404040"/>
                </a:solidFill>
                <a:latin typeface="Noto Sans CJK HK"/>
                <a:cs typeface="Noto Sans CJK HK"/>
              </a:rPr>
              <a:t> 텍스트 분석을 통한 웹툰 트렌드 확인</a:t>
            </a:r>
            <a:endParaRPr lang="en-US" altLang="ko-KR" sz="1200" b="1" spc="-50" dirty="0">
              <a:solidFill>
                <a:srgbClr val="404040"/>
              </a:solidFill>
              <a:latin typeface="Noto Sans CJK HK"/>
              <a:cs typeface="Noto Sans CJK HK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ko-KR" sz="1200" b="1" spc="-50" dirty="0">
                <a:solidFill>
                  <a:srgbClr val="404040"/>
                </a:solidFill>
                <a:latin typeface="Noto Sans CJK HK"/>
                <a:cs typeface="Noto Sans CJK HK"/>
              </a:rPr>
              <a:t>-</a:t>
            </a:r>
            <a:r>
              <a:rPr lang="ko-KR" altLang="en-US" sz="1200" b="1" spc="-50" dirty="0">
                <a:solidFill>
                  <a:srgbClr val="404040"/>
                </a:solidFill>
                <a:latin typeface="Noto Sans CJK HK"/>
                <a:cs typeface="Noto Sans CJK HK"/>
              </a:rPr>
              <a:t> 작품</a:t>
            </a:r>
            <a:r>
              <a:rPr lang="en-US" altLang="ko-KR" sz="1200" b="1" spc="-50" dirty="0">
                <a:solidFill>
                  <a:srgbClr val="404040"/>
                </a:solidFill>
                <a:latin typeface="Noto Sans CJK HK"/>
                <a:cs typeface="Noto Sans CJK HK"/>
              </a:rPr>
              <a:t>/</a:t>
            </a:r>
            <a:r>
              <a:rPr lang="ko-KR" altLang="en-US" sz="1200" b="1" spc="-50" dirty="0">
                <a:solidFill>
                  <a:srgbClr val="404040"/>
                </a:solidFill>
                <a:latin typeface="Noto Sans CJK HK"/>
                <a:cs typeface="Noto Sans CJK HK"/>
              </a:rPr>
              <a:t>작가에 대한 피드백 분석을 통한  마케팅 인사이트 확보</a:t>
            </a:r>
            <a:endParaRPr sz="1200" dirty="0">
              <a:latin typeface="Noto Sans CJK HK"/>
              <a:cs typeface="Noto Sans CJK HK"/>
            </a:endParaRPr>
          </a:p>
        </p:txBody>
      </p:sp>
      <p:cxnSp>
        <p:nvCxnSpPr>
          <p:cNvPr id="26" name="직선 연결선 17">
            <a:extLst>
              <a:ext uri="{FF2B5EF4-FFF2-40B4-BE49-F238E27FC236}">
                <a16:creationId xmlns:a16="http://schemas.microsoft.com/office/drawing/2014/main" id="{9FA60D14-FC8F-36DE-EC40-C0596FBF213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7011" y="3009746"/>
            <a:ext cx="390067" cy="3900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27144" y="3098418"/>
            <a:ext cx="9544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404040"/>
                </a:solidFill>
                <a:latin typeface="Noto Sans CJK HK"/>
                <a:cs typeface="Noto Sans CJK HK"/>
              </a:rPr>
              <a:t>*</a:t>
            </a:r>
            <a:r>
              <a:rPr lang="ko-KR" altLang="en-US" sz="1600" b="1" spc="-30" dirty="0">
                <a:solidFill>
                  <a:srgbClr val="404040"/>
                </a:solidFill>
                <a:latin typeface="Noto Sans CJK HK"/>
                <a:cs typeface="Noto Sans CJK HK"/>
              </a:rPr>
              <a:t> </a:t>
            </a:r>
            <a:r>
              <a:rPr lang="ko-KR" altLang="en-US" sz="1600" b="1" spc="-30" dirty="0" err="1">
                <a:solidFill>
                  <a:srgbClr val="404040"/>
                </a:solidFill>
                <a:latin typeface="Noto Sans CJK HK"/>
                <a:cs typeface="Noto Sans CJK HK"/>
              </a:rPr>
              <a:t>김예선</a:t>
            </a:r>
            <a:endParaRPr sz="1600" dirty="0">
              <a:latin typeface="Noto Sans CJK HK"/>
              <a:cs typeface="Noto Sans CJK H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7877" y="3098418"/>
            <a:ext cx="100670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404040"/>
                </a:solidFill>
                <a:latin typeface="Noto Sans CJK HK"/>
                <a:cs typeface="Noto Sans CJK HK"/>
              </a:rPr>
              <a:t>*</a:t>
            </a:r>
            <a:r>
              <a:rPr lang="ko-KR" altLang="en-US" sz="1600" b="1" spc="-30" dirty="0">
                <a:solidFill>
                  <a:srgbClr val="404040"/>
                </a:solidFill>
                <a:latin typeface="Noto Sans CJK HK"/>
                <a:cs typeface="Noto Sans CJK HK"/>
              </a:rPr>
              <a:t> </a:t>
            </a:r>
            <a:r>
              <a:rPr lang="ko-KR" altLang="en-US" sz="1600" b="1" spc="-30" dirty="0" err="1">
                <a:solidFill>
                  <a:srgbClr val="404040"/>
                </a:solidFill>
                <a:latin typeface="Noto Sans CJK HK"/>
                <a:cs typeface="Noto Sans CJK HK"/>
              </a:rPr>
              <a:t>조인준</a:t>
            </a:r>
            <a:endParaRPr sz="1600" dirty="0">
              <a:latin typeface="Noto Sans CJK HK"/>
              <a:cs typeface="Noto Sans CJK H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87180" y="3098418"/>
            <a:ext cx="11760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404040"/>
                </a:solidFill>
                <a:latin typeface="Noto Sans CJK HK"/>
                <a:cs typeface="Noto Sans CJK HK"/>
              </a:rPr>
              <a:t>*</a:t>
            </a:r>
            <a:r>
              <a:rPr lang="ko-KR" altLang="en-US" sz="1600" b="1" spc="-30" dirty="0">
                <a:solidFill>
                  <a:srgbClr val="404040"/>
                </a:solidFill>
                <a:latin typeface="Noto Sans CJK HK"/>
                <a:cs typeface="Noto Sans CJK HK"/>
              </a:rPr>
              <a:t> </a:t>
            </a:r>
            <a:r>
              <a:rPr lang="ko-KR" altLang="en-US" sz="1600" b="1" spc="-30" dirty="0" err="1">
                <a:solidFill>
                  <a:srgbClr val="404040"/>
                </a:solidFill>
                <a:latin typeface="Noto Sans CJK HK"/>
                <a:cs typeface="Noto Sans CJK HK"/>
              </a:rPr>
              <a:t>최희범</a:t>
            </a:r>
            <a:endParaRPr sz="1600" dirty="0">
              <a:latin typeface="Noto Sans CJK HK"/>
              <a:cs typeface="Noto Sans CJK H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8738" y="3624770"/>
            <a:ext cx="1176020" cy="141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200" b="1" spc="-10" dirty="0" err="1">
                <a:latin typeface="Noto Sans CJK HK"/>
                <a:cs typeface="Noto Sans CJK HK"/>
              </a:rPr>
              <a:t>웹크롤링</a:t>
            </a:r>
            <a:endParaRPr lang="en-US" sz="1200" b="1" spc="-10" dirty="0">
              <a:latin typeface="Noto Sans CJK HK"/>
              <a:cs typeface="Noto Sans CJK HK"/>
            </a:endParaRP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sz="1200" b="1" spc="-10" dirty="0" err="1">
                <a:latin typeface="Noto Sans CJK HK"/>
                <a:cs typeface="Noto Sans CJK HK"/>
              </a:rPr>
              <a:t>데이터전처리</a:t>
            </a:r>
            <a:endParaRPr lang="en-US" sz="1200" b="1" spc="-10" dirty="0">
              <a:latin typeface="Noto Sans CJK HK"/>
              <a:cs typeface="Noto Sans CJK HK"/>
            </a:endParaRP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200" b="1" spc="-10" dirty="0">
                <a:latin typeface="Noto Sans CJK HK"/>
                <a:cs typeface="Noto Sans CJK HK"/>
              </a:rPr>
              <a:t>데이터 정제 및</a:t>
            </a:r>
            <a:endParaRPr lang="en-US" altLang="ko-KR" sz="1200" b="1" spc="-10" dirty="0">
              <a:latin typeface="Noto Sans CJK HK"/>
              <a:cs typeface="Noto Sans CJK HK"/>
            </a:endParaRP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200" b="1" spc="-10" dirty="0">
                <a:latin typeface="Noto Sans CJK HK"/>
                <a:cs typeface="Noto Sans CJK HK"/>
              </a:rPr>
              <a:t>정규화</a:t>
            </a:r>
            <a:endParaRPr lang="en-US" sz="1200" b="1" spc="-10" dirty="0">
              <a:latin typeface="Noto Sans CJK HK"/>
              <a:cs typeface="Noto Sans CJK HK"/>
            </a:endParaRP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sz="1200" b="1" spc="-10" dirty="0">
                <a:latin typeface="Noto Sans CJK HK"/>
                <a:cs typeface="Noto Sans CJK HK"/>
              </a:rPr>
              <a:t> </a:t>
            </a:r>
            <a:r>
              <a:rPr lang="en-US" sz="1200" b="1" spc="-10" dirty="0">
                <a:latin typeface="Noto Sans CJK HK"/>
                <a:cs typeface="Noto Sans CJK HK"/>
              </a:rPr>
              <a:t>PPT</a:t>
            </a:r>
            <a:r>
              <a:rPr lang="ko-KR" altLang="en-US" sz="1200" b="1" spc="-10" dirty="0">
                <a:latin typeface="Noto Sans CJK HK"/>
                <a:cs typeface="Noto Sans CJK HK"/>
              </a:rPr>
              <a:t>작성</a:t>
            </a:r>
            <a:endParaRPr sz="1200" dirty="0">
              <a:latin typeface="Noto Sans CJK HK"/>
              <a:cs typeface="Noto Sans CJK H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2827" y="3624770"/>
            <a:ext cx="1176020" cy="11163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065" marR="5080" algn="ctr">
              <a:lnSpc>
                <a:spcPct val="150000"/>
              </a:lnSpc>
              <a:spcBef>
                <a:spcPts val="100"/>
              </a:spcBef>
              <a:defRPr sz="1200" b="1" spc="-10">
                <a:latin typeface="Noto Sans CJK HK"/>
                <a:cs typeface="Noto Sans CJK HK"/>
              </a:defRPr>
            </a:lvl1pPr>
          </a:lstStyle>
          <a:p>
            <a:r>
              <a:rPr lang="ko-KR" altLang="en-US" sz="1200" b="1" spc="-10" dirty="0" err="1">
                <a:latin typeface="Noto Sans CJK HK"/>
                <a:cs typeface="Noto Sans CJK HK"/>
              </a:rPr>
              <a:t>웹크롤링</a:t>
            </a:r>
            <a:r>
              <a:rPr dirty="0"/>
              <a:t> </a:t>
            </a:r>
            <a:endParaRPr lang="en-US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ko-KR" altLang="en-US" dirty="0"/>
              <a:t>데이터 정제 및 정규화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833025" y="3620960"/>
            <a:ext cx="1525010" cy="1130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200" b="1" spc="-10" dirty="0" err="1">
                <a:latin typeface="Noto Sans CJK HK"/>
                <a:cs typeface="Noto Sans CJK HK"/>
              </a:rPr>
              <a:t>웹크롤링</a:t>
            </a:r>
            <a:endParaRPr lang="en-US" sz="1200" b="1" spc="-10" dirty="0">
              <a:latin typeface="Noto Sans CJK HK"/>
              <a:cs typeface="Noto Sans CJK HK"/>
            </a:endParaRP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sz="1200" b="1" spc="-10" dirty="0" err="1">
                <a:latin typeface="Noto Sans CJK HK"/>
                <a:cs typeface="Noto Sans CJK HK"/>
              </a:rPr>
              <a:t>데이터전처리</a:t>
            </a:r>
            <a:endParaRPr lang="en-US" sz="1200" b="1" spc="-10" dirty="0">
              <a:latin typeface="Noto Sans CJK HK"/>
              <a:cs typeface="Noto Sans CJK HK"/>
            </a:endParaRP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200" b="1" spc="-10" dirty="0">
                <a:latin typeface="Noto Sans CJK HK"/>
              </a:rPr>
              <a:t>데이터 정제 및 정규화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endParaRPr lang="en-US" altLang="ko-KR" sz="1200" b="1" spc="-10" dirty="0">
              <a:latin typeface="Noto Sans CJK HK"/>
              <a:cs typeface="Noto Sans CJK H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97602" y="1879917"/>
            <a:ext cx="2646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6155" algn="l"/>
                <a:tab pos="1246505" algn="l"/>
              </a:tabLst>
            </a:pPr>
            <a:r>
              <a:rPr sz="2400" b="1" spc="-20" dirty="0">
                <a:solidFill>
                  <a:srgbClr val="064499"/>
                </a:solidFill>
                <a:latin typeface="Noto Sans CJK HK"/>
                <a:cs typeface="Noto Sans CJK HK"/>
              </a:rPr>
              <a:t>TEAM</a:t>
            </a:r>
            <a:r>
              <a:rPr sz="2400" b="1" dirty="0">
                <a:solidFill>
                  <a:srgbClr val="064499"/>
                </a:solidFill>
                <a:latin typeface="Noto Sans CJK HK"/>
                <a:cs typeface="Noto Sans CJK HK"/>
              </a:rPr>
              <a:t>	</a:t>
            </a:r>
            <a:r>
              <a:rPr sz="2400" b="1" spc="-50" dirty="0">
                <a:solidFill>
                  <a:srgbClr val="064499"/>
                </a:solidFill>
                <a:latin typeface="Noto Sans CJK HK"/>
                <a:cs typeface="Noto Sans CJK HK"/>
              </a:rPr>
              <a:t>|</a:t>
            </a:r>
            <a:r>
              <a:rPr sz="2400" b="1" dirty="0">
                <a:solidFill>
                  <a:srgbClr val="064499"/>
                </a:solidFill>
                <a:latin typeface="Noto Sans CJK HK"/>
                <a:cs typeface="Noto Sans CJK HK"/>
              </a:rPr>
              <a:t>	</a:t>
            </a:r>
            <a:r>
              <a:rPr lang="en-US" sz="2400" b="1" spc="-25" dirty="0">
                <a:solidFill>
                  <a:srgbClr val="064499"/>
                </a:solidFill>
                <a:latin typeface="Noto Sans CJK HK"/>
                <a:cs typeface="Noto Sans CJK HK"/>
              </a:rPr>
              <a:t>ALPAH911</a:t>
            </a:r>
            <a:endParaRPr sz="2400" dirty="0">
              <a:latin typeface="Noto Sans CJK HK"/>
              <a:cs typeface="Noto Sans CJK HK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7C6C6F30-2AFA-D108-7BB3-976C4BC515BE}"/>
              </a:ext>
            </a:extLst>
          </p:cNvPr>
          <p:cNvSpPr txBox="1"/>
          <p:nvPr/>
        </p:nvSpPr>
        <p:spPr>
          <a:xfrm>
            <a:off x="4612045" y="3098418"/>
            <a:ext cx="100670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404040"/>
                </a:solidFill>
                <a:latin typeface="Noto Sans CJK HK"/>
                <a:cs typeface="Noto Sans CJK HK"/>
              </a:rPr>
              <a:t>*</a:t>
            </a:r>
            <a:r>
              <a:rPr lang="en-US" sz="1600" b="1" spc="-30" dirty="0">
                <a:solidFill>
                  <a:srgbClr val="404040"/>
                </a:solidFill>
                <a:latin typeface="Noto Sans CJK HK"/>
                <a:cs typeface="Noto Sans CJK HK"/>
              </a:rPr>
              <a:t> </a:t>
            </a:r>
            <a:r>
              <a:rPr lang="ko-KR" altLang="en-US" sz="1600" b="1" spc="-30" dirty="0">
                <a:solidFill>
                  <a:srgbClr val="404040"/>
                </a:solidFill>
                <a:latin typeface="Noto Sans CJK HK"/>
                <a:cs typeface="Noto Sans CJK HK"/>
              </a:rPr>
              <a:t>문영식</a:t>
            </a:r>
            <a:endParaRPr sz="1600" dirty="0">
              <a:latin typeface="Noto Sans CJK HK"/>
              <a:cs typeface="Noto Sans CJK HK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8A81EFE9-5863-5A45-B781-AC1B0F484504}"/>
              </a:ext>
            </a:extLst>
          </p:cNvPr>
          <p:cNvSpPr txBox="1"/>
          <p:nvPr/>
        </p:nvSpPr>
        <p:spPr>
          <a:xfrm>
            <a:off x="4317926" y="3620960"/>
            <a:ext cx="1525010" cy="140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200" b="1" spc="-10" dirty="0">
                <a:latin typeface="Noto Sans CJK HK"/>
                <a:cs typeface="Noto Sans CJK HK"/>
              </a:rPr>
              <a:t>프로젝트 일정 조율</a:t>
            </a:r>
            <a:endParaRPr lang="en-US" sz="1200" b="1" spc="-10" dirty="0">
              <a:latin typeface="Noto Sans CJK HK"/>
              <a:cs typeface="Noto Sans CJK HK"/>
            </a:endParaRP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200" b="1" spc="-10" dirty="0" err="1">
                <a:latin typeface="Noto Sans CJK HK"/>
                <a:cs typeface="Noto Sans CJK HK"/>
              </a:rPr>
              <a:t>웹크롤링</a:t>
            </a:r>
            <a:endParaRPr lang="en-US" altLang="ko-KR" sz="1200" b="1" spc="-10" dirty="0">
              <a:latin typeface="Noto Sans CJK HK"/>
              <a:cs typeface="Noto Sans CJK HK"/>
            </a:endParaRP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200" b="1" spc="-10" dirty="0">
                <a:latin typeface="Noto Sans CJK HK"/>
                <a:cs typeface="Noto Sans CJK HK"/>
              </a:rPr>
              <a:t>데이터 </a:t>
            </a:r>
            <a:r>
              <a:rPr lang="ko-KR" altLang="en-US" sz="1200" b="1" spc="-10" dirty="0" err="1">
                <a:latin typeface="Noto Sans CJK HK"/>
                <a:cs typeface="Noto Sans CJK HK"/>
              </a:rPr>
              <a:t>전처리</a:t>
            </a:r>
            <a:endParaRPr lang="en-US" sz="1200" b="1" spc="-10" dirty="0">
              <a:latin typeface="Noto Sans CJK HK"/>
              <a:cs typeface="Noto Sans CJK HK"/>
            </a:endParaRP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sz="1200" b="1" spc="-10" dirty="0" err="1">
                <a:latin typeface="Noto Sans CJK HK"/>
                <a:cs typeface="Noto Sans CJK HK"/>
              </a:rPr>
              <a:t>데이터</a:t>
            </a:r>
            <a:r>
              <a:rPr lang="ko-KR" altLang="en-US" sz="1200" b="1" spc="-10" dirty="0">
                <a:latin typeface="Noto Sans CJK HK"/>
                <a:cs typeface="Noto Sans CJK HK"/>
              </a:rPr>
              <a:t>정제 및 정규화</a:t>
            </a:r>
            <a:r>
              <a:rPr sz="1200" b="1" spc="-10" dirty="0">
                <a:latin typeface="Noto Sans CJK HK"/>
                <a:cs typeface="Noto Sans CJK HK"/>
              </a:rPr>
              <a:t> </a:t>
            </a:r>
            <a:r>
              <a:rPr lang="ko-KR" altLang="en-US" sz="1200" b="1" spc="-10" dirty="0" err="1">
                <a:latin typeface="Noto Sans CJK HK"/>
                <a:cs typeface="Noto Sans CJK HK"/>
              </a:rPr>
              <a:t>워드클라우드</a:t>
            </a:r>
            <a:r>
              <a:rPr lang="ko-KR" altLang="en-US" sz="1200" b="1" spc="-10" dirty="0">
                <a:latin typeface="Noto Sans CJK HK"/>
                <a:cs typeface="Noto Sans CJK HK"/>
              </a:rPr>
              <a:t> 작성</a:t>
            </a:r>
            <a:endParaRPr lang="en-US" altLang="ko-KR" sz="1200" b="1" spc="-10" dirty="0">
              <a:latin typeface="Noto Sans CJK HK"/>
              <a:cs typeface="Noto Sans CJK HK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7E00C2DB-DF00-DEA3-5BBC-3CD06785A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235795-BF5C-0C23-05E8-1F3586184837}"/>
              </a:ext>
            </a:extLst>
          </p:cNvPr>
          <p:cNvSpPr txBox="1"/>
          <p:nvPr/>
        </p:nvSpPr>
        <p:spPr>
          <a:xfrm>
            <a:off x="1164392" y="313361"/>
            <a:ext cx="353814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cxnSp>
        <p:nvCxnSpPr>
          <p:cNvPr id="17" name="직선 연결선 17">
            <a:extLst>
              <a:ext uri="{FF2B5EF4-FFF2-40B4-BE49-F238E27FC236}">
                <a16:creationId xmlns:a16="http://schemas.microsoft.com/office/drawing/2014/main" id="{A6C81751-2CC8-F13B-A9C8-2828E8C54E28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9495" y="1603247"/>
            <a:ext cx="1594105" cy="71230"/>
          </a:xfrm>
          <a:custGeom>
            <a:avLst/>
            <a:gdLst/>
            <a:ahLst/>
            <a:cxnLst/>
            <a:rect l="l" t="t" r="r" b="b"/>
            <a:pathLst>
              <a:path w="2158365" h="76200">
                <a:moveTo>
                  <a:pt x="2157984" y="0"/>
                </a:moveTo>
                <a:lnTo>
                  <a:pt x="0" y="0"/>
                </a:lnTo>
                <a:lnTo>
                  <a:pt x="0" y="76200"/>
                </a:lnTo>
                <a:lnTo>
                  <a:pt x="2157984" y="76200"/>
                </a:lnTo>
                <a:lnTo>
                  <a:pt x="2157984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8330" y="1353235"/>
            <a:ext cx="254717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20" dirty="0" err="1">
                <a:latin typeface="Noto Sans CJK HK"/>
                <a:cs typeface="Noto Sans CJK HK"/>
              </a:rPr>
              <a:t>프로젝트</a:t>
            </a:r>
            <a:r>
              <a:rPr lang="en-US" sz="2000" b="1" spc="-65" dirty="0">
                <a:latin typeface="Noto Sans CJK HK"/>
                <a:cs typeface="Noto Sans CJK HK"/>
              </a:rPr>
              <a:t> </a:t>
            </a:r>
            <a:r>
              <a:rPr lang="ko-KR" altLang="en-US" sz="2000" b="1" spc="-65" dirty="0">
                <a:latin typeface="Noto Sans CJK HK"/>
                <a:cs typeface="Noto Sans CJK HK"/>
              </a:rPr>
              <a:t>사전기획</a:t>
            </a:r>
            <a:endParaRPr sz="2000" dirty="0">
              <a:latin typeface="Noto Sans CJK HK"/>
              <a:cs typeface="Noto Sans CJK H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0183" y="2647188"/>
            <a:ext cx="2319655" cy="731520"/>
          </a:xfrm>
          <a:custGeom>
            <a:avLst/>
            <a:gdLst/>
            <a:ahLst/>
            <a:cxnLst/>
            <a:rect l="l" t="t" r="r" b="b"/>
            <a:pathLst>
              <a:path w="2319655" h="731520">
                <a:moveTo>
                  <a:pt x="2025116" y="0"/>
                </a:moveTo>
                <a:lnTo>
                  <a:pt x="294411" y="0"/>
                </a:lnTo>
                <a:lnTo>
                  <a:pt x="246656" y="3853"/>
                </a:lnTo>
                <a:lnTo>
                  <a:pt x="201354" y="15009"/>
                </a:lnTo>
                <a:lnTo>
                  <a:pt x="159112" y="32861"/>
                </a:lnTo>
                <a:lnTo>
                  <a:pt x="120536" y="56804"/>
                </a:lnTo>
                <a:lnTo>
                  <a:pt x="86231" y="86231"/>
                </a:lnTo>
                <a:lnTo>
                  <a:pt x="56804" y="120536"/>
                </a:lnTo>
                <a:lnTo>
                  <a:pt x="32861" y="159112"/>
                </a:lnTo>
                <a:lnTo>
                  <a:pt x="15009" y="201354"/>
                </a:lnTo>
                <a:lnTo>
                  <a:pt x="3853" y="246656"/>
                </a:lnTo>
                <a:lnTo>
                  <a:pt x="0" y="294411"/>
                </a:lnTo>
                <a:lnTo>
                  <a:pt x="0" y="437108"/>
                </a:lnTo>
                <a:lnTo>
                  <a:pt x="3853" y="484863"/>
                </a:lnTo>
                <a:lnTo>
                  <a:pt x="15009" y="530165"/>
                </a:lnTo>
                <a:lnTo>
                  <a:pt x="32861" y="572407"/>
                </a:lnTo>
                <a:lnTo>
                  <a:pt x="56804" y="610983"/>
                </a:lnTo>
                <a:lnTo>
                  <a:pt x="86231" y="645288"/>
                </a:lnTo>
                <a:lnTo>
                  <a:pt x="120536" y="674715"/>
                </a:lnTo>
                <a:lnTo>
                  <a:pt x="159112" y="698658"/>
                </a:lnTo>
                <a:lnTo>
                  <a:pt x="201354" y="716510"/>
                </a:lnTo>
                <a:lnTo>
                  <a:pt x="246656" y="727666"/>
                </a:lnTo>
                <a:lnTo>
                  <a:pt x="294411" y="731520"/>
                </a:lnTo>
                <a:lnTo>
                  <a:pt x="2025116" y="731520"/>
                </a:lnTo>
                <a:lnTo>
                  <a:pt x="2072871" y="727666"/>
                </a:lnTo>
                <a:lnTo>
                  <a:pt x="2118173" y="716510"/>
                </a:lnTo>
                <a:lnTo>
                  <a:pt x="2160415" y="698658"/>
                </a:lnTo>
                <a:lnTo>
                  <a:pt x="2198991" y="674715"/>
                </a:lnTo>
                <a:lnTo>
                  <a:pt x="2233296" y="645288"/>
                </a:lnTo>
                <a:lnTo>
                  <a:pt x="2262723" y="610983"/>
                </a:lnTo>
                <a:lnTo>
                  <a:pt x="2286666" y="572407"/>
                </a:lnTo>
                <a:lnTo>
                  <a:pt x="2304518" y="530165"/>
                </a:lnTo>
                <a:lnTo>
                  <a:pt x="2315674" y="484863"/>
                </a:lnTo>
                <a:lnTo>
                  <a:pt x="2319528" y="437108"/>
                </a:lnTo>
                <a:lnTo>
                  <a:pt x="2319528" y="294411"/>
                </a:lnTo>
                <a:lnTo>
                  <a:pt x="2315674" y="246656"/>
                </a:lnTo>
                <a:lnTo>
                  <a:pt x="2304518" y="201354"/>
                </a:lnTo>
                <a:lnTo>
                  <a:pt x="2286666" y="159112"/>
                </a:lnTo>
                <a:lnTo>
                  <a:pt x="2262723" y="120536"/>
                </a:lnTo>
                <a:lnTo>
                  <a:pt x="2233296" y="86231"/>
                </a:lnTo>
                <a:lnTo>
                  <a:pt x="2198991" y="56804"/>
                </a:lnTo>
                <a:lnTo>
                  <a:pt x="2160415" y="32861"/>
                </a:lnTo>
                <a:lnTo>
                  <a:pt x="2118173" y="15009"/>
                </a:lnTo>
                <a:lnTo>
                  <a:pt x="2072871" y="3853"/>
                </a:lnTo>
                <a:lnTo>
                  <a:pt x="2025116" y="0"/>
                </a:lnTo>
                <a:close/>
              </a:path>
            </a:pathLst>
          </a:custGeom>
          <a:solidFill>
            <a:srgbClr val="0544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9479" y="2647188"/>
            <a:ext cx="2318385" cy="731520"/>
          </a:xfrm>
          <a:custGeom>
            <a:avLst/>
            <a:gdLst/>
            <a:ahLst/>
            <a:cxnLst/>
            <a:rect l="l" t="t" r="r" b="b"/>
            <a:pathLst>
              <a:path w="2318385" h="731520">
                <a:moveTo>
                  <a:pt x="2023592" y="0"/>
                </a:moveTo>
                <a:lnTo>
                  <a:pt x="294411" y="0"/>
                </a:lnTo>
                <a:lnTo>
                  <a:pt x="246656" y="3853"/>
                </a:lnTo>
                <a:lnTo>
                  <a:pt x="201354" y="15009"/>
                </a:lnTo>
                <a:lnTo>
                  <a:pt x="159112" y="32861"/>
                </a:lnTo>
                <a:lnTo>
                  <a:pt x="120536" y="56804"/>
                </a:lnTo>
                <a:lnTo>
                  <a:pt x="86231" y="86231"/>
                </a:lnTo>
                <a:lnTo>
                  <a:pt x="56804" y="120536"/>
                </a:lnTo>
                <a:lnTo>
                  <a:pt x="32861" y="159112"/>
                </a:lnTo>
                <a:lnTo>
                  <a:pt x="15009" y="201354"/>
                </a:lnTo>
                <a:lnTo>
                  <a:pt x="3853" y="246656"/>
                </a:lnTo>
                <a:lnTo>
                  <a:pt x="0" y="294411"/>
                </a:lnTo>
                <a:lnTo>
                  <a:pt x="0" y="437121"/>
                </a:lnTo>
                <a:lnTo>
                  <a:pt x="3853" y="484875"/>
                </a:lnTo>
                <a:lnTo>
                  <a:pt x="15009" y="530176"/>
                </a:lnTo>
                <a:lnTo>
                  <a:pt x="32861" y="572417"/>
                </a:lnTo>
                <a:lnTo>
                  <a:pt x="56804" y="610992"/>
                </a:lnTo>
                <a:lnTo>
                  <a:pt x="86231" y="645294"/>
                </a:lnTo>
                <a:lnTo>
                  <a:pt x="120536" y="674719"/>
                </a:lnTo>
                <a:lnTo>
                  <a:pt x="159112" y="698660"/>
                </a:lnTo>
                <a:lnTo>
                  <a:pt x="201354" y="716511"/>
                </a:lnTo>
                <a:lnTo>
                  <a:pt x="246656" y="727666"/>
                </a:lnTo>
                <a:lnTo>
                  <a:pt x="294411" y="731520"/>
                </a:lnTo>
                <a:lnTo>
                  <a:pt x="2023592" y="731520"/>
                </a:lnTo>
                <a:lnTo>
                  <a:pt x="2071347" y="727666"/>
                </a:lnTo>
                <a:lnTo>
                  <a:pt x="2116649" y="716511"/>
                </a:lnTo>
                <a:lnTo>
                  <a:pt x="2158891" y="698660"/>
                </a:lnTo>
                <a:lnTo>
                  <a:pt x="2197467" y="674719"/>
                </a:lnTo>
                <a:lnTo>
                  <a:pt x="2231772" y="645294"/>
                </a:lnTo>
                <a:lnTo>
                  <a:pt x="2261199" y="610992"/>
                </a:lnTo>
                <a:lnTo>
                  <a:pt x="2285142" y="572417"/>
                </a:lnTo>
                <a:lnTo>
                  <a:pt x="2302994" y="530176"/>
                </a:lnTo>
                <a:lnTo>
                  <a:pt x="2314150" y="484875"/>
                </a:lnTo>
                <a:lnTo>
                  <a:pt x="2318004" y="437121"/>
                </a:lnTo>
                <a:lnTo>
                  <a:pt x="2318004" y="294411"/>
                </a:lnTo>
                <a:lnTo>
                  <a:pt x="2314150" y="246656"/>
                </a:lnTo>
                <a:lnTo>
                  <a:pt x="2302994" y="201354"/>
                </a:lnTo>
                <a:lnTo>
                  <a:pt x="2285142" y="159112"/>
                </a:lnTo>
                <a:lnTo>
                  <a:pt x="2261199" y="120536"/>
                </a:lnTo>
                <a:lnTo>
                  <a:pt x="2231772" y="86231"/>
                </a:lnTo>
                <a:lnTo>
                  <a:pt x="2197467" y="56804"/>
                </a:lnTo>
                <a:lnTo>
                  <a:pt x="2158891" y="32861"/>
                </a:lnTo>
                <a:lnTo>
                  <a:pt x="2116649" y="15009"/>
                </a:lnTo>
                <a:lnTo>
                  <a:pt x="2071347" y="3853"/>
                </a:lnTo>
                <a:lnTo>
                  <a:pt x="2023592" y="0"/>
                </a:lnTo>
                <a:close/>
              </a:path>
            </a:pathLst>
          </a:custGeom>
          <a:solidFill>
            <a:srgbClr val="064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8776" y="2647188"/>
            <a:ext cx="2318385" cy="731520"/>
          </a:xfrm>
          <a:custGeom>
            <a:avLst/>
            <a:gdLst/>
            <a:ahLst/>
            <a:cxnLst/>
            <a:rect l="l" t="t" r="r" b="b"/>
            <a:pathLst>
              <a:path w="2318384" h="731520">
                <a:moveTo>
                  <a:pt x="2023592" y="0"/>
                </a:moveTo>
                <a:lnTo>
                  <a:pt x="294411" y="0"/>
                </a:lnTo>
                <a:lnTo>
                  <a:pt x="246656" y="3853"/>
                </a:lnTo>
                <a:lnTo>
                  <a:pt x="201354" y="15009"/>
                </a:lnTo>
                <a:lnTo>
                  <a:pt x="159112" y="32861"/>
                </a:lnTo>
                <a:lnTo>
                  <a:pt x="120536" y="56804"/>
                </a:lnTo>
                <a:lnTo>
                  <a:pt x="86231" y="86231"/>
                </a:lnTo>
                <a:lnTo>
                  <a:pt x="56804" y="120536"/>
                </a:lnTo>
                <a:lnTo>
                  <a:pt x="32861" y="159112"/>
                </a:lnTo>
                <a:lnTo>
                  <a:pt x="15009" y="201354"/>
                </a:lnTo>
                <a:lnTo>
                  <a:pt x="3853" y="246656"/>
                </a:lnTo>
                <a:lnTo>
                  <a:pt x="0" y="294411"/>
                </a:lnTo>
                <a:lnTo>
                  <a:pt x="0" y="437121"/>
                </a:lnTo>
                <a:lnTo>
                  <a:pt x="3853" y="484875"/>
                </a:lnTo>
                <a:lnTo>
                  <a:pt x="15009" y="530176"/>
                </a:lnTo>
                <a:lnTo>
                  <a:pt x="32861" y="572417"/>
                </a:lnTo>
                <a:lnTo>
                  <a:pt x="56804" y="610992"/>
                </a:lnTo>
                <a:lnTo>
                  <a:pt x="86231" y="645294"/>
                </a:lnTo>
                <a:lnTo>
                  <a:pt x="120536" y="674719"/>
                </a:lnTo>
                <a:lnTo>
                  <a:pt x="159112" y="698660"/>
                </a:lnTo>
                <a:lnTo>
                  <a:pt x="201354" y="716511"/>
                </a:lnTo>
                <a:lnTo>
                  <a:pt x="246656" y="727666"/>
                </a:lnTo>
                <a:lnTo>
                  <a:pt x="294411" y="731520"/>
                </a:lnTo>
                <a:lnTo>
                  <a:pt x="2023592" y="731520"/>
                </a:lnTo>
                <a:lnTo>
                  <a:pt x="2071347" y="727666"/>
                </a:lnTo>
                <a:lnTo>
                  <a:pt x="2116649" y="716511"/>
                </a:lnTo>
                <a:lnTo>
                  <a:pt x="2158891" y="698660"/>
                </a:lnTo>
                <a:lnTo>
                  <a:pt x="2197467" y="674719"/>
                </a:lnTo>
                <a:lnTo>
                  <a:pt x="2231772" y="645294"/>
                </a:lnTo>
                <a:lnTo>
                  <a:pt x="2261199" y="610992"/>
                </a:lnTo>
                <a:lnTo>
                  <a:pt x="2285142" y="572417"/>
                </a:lnTo>
                <a:lnTo>
                  <a:pt x="2302994" y="530176"/>
                </a:lnTo>
                <a:lnTo>
                  <a:pt x="2314150" y="484875"/>
                </a:lnTo>
                <a:lnTo>
                  <a:pt x="2318004" y="437121"/>
                </a:lnTo>
                <a:lnTo>
                  <a:pt x="2318004" y="294411"/>
                </a:lnTo>
                <a:lnTo>
                  <a:pt x="2314150" y="246656"/>
                </a:lnTo>
                <a:lnTo>
                  <a:pt x="2302994" y="201354"/>
                </a:lnTo>
                <a:lnTo>
                  <a:pt x="2285142" y="159112"/>
                </a:lnTo>
                <a:lnTo>
                  <a:pt x="2261199" y="120536"/>
                </a:lnTo>
                <a:lnTo>
                  <a:pt x="2231772" y="86231"/>
                </a:lnTo>
                <a:lnTo>
                  <a:pt x="2197467" y="56804"/>
                </a:lnTo>
                <a:lnTo>
                  <a:pt x="2158891" y="32861"/>
                </a:lnTo>
                <a:lnTo>
                  <a:pt x="2116649" y="15009"/>
                </a:lnTo>
                <a:lnTo>
                  <a:pt x="2071347" y="3853"/>
                </a:lnTo>
                <a:lnTo>
                  <a:pt x="2023592" y="0"/>
                </a:lnTo>
                <a:close/>
              </a:path>
            </a:pathLst>
          </a:custGeom>
          <a:solidFill>
            <a:srgbClr val="064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58071" y="2647188"/>
            <a:ext cx="2318385" cy="731520"/>
          </a:xfrm>
          <a:custGeom>
            <a:avLst/>
            <a:gdLst/>
            <a:ahLst/>
            <a:cxnLst/>
            <a:rect l="l" t="t" r="r" b="b"/>
            <a:pathLst>
              <a:path w="2318384" h="731520">
                <a:moveTo>
                  <a:pt x="2023592" y="0"/>
                </a:moveTo>
                <a:lnTo>
                  <a:pt x="294411" y="0"/>
                </a:lnTo>
                <a:lnTo>
                  <a:pt x="246656" y="3853"/>
                </a:lnTo>
                <a:lnTo>
                  <a:pt x="201354" y="15009"/>
                </a:lnTo>
                <a:lnTo>
                  <a:pt x="159112" y="32861"/>
                </a:lnTo>
                <a:lnTo>
                  <a:pt x="120536" y="56804"/>
                </a:lnTo>
                <a:lnTo>
                  <a:pt x="86231" y="86231"/>
                </a:lnTo>
                <a:lnTo>
                  <a:pt x="56804" y="120536"/>
                </a:lnTo>
                <a:lnTo>
                  <a:pt x="32861" y="159112"/>
                </a:lnTo>
                <a:lnTo>
                  <a:pt x="15009" y="201354"/>
                </a:lnTo>
                <a:lnTo>
                  <a:pt x="3853" y="246656"/>
                </a:lnTo>
                <a:lnTo>
                  <a:pt x="0" y="294411"/>
                </a:lnTo>
                <a:lnTo>
                  <a:pt x="0" y="437121"/>
                </a:lnTo>
                <a:lnTo>
                  <a:pt x="3853" y="484875"/>
                </a:lnTo>
                <a:lnTo>
                  <a:pt x="15009" y="530176"/>
                </a:lnTo>
                <a:lnTo>
                  <a:pt x="32861" y="572417"/>
                </a:lnTo>
                <a:lnTo>
                  <a:pt x="56804" y="610992"/>
                </a:lnTo>
                <a:lnTo>
                  <a:pt x="86231" y="645294"/>
                </a:lnTo>
                <a:lnTo>
                  <a:pt x="120536" y="674719"/>
                </a:lnTo>
                <a:lnTo>
                  <a:pt x="159112" y="698660"/>
                </a:lnTo>
                <a:lnTo>
                  <a:pt x="201354" y="716511"/>
                </a:lnTo>
                <a:lnTo>
                  <a:pt x="246656" y="727666"/>
                </a:lnTo>
                <a:lnTo>
                  <a:pt x="294411" y="731520"/>
                </a:lnTo>
                <a:lnTo>
                  <a:pt x="2023592" y="731520"/>
                </a:lnTo>
                <a:lnTo>
                  <a:pt x="2071347" y="727666"/>
                </a:lnTo>
                <a:lnTo>
                  <a:pt x="2116649" y="716511"/>
                </a:lnTo>
                <a:lnTo>
                  <a:pt x="2158891" y="698660"/>
                </a:lnTo>
                <a:lnTo>
                  <a:pt x="2197467" y="674719"/>
                </a:lnTo>
                <a:lnTo>
                  <a:pt x="2231772" y="645294"/>
                </a:lnTo>
                <a:lnTo>
                  <a:pt x="2261199" y="610992"/>
                </a:lnTo>
                <a:lnTo>
                  <a:pt x="2285142" y="572417"/>
                </a:lnTo>
                <a:lnTo>
                  <a:pt x="2302994" y="530176"/>
                </a:lnTo>
                <a:lnTo>
                  <a:pt x="2314150" y="484875"/>
                </a:lnTo>
                <a:lnTo>
                  <a:pt x="2318004" y="437121"/>
                </a:lnTo>
                <a:lnTo>
                  <a:pt x="2318004" y="294411"/>
                </a:lnTo>
                <a:lnTo>
                  <a:pt x="2314150" y="246656"/>
                </a:lnTo>
                <a:lnTo>
                  <a:pt x="2302994" y="201354"/>
                </a:lnTo>
                <a:lnTo>
                  <a:pt x="2285142" y="159112"/>
                </a:lnTo>
                <a:lnTo>
                  <a:pt x="2261199" y="120536"/>
                </a:lnTo>
                <a:lnTo>
                  <a:pt x="2231772" y="86231"/>
                </a:lnTo>
                <a:lnTo>
                  <a:pt x="2197467" y="56804"/>
                </a:lnTo>
                <a:lnTo>
                  <a:pt x="2158891" y="32861"/>
                </a:lnTo>
                <a:lnTo>
                  <a:pt x="2116649" y="15009"/>
                </a:lnTo>
                <a:lnTo>
                  <a:pt x="2071347" y="3853"/>
                </a:lnTo>
                <a:lnTo>
                  <a:pt x="2023592" y="0"/>
                </a:lnTo>
                <a:close/>
              </a:path>
            </a:pathLst>
          </a:custGeom>
          <a:solidFill>
            <a:srgbClr val="064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63911" y="2739915"/>
            <a:ext cx="1307465" cy="53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5080" indent="-143510">
              <a:lnSpc>
                <a:spcPct val="150000"/>
              </a:lnSpc>
              <a:spcBef>
                <a:spcPts val="100"/>
              </a:spcBef>
            </a:pPr>
            <a:r>
              <a:rPr sz="1200" spc="-10" dirty="0" err="1">
                <a:solidFill>
                  <a:srgbClr val="FFFFFF"/>
                </a:solidFill>
                <a:latin typeface="BM EULJIRO TTF"/>
                <a:cs typeface="BM EULJIRO TTF"/>
              </a:rPr>
              <a:t>Okt</a:t>
            </a:r>
            <a:r>
              <a:rPr sz="1200" spc="-35" dirty="0">
                <a:solidFill>
                  <a:srgbClr val="FFFFFF"/>
                </a:solidFill>
                <a:latin typeface="BM EULJIRO TTF"/>
                <a:cs typeface="BM EULJIRO TTF"/>
              </a:rPr>
              <a:t> </a:t>
            </a:r>
            <a:r>
              <a:rPr sz="1200" dirty="0" err="1">
                <a:solidFill>
                  <a:srgbClr val="FFFFFF"/>
                </a:solidFill>
                <a:latin typeface="BM EULJIRO TTF"/>
                <a:cs typeface="BM EULJIRO TTF"/>
              </a:rPr>
              <a:t>형태소</a:t>
            </a:r>
            <a:r>
              <a:rPr sz="1200" dirty="0">
                <a:solidFill>
                  <a:srgbClr val="FFFFFF"/>
                </a:solidFill>
                <a:latin typeface="BM EULJIRO TTF"/>
                <a:cs typeface="BM EULJIRO TTF"/>
              </a:rPr>
              <a:t> </a:t>
            </a:r>
            <a:r>
              <a:rPr sz="1200" spc="-25" dirty="0" err="1">
                <a:solidFill>
                  <a:srgbClr val="FFFFFF"/>
                </a:solidFill>
                <a:latin typeface="BM EULJIRO TTF"/>
                <a:cs typeface="BM EULJIRO TTF"/>
              </a:rPr>
              <a:t>분리</a:t>
            </a:r>
            <a:r>
              <a:rPr sz="1200" spc="-25" dirty="0">
                <a:solidFill>
                  <a:srgbClr val="FFFFFF"/>
                </a:solidFill>
                <a:latin typeface="BM EULJIRO TTF"/>
                <a:cs typeface="BM EULJIRO TTF"/>
              </a:rPr>
              <a:t> </a:t>
            </a:r>
            <a:r>
              <a:rPr lang="ko-KR" altLang="en-US" sz="1200" spc="-25" dirty="0">
                <a:solidFill>
                  <a:srgbClr val="FFFFFF"/>
                </a:solidFill>
                <a:latin typeface="BM EULJIRO TTF"/>
                <a:cs typeface="BM EULJIRO TTF"/>
              </a:rPr>
              <a:t>및 </a:t>
            </a:r>
            <a:r>
              <a:rPr sz="1200" dirty="0" err="1">
                <a:solidFill>
                  <a:srgbClr val="FFFFFF"/>
                </a:solidFill>
                <a:latin typeface="BM EULJIRO TTF"/>
                <a:cs typeface="BM EULJIRO TTF"/>
              </a:rPr>
              <a:t>불용어</a:t>
            </a:r>
            <a:r>
              <a:rPr sz="1200" spc="-15" dirty="0">
                <a:solidFill>
                  <a:srgbClr val="FFFFFF"/>
                </a:solidFill>
                <a:latin typeface="BM EULJIRO TTF"/>
                <a:cs typeface="BM EULJIRO TTF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BM EULJIRO TTF"/>
                <a:cs typeface="BM EULJIRO TTF"/>
              </a:rPr>
              <a:t>등</a:t>
            </a:r>
            <a:r>
              <a:rPr sz="1200" spc="-15" dirty="0">
                <a:solidFill>
                  <a:srgbClr val="FFFFFF"/>
                </a:solidFill>
                <a:latin typeface="BM EULJIRO TTF"/>
                <a:cs typeface="BM EULJIRO TTF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BM EULJIRO TTF"/>
                <a:cs typeface="BM EULJIRO TTF"/>
              </a:rPr>
              <a:t>전처리</a:t>
            </a:r>
            <a:endParaRPr sz="1200" dirty="0">
              <a:latin typeface="BM EULJIRO TTF"/>
              <a:cs typeface="BM EULJIRO TT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81934" y="2739915"/>
            <a:ext cx="1871345" cy="53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50000"/>
              </a:lnSpc>
              <a:spcBef>
                <a:spcPts val="100"/>
              </a:spcBef>
            </a:pPr>
            <a:r>
              <a:rPr lang="ko-KR" altLang="en-US" sz="1200" spc="-70" dirty="0">
                <a:solidFill>
                  <a:srgbClr val="FFFFFF"/>
                </a:solidFill>
                <a:latin typeface="BM EULJIRO TTF"/>
                <a:cs typeface="BM EULJIRO TTF"/>
              </a:rPr>
              <a:t>웹툰 트렌드</a:t>
            </a:r>
            <a:r>
              <a:rPr lang="en-US" altLang="ko-KR" sz="1200" spc="-70" dirty="0">
                <a:solidFill>
                  <a:srgbClr val="FFFFFF"/>
                </a:solidFill>
                <a:latin typeface="BM EULJIRO TTF"/>
                <a:cs typeface="BM EULJIRO TTF"/>
              </a:rPr>
              <a:t>,</a:t>
            </a:r>
            <a:r>
              <a:rPr lang="ko-KR" altLang="en-US" sz="1200" spc="-70" dirty="0">
                <a:solidFill>
                  <a:srgbClr val="FFFFFF"/>
                </a:solidFill>
                <a:latin typeface="BM EULJIRO TTF"/>
                <a:cs typeface="BM EULJIRO TTF"/>
              </a:rPr>
              <a:t> 웹툰에 대한 인식 분석</a:t>
            </a:r>
            <a:endParaRPr sz="1200" dirty="0">
              <a:latin typeface="BM EULJIRO TTF"/>
              <a:cs typeface="BM EULJIRO TT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0620" y="2743200"/>
            <a:ext cx="1476375" cy="549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885"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200" dirty="0" err="1">
                <a:solidFill>
                  <a:srgbClr val="FFFFFF"/>
                </a:solidFill>
                <a:latin typeface="BM EULJIRO TTF"/>
                <a:cs typeface="BM EULJIRO TTF"/>
              </a:rPr>
              <a:t>봄툰</a:t>
            </a:r>
            <a:r>
              <a:rPr lang="ko-KR" altLang="en-US" sz="1200" dirty="0">
                <a:solidFill>
                  <a:srgbClr val="FFFFFF"/>
                </a:solidFill>
                <a:latin typeface="BM EULJIRO TTF"/>
                <a:cs typeface="BM EULJIRO TTF"/>
              </a:rPr>
              <a:t> </a:t>
            </a:r>
            <a:r>
              <a:rPr lang="ko-KR" altLang="en-US" sz="1200" dirty="0" err="1">
                <a:solidFill>
                  <a:srgbClr val="FFFFFF"/>
                </a:solidFill>
                <a:latin typeface="BM EULJIRO TTF"/>
                <a:cs typeface="BM EULJIRO TTF"/>
              </a:rPr>
              <a:t>요일별</a:t>
            </a:r>
            <a:r>
              <a:rPr lang="ko-KR" altLang="en-US" sz="1200" dirty="0">
                <a:solidFill>
                  <a:srgbClr val="FFFFFF"/>
                </a:solidFill>
                <a:latin typeface="BM EULJIRO TTF"/>
                <a:cs typeface="BM EULJIRO TTF"/>
              </a:rPr>
              <a:t> </a:t>
            </a:r>
            <a:endParaRPr lang="en-US" altLang="ko-KR" sz="1200" dirty="0">
              <a:solidFill>
                <a:srgbClr val="FFFFFF"/>
              </a:solidFill>
              <a:latin typeface="BM EULJIRO TTF"/>
              <a:cs typeface="BM EULJIRO TTF"/>
            </a:endParaRPr>
          </a:p>
          <a:p>
            <a:pPr marL="12700" marR="5080" indent="95885"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200" dirty="0">
                <a:solidFill>
                  <a:srgbClr val="FFFFFF"/>
                </a:solidFill>
                <a:latin typeface="BM EULJIRO TTF"/>
                <a:cs typeface="BM EULJIRO TTF"/>
              </a:rPr>
              <a:t>작품 댓글 </a:t>
            </a:r>
            <a:r>
              <a:rPr lang="ko-KR" altLang="en-US" sz="1200" dirty="0" err="1">
                <a:solidFill>
                  <a:srgbClr val="FFFFFF"/>
                </a:solidFill>
                <a:latin typeface="BM EULJIRO TTF"/>
                <a:cs typeface="BM EULJIRO TTF"/>
              </a:rPr>
              <a:t>크롤링</a:t>
            </a:r>
            <a:endParaRPr sz="1200" dirty="0">
              <a:latin typeface="BM EULJIRO TTF"/>
              <a:cs typeface="BM EULJIRO TT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29400" y="2819400"/>
            <a:ext cx="1487965" cy="31880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ko-KR" altLang="en-US" sz="1200" dirty="0" err="1">
                <a:solidFill>
                  <a:srgbClr val="FFFFFF"/>
                </a:solidFill>
                <a:latin typeface="BM EULJIRO TTF"/>
                <a:cs typeface="BM EULJIRO TTF"/>
              </a:rPr>
              <a:t>워드클라우드</a:t>
            </a:r>
            <a:r>
              <a:rPr lang="ko-KR" altLang="en-US" sz="1200" dirty="0">
                <a:solidFill>
                  <a:srgbClr val="FFFFFF"/>
                </a:solidFill>
                <a:latin typeface="BM EULJIRO TTF"/>
                <a:cs typeface="BM EULJIRO TTF"/>
              </a:rPr>
              <a:t> 작성</a:t>
            </a:r>
            <a:endParaRPr sz="1200" dirty="0">
              <a:latin typeface="BM EULJIRO TTF"/>
              <a:cs typeface="BM EULJIRO TT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1420" y="3275838"/>
            <a:ext cx="2338705" cy="2664460"/>
            <a:chOff x="701420" y="3275838"/>
            <a:chExt cx="2338705" cy="2664460"/>
          </a:xfrm>
        </p:grpSpPr>
        <p:sp>
          <p:nvSpPr>
            <p:cNvPr id="14" name="object 14"/>
            <p:cNvSpPr/>
            <p:nvPr/>
          </p:nvSpPr>
          <p:spPr>
            <a:xfrm>
              <a:off x="710945" y="4197858"/>
              <a:ext cx="2319655" cy="1732914"/>
            </a:xfrm>
            <a:custGeom>
              <a:avLst/>
              <a:gdLst/>
              <a:ahLst/>
              <a:cxnLst/>
              <a:rect l="l" t="t" r="r" b="b"/>
              <a:pathLst>
                <a:path w="2319655" h="1732914">
                  <a:moveTo>
                    <a:pt x="2054999" y="0"/>
                  </a:moveTo>
                  <a:lnTo>
                    <a:pt x="264528" y="0"/>
                  </a:lnTo>
                  <a:lnTo>
                    <a:pt x="216977" y="4262"/>
                  </a:lnTo>
                  <a:lnTo>
                    <a:pt x="172223" y="16550"/>
                  </a:lnTo>
                  <a:lnTo>
                    <a:pt x="131013" y="36117"/>
                  </a:lnTo>
                  <a:lnTo>
                    <a:pt x="94093" y="62215"/>
                  </a:lnTo>
                  <a:lnTo>
                    <a:pt x="62211" y="94098"/>
                  </a:lnTo>
                  <a:lnTo>
                    <a:pt x="36114" y="131018"/>
                  </a:lnTo>
                  <a:lnTo>
                    <a:pt x="16548" y="172228"/>
                  </a:lnTo>
                  <a:lnTo>
                    <a:pt x="4261" y="216980"/>
                  </a:lnTo>
                  <a:lnTo>
                    <a:pt x="0" y="264528"/>
                  </a:lnTo>
                  <a:lnTo>
                    <a:pt x="0" y="1468259"/>
                  </a:lnTo>
                  <a:lnTo>
                    <a:pt x="4261" y="1515810"/>
                  </a:lnTo>
                  <a:lnTo>
                    <a:pt x="16548" y="1560564"/>
                  </a:lnTo>
                  <a:lnTo>
                    <a:pt x="36114" y="1601774"/>
                  </a:lnTo>
                  <a:lnTo>
                    <a:pt x="62211" y="1638694"/>
                  </a:lnTo>
                  <a:lnTo>
                    <a:pt x="94093" y="1670576"/>
                  </a:lnTo>
                  <a:lnTo>
                    <a:pt x="131013" y="1696673"/>
                  </a:lnTo>
                  <a:lnTo>
                    <a:pt x="172223" y="1716239"/>
                  </a:lnTo>
                  <a:lnTo>
                    <a:pt x="216977" y="1728526"/>
                  </a:lnTo>
                  <a:lnTo>
                    <a:pt x="264528" y="1732788"/>
                  </a:lnTo>
                  <a:lnTo>
                    <a:pt x="2054999" y="1732788"/>
                  </a:lnTo>
                  <a:lnTo>
                    <a:pt x="2102550" y="1728526"/>
                  </a:lnTo>
                  <a:lnTo>
                    <a:pt x="2147304" y="1716239"/>
                  </a:lnTo>
                  <a:lnTo>
                    <a:pt x="2188514" y="1696673"/>
                  </a:lnTo>
                  <a:lnTo>
                    <a:pt x="2225434" y="1670576"/>
                  </a:lnTo>
                  <a:lnTo>
                    <a:pt x="2257316" y="1638694"/>
                  </a:lnTo>
                  <a:lnTo>
                    <a:pt x="2283413" y="1601774"/>
                  </a:lnTo>
                  <a:lnTo>
                    <a:pt x="2302979" y="1560564"/>
                  </a:lnTo>
                  <a:lnTo>
                    <a:pt x="2315266" y="1515810"/>
                  </a:lnTo>
                  <a:lnTo>
                    <a:pt x="2319528" y="1468259"/>
                  </a:lnTo>
                  <a:lnTo>
                    <a:pt x="2319528" y="264528"/>
                  </a:lnTo>
                  <a:lnTo>
                    <a:pt x="2315266" y="216980"/>
                  </a:lnTo>
                  <a:lnTo>
                    <a:pt x="2302979" y="172228"/>
                  </a:lnTo>
                  <a:lnTo>
                    <a:pt x="2283413" y="131018"/>
                  </a:lnTo>
                  <a:lnTo>
                    <a:pt x="2257316" y="94098"/>
                  </a:lnTo>
                  <a:lnTo>
                    <a:pt x="2225434" y="62215"/>
                  </a:lnTo>
                  <a:lnTo>
                    <a:pt x="2188514" y="36117"/>
                  </a:lnTo>
                  <a:lnTo>
                    <a:pt x="2147304" y="16550"/>
                  </a:lnTo>
                  <a:lnTo>
                    <a:pt x="2102550" y="4262"/>
                  </a:lnTo>
                  <a:lnTo>
                    <a:pt x="2054999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0945" y="4197858"/>
              <a:ext cx="2319655" cy="1732914"/>
            </a:xfrm>
            <a:custGeom>
              <a:avLst/>
              <a:gdLst/>
              <a:ahLst/>
              <a:cxnLst/>
              <a:rect l="l" t="t" r="r" b="b"/>
              <a:pathLst>
                <a:path w="2319655" h="1732914">
                  <a:moveTo>
                    <a:pt x="0" y="264528"/>
                  </a:moveTo>
                  <a:lnTo>
                    <a:pt x="4261" y="216980"/>
                  </a:lnTo>
                  <a:lnTo>
                    <a:pt x="16548" y="172228"/>
                  </a:lnTo>
                  <a:lnTo>
                    <a:pt x="36114" y="131018"/>
                  </a:lnTo>
                  <a:lnTo>
                    <a:pt x="62211" y="94098"/>
                  </a:lnTo>
                  <a:lnTo>
                    <a:pt x="94093" y="62215"/>
                  </a:lnTo>
                  <a:lnTo>
                    <a:pt x="131013" y="36117"/>
                  </a:lnTo>
                  <a:lnTo>
                    <a:pt x="172223" y="16550"/>
                  </a:lnTo>
                  <a:lnTo>
                    <a:pt x="216977" y="4262"/>
                  </a:lnTo>
                  <a:lnTo>
                    <a:pt x="264528" y="0"/>
                  </a:lnTo>
                  <a:lnTo>
                    <a:pt x="2054999" y="0"/>
                  </a:lnTo>
                  <a:lnTo>
                    <a:pt x="2102550" y="4262"/>
                  </a:lnTo>
                  <a:lnTo>
                    <a:pt x="2147304" y="16550"/>
                  </a:lnTo>
                  <a:lnTo>
                    <a:pt x="2188514" y="36117"/>
                  </a:lnTo>
                  <a:lnTo>
                    <a:pt x="2225434" y="62215"/>
                  </a:lnTo>
                  <a:lnTo>
                    <a:pt x="2257316" y="94098"/>
                  </a:lnTo>
                  <a:lnTo>
                    <a:pt x="2283413" y="131018"/>
                  </a:lnTo>
                  <a:lnTo>
                    <a:pt x="2302979" y="172228"/>
                  </a:lnTo>
                  <a:lnTo>
                    <a:pt x="2315266" y="216980"/>
                  </a:lnTo>
                  <a:lnTo>
                    <a:pt x="2319528" y="264528"/>
                  </a:lnTo>
                  <a:lnTo>
                    <a:pt x="2319528" y="1468259"/>
                  </a:lnTo>
                  <a:lnTo>
                    <a:pt x="2315266" y="1515810"/>
                  </a:lnTo>
                  <a:lnTo>
                    <a:pt x="2302979" y="1560564"/>
                  </a:lnTo>
                  <a:lnTo>
                    <a:pt x="2283413" y="1601774"/>
                  </a:lnTo>
                  <a:lnTo>
                    <a:pt x="2257316" y="1638694"/>
                  </a:lnTo>
                  <a:lnTo>
                    <a:pt x="2225434" y="1670576"/>
                  </a:lnTo>
                  <a:lnTo>
                    <a:pt x="2188514" y="1696673"/>
                  </a:lnTo>
                  <a:lnTo>
                    <a:pt x="2147304" y="1716239"/>
                  </a:lnTo>
                  <a:lnTo>
                    <a:pt x="2102550" y="1728526"/>
                  </a:lnTo>
                  <a:lnTo>
                    <a:pt x="2054999" y="1732788"/>
                  </a:lnTo>
                  <a:lnTo>
                    <a:pt x="264528" y="1732788"/>
                  </a:lnTo>
                  <a:lnTo>
                    <a:pt x="216977" y="1728526"/>
                  </a:lnTo>
                  <a:lnTo>
                    <a:pt x="172223" y="1716239"/>
                  </a:lnTo>
                  <a:lnTo>
                    <a:pt x="131013" y="1696673"/>
                  </a:lnTo>
                  <a:lnTo>
                    <a:pt x="94093" y="1670576"/>
                  </a:lnTo>
                  <a:lnTo>
                    <a:pt x="62211" y="1638694"/>
                  </a:lnTo>
                  <a:lnTo>
                    <a:pt x="36114" y="1601774"/>
                  </a:lnTo>
                  <a:lnTo>
                    <a:pt x="16548" y="1560564"/>
                  </a:lnTo>
                  <a:lnTo>
                    <a:pt x="4261" y="1515810"/>
                  </a:lnTo>
                  <a:lnTo>
                    <a:pt x="0" y="1468259"/>
                  </a:lnTo>
                  <a:lnTo>
                    <a:pt x="0" y="264528"/>
                  </a:lnTo>
                  <a:close/>
                </a:path>
              </a:pathLst>
            </a:custGeom>
            <a:ln w="19050">
              <a:solidFill>
                <a:srgbClr val="0644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3460" y="4106037"/>
              <a:ext cx="171450" cy="16992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869185" y="3275838"/>
              <a:ext cx="0" cy="836294"/>
            </a:xfrm>
            <a:custGeom>
              <a:avLst/>
              <a:gdLst/>
              <a:ahLst/>
              <a:cxnLst/>
              <a:rect l="l" t="t" r="r" b="b"/>
              <a:pathLst>
                <a:path h="836295">
                  <a:moveTo>
                    <a:pt x="0" y="0"/>
                  </a:moveTo>
                  <a:lnTo>
                    <a:pt x="0" y="836155"/>
                  </a:lnTo>
                </a:path>
              </a:pathLst>
            </a:custGeom>
            <a:ln w="19050">
              <a:solidFill>
                <a:srgbClr val="0644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450716" y="3288029"/>
            <a:ext cx="2337435" cy="2652395"/>
            <a:chOff x="3450716" y="3288029"/>
            <a:chExt cx="2337435" cy="2652395"/>
          </a:xfrm>
        </p:grpSpPr>
        <p:sp>
          <p:nvSpPr>
            <p:cNvPr id="19" name="object 19"/>
            <p:cNvSpPr/>
            <p:nvPr/>
          </p:nvSpPr>
          <p:spPr>
            <a:xfrm>
              <a:off x="3460241" y="4197857"/>
              <a:ext cx="2318385" cy="1732914"/>
            </a:xfrm>
            <a:custGeom>
              <a:avLst/>
              <a:gdLst/>
              <a:ahLst/>
              <a:cxnLst/>
              <a:rect l="l" t="t" r="r" b="b"/>
              <a:pathLst>
                <a:path w="2318385" h="1732914">
                  <a:moveTo>
                    <a:pt x="2053475" y="0"/>
                  </a:moveTo>
                  <a:lnTo>
                    <a:pt x="264528" y="0"/>
                  </a:lnTo>
                  <a:lnTo>
                    <a:pt x="216977" y="4262"/>
                  </a:lnTo>
                  <a:lnTo>
                    <a:pt x="172223" y="16550"/>
                  </a:lnTo>
                  <a:lnTo>
                    <a:pt x="131013" y="36117"/>
                  </a:lnTo>
                  <a:lnTo>
                    <a:pt x="94093" y="62215"/>
                  </a:lnTo>
                  <a:lnTo>
                    <a:pt x="62211" y="94098"/>
                  </a:lnTo>
                  <a:lnTo>
                    <a:pt x="36114" y="131018"/>
                  </a:lnTo>
                  <a:lnTo>
                    <a:pt x="16548" y="172228"/>
                  </a:lnTo>
                  <a:lnTo>
                    <a:pt x="4261" y="216980"/>
                  </a:lnTo>
                  <a:lnTo>
                    <a:pt x="0" y="264528"/>
                  </a:lnTo>
                  <a:lnTo>
                    <a:pt x="0" y="1468259"/>
                  </a:lnTo>
                  <a:lnTo>
                    <a:pt x="4261" y="1515810"/>
                  </a:lnTo>
                  <a:lnTo>
                    <a:pt x="16548" y="1560564"/>
                  </a:lnTo>
                  <a:lnTo>
                    <a:pt x="36114" y="1601774"/>
                  </a:lnTo>
                  <a:lnTo>
                    <a:pt x="62211" y="1638694"/>
                  </a:lnTo>
                  <a:lnTo>
                    <a:pt x="94093" y="1670576"/>
                  </a:lnTo>
                  <a:lnTo>
                    <a:pt x="131013" y="1696673"/>
                  </a:lnTo>
                  <a:lnTo>
                    <a:pt x="172223" y="1716239"/>
                  </a:lnTo>
                  <a:lnTo>
                    <a:pt x="216977" y="1728526"/>
                  </a:lnTo>
                  <a:lnTo>
                    <a:pt x="264528" y="1732788"/>
                  </a:lnTo>
                  <a:lnTo>
                    <a:pt x="2053475" y="1732788"/>
                  </a:lnTo>
                  <a:lnTo>
                    <a:pt x="2101026" y="1728526"/>
                  </a:lnTo>
                  <a:lnTo>
                    <a:pt x="2145780" y="1716239"/>
                  </a:lnTo>
                  <a:lnTo>
                    <a:pt x="2186990" y="1696673"/>
                  </a:lnTo>
                  <a:lnTo>
                    <a:pt x="2223910" y="1670576"/>
                  </a:lnTo>
                  <a:lnTo>
                    <a:pt x="2255792" y="1638694"/>
                  </a:lnTo>
                  <a:lnTo>
                    <a:pt x="2281889" y="1601774"/>
                  </a:lnTo>
                  <a:lnTo>
                    <a:pt x="2301455" y="1560564"/>
                  </a:lnTo>
                  <a:lnTo>
                    <a:pt x="2313742" y="1515810"/>
                  </a:lnTo>
                  <a:lnTo>
                    <a:pt x="2318004" y="1468259"/>
                  </a:lnTo>
                  <a:lnTo>
                    <a:pt x="2318004" y="264528"/>
                  </a:lnTo>
                  <a:lnTo>
                    <a:pt x="2313742" y="216980"/>
                  </a:lnTo>
                  <a:lnTo>
                    <a:pt x="2301455" y="172228"/>
                  </a:lnTo>
                  <a:lnTo>
                    <a:pt x="2281889" y="131018"/>
                  </a:lnTo>
                  <a:lnTo>
                    <a:pt x="2255792" y="94098"/>
                  </a:lnTo>
                  <a:lnTo>
                    <a:pt x="2223910" y="62215"/>
                  </a:lnTo>
                  <a:lnTo>
                    <a:pt x="2186990" y="36117"/>
                  </a:lnTo>
                  <a:lnTo>
                    <a:pt x="2145780" y="16550"/>
                  </a:lnTo>
                  <a:lnTo>
                    <a:pt x="2101026" y="4262"/>
                  </a:lnTo>
                  <a:lnTo>
                    <a:pt x="2053475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60241" y="4197857"/>
              <a:ext cx="2318385" cy="1732914"/>
            </a:xfrm>
            <a:custGeom>
              <a:avLst/>
              <a:gdLst/>
              <a:ahLst/>
              <a:cxnLst/>
              <a:rect l="l" t="t" r="r" b="b"/>
              <a:pathLst>
                <a:path w="2318385" h="1732914">
                  <a:moveTo>
                    <a:pt x="0" y="264528"/>
                  </a:moveTo>
                  <a:lnTo>
                    <a:pt x="4261" y="216980"/>
                  </a:lnTo>
                  <a:lnTo>
                    <a:pt x="16548" y="172228"/>
                  </a:lnTo>
                  <a:lnTo>
                    <a:pt x="36114" y="131018"/>
                  </a:lnTo>
                  <a:lnTo>
                    <a:pt x="62211" y="94098"/>
                  </a:lnTo>
                  <a:lnTo>
                    <a:pt x="94093" y="62215"/>
                  </a:lnTo>
                  <a:lnTo>
                    <a:pt x="131013" y="36117"/>
                  </a:lnTo>
                  <a:lnTo>
                    <a:pt x="172223" y="16550"/>
                  </a:lnTo>
                  <a:lnTo>
                    <a:pt x="216977" y="4262"/>
                  </a:lnTo>
                  <a:lnTo>
                    <a:pt x="264528" y="0"/>
                  </a:lnTo>
                  <a:lnTo>
                    <a:pt x="2053475" y="0"/>
                  </a:lnTo>
                  <a:lnTo>
                    <a:pt x="2101026" y="4262"/>
                  </a:lnTo>
                  <a:lnTo>
                    <a:pt x="2145780" y="16550"/>
                  </a:lnTo>
                  <a:lnTo>
                    <a:pt x="2186990" y="36117"/>
                  </a:lnTo>
                  <a:lnTo>
                    <a:pt x="2223910" y="62215"/>
                  </a:lnTo>
                  <a:lnTo>
                    <a:pt x="2255792" y="94098"/>
                  </a:lnTo>
                  <a:lnTo>
                    <a:pt x="2281889" y="131018"/>
                  </a:lnTo>
                  <a:lnTo>
                    <a:pt x="2301455" y="172228"/>
                  </a:lnTo>
                  <a:lnTo>
                    <a:pt x="2313742" y="216980"/>
                  </a:lnTo>
                  <a:lnTo>
                    <a:pt x="2318004" y="264528"/>
                  </a:lnTo>
                  <a:lnTo>
                    <a:pt x="2318004" y="1468259"/>
                  </a:lnTo>
                  <a:lnTo>
                    <a:pt x="2313742" y="1515810"/>
                  </a:lnTo>
                  <a:lnTo>
                    <a:pt x="2301455" y="1560564"/>
                  </a:lnTo>
                  <a:lnTo>
                    <a:pt x="2281889" y="1601774"/>
                  </a:lnTo>
                  <a:lnTo>
                    <a:pt x="2255792" y="1638694"/>
                  </a:lnTo>
                  <a:lnTo>
                    <a:pt x="2223910" y="1670576"/>
                  </a:lnTo>
                  <a:lnTo>
                    <a:pt x="2186990" y="1696673"/>
                  </a:lnTo>
                  <a:lnTo>
                    <a:pt x="2145780" y="1716239"/>
                  </a:lnTo>
                  <a:lnTo>
                    <a:pt x="2101026" y="1728526"/>
                  </a:lnTo>
                  <a:lnTo>
                    <a:pt x="2053475" y="1732788"/>
                  </a:lnTo>
                  <a:lnTo>
                    <a:pt x="264528" y="1732788"/>
                  </a:lnTo>
                  <a:lnTo>
                    <a:pt x="216977" y="1728526"/>
                  </a:lnTo>
                  <a:lnTo>
                    <a:pt x="172223" y="1716239"/>
                  </a:lnTo>
                  <a:lnTo>
                    <a:pt x="131013" y="1696673"/>
                  </a:lnTo>
                  <a:lnTo>
                    <a:pt x="94093" y="1670576"/>
                  </a:lnTo>
                  <a:lnTo>
                    <a:pt x="62211" y="1638694"/>
                  </a:lnTo>
                  <a:lnTo>
                    <a:pt x="36114" y="1601774"/>
                  </a:lnTo>
                  <a:lnTo>
                    <a:pt x="16548" y="1560564"/>
                  </a:lnTo>
                  <a:lnTo>
                    <a:pt x="4261" y="1515810"/>
                  </a:lnTo>
                  <a:lnTo>
                    <a:pt x="0" y="1468259"/>
                  </a:lnTo>
                  <a:lnTo>
                    <a:pt x="0" y="264528"/>
                  </a:lnTo>
                  <a:close/>
                </a:path>
              </a:pathLst>
            </a:custGeom>
            <a:ln w="19050">
              <a:solidFill>
                <a:srgbClr val="0644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4280" y="4119752"/>
              <a:ext cx="169925" cy="17145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620005" y="3288029"/>
              <a:ext cx="0" cy="836294"/>
            </a:xfrm>
            <a:custGeom>
              <a:avLst/>
              <a:gdLst/>
              <a:ahLst/>
              <a:cxnLst/>
              <a:rect l="l" t="t" r="r" b="b"/>
              <a:pathLst>
                <a:path h="836295">
                  <a:moveTo>
                    <a:pt x="0" y="0"/>
                  </a:moveTo>
                  <a:lnTo>
                    <a:pt x="0" y="836155"/>
                  </a:lnTo>
                </a:path>
              </a:pathLst>
            </a:custGeom>
            <a:ln w="19050">
              <a:solidFill>
                <a:srgbClr val="0644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200013" y="3288029"/>
            <a:ext cx="2337435" cy="2633980"/>
            <a:chOff x="6200013" y="3288029"/>
            <a:chExt cx="2337435" cy="2633980"/>
          </a:xfrm>
        </p:grpSpPr>
        <p:sp>
          <p:nvSpPr>
            <p:cNvPr id="24" name="object 24"/>
            <p:cNvSpPr/>
            <p:nvPr/>
          </p:nvSpPr>
          <p:spPr>
            <a:xfrm>
              <a:off x="6209538" y="4197857"/>
              <a:ext cx="2318385" cy="1714500"/>
            </a:xfrm>
            <a:custGeom>
              <a:avLst/>
              <a:gdLst/>
              <a:ahLst/>
              <a:cxnLst/>
              <a:rect l="l" t="t" r="r" b="b"/>
              <a:pathLst>
                <a:path w="2318384" h="1714500">
                  <a:moveTo>
                    <a:pt x="2056269" y="0"/>
                  </a:moveTo>
                  <a:lnTo>
                    <a:pt x="261734" y="0"/>
                  </a:lnTo>
                  <a:lnTo>
                    <a:pt x="214687" y="4216"/>
                  </a:lnTo>
                  <a:lnTo>
                    <a:pt x="170406" y="16374"/>
                  </a:lnTo>
                  <a:lnTo>
                    <a:pt x="129632" y="35734"/>
                  </a:lnTo>
                  <a:lnTo>
                    <a:pt x="93102" y="61556"/>
                  </a:lnTo>
                  <a:lnTo>
                    <a:pt x="61556" y="93102"/>
                  </a:lnTo>
                  <a:lnTo>
                    <a:pt x="35734" y="129632"/>
                  </a:lnTo>
                  <a:lnTo>
                    <a:pt x="16374" y="170406"/>
                  </a:lnTo>
                  <a:lnTo>
                    <a:pt x="4216" y="214687"/>
                  </a:lnTo>
                  <a:lnTo>
                    <a:pt x="0" y="261734"/>
                  </a:lnTo>
                  <a:lnTo>
                    <a:pt x="0" y="1452765"/>
                  </a:lnTo>
                  <a:lnTo>
                    <a:pt x="4216" y="1499812"/>
                  </a:lnTo>
                  <a:lnTo>
                    <a:pt x="16374" y="1544093"/>
                  </a:lnTo>
                  <a:lnTo>
                    <a:pt x="35734" y="1584867"/>
                  </a:lnTo>
                  <a:lnTo>
                    <a:pt x="61556" y="1621397"/>
                  </a:lnTo>
                  <a:lnTo>
                    <a:pt x="93102" y="1652943"/>
                  </a:lnTo>
                  <a:lnTo>
                    <a:pt x="129632" y="1678765"/>
                  </a:lnTo>
                  <a:lnTo>
                    <a:pt x="170406" y="1698125"/>
                  </a:lnTo>
                  <a:lnTo>
                    <a:pt x="214687" y="1710283"/>
                  </a:lnTo>
                  <a:lnTo>
                    <a:pt x="261734" y="1714500"/>
                  </a:lnTo>
                  <a:lnTo>
                    <a:pt x="2056269" y="1714500"/>
                  </a:lnTo>
                  <a:lnTo>
                    <a:pt x="2103316" y="1710283"/>
                  </a:lnTo>
                  <a:lnTo>
                    <a:pt x="2147597" y="1698125"/>
                  </a:lnTo>
                  <a:lnTo>
                    <a:pt x="2188371" y="1678765"/>
                  </a:lnTo>
                  <a:lnTo>
                    <a:pt x="2224901" y="1652943"/>
                  </a:lnTo>
                  <a:lnTo>
                    <a:pt x="2256447" y="1621397"/>
                  </a:lnTo>
                  <a:lnTo>
                    <a:pt x="2282269" y="1584867"/>
                  </a:lnTo>
                  <a:lnTo>
                    <a:pt x="2301629" y="1544093"/>
                  </a:lnTo>
                  <a:lnTo>
                    <a:pt x="2313787" y="1499812"/>
                  </a:lnTo>
                  <a:lnTo>
                    <a:pt x="2318004" y="1452765"/>
                  </a:lnTo>
                  <a:lnTo>
                    <a:pt x="2318004" y="261734"/>
                  </a:lnTo>
                  <a:lnTo>
                    <a:pt x="2313787" y="214687"/>
                  </a:lnTo>
                  <a:lnTo>
                    <a:pt x="2301629" y="170406"/>
                  </a:lnTo>
                  <a:lnTo>
                    <a:pt x="2282269" y="129632"/>
                  </a:lnTo>
                  <a:lnTo>
                    <a:pt x="2256447" y="93102"/>
                  </a:lnTo>
                  <a:lnTo>
                    <a:pt x="2224901" y="61556"/>
                  </a:lnTo>
                  <a:lnTo>
                    <a:pt x="2188371" y="35734"/>
                  </a:lnTo>
                  <a:lnTo>
                    <a:pt x="2147597" y="16374"/>
                  </a:lnTo>
                  <a:lnTo>
                    <a:pt x="2103316" y="4216"/>
                  </a:lnTo>
                  <a:lnTo>
                    <a:pt x="2056269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09538" y="4197857"/>
              <a:ext cx="2318385" cy="1714500"/>
            </a:xfrm>
            <a:custGeom>
              <a:avLst/>
              <a:gdLst/>
              <a:ahLst/>
              <a:cxnLst/>
              <a:rect l="l" t="t" r="r" b="b"/>
              <a:pathLst>
                <a:path w="2318384" h="1714500">
                  <a:moveTo>
                    <a:pt x="0" y="261734"/>
                  </a:moveTo>
                  <a:lnTo>
                    <a:pt x="4216" y="214687"/>
                  </a:lnTo>
                  <a:lnTo>
                    <a:pt x="16374" y="170406"/>
                  </a:lnTo>
                  <a:lnTo>
                    <a:pt x="35734" y="129632"/>
                  </a:lnTo>
                  <a:lnTo>
                    <a:pt x="61556" y="93102"/>
                  </a:lnTo>
                  <a:lnTo>
                    <a:pt x="93102" y="61556"/>
                  </a:lnTo>
                  <a:lnTo>
                    <a:pt x="129632" y="35734"/>
                  </a:lnTo>
                  <a:lnTo>
                    <a:pt x="170406" y="16374"/>
                  </a:lnTo>
                  <a:lnTo>
                    <a:pt x="214687" y="4216"/>
                  </a:lnTo>
                  <a:lnTo>
                    <a:pt x="261734" y="0"/>
                  </a:lnTo>
                  <a:lnTo>
                    <a:pt x="2056269" y="0"/>
                  </a:lnTo>
                  <a:lnTo>
                    <a:pt x="2103316" y="4216"/>
                  </a:lnTo>
                  <a:lnTo>
                    <a:pt x="2147597" y="16374"/>
                  </a:lnTo>
                  <a:lnTo>
                    <a:pt x="2188371" y="35734"/>
                  </a:lnTo>
                  <a:lnTo>
                    <a:pt x="2224901" y="61556"/>
                  </a:lnTo>
                  <a:lnTo>
                    <a:pt x="2256447" y="93102"/>
                  </a:lnTo>
                  <a:lnTo>
                    <a:pt x="2282269" y="129632"/>
                  </a:lnTo>
                  <a:lnTo>
                    <a:pt x="2301629" y="170406"/>
                  </a:lnTo>
                  <a:lnTo>
                    <a:pt x="2313787" y="214687"/>
                  </a:lnTo>
                  <a:lnTo>
                    <a:pt x="2318004" y="261734"/>
                  </a:lnTo>
                  <a:lnTo>
                    <a:pt x="2318004" y="1452765"/>
                  </a:lnTo>
                  <a:lnTo>
                    <a:pt x="2313787" y="1499812"/>
                  </a:lnTo>
                  <a:lnTo>
                    <a:pt x="2301629" y="1544093"/>
                  </a:lnTo>
                  <a:lnTo>
                    <a:pt x="2282269" y="1584867"/>
                  </a:lnTo>
                  <a:lnTo>
                    <a:pt x="2256447" y="1621397"/>
                  </a:lnTo>
                  <a:lnTo>
                    <a:pt x="2224901" y="1652943"/>
                  </a:lnTo>
                  <a:lnTo>
                    <a:pt x="2188371" y="1678765"/>
                  </a:lnTo>
                  <a:lnTo>
                    <a:pt x="2147597" y="1698125"/>
                  </a:lnTo>
                  <a:lnTo>
                    <a:pt x="2103316" y="1710283"/>
                  </a:lnTo>
                  <a:lnTo>
                    <a:pt x="2056269" y="1714500"/>
                  </a:lnTo>
                  <a:lnTo>
                    <a:pt x="261734" y="1714500"/>
                  </a:lnTo>
                  <a:lnTo>
                    <a:pt x="214687" y="1710283"/>
                  </a:lnTo>
                  <a:lnTo>
                    <a:pt x="170406" y="1698125"/>
                  </a:lnTo>
                  <a:lnTo>
                    <a:pt x="129632" y="1678765"/>
                  </a:lnTo>
                  <a:lnTo>
                    <a:pt x="93102" y="1652943"/>
                  </a:lnTo>
                  <a:lnTo>
                    <a:pt x="61556" y="1621397"/>
                  </a:lnTo>
                  <a:lnTo>
                    <a:pt x="35734" y="1584867"/>
                  </a:lnTo>
                  <a:lnTo>
                    <a:pt x="16374" y="1544093"/>
                  </a:lnTo>
                  <a:lnTo>
                    <a:pt x="4216" y="1499812"/>
                  </a:lnTo>
                  <a:lnTo>
                    <a:pt x="0" y="1452765"/>
                  </a:lnTo>
                  <a:lnTo>
                    <a:pt x="0" y="261734"/>
                  </a:lnTo>
                  <a:close/>
                </a:path>
              </a:pathLst>
            </a:custGeom>
            <a:ln w="19050">
              <a:solidFill>
                <a:srgbClr val="0644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3577" y="4107560"/>
              <a:ext cx="169925" cy="17145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373874" y="3288029"/>
              <a:ext cx="0" cy="836294"/>
            </a:xfrm>
            <a:custGeom>
              <a:avLst/>
              <a:gdLst/>
              <a:ahLst/>
              <a:cxnLst/>
              <a:rect l="l" t="t" r="r" b="b"/>
              <a:pathLst>
                <a:path h="836295">
                  <a:moveTo>
                    <a:pt x="0" y="0"/>
                  </a:moveTo>
                  <a:lnTo>
                    <a:pt x="0" y="836155"/>
                  </a:lnTo>
                </a:path>
              </a:pathLst>
            </a:custGeom>
            <a:ln w="19050">
              <a:solidFill>
                <a:srgbClr val="0644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949308" y="3303270"/>
            <a:ext cx="2337435" cy="2637155"/>
            <a:chOff x="8949308" y="3303270"/>
            <a:chExt cx="2337435" cy="2637155"/>
          </a:xfrm>
        </p:grpSpPr>
        <p:sp>
          <p:nvSpPr>
            <p:cNvPr id="29" name="object 29"/>
            <p:cNvSpPr/>
            <p:nvPr/>
          </p:nvSpPr>
          <p:spPr>
            <a:xfrm>
              <a:off x="8958833" y="4216146"/>
              <a:ext cx="2318385" cy="1714500"/>
            </a:xfrm>
            <a:custGeom>
              <a:avLst/>
              <a:gdLst/>
              <a:ahLst/>
              <a:cxnLst/>
              <a:rect l="l" t="t" r="r" b="b"/>
              <a:pathLst>
                <a:path w="2318384" h="1714500">
                  <a:moveTo>
                    <a:pt x="2056269" y="0"/>
                  </a:moveTo>
                  <a:lnTo>
                    <a:pt x="261734" y="0"/>
                  </a:lnTo>
                  <a:lnTo>
                    <a:pt x="214687" y="4216"/>
                  </a:lnTo>
                  <a:lnTo>
                    <a:pt x="170406" y="16374"/>
                  </a:lnTo>
                  <a:lnTo>
                    <a:pt x="129632" y="35734"/>
                  </a:lnTo>
                  <a:lnTo>
                    <a:pt x="93102" y="61556"/>
                  </a:lnTo>
                  <a:lnTo>
                    <a:pt x="61556" y="93102"/>
                  </a:lnTo>
                  <a:lnTo>
                    <a:pt x="35734" y="129632"/>
                  </a:lnTo>
                  <a:lnTo>
                    <a:pt x="16374" y="170406"/>
                  </a:lnTo>
                  <a:lnTo>
                    <a:pt x="4216" y="214687"/>
                  </a:lnTo>
                  <a:lnTo>
                    <a:pt x="0" y="261734"/>
                  </a:lnTo>
                  <a:lnTo>
                    <a:pt x="0" y="1452765"/>
                  </a:lnTo>
                  <a:lnTo>
                    <a:pt x="4216" y="1499812"/>
                  </a:lnTo>
                  <a:lnTo>
                    <a:pt x="16374" y="1544093"/>
                  </a:lnTo>
                  <a:lnTo>
                    <a:pt x="35734" y="1584867"/>
                  </a:lnTo>
                  <a:lnTo>
                    <a:pt x="61556" y="1621397"/>
                  </a:lnTo>
                  <a:lnTo>
                    <a:pt x="93102" y="1652943"/>
                  </a:lnTo>
                  <a:lnTo>
                    <a:pt x="129632" y="1678765"/>
                  </a:lnTo>
                  <a:lnTo>
                    <a:pt x="170406" y="1698125"/>
                  </a:lnTo>
                  <a:lnTo>
                    <a:pt x="214687" y="1710283"/>
                  </a:lnTo>
                  <a:lnTo>
                    <a:pt x="261734" y="1714500"/>
                  </a:lnTo>
                  <a:lnTo>
                    <a:pt x="2056269" y="1714500"/>
                  </a:lnTo>
                  <a:lnTo>
                    <a:pt x="2103316" y="1710283"/>
                  </a:lnTo>
                  <a:lnTo>
                    <a:pt x="2147597" y="1698125"/>
                  </a:lnTo>
                  <a:lnTo>
                    <a:pt x="2188371" y="1678765"/>
                  </a:lnTo>
                  <a:lnTo>
                    <a:pt x="2224901" y="1652943"/>
                  </a:lnTo>
                  <a:lnTo>
                    <a:pt x="2256447" y="1621397"/>
                  </a:lnTo>
                  <a:lnTo>
                    <a:pt x="2282269" y="1584867"/>
                  </a:lnTo>
                  <a:lnTo>
                    <a:pt x="2301629" y="1544093"/>
                  </a:lnTo>
                  <a:lnTo>
                    <a:pt x="2313787" y="1499812"/>
                  </a:lnTo>
                  <a:lnTo>
                    <a:pt x="2318004" y="1452765"/>
                  </a:lnTo>
                  <a:lnTo>
                    <a:pt x="2318004" y="261734"/>
                  </a:lnTo>
                  <a:lnTo>
                    <a:pt x="2313787" y="214687"/>
                  </a:lnTo>
                  <a:lnTo>
                    <a:pt x="2301629" y="170406"/>
                  </a:lnTo>
                  <a:lnTo>
                    <a:pt x="2282269" y="129632"/>
                  </a:lnTo>
                  <a:lnTo>
                    <a:pt x="2256447" y="93102"/>
                  </a:lnTo>
                  <a:lnTo>
                    <a:pt x="2224901" y="61556"/>
                  </a:lnTo>
                  <a:lnTo>
                    <a:pt x="2188371" y="35734"/>
                  </a:lnTo>
                  <a:lnTo>
                    <a:pt x="2147597" y="16374"/>
                  </a:lnTo>
                  <a:lnTo>
                    <a:pt x="2103316" y="4216"/>
                  </a:lnTo>
                  <a:lnTo>
                    <a:pt x="2056269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58833" y="4216146"/>
              <a:ext cx="2318385" cy="1714500"/>
            </a:xfrm>
            <a:custGeom>
              <a:avLst/>
              <a:gdLst/>
              <a:ahLst/>
              <a:cxnLst/>
              <a:rect l="l" t="t" r="r" b="b"/>
              <a:pathLst>
                <a:path w="2318384" h="1714500">
                  <a:moveTo>
                    <a:pt x="0" y="261734"/>
                  </a:moveTo>
                  <a:lnTo>
                    <a:pt x="4216" y="214687"/>
                  </a:lnTo>
                  <a:lnTo>
                    <a:pt x="16374" y="170406"/>
                  </a:lnTo>
                  <a:lnTo>
                    <a:pt x="35734" y="129632"/>
                  </a:lnTo>
                  <a:lnTo>
                    <a:pt x="61556" y="93102"/>
                  </a:lnTo>
                  <a:lnTo>
                    <a:pt x="93102" y="61556"/>
                  </a:lnTo>
                  <a:lnTo>
                    <a:pt x="129632" y="35734"/>
                  </a:lnTo>
                  <a:lnTo>
                    <a:pt x="170406" y="16374"/>
                  </a:lnTo>
                  <a:lnTo>
                    <a:pt x="214687" y="4216"/>
                  </a:lnTo>
                  <a:lnTo>
                    <a:pt x="261734" y="0"/>
                  </a:lnTo>
                  <a:lnTo>
                    <a:pt x="2056269" y="0"/>
                  </a:lnTo>
                  <a:lnTo>
                    <a:pt x="2103316" y="4216"/>
                  </a:lnTo>
                  <a:lnTo>
                    <a:pt x="2147597" y="16374"/>
                  </a:lnTo>
                  <a:lnTo>
                    <a:pt x="2188371" y="35734"/>
                  </a:lnTo>
                  <a:lnTo>
                    <a:pt x="2224901" y="61556"/>
                  </a:lnTo>
                  <a:lnTo>
                    <a:pt x="2256447" y="93102"/>
                  </a:lnTo>
                  <a:lnTo>
                    <a:pt x="2282269" y="129632"/>
                  </a:lnTo>
                  <a:lnTo>
                    <a:pt x="2301629" y="170406"/>
                  </a:lnTo>
                  <a:lnTo>
                    <a:pt x="2313787" y="214687"/>
                  </a:lnTo>
                  <a:lnTo>
                    <a:pt x="2318004" y="261734"/>
                  </a:lnTo>
                  <a:lnTo>
                    <a:pt x="2318004" y="1452765"/>
                  </a:lnTo>
                  <a:lnTo>
                    <a:pt x="2313787" y="1499812"/>
                  </a:lnTo>
                  <a:lnTo>
                    <a:pt x="2301629" y="1544093"/>
                  </a:lnTo>
                  <a:lnTo>
                    <a:pt x="2282269" y="1584867"/>
                  </a:lnTo>
                  <a:lnTo>
                    <a:pt x="2256447" y="1621397"/>
                  </a:lnTo>
                  <a:lnTo>
                    <a:pt x="2224901" y="1652943"/>
                  </a:lnTo>
                  <a:lnTo>
                    <a:pt x="2188371" y="1678765"/>
                  </a:lnTo>
                  <a:lnTo>
                    <a:pt x="2147597" y="1698125"/>
                  </a:lnTo>
                  <a:lnTo>
                    <a:pt x="2103316" y="1710283"/>
                  </a:lnTo>
                  <a:lnTo>
                    <a:pt x="2056269" y="1714500"/>
                  </a:lnTo>
                  <a:lnTo>
                    <a:pt x="261734" y="1714500"/>
                  </a:lnTo>
                  <a:lnTo>
                    <a:pt x="214687" y="1710283"/>
                  </a:lnTo>
                  <a:lnTo>
                    <a:pt x="170406" y="1698125"/>
                  </a:lnTo>
                  <a:lnTo>
                    <a:pt x="129632" y="1678765"/>
                  </a:lnTo>
                  <a:lnTo>
                    <a:pt x="93102" y="1652943"/>
                  </a:lnTo>
                  <a:lnTo>
                    <a:pt x="61556" y="1621397"/>
                  </a:lnTo>
                  <a:lnTo>
                    <a:pt x="35734" y="1584867"/>
                  </a:lnTo>
                  <a:lnTo>
                    <a:pt x="16374" y="1544093"/>
                  </a:lnTo>
                  <a:lnTo>
                    <a:pt x="4216" y="1499812"/>
                  </a:lnTo>
                  <a:lnTo>
                    <a:pt x="0" y="1452765"/>
                  </a:lnTo>
                  <a:lnTo>
                    <a:pt x="0" y="261734"/>
                  </a:lnTo>
                  <a:close/>
                </a:path>
              </a:pathLst>
            </a:custGeom>
            <a:ln w="19050">
              <a:solidFill>
                <a:srgbClr val="0644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32872" y="4130421"/>
              <a:ext cx="169925" cy="16992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117073" y="3303270"/>
              <a:ext cx="0" cy="836294"/>
            </a:xfrm>
            <a:custGeom>
              <a:avLst/>
              <a:gdLst/>
              <a:ahLst/>
              <a:cxnLst/>
              <a:rect l="l" t="t" r="r" b="b"/>
              <a:pathLst>
                <a:path h="836295">
                  <a:moveTo>
                    <a:pt x="0" y="0"/>
                  </a:moveTo>
                  <a:lnTo>
                    <a:pt x="0" y="836155"/>
                  </a:lnTo>
                </a:path>
              </a:pathLst>
            </a:custGeom>
            <a:ln w="19050">
              <a:solidFill>
                <a:srgbClr val="0644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683304" y="4480153"/>
            <a:ext cx="19094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7970" algn="ctr">
              <a:lnSpc>
                <a:spcPct val="150000"/>
              </a:lnSpc>
              <a:spcBef>
                <a:spcPts val="100"/>
              </a:spcBef>
            </a:pPr>
            <a:r>
              <a:rPr sz="1200" spc="-10" dirty="0">
                <a:solidFill>
                  <a:srgbClr val="404040"/>
                </a:solidFill>
                <a:latin typeface="BM EULJIRO TTF"/>
                <a:cs typeface="BM EULJIRO TTF"/>
              </a:rPr>
              <a:t>Konlpy(코엔엘파이)의</a:t>
            </a:r>
            <a:r>
              <a:rPr sz="1200" spc="500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BM EULJIRO TTF"/>
                <a:cs typeface="BM EULJIRO TTF"/>
              </a:rPr>
              <a:t>Okt</a:t>
            </a:r>
            <a:r>
              <a:rPr sz="1200" spc="-55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sz="1200" dirty="0">
                <a:solidFill>
                  <a:srgbClr val="404040"/>
                </a:solidFill>
                <a:latin typeface="BM EULJIRO TTF"/>
                <a:cs typeface="BM EULJIRO TTF"/>
              </a:rPr>
              <a:t>모듈을</a:t>
            </a:r>
            <a:r>
              <a:rPr sz="1200" spc="-25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sz="1200" dirty="0">
                <a:solidFill>
                  <a:srgbClr val="404040"/>
                </a:solidFill>
                <a:latin typeface="BM EULJIRO TTF"/>
                <a:cs typeface="BM EULJIRO TTF"/>
              </a:rPr>
              <a:t>통한</a:t>
            </a:r>
            <a:r>
              <a:rPr sz="1200" spc="-35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BM EULJIRO TTF"/>
                <a:cs typeface="BM EULJIRO TTF"/>
              </a:rPr>
              <a:t>토큰화,</a:t>
            </a:r>
            <a:r>
              <a:rPr sz="1200" spc="-30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sz="1200" spc="-25" dirty="0" err="1">
                <a:solidFill>
                  <a:srgbClr val="404040"/>
                </a:solidFill>
                <a:latin typeface="BM EULJIRO TTF"/>
                <a:cs typeface="BM EULJIRO TTF"/>
              </a:rPr>
              <a:t>정규화</a:t>
            </a:r>
            <a:r>
              <a:rPr lang="en-US" altLang="ko-KR" sz="1200" spc="-25" dirty="0">
                <a:solidFill>
                  <a:srgbClr val="404040"/>
                </a:solidFill>
                <a:latin typeface="BM EULJIRO TTF"/>
                <a:cs typeface="BM EULJIRO TTF"/>
              </a:rPr>
              <a:t>,</a:t>
            </a:r>
            <a:r>
              <a:rPr lang="ko-KR" altLang="en-US" sz="1200" spc="-25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sz="1200" dirty="0" err="1">
                <a:solidFill>
                  <a:srgbClr val="404040"/>
                </a:solidFill>
                <a:latin typeface="BM EULJIRO TTF"/>
                <a:cs typeface="BM EULJIRO TTF"/>
              </a:rPr>
              <a:t>불용어</a:t>
            </a:r>
            <a:r>
              <a:rPr sz="1200" spc="10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sz="1200" dirty="0">
                <a:solidFill>
                  <a:srgbClr val="404040"/>
                </a:solidFill>
                <a:latin typeface="BM EULJIRO TTF"/>
                <a:cs typeface="BM EULJIRO TTF"/>
              </a:rPr>
              <a:t>제거</a:t>
            </a:r>
            <a:r>
              <a:rPr sz="1200" spc="10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BM EULJIRO TTF"/>
                <a:cs typeface="BM EULJIRO TTF"/>
              </a:rPr>
              <a:t>등 </a:t>
            </a:r>
            <a:r>
              <a:rPr sz="1200" spc="65" dirty="0" err="1">
                <a:solidFill>
                  <a:srgbClr val="404040"/>
                </a:solidFill>
                <a:latin typeface="BM EULJIRO TTF"/>
                <a:cs typeface="BM EULJIRO TTF"/>
              </a:rPr>
              <a:t>전처리</a:t>
            </a:r>
            <a:r>
              <a:rPr sz="1200" spc="-10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sz="1200" spc="40" dirty="0" err="1">
                <a:solidFill>
                  <a:srgbClr val="404040"/>
                </a:solidFill>
                <a:latin typeface="BM EULJIRO TTF"/>
                <a:cs typeface="BM EULJIRO TTF"/>
              </a:rPr>
              <a:t>작업</a:t>
            </a:r>
            <a:r>
              <a:rPr lang="ko-KR" altLang="en-US" sz="1200" spc="40" dirty="0">
                <a:solidFill>
                  <a:srgbClr val="404040"/>
                </a:solidFill>
                <a:latin typeface="BM EULJIRO TTF"/>
                <a:cs typeface="BM EULJIRO TTF"/>
              </a:rPr>
              <a:t> 진행</a:t>
            </a:r>
            <a:endParaRPr sz="1200" dirty="0">
              <a:latin typeface="BM EULJIRO TTF"/>
              <a:cs typeface="BM EULJIRO TT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5092" y="4367149"/>
            <a:ext cx="1927860" cy="1367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심화실습을 위해 사이트 접속 제한</a:t>
            </a:r>
            <a:r>
              <a:rPr lang="en-US" altLang="ko-KR" sz="1200" dirty="0">
                <a:solidFill>
                  <a:srgbClr val="404040"/>
                </a:solidFill>
                <a:latin typeface="BM EULJIRO TTF"/>
                <a:cs typeface="BM EULJIRO TTF"/>
              </a:rPr>
              <a:t>,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lang="en-US" altLang="ko-KR" sz="1200" dirty="0">
                <a:solidFill>
                  <a:srgbClr val="404040"/>
                </a:solidFill>
                <a:latin typeface="BM EULJIRO TTF"/>
                <a:cs typeface="BM EULJIRO TTF"/>
              </a:rPr>
              <a:t>JSON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 기반 환경 등</a:t>
            </a:r>
            <a:r>
              <a:rPr lang="en-US" altLang="ko-KR" sz="1200" dirty="0">
                <a:solidFill>
                  <a:srgbClr val="404040"/>
                </a:solidFill>
                <a:latin typeface="BM EULJIRO TTF"/>
                <a:cs typeface="BM EULJIRO TTF"/>
              </a:rPr>
              <a:t>,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lang="en-US" altLang="ko-KR" sz="1200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기존 수업보다 </a:t>
            </a:r>
            <a:r>
              <a:rPr lang="ko-KR" altLang="en-US" sz="1200" dirty="0" err="1">
                <a:solidFill>
                  <a:srgbClr val="404040"/>
                </a:solidFill>
                <a:latin typeface="BM EULJIRO TTF"/>
                <a:cs typeface="BM EULJIRO TTF"/>
              </a:rPr>
              <a:t>크롤링이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 제한된 </a:t>
            </a:r>
            <a:r>
              <a:rPr lang="ko-KR" altLang="en-US" sz="1200" dirty="0" err="1">
                <a:solidFill>
                  <a:srgbClr val="404040"/>
                </a:solidFill>
                <a:latin typeface="BM EULJIRO TTF"/>
                <a:cs typeface="BM EULJIRO TTF"/>
              </a:rPr>
              <a:t>웹툰사이트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lang="en-US" altLang="ko-KR" sz="1200" dirty="0">
                <a:solidFill>
                  <a:srgbClr val="404040"/>
                </a:solidFill>
                <a:latin typeface="BM EULJIRO TTF"/>
                <a:cs typeface="BM EULJIRO TTF"/>
              </a:rPr>
              <a:t>‘</a:t>
            </a:r>
            <a:r>
              <a:rPr lang="ko-KR" altLang="en-US" sz="1200" dirty="0" err="1">
                <a:solidFill>
                  <a:srgbClr val="404040"/>
                </a:solidFill>
                <a:latin typeface="BM EULJIRO TTF"/>
                <a:cs typeface="BM EULJIRO TTF"/>
              </a:rPr>
              <a:t>봄툰</a:t>
            </a:r>
            <a:r>
              <a:rPr lang="en-US" altLang="ko-KR" sz="1200" dirty="0">
                <a:solidFill>
                  <a:srgbClr val="404040"/>
                </a:solidFill>
                <a:latin typeface="BM EULJIRO TTF"/>
                <a:cs typeface="BM EULJIRO TTF"/>
              </a:rPr>
              <a:t>’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을 </a:t>
            </a:r>
            <a:r>
              <a:rPr lang="ko-KR" altLang="en-US" sz="1200" dirty="0" err="1">
                <a:solidFill>
                  <a:srgbClr val="404040"/>
                </a:solidFill>
                <a:latin typeface="BM EULJIRO TTF"/>
                <a:cs typeface="BM EULJIRO TTF"/>
              </a:rPr>
              <a:t>크롤링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 대상으로 선정</a:t>
            </a:r>
            <a:r>
              <a:rPr lang="en-US" altLang="ko-KR" sz="1200" dirty="0">
                <a:solidFill>
                  <a:srgbClr val="404040"/>
                </a:solidFill>
                <a:latin typeface="BM EULJIRO TTF"/>
                <a:cs typeface="BM EULJIRO TTF"/>
              </a:rPr>
              <a:t>.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endParaRPr sz="1200" dirty="0">
              <a:latin typeface="BM EULJIRO TTF"/>
              <a:cs typeface="BM EULJIRO TT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05505" y="2854972"/>
            <a:ext cx="249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BEBEBE"/>
                </a:solidFill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75337" y="2871698"/>
            <a:ext cx="249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BEBEBE"/>
                </a:solidFill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25865" y="2854972"/>
            <a:ext cx="249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BEBEBE"/>
                </a:solidFill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88734" y="4618647"/>
            <a:ext cx="1758314" cy="65915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텍스트 </a:t>
            </a:r>
            <a:r>
              <a:rPr lang="ko-KR" altLang="en-US" sz="1200" dirty="0" err="1">
                <a:solidFill>
                  <a:srgbClr val="404040"/>
                </a:solidFill>
                <a:latin typeface="BM EULJIRO TTF"/>
                <a:cs typeface="BM EULJIRO TTF"/>
              </a:rPr>
              <a:t>전처리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 자료를 바탕으로 </a:t>
            </a:r>
            <a:r>
              <a:rPr lang="ko-KR" altLang="en-US" sz="1200" dirty="0" err="1">
                <a:solidFill>
                  <a:srgbClr val="404040"/>
                </a:solidFill>
                <a:latin typeface="BM EULJIRO TTF"/>
                <a:cs typeface="BM EULJIRO TTF"/>
              </a:rPr>
              <a:t>워드클라우드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 작성</a:t>
            </a:r>
            <a:endParaRPr sz="1200" dirty="0">
              <a:latin typeface="BM EULJIRO TTF"/>
              <a:cs typeface="BM EULJIRO TT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55709" y="4618647"/>
            <a:ext cx="1720214" cy="10906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6220">
              <a:lnSpc>
                <a:spcPct val="15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BM EULJIRO TTF"/>
                <a:cs typeface="BM EULJIRO TTF"/>
              </a:rPr>
              <a:t>실사용자들의</a:t>
            </a:r>
            <a:r>
              <a:rPr sz="1200" spc="10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sz="1200" spc="-25" dirty="0" err="1">
                <a:solidFill>
                  <a:srgbClr val="404040"/>
                </a:solidFill>
                <a:latin typeface="BM EULJIRO TTF"/>
                <a:cs typeface="BM EULJIRO TTF"/>
              </a:rPr>
              <a:t>리뷰를</a:t>
            </a:r>
            <a:r>
              <a:rPr sz="1200" spc="-25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lang="ko-KR" altLang="en-US" sz="1200" dirty="0" err="1">
                <a:solidFill>
                  <a:srgbClr val="404040"/>
                </a:solidFill>
                <a:latin typeface="BM EULJIRO TTF"/>
                <a:cs typeface="BM EULJIRO TTF"/>
              </a:rPr>
              <a:t>워드클라우드에</a:t>
            </a:r>
            <a:r>
              <a:rPr lang="ko-KR" altLang="en-US" sz="1200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sz="1200" spc="-20" dirty="0" err="1">
                <a:solidFill>
                  <a:srgbClr val="404040"/>
                </a:solidFill>
                <a:latin typeface="BM EULJIRO TTF"/>
                <a:cs typeface="BM EULJIRO TTF"/>
              </a:rPr>
              <a:t>적용시켜</a:t>
            </a:r>
            <a:r>
              <a:rPr sz="1200" spc="-20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sz="1200" dirty="0">
                <a:solidFill>
                  <a:srgbClr val="404040"/>
                </a:solidFill>
                <a:latin typeface="BM EULJIRO TTF"/>
                <a:cs typeface="BM EULJIRO TTF"/>
              </a:rPr>
              <a:t>마케팅을</a:t>
            </a:r>
            <a:r>
              <a:rPr sz="1200" spc="70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sz="1200" dirty="0">
                <a:solidFill>
                  <a:srgbClr val="404040"/>
                </a:solidFill>
                <a:latin typeface="BM EULJIRO TTF"/>
                <a:cs typeface="BM EULJIRO TTF"/>
              </a:rPr>
              <a:t>위한</a:t>
            </a:r>
            <a:r>
              <a:rPr sz="1200" spc="60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sz="1200" dirty="0">
                <a:solidFill>
                  <a:srgbClr val="404040"/>
                </a:solidFill>
                <a:latin typeface="BM EULJIRO TTF"/>
                <a:cs typeface="BM EULJIRO TTF"/>
              </a:rPr>
              <a:t>인사이트</a:t>
            </a:r>
            <a:r>
              <a:rPr sz="1200" spc="75" dirty="0">
                <a:solidFill>
                  <a:srgbClr val="404040"/>
                </a:solidFill>
                <a:latin typeface="BM EULJIRO TTF"/>
                <a:cs typeface="BM EULJIRO TTF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BM EULJIRO TTF"/>
                <a:cs typeface="BM EULJIRO TTF"/>
              </a:rPr>
              <a:t>도출</a:t>
            </a:r>
            <a:endParaRPr sz="1200" dirty="0">
              <a:latin typeface="BM EULJIRO TTF"/>
              <a:cs typeface="BM EULJIRO TTF"/>
            </a:endParaRPr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B60B4AAE-B301-F37E-36D8-9FDDB1E8E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1249A4-20BF-6135-38D5-CBAC2FF7A3DC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45" name="직선 연결선 17">
            <a:extLst>
              <a:ext uri="{FF2B5EF4-FFF2-40B4-BE49-F238E27FC236}">
                <a16:creationId xmlns:a16="http://schemas.microsoft.com/office/drawing/2014/main" id="{2B4E62CC-0D09-2F19-1595-D51515270872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9495" y="1603247"/>
            <a:ext cx="2051305" cy="71230"/>
          </a:xfrm>
          <a:custGeom>
            <a:avLst/>
            <a:gdLst/>
            <a:ahLst/>
            <a:cxnLst/>
            <a:rect l="l" t="t" r="r" b="b"/>
            <a:pathLst>
              <a:path w="2158365" h="76200">
                <a:moveTo>
                  <a:pt x="2157984" y="0"/>
                </a:moveTo>
                <a:lnTo>
                  <a:pt x="0" y="0"/>
                </a:lnTo>
                <a:lnTo>
                  <a:pt x="0" y="76200"/>
                </a:lnTo>
                <a:lnTo>
                  <a:pt x="2157984" y="76200"/>
                </a:lnTo>
                <a:lnTo>
                  <a:pt x="2157984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8330" y="1353235"/>
            <a:ext cx="30992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20" dirty="0" err="1">
                <a:latin typeface="Noto Sans CJK HK"/>
                <a:cs typeface="Noto Sans CJK HK"/>
              </a:rPr>
              <a:t>프로젝트</a:t>
            </a:r>
            <a:r>
              <a:rPr sz="2000" b="1" spc="5" dirty="0">
                <a:latin typeface="Noto Sans CJK HK"/>
                <a:cs typeface="Noto Sans CJK HK"/>
              </a:rPr>
              <a:t> </a:t>
            </a:r>
            <a:r>
              <a:rPr lang="ko-KR" altLang="en-US" sz="2000" b="1" spc="-105" dirty="0">
                <a:latin typeface="Noto Sans CJK HK"/>
                <a:cs typeface="Noto Sans CJK HK"/>
              </a:rPr>
              <a:t>수행 과정</a:t>
            </a:r>
            <a:endParaRPr sz="2000" dirty="0">
              <a:latin typeface="Noto Sans CJK HK"/>
              <a:cs typeface="Noto Sans CJK HK"/>
            </a:endParaRPr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B60B4AAE-B301-F37E-36D8-9FDDB1E8E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1249A4-20BF-6135-38D5-CBAC2FF7A3DC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graphicFrame>
        <p:nvGraphicFramePr>
          <p:cNvPr id="40" name="표 22">
            <a:extLst>
              <a:ext uri="{FF2B5EF4-FFF2-40B4-BE49-F238E27FC236}">
                <a16:creationId xmlns:a16="http://schemas.microsoft.com/office/drawing/2014/main" id="{416CB626-70D8-70F4-EEBE-6D1C56AC2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96456"/>
              </p:ext>
            </p:extLst>
          </p:nvPr>
        </p:nvGraphicFramePr>
        <p:xfrm>
          <a:off x="895871" y="2590800"/>
          <a:ext cx="10153129" cy="32845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44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1"/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44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1"/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44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4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500" b="0" i="1" u="none" strike="noStrike" kern="0" cap="none" spc="-100" normalizeH="0" baseline="0" noProof="0" dirty="0">
                          <a:ln>
                            <a:noFill/>
                          </a:ln>
                          <a:solidFill>
                            <a:srgbClr val="EEECE1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34" charset="-127"/>
                          <a:cs typeface="+mn-cs"/>
                        </a:rPr>
                        <a:t>3/22(</a:t>
                      </a:r>
                      <a:r>
                        <a:rPr kumimoji="0" lang="ko-KR" altLang="en-US" sz="1500" b="0" i="1" u="none" strike="noStrike" kern="0" cap="none" spc="-100" normalizeH="0" baseline="0" noProof="0" dirty="0">
                          <a:ln>
                            <a:noFill/>
                          </a:ln>
                          <a:solidFill>
                            <a:srgbClr val="EEECE1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34" charset="-127"/>
                          <a:cs typeface="+mn-cs"/>
                        </a:rPr>
                        <a:t>금</a:t>
                      </a:r>
                      <a:r>
                        <a:rPr kumimoji="0" lang="en-US" altLang="ko-KR" sz="1500" b="0" i="1" u="none" strike="noStrike" kern="0" cap="none" spc="-100" normalizeH="0" baseline="0" noProof="0" dirty="0">
                          <a:ln>
                            <a:noFill/>
                          </a:ln>
                          <a:solidFill>
                            <a:srgbClr val="EEECE1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34" charset="-127"/>
                          <a:cs typeface="+mn-cs"/>
                        </a:rPr>
                        <a:t>) ~ 3/25(</a:t>
                      </a:r>
                      <a:r>
                        <a:rPr kumimoji="0" lang="ko-KR" altLang="en-US" sz="1500" b="0" i="1" u="none" strike="noStrike" kern="0" cap="none" spc="-100" normalizeH="0" baseline="0" noProof="0" dirty="0">
                          <a:ln>
                            <a:noFill/>
                          </a:ln>
                          <a:solidFill>
                            <a:srgbClr val="EEECE1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34" charset="-127"/>
                          <a:cs typeface="+mn-cs"/>
                        </a:rPr>
                        <a:t>월</a:t>
                      </a:r>
                      <a:r>
                        <a:rPr kumimoji="0" lang="en-US" altLang="ko-KR" sz="1500" b="0" i="1" u="none" strike="noStrike" kern="0" cap="none" spc="-100" normalizeH="0" baseline="0" noProof="0" dirty="0">
                          <a:ln>
                            <a:noFill/>
                          </a:ln>
                          <a:solidFill>
                            <a:srgbClr val="EEECE1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34" charset="-127"/>
                          <a:cs typeface="+mn-cs"/>
                        </a:rPr>
                        <a:t>)</a:t>
                      </a:r>
                      <a:endParaRPr kumimoji="0" lang="en-US" altLang="ko-KR" sz="1500" b="0" i="1" u="none" strike="noStrike" kern="0" cap="none" spc="-100" normalizeH="0" baseline="0" noProof="0" dirty="0">
                        <a:ln>
                          <a:noFill/>
                        </a:ln>
                        <a:solidFill>
                          <a:srgbClr val="EEECE1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 기획안 취합 및 선정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다수결에 의한  주제 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500" b="0" i="1" u="none" strike="noStrike" kern="0" cap="none" spc="-100" normalizeH="0" baseline="0" noProof="0" dirty="0">
                          <a:ln>
                            <a:noFill/>
                          </a:ln>
                          <a:solidFill>
                            <a:srgbClr val="EEECE1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34" charset="-127"/>
                          <a:cs typeface="+mn-cs"/>
                        </a:rPr>
                        <a:t>3/25(</a:t>
                      </a:r>
                      <a:r>
                        <a:rPr kumimoji="0" lang="ko-KR" altLang="en-US" sz="1500" b="0" i="1" u="none" strike="noStrike" kern="0" cap="none" spc="-100" normalizeH="0" baseline="0" noProof="0" dirty="0">
                          <a:ln>
                            <a:noFill/>
                          </a:ln>
                          <a:solidFill>
                            <a:srgbClr val="EEECE1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34" charset="-127"/>
                          <a:cs typeface="+mn-cs"/>
                        </a:rPr>
                        <a:t>월</a:t>
                      </a:r>
                      <a:r>
                        <a:rPr kumimoji="0" lang="en-US" altLang="ko-KR" sz="1500" b="0" i="1" u="none" strike="noStrike" kern="0" cap="none" spc="-100" normalizeH="0" baseline="0" noProof="0" dirty="0">
                          <a:ln>
                            <a:noFill/>
                          </a:ln>
                          <a:solidFill>
                            <a:srgbClr val="EEECE1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34" charset="-127"/>
                          <a:cs typeface="+mn-cs"/>
                        </a:rPr>
                        <a:t>) ~ 4/1(</a:t>
                      </a:r>
                      <a:r>
                        <a:rPr kumimoji="0" lang="ko-KR" altLang="en-US" sz="1500" b="0" i="1" u="none" strike="noStrike" kern="0" cap="none" spc="-100" normalizeH="0" baseline="0" noProof="0" dirty="0">
                          <a:ln>
                            <a:noFill/>
                          </a:ln>
                          <a:solidFill>
                            <a:srgbClr val="EEECE1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34" charset="-127"/>
                          <a:cs typeface="+mn-cs"/>
                        </a:rPr>
                        <a:t>월</a:t>
                      </a:r>
                      <a:r>
                        <a:rPr kumimoji="0" lang="en-US" altLang="ko-KR" sz="1500" b="0" i="1" u="none" strike="noStrike" kern="0" cap="none" spc="-100" normalizeH="0" baseline="0" noProof="0" dirty="0">
                          <a:ln>
                            <a:noFill/>
                          </a:ln>
                          <a:solidFill>
                            <a:srgbClr val="EEECE1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34" charset="-127"/>
                          <a:cs typeface="+mn-cs"/>
                        </a:rPr>
                        <a:t>)</a:t>
                      </a:r>
                      <a:endParaRPr kumimoji="0" lang="en-US" altLang="ko-KR" sz="1500" b="0" i="1" u="none" strike="noStrike" kern="0" cap="none" spc="-100" normalizeH="0" baseline="0" noProof="0" dirty="0">
                        <a:ln>
                          <a:noFill/>
                        </a:ln>
                        <a:solidFill>
                          <a:srgbClr val="EEECE1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500" b="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봄툰</a:t>
                      </a:r>
                      <a:r>
                        <a:rPr lang="en-US" altLang="ko-KR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 댓글 </a:t>
                      </a:r>
                      <a:r>
                        <a:rPr lang="ko-KR" altLang="en-US" sz="1500" b="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크롤링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및 </a:t>
                      </a:r>
                      <a:r>
                        <a:rPr lang="ko-KR" altLang="en-US" sz="1500" b="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방안별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코드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Requests, Selenium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500" b="0" i="1" u="none" strike="noStrike" kern="0" cap="none" spc="-100" normalizeH="0" baseline="0" noProof="0" dirty="0">
                          <a:ln>
                            <a:noFill/>
                          </a:ln>
                          <a:solidFill>
                            <a:srgbClr val="EEECE1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34" charset="-127"/>
                          <a:cs typeface="+mn-cs"/>
                        </a:rPr>
                        <a:t>4/5(</a:t>
                      </a:r>
                      <a:r>
                        <a:rPr kumimoji="0" lang="ko-KR" altLang="en-US" sz="1500" b="0" i="1" u="none" strike="noStrike" kern="0" cap="none" spc="-100" normalizeH="0" baseline="0" noProof="0" dirty="0">
                          <a:ln>
                            <a:noFill/>
                          </a:ln>
                          <a:solidFill>
                            <a:srgbClr val="EEECE1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34" charset="-127"/>
                          <a:cs typeface="+mn-cs"/>
                        </a:rPr>
                        <a:t>금</a:t>
                      </a:r>
                      <a:r>
                        <a:rPr kumimoji="0" lang="en-US" altLang="ko-KR" sz="1500" b="0" i="1" u="none" strike="noStrike" kern="0" cap="none" spc="-100" normalizeH="0" baseline="0" noProof="0" dirty="0">
                          <a:ln>
                            <a:noFill/>
                          </a:ln>
                          <a:solidFill>
                            <a:srgbClr val="EEECE1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34" charset="-127"/>
                          <a:cs typeface="+mn-cs"/>
                        </a:rPr>
                        <a:t>) ~ 4/9(</a:t>
                      </a:r>
                      <a:r>
                        <a:rPr kumimoji="0" lang="ko-KR" altLang="en-US" sz="1500" b="0" i="1" u="none" strike="noStrike" kern="0" cap="none" spc="-100" normalizeH="0" baseline="0" noProof="0" dirty="0">
                          <a:ln>
                            <a:noFill/>
                          </a:ln>
                          <a:solidFill>
                            <a:srgbClr val="EEECE1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34" charset="-127"/>
                          <a:cs typeface="+mn-cs"/>
                        </a:rPr>
                        <a:t>월</a:t>
                      </a:r>
                      <a:r>
                        <a:rPr kumimoji="0" lang="en-US" altLang="ko-KR" sz="1500" b="0" i="1" u="none" strike="noStrike" kern="0" cap="none" spc="-100" normalizeH="0" baseline="0" noProof="0" dirty="0">
                          <a:ln>
                            <a:noFill/>
                          </a:ln>
                          <a:solidFill>
                            <a:srgbClr val="EEECE1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34" charset="-127"/>
                          <a:cs typeface="+mn-cs"/>
                        </a:rPr>
                        <a:t>)</a:t>
                      </a:r>
                      <a:endParaRPr kumimoji="0" lang="en-US" altLang="ko-KR" sz="1500" b="0" i="1" u="none" strike="noStrike" kern="0" cap="none" spc="-100" normalizeH="0" baseline="0" noProof="0" dirty="0">
                        <a:ln>
                          <a:noFill/>
                        </a:ln>
                        <a:solidFill>
                          <a:srgbClr val="EEECE1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댓글 </a:t>
                      </a:r>
                      <a:r>
                        <a:rPr lang="ko-KR" altLang="en-US" sz="1500" b="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결측치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제거 및 </a:t>
                      </a:r>
                      <a:r>
                        <a:rPr lang="ko-KR" altLang="en-US" sz="1500" b="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불용어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사전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형태소 분석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en-US" altLang="ko-KR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 b="0" i="1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Okt</a:t>
                      </a:r>
                      <a:r>
                        <a:rPr lang="en-US" altLang="ko-KR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500" b="0" i="1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Mecab</a:t>
                      </a:r>
                      <a:r>
                        <a:rPr lang="en-US" altLang="ko-KR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b="0" i="1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Pororo</a:t>
                      </a:r>
                      <a:r>
                        <a:rPr lang="en-US" altLang="ko-KR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 </a:t>
                      </a:r>
                      <a:r>
                        <a:rPr lang="en-US" altLang="ko-KR" sz="1500" b="0" i="1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Khaii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워드 클라우드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4/9(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4/11(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i="1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전처리된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데이터 </a:t>
                      </a:r>
                      <a:r>
                        <a:rPr lang="ko-KR" altLang="en-US" sz="1500" b="0" i="1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워드클라우드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PPT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제작</a:t>
                      </a:r>
                      <a:endParaRPr lang="en-US" altLang="ko-KR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3/22(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4/11(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cxnSp>
        <p:nvCxnSpPr>
          <p:cNvPr id="41" name="직선 연결선 17">
            <a:extLst>
              <a:ext uri="{FF2B5EF4-FFF2-40B4-BE49-F238E27FC236}">
                <a16:creationId xmlns:a16="http://schemas.microsoft.com/office/drawing/2014/main" id="{3BD395AC-985C-DA0C-2E47-04F817FBF582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3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3119959" y="3793921"/>
            <a:ext cx="279400" cy="24955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z="1800" spc="-50" dirty="0">
                <a:solidFill>
                  <a:srgbClr val="BEBEBE"/>
                </a:solidFill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A5A64A7-0BD2-FD31-125B-71E7A9A01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756"/>
          <a:stretch/>
        </p:blipFill>
        <p:spPr>
          <a:xfrm>
            <a:off x="541270" y="2285999"/>
            <a:ext cx="5439808" cy="217686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A86DA36-0682-7708-E94F-EF62FF5EB4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823"/>
          <a:stretch/>
        </p:blipFill>
        <p:spPr>
          <a:xfrm>
            <a:off x="541271" y="4462865"/>
            <a:ext cx="5460999" cy="131592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72A2DF9-11A6-9E4D-0DAB-D018F08E40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002"/>
          <a:stretch/>
        </p:blipFill>
        <p:spPr>
          <a:xfrm>
            <a:off x="541270" y="5778786"/>
            <a:ext cx="5460999" cy="844985"/>
          </a:xfrm>
          <a:prstGeom prst="rect">
            <a:avLst/>
          </a:prstGeom>
        </p:spPr>
      </p:pic>
      <p:sp>
        <p:nvSpPr>
          <p:cNvPr id="49" name="object 4">
            <a:extLst>
              <a:ext uri="{FF2B5EF4-FFF2-40B4-BE49-F238E27FC236}">
                <a16:creationId xmlns:a16="http://schemas.microsoft.com/office/drawing/2014/main" id="{9038042E-EBD4-154E-73DA-5FF795ED82AA}"/>
              </a:ext>
            </a:extLst>
          </p:cNvPr>
          <p:cNvSpPr/>
          <p:nvPr/>
        </p:nvSpPr>
        <p:spPr>
          <a:xfrm>
            <a:off x="6324600" y="1281683"/>
            <a:ext cx="5428615" cy="638810"/>
          </a:xfrm>
          <a:custGeom>
            <a:avLst/>
            <a:gdLst/>
            <a:ahLst/>
            <a:cxnLst/>
            <a:rect l="l" t="t" r="r" b="b"/>
            <a:pathLst>
              <a:path w="5428615" h="638810">
                <a:moveTo>
                  <a:pt x="5276850" y="0"/>
                </a:moveTo>
                <a:lnTo>
                  <a:pt x="151638" y="0"/>
                </a:lnTo>
                <a:lnTo>
                  <a:pt x="103710" y="7730"/>
                </a:lnTo>
                <a:lnTo>
                  <a:pt x="62084" y="29258"/>
                </a:lnTo>
                <a:lnTo>
                  <a:pt x="29258" y="62084"/>
                </a:lnTo>
                <a:lnTo>
                  <a:pt x="7730" y="103710"/>
                </a:lnTo>
                <a:lnTo>
                  <a:pt x="0" y="151637"/>
                </a:lnTo>
                <a:lnTo>
                  <a:pt x="0" y="486917"/>
                </a:lnTo>
                <a:lnTo>
                  <a:pt x="7730" y="534845"/>
                </a:lnTo>
                <a:lnTo>
                  <a:pt x="29258" y="576471"/>
                </a:lnTo>
                <a:lnTo>
                  <a:pt x="62084" y="609297"/>
                </a:lnTo>
                <a:lnTo>
                  <a:pt x="103710" y="630825"/>
                </a:lnTo>
                <a:lnTo>
                  <a:pt x="151638" y="638556"/>
                </a:lnTo>
                <a:lnTo>
                  <a:pt x="5276850" y="638556"/>
                </a:lnTo>
                <a:lnTo>
                  <a:pt x="5324777" y="630825"/>
                </a:lnTo>
                <a:lnTo>
                  <a:pt x="5366403" y="609297"/>
                </a:lnTo>
                <a:lnTo>
                  <a:pt x="5399229" y="576471"/>
                </a:lnTo>
                <a:lnTo>
                  <a:pt x="5420757" y="534845"/>
                </a:lnTo>
                <a:lnTo>
                  <a:pt x="5428488" y="486917"/>
                </a:lnTo>
                <a:lnTo>
                  <a:pt x="5428488" y="151637"/>
                </a:lnTo>
                <a:lnTo>
                  <a:pt x="5420757" y="103710"/>
                </a:lnTo>
                <a:lnTo>
                  <a:pt x="5399229" y="62084"/>
                </a:lnTo>
                <a:lnTo>
                  <a:pt x="5366403" y="29258"/>
                </a:lnTo>
                <a:lnTo>
                  <a:pt x="5324777" y="7730"/>
                </a:lnTo>
                <a:lnTo>
                  <a:pt x="527685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 anchorCtr="0"/>
          <a:lstStyle/>
          <a:p>
            <a:pPr algn="ctr"/>
            <a:r>
              <a:rPr lang="ko-KR" altLang="en-US" b="1" spc="-95" dirty="0">
                <a:solidFill>
                  <a:srgbClr val="404040"/>
                </a:solidFill>
                <a:latin typeface="Noto Sans CJK HK"/>
              </a:rPr>
              <a:t>사전기획 방안</a:t>
            </a:r>
            <a:endParaRPr b="1" spc="-95" dirty="0">
              <a:solidFill>
                <a:srgbClr val="404040"/>
              </a:solidFill>
              <a:latin typeface="Noto Sans CJK HK"/>
            </a:endParaRPr>
          </a:p>
        </p:txBody>
      </p:sp>
      <p:sp>
        <p:nvSpPr>
          <p:cNvPr id="50" name="object 4">
            <a:extLst>
              <a:ext uri="{FF2B5EF4-FFF2-40B4-BE49-F238E27FC236}">
                <a16:creationId xmlns:a16="http://schemas.microsoft.com/office/drawing/2014/main" id="{0572F452-F293-814C-2F55-F97D6EC5FE26}"/>
              </a:ext>
            </a:extLst>
          </p:cNvPr>
          <p:cNvSpPr/>
          <p:nvPr/>
        </p:nvSpPr>
        <p:spPr>
          <a:xfrm>
            <a:off x="556154" y="1281683"/>
            <a:ext cx="5428615" cy="638810"/>
          </a:xfrm>
          <a:custGeom>
            <a:avLst/>
            <a:gdLst/>
            <a:ahLst/>
            <a:cxnLst/>
            <a:rect l="l" t="t" r="r" b="b"/>
            <a:pathLst>
              <a:path w="5428615" h="638810">
                <a:moveTo>
                  <a:pt x="5276850" y="0"/>
                </a:moveTo>
                <a:lnTo>
                  <a:pt x="151638" y="0"/>
                </a:lnTo>
                <a:lnTo>
                  <a:pt x="103710" y="7730"/>
                </a:lnTo>
                <a:lnTo>
                  <a:pt x="62084" y="29258"/>
                </a:lnTo>
                <a:lnTo>
                  <a:pt x="29258" y="62084"/>
                </a:lnTo>
                <a:lnTo>
                  <a:pt x="7730" y="103710"/>
                </a:lnTo>
                <a:lnTo>
                  <a:pt x="0" y="151637"/>
                </a:lnTo>
                <a:lnTo>
                  <a:pt x="0" y="486917"/>
                </a:lnTo>
                <a:lnTo>
                  <a:pt x="7730" y="534845"/>
                </a:lnTo>
                <a:lnTo>
                  <a:pt x="29258" y="576471"/>
                </a:lnTo>
                <a:lnTo>
                  <a:pt x="62084" y="609297"/>
                </a:lnTo>
                <a:lnTo>
                  <a:pt x="103710" y="630825"/>
                </a:lnTo>
                <a:lnTo>
                  <a:pt x="151638" y="638556"/>
                </a:lnTo>
                <a:lnTo>
                  <a:pt x="5276850" y="638556"/>
                </a:lnTo>
                <a:lnTo>
                  <a:pt x="5324777" y="630825"/>
                </a:lnTo>
                <a:lnTo>
                  <a:pt x="5366403" y="609297"/>
                </a:lnTo>
                <a:lnTo>
                  <a:pt x="5399229" y="576471"/>
                </a:lnTo>
                <a:lnTo>
                  <a:pt x="5420757" y="534845"/>
                </a:lnTo>
                <a:lnTo>
                  <a:pt x="5428488" y="486917"/>
                </a:lnTo>
                <a:lnTo>
                  <a:pt x="5428488" y="151637"/>
                </a:lnTo>
                <a:lnTo>
                  <a:pt x="5420757" y="103710"/>
                </a:lnTo>
                <a:lnTo>
                  <a:pt x="5399229" y="62084"/>
                </a:lnTo>
                <a:lnTo>
                  <a:pt x="5366403" y="29258"/>
                </a:lnTo>
                <a:lnTo>
                  <a:pt x="5324777" y="7730"/>
                </a:lnTo>
                <a:lnTo>
                  <a:pt x="527685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 anchorCtr="0"/>
          <a:lstStyle/>
          <a:p>
            <a:pPr algn="ctr"/>
            <a:r>
              <a:rPr lang="ko-KR" altLang="en-US" b="1" spc="-95" dirty="0">
                <a:solidFill>
                  <a:srgbClr val="404040"/>
                </a:solidFill>
                <a:latin typeface="Noto Sans CJK HK"/>
                <a:cs typeface="Noto Sans CJK HK"/>
              </a:rPr>
              <a:t>웹툰 사이트</a:t>
            </a:r>
            <a:r>
              <a:rPr lang="en-US" altLang="ko-KR" b="1" spc="-95" dirty="0">
                <a:solidFill>
                  <a:srgbClr val="404040"/>
                </a:solidFill>
                <a:latin typeface="Noto Sans CJK HK"/>
                <a:cs typeface="Noto Sans CJK HK"/>
              </a:rPr>
              <a:t>(</a:t>
            </a:r>
            <a:r>
              <a:rPr lang="ko-KR" altLang="en-US" b="1" spc="-95" dirty="0" err="1">
                <a:solidFill>
                  <a:srgbClr val="404040"/>
                </a:solidFill>
                <a:latin typeface="Noto Sans CJK HK"/>
                <a:cs typeface="Noto Sans CJK HK"/>
              </a:rPr>
              <a:t>봄툰</a:t>
            </a:r>
            <a:r>
              <a:rPr lang="en-US" altLang="ko-KR" b="1" spc="-95" dirty="0">
                <a:solidFill>
                  <a:srgbClr val="404040"/>
                </a:solidFill>
                <a:latin typeface="Noto Sans CJK HK"/>
                <a:cs typeface="Noto Sans CJK HK"/>
              </a:rPr>
              <a:t>)</a:t>
            </a:r>
            <a:endParaRPr lang="en-US" sz="1800" dirty="0">
              <a:latin typeface="Noto Sans CJK HK"/>
              <a:cs typeface="Noto Sans CJK HK"/>
            </a:endParaRPr>
          </a:p>
        </p:txBody>
      </p:sp>
      <p:sp>
        <p:nvSpPr>
          <p:cNvPr id="53" name="TextBox 3">
            <a:extLst>
              <a:ext uri="{FF2B5EF4-FFF2-40B4-BE49-F238E27FC236}">
                <a16:creationId xmlns:a16="http://schemas.microsoft.com/office/drawing/2014/main" id="{1B5F8DAC-65BF-2862-C0D5-5C6711DAA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247D83-6072-B878-1D29-25D7E0D9213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55" name="직선 연결선 17">
            <a:extLst>
              <a:ext uri="{FF2B5EF4-FFF2-40B4-BE49-F238E27FC236}">
                <a16:creationId xmlns:a16="http://schemas.microsoft.com/office/drawing/2014/main" id="{9E67F956-C2B3-2B30-AFF6-5D49C5AF3CB7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A9469FB-ABD4-8E35-5196-6838E0FDA487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①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사전기획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1" y="5033771"/>
            <a:ext cx="5166360" cy="14935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2729" y="5029009"/>
            <a:ext cx="5175885" cy="1503045"/>
          </a:xfrm>
          <a:prstGeom prst="rect">
            <a:avLst/>
          </a:prstGeom>
          <a:ln w="9525">
            <a:solidFill>
              <a:srgbClr val="E8E8E8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603885">
              <a:lnSpc>
                <a:spcPct val="100000"/>
              </a:lnSpc>
              <a:spcBef>
                <a:spcPts val="320"/>
              </a:spcBef>
            </a:pPr>
            <a:r>
              <a:rPr sz="1000" spc="-10" dirty="0">
                <a:latin typeface="BM EULJIRO TTF"/>
                <a:cs typeface="BM EULJIRO TTF"/>
              </a:rPr>
              <a:t>버즈라이브</a:t>
            </a:r>
            <a:endParaRPr sz="1000">
              <a:latin typeface="BM EULJIRO TTF"/>
              <a:cs typeface="BM EULJIRO TT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5027" y="5026152"/>
            <a:ext cx="426720" cy="253365"/>
            <a:chOff x="605027" y="5026152"/>
            <a:chExt cx="426720" cy="2533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5088636"/>
              <a:ext cx="140208" cy="1432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027" y="5026152"/>
              <a:ext cx="249935" cy="252984"/>
            </a:xfrm>
            <a:prstGeom prst="rect">
              <a:avLst/>
            </a:prstGeom>
          </p:spPr>
        </p:pic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7BAF72A3-50B3-F453-53A7-3E13741E5F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7895"/>
          <a:stretch/>
        </p:blipFill>
        <p:spPr>
          <a:xfrm>
            <a:off x="541271" y="4561103"/>
            <a:ext cx="5461000" cy="91888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4B2EFCB-658D-345E-3F66-C476334428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922" b="45409"/>
          <a:stretch/>
        </p:blipFill>
        <p:spPr>
          <a:xfrm>
            <a:off x="548604" y="5458001"/>
            <a:ext cx="5453667" cy="27685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90F107E-8DE4-F1FC-B4A0-7830022925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493"/>
          <a:stretch/>
        </p:blipFill>
        <p:spPr>
          <a:xfrm>
            <a:off x="548604" y="5734856"/>
            <a:ext cx="5446333" cy="933134"/>
          </a:xfrm>
          <a:prstGeom prst="rect">
            <a:avLst/>
          </a:prstGeom>
        </p:spPr>
      </p:pic>
      <p:sp>
        <p:nvSpPr>
          <p:cNvPr id="48" name="TextBox 3">
            <a:extLst>
              <a:ext uri="{FF2B5EF4-FFF2-40B4-BE49-F238E27FC236}">
                <a16:creationId xmlns:a16="http://schemas.microsoft.com/office/drawing/2014/main" id="{7585537E-1DEF-C765-69C3-08C006B54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070AD2-79FC-91F5-4BA8-ECD0645C2485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50" name="object 4">
            <a:extLst>
              <a:ext uri="{FF2B5EF4-FFF2-40B4-BE49-F238E27FC236}">
                <a16:creationId xmlns:a16="http://schemas.microsoft.com/office/drawing/2014/main" id="{B056B693-8D80-CD6D-FB04-3ECF446938DF}"/>
              </a:ext>
            </a:extLst>
          </p:cNvPr>
          <p:cNvSpPr/>
          <p:nvPr/>
        </p:nvSpPr>
        <p:spPr>
          <a:xfrm>
            <a:off x="6324600" y="1281683"/>
            <a:ext cx="5428615" cy="638810"/>
          </a:xfrm>
          <a:custGeom>
            <a:avLst/>
            <a:gdLst/>
            <a:ahLst/>
            <a:cxnLst/>
            <a:rect l="l" t="t" r="r" b="b"/>
            <a:pathLst>
              <a:path w="5428615" h="638810">
                <a:moveTo>
                  <a:pt x="5276850" y="0"/>
                </a:moveTo>
                <a:lnTo>
                  <a:pt x="151638" y="0"/>
                </a:lnTo>
                <a:lnTo>
                  <a:pt x="103710" y="7730"/>
                </a:lnTo>
                <a:lnTo>
                  <a:pt x="62084" y="29258"/>
                </a:lnTo>
                <a:lnTo>
                  <a:pt x="29258" y="62084"/>
                </a:lnTo>
                <a:lnTo>
                  <a:pt x="7730" y="103710"/>
                </a:lnTo>
                <a:lnTo>
                  <a:pt x="0" y="151637"/>
                </a:lnTo>
                <a:lnTo>
                  <a:pt x="0" y="486917"/>
                </a:lnTo>
                <a:lnTo>
                  <a:pt x="7730" y="534845"/>
                </a:lnTo>
                <a:lnTo>
                  <a:pt x="29258" y="576471"/>
                </a:lnTo>
                <a:lnTo>
                  <a:pt x="62084" y="609297"/>
                </a:lnTo>
                <a:lnTo>
                  <a:pt x="103710" y="630825"/>
                </a:lnTo>
                <a:lnTo>
                  <a:pt x="151638" y="638556"/>
                </a:lnTo>
                <a:lnTo>
                  <a:pt x="5276850" y="638556"/>
                </a:lnTo>
                <a:lnTo>
                  <a:pt x="5324777" y="630825"/>
                </a:lnTo>
                <a:lnTo>
                  <a:pt x="5366403" y="609297"/>
                </a:lnTo>
                <a:lnTo>
                  <a:pt x="5399229" y="576471"/>
                </a:lnTo>
                <a:lnTo>
                  <a:pt x="5420757" y="534845"/>
                </a:lnTo>
                <a:lnTo>
                  <a:pt x="5428488" y="486917"/>
                </a:lnTo>
                <a:lnTo>
                  <a:pt x="5428488" y="151637"/>
                </a:lnTo>
                <a:lnTo>
                  <a:pt x="5420757" y="103710"/>
                </a:lnTo>
                <a:lnTo>
                  <a:pt x="5399229" y="62084"/>
                </a:lnTo>
                <a:lnTo>
                  <a:pt x="5366403" y="29258"/>
                </a:lnTo>
                <a:lnTo>
                  <a:pt x="5324777" y="7730"/>
                </a:lnTo>
                <a:lnTo>
                  <a:pt x="527685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 anchorCtr="0"/>
          <a:lstStyle/>
          <a:p>
            <a:pPr algn="ctr"/>
            <a:r>
              <a:rPr lang="ko-KR" altLang="en-US" b="1" spc="-95" dirty="0" err="1">
                <a:solidFill>
                  <a:srgbClr val="404040"/>
                </a:solidFill>
                <a:latin typeface="Noto Sans CJK HK"/>
              </a:rPr>
              <a:t>크롤링</a:t>
            </a:r>
            <a:r>
              <a:rPr lang="ko-KR" altLang="en-US" b="1" spc="-95" dirty="0">
                <a:solidFill>
                  <a:srgbClr val="404040"/>
                </a:solidFill>
                <a:latin typeface="Noto Sans CJK HK"/>
              </a:rPr>
              <a:t> 코드</a:t>
            </a:r>
            <a:r>
              <a:rPr lang="en-US" altLang="ko-KR" b="1" spc="-95" dirty="0">
                <a:solidFill>
                  <a:srgbClr val="404040"/>
                </a:solidFill>
                <a:latin typeface="Noto Sans CJK HK"/>
              </a:rPr>
              <a:t>(</a:t>
            </a:r>
            <a:r>
              <a:rPr lang="ko-KR" altLang="en-US" b="1" spc="-95" dirty="0">
                <a:solidFill>
                  <a:srgbClr val="404040"/>
                </a:solidFill>
                <a:latin typeface="Noto Sans CJK HK"/>
              </a:rPr>
              <a:t>개별 코드 작성 사진</a:t>
            </a:r>
            <a:r>
              <a:rPr lang="en-US" altLang="ko-KR" b="1" spc="-95" dirty="0">
                <a:solidFill>
                  <a:srgbClr val="404040"/>
                </a:solidFill>
                <a:latin typeface="Noto Sans CJK HK"/>
              </a:rPr>
              <a:t>)</a:t>
            </a:r>
            <a:endParaRPr b="1" spc="-95" dirty="0">
              <a:solidFill>
                <a:srgbClr val="404040"/>
              </a:solidFill>
              <a:latin typeface="Noto Sans CJK HK"/>
            </a:endParaRPr>
          </a:p>
        </p:txBody>
      </p:sp>
      <p:sp>
        <p:nvSpPr>
          <p:cNvPr id="52" name="object 4">
            <a:extLst>
              <a:ext uri="{FF2B5EF4-FFF2-40B4-BE49-F238E27FC236}">
                <a16:creationId xmlns:a16="http://schemas.microsoft.com/office/drawing/2014/main" id="{0B688444-AD16-A3A2-66DE-38103991DADE}"/>
              </a:ext>
            </a:extLst>
          </p:cNvPr>
          <p:cNvSpPr/>
          <p:nvPr/>
        </p:nvSpPr>
        <p:spPr>
          <a:xfrm>
            <a:off x="556154" y="1281683"/>
            <a:ext cx="5428615" cy="638810"/>
          </a:xfrm>
          <a:custGeom>
            <a:avLst/>
            <a:gdLst/>
            <a:ahLst/>
            <a:cxnLst/>
            <a:rect l="l" t="t" r="r" b="b"/>
            <a:pathLst>
              <a:path w="5428615" h="638810">
                <a:moveTo>
                  <a:pt x="5276850" y="0"/>
                </a:moveTo>
                <a:lnTo>
                  <a:pt x="151638" y="0"/>
                </a:lnTo>
                <a:lnTo>
                  <a:pt x="103710" y="7730"/>
                </a:lnTo>
                <a:lnTo>
                  <a:pt x="62084" y="29258"/>
                </a:lnTo>
                <a:lnTo>
                  <a:pt x="29258" y="62084"/>
                </a:lnTo>
                <a:lnTo>
                  <a:pt x="7730" y="103710"/>
                </a:lnTo>
                <a:lnTo>
                  <a:pt x="0" y="151637"/>
                </a:lnTo>
                <a:lnTo>
                  <a:pt x="0" y="486917"/>
                </a:lnTo>
                <a:lnTo>
                  <a:pt x="7730" y="534845"/>
                </a:lnTo>
                <a:lnTo>
                  <a:pt x="29258" y="576471"/>
                </a:lnTo>
                <a:lnTo>
                  <a:pt x="62084" y="609297"/>
                </a:lnTo>
                <a:lnTo>
                  <a:pt x="103710" y="630825"/>
                </a:lnTo>
                <a:lnTo>
                  <a:pt x="151638" y="638556"/>
                </a:lnTo>
                <a:lnTo>
                  <a:pt x="5276850" y="638556"/>
                </a:lnTo>
                <a:lnTo>
                  <a:pt x="5324777" y="630825"/>
                </a:lnTo>
                <a:lnTo>
                  <a:pt x="5366403" y="609297"/>
                </a:lnTo>
                <a:lnTo>
                  <a:pt x="5399229" y="576471"/>
                </a:lnTo>
                <a:lnTo>
                  <a:pt x="5420757" y="534845"/>
                </a:lnTo>
                <a:lnTo>
                  <a:pt x="5428488" y="486917"/>
                </a:lnTo>
                <a:lnTo>
                  <a:pt x="5428488" y="151637"/>
                </a:lnTo>
                <a:lnTo>
                  <a:pt x="5420757" y="103710"/>
                </a:lnTo>
                <a:lnTo>
                  <a:pt x="5399229" y="62084"/>
                </a:lnTo>
                <a:lnTo>
                  <a:pt x="5366403" y="29258"/>
                </a:lnTo>
                <a:lnTo>
                  <a:pt x="5324777" y="7730"/>
                </a:lnTo>
                <a:lnTo>
                  <a:pt x="527685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 anchorCtr="0"/>
          <a:lstStyle/>
          <a:p>
            <a:pPr algn="ctr"/>
            <a:r>
              <a:rPr lang="ko-KR" altLang="en-US" b="1" spc="-95" dirty="0">
                <a:solidFill>
                  <a:srgbClr val="404040"/>
                </a:solidFill>
                <a:latin typeface="Noto Sans CJK HK"/>
                <a:cs typeface="Noto Sans CJK HK"/>
              </a:rPr>
              <a:t>데이터 수집</a:t>
            </a:r>
            <a:r>
              <a:rPr lang="en-US" altLang="ko-KR" b="1" spc="-95" dirty="0">
                <a:solidFill>
                  <a:srgbClr val="404040"/>
                </a:solidFill>
                <a:latin typeface="Noto Sans CJK HK"/>
                <a:cs typeface="Noto Sans CJK HK"/>
              </a:rPr>
              <a:t>(</a:t>
            </a:r>
            <a:r>
              <a:rPr lang="ko-KR" altLang="en-US" b="1" spc="-95" dirty="0" err="1">
                <a:solidFill>
                  <a:srgbClr val="404040"/>
                </a:solidFill>
                <a:latin typeface="Noto Sans CJK HK"/>
                <a:cs typeface="Noto Sans CJK HK"/>
              </a:rPr>
              <a:t>크롤링</a:t>
            </a:r>
            <a:r>
              <a:rPr lang="ko-KR" altLang="en-US" b="1" spc="-95" dirty="0">
                <a:solidFill>
                  <a:srgbClr val="404040"/>
                </a:solidFill>
                <a:latin typeface="Noto Sans CJK HK"/>
                <a:cs typeface="Noto Sans CJK HK"/>
              </a:rPr>
              <a:t> 결과 사진</a:t>
            </a:r>
            <a:r>
              <a:rPr lang="en-US" altLang="ko-KR" b="1" spc="-95" dirty="0">
                <a:solidFill>
                  <a:srgbClr val="404040"/>
                </a:solidFill>
                <a:latin typeface="Noto Sans CJK HK"/>
                <a:cs typeface="Noto Sans CJK HK"/>
              </a:rPr>
              <a:t>)</a:t>
            </a:r>
            <a:endParaRPr lang="en-US" sz="1800" dirty="0">
              <a:latin typeface="Noto Sans CJK HK"/>
              <a:cs typeface="Noto Sans CJK HK"/>
            </a:endParaRPr>
          </a:p>
        </p:txBody>
      </p:sp>
      <p:cxnSp>
        <p:nvCxnSpPr>
          <p:cNvPr id="55" name="직선 연결선 17">
            <a:extLst>
              <a:ext uri="{FF2B5EF4-FFF2-40B4-BE49-F238E27FC236}">
                <a16:creationId xmlns:a16="http://schemas.microsoft.com/office/drawing/2014/main" id="{02818B71-B267-3B4D-3ADA-A3CFC01C1FD5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5212805-3975-AA0B-B217-F7EFE24A528E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②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데이터 수집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">
            <a:extLst>
              <a:ext uri="{FF2B5EF4-FFF2-40B4-BE49-F238E27FC236}">
                <a16:creationId xmlns:a16="http://schemas.microsoft.com/office/drawing/2014/main" id="{7F4499D0-3DC9-4C2B-1C7B-44A5C1601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CDA73-C57F-936C-FFF7-8FB54055B520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9C3BF79E-DAB1-8DDE-8D60-9551DC8CAE14}"/>
              </a:ext>
            </a:extLst>
          </p:cNvPr>
          <p:cNvSpPr/>
          <p:nvPr/>
        </p:nvSpPr>
        <p:spPr>
          <a:xfrm>
            <a:off x="6324600" y="1281683"/>
            <a:ext cx="5428615" cy="638810"/>
          </a:xfrm>
          <a:custGeom>
            <a:avLst/>
            <a:gdLst/>
            <a:ahLst/>
            <a:cxnLst/>
            <a:rect l="l" t="t" r="r" b="b"/>
            <a:pathLst>
              <a:path w="5428615" h="638810">
                <a:moveTo>
                  <a:pt x="5276850" y="0"/>
                </a:moveTo>
                <a:lnTo>
                  <a:pt x="151638" y="0"/>
                </a:lnTo>
                <a:lnTo>
                  <a:pt x="103710" y="7730"/>
                </a:lnTo>
                <a:lnTo>
                  <a:pt x="62084" y="29258"/>
                </a:lnTo>
                <a:lnTo>
                  <a:pt x="29258" y="62084"/>
                </a:lnTo>
                <a:lnTo>
                  <a:pt x="7730" y="103710"/>
                </a:lnTo>
                <a:lnTo>
                  <a:pt x="0" y="151637"/>
                </a:lnTo>
                <a:lnTo>
                  <a:pt x="0" y="486917"/>
                </a:lnTo>
                <a:lnTo>
                  <a:pt x="7730" y="534845"/>
                </a:lnTo>
                <a:lnTo>
                  <a:pt x="29258" y="576471"/>
                </a:lnTo>
                <a:lnTo>
                  <a:pt x="62084" y="609297"/>
                </a:lnTo>
                <a:lnTo>
                  <a:pt x="103710" y="630825"/>
                </a:lnTo>
                <a:lnTo>
                  <a:pt x="151638" y="638556"/>
                </a:lnTo>
                <a:lnTo>
                  <a:pt x="5276850" y="638556"/>
                </a:lnTo>
                <a:lnTo>
                  <a:pt x="5324777" y="630825"/>
                </a:lnTo>
                <a:lnTo>
                  <a:pt x="5366403" y="609297"/>
                </a:lnTo>
                <a:lnTo>
                  <a:pt x="5399229" y="576471"/>
                </a:lnTo>
                <a:lnTo>
                  <a:pt x="5420757" y="534845"/>
                </a:lnTo>
                <a:lnTo>
                  <a:pt x="5428488" y="486917"/>
                </a:lnTo>
                <a:lnTo>
                  <a:pt x="5428488" y="151637"/>
                </a:lnTo>
                <a:lnTo>
                  <a:pt x="5420757" y="103710"/>
                </a:lnTo>
                <a:lnTo>
                  <a:pt x="5399229" y="62084"/>
                </a:lnTo>
                <a:lnTo>
                  <a:pt x="5366403" y="29258"/>
                </a:lnTo>
                <a:lnTo>
                  <a:pt x="5324777" y="7730"/>
                </a:lnTo>
                <a:lnTo>
                  <a:pt x="527685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 anchorCtr="0"/>
          <a:lstStyle/>
          <a:p>
            <a:pPr algn="ctr"/>
            <a:r>
              <a:rPr lang="ko-KR" altLang="en-US" b="1" spc="-95" dirty="0">
                <a:solidFill>
                  <a:srgbClr val="404040"/>
                </a:solidFill>
                <a:latin typeface="Noto Sans CJK HK"/>
              </a:rPr>
              <a:t>작성 코드</a:t>
            </a:r>
            <a:r>
              <a:rPr lang="en-US" altLang="ko-KR" b="1" spc="-95" dirty="0">
                <a:solidFill>
                  <a:srgbClr val="404040"/>
                </a:solidFill>
                <a:latin typeface="Noto Sans CJK HK"/>
              </a:rPr>
              <a:t>(</a:t>
            </a:r>
            <a:r>
              <a:rPr lang="ko-KR" altLang="en-US" b="1" spc="-95" dirty="0">
                <a:solidFill>
                  <a:srgbClr val="404040"/>
                </a:solidFill>
                <a:latin typeface="Noto Sans CJK HK"/>
              </a:rPr>
              <a:t>코드 작성 사진</a:t>
            </a:r>
            <a:r>
              <a:rPr lang="en-US" altLang="ko-KR" b="1" spc="-95" dirty="0">
                <a:solidFill>
                  <a:srgbClr val="404040"/>
                </a:solidFill>
                <a:latin typeface="Noto Sans CJK HK"/>
              </a:rPr>
              <a:t>)</a:t>
            </a:r>
            <a:endParaRPr b="1" spc="-95" dirty="0">
              <a:solidFill>
                <a:srgbClr val="404040"/>
              </a:solidFill>
              <a:latin typeface="Noto Sans CJK HK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B5F4C17C-75CC-2FEA-21ED-1F6C1CAE50A1}"/>
              </a:ext>
            </a:extLst>
          </p:cNvPr>
          <p:cNvSpPr/>
          <p:nvPr/>
        </p:nvSpPr>
        <p:spPr>
          <a:xfrm>
            <a:off x="556154" y="1281683"/>
            <a:ext cx="5428615" cy="638810"/>
          </a:xfrm>
          <a:custGeom>
            <a:avLst/>
            <a:gdLst/>
            <a:ahLst/>
            <a:cxnLst/>
            <a:rect l="l" t="t" r="r" b="b"/>
            <a:pathLst>
              <a:path w="5428615" h="638810">
                <a:moveTo>
                  <a:pt x="5276850" y="0"/>
                </a:moveTo>
                <a:lnTo>
                  <a:pt x="151638" y="0"/>
                </a:lnTo>
                <a:lnTo>
                  <a:pt x="103710" y="7730"/>
                </a:lnTo>
                <a:lnTo>
                  <a:pt x="62084" y="29258"/>
                </a:lnTo>
                <a:lnTo>
                  <a:pt x="29258" y="62084"/>
                </a:lnTo>
                <a:lnTo>
                  <a:pt x="7730" y="103710"/>
                </a:lnTo>
                <a:lnTo>
                  <a:pt x="0" y="151637"/>
                </a:lnTo>
                <a:lnTo>
                  <a:pt x="0" y="486917"/>
                </a:lnTo>
                <a:lnTo>
                  <a:pt x="7730" y="534845"/>
                </a:lnTo>
                <a:lnTo>
                  <a:pt x="29258" y="576471"/>
                </a:lnTo>
                <a:lnTo>
                  <a:pt x="62084" y="609297"/>
                </a:lnTo>
                <a:lnTo>
                  <a:pt x="103710" y="630825"/>
                </a:lnTo>
                <a:lnTo>
                  <a:pt x="151638" y="638556"/>
                </a:lnTo>
                <a:lnTo>
                  <a:pt x="5276850" y="638556"/>
                </a:lnTo>
                <a:lnTo>
                  <a:pt x="5324777" y="630825"/>
                </a:lnTo>
                <a:lnTo>
                  <a:pt x="5366403" y="609297"/>
                </a:lnTo>
                <a:lnTo>
                  <a:pt x="5399229" y="576471"/>
                </a:lnTo>
                <a:lnTo>
                  <a:pt x="5420757" y="534845"/>
                </a:lnTo>
                <a:lnTo>
                  <a:pt x="5428488" y="486917"/>
                </a:lnTo>
                <a:lnTo>
                  <a:pt x="5428488" y="151637"/>
                </a:lnTo>
                <a:lnTo>
                  <a:pt x="5420757" y="103710"/>
                </a:lnTo>
                <a:lnTo>
                  <a:pt x="5399229" y="62084"/>
                </a:lnTo>
                <a:lnTo>
                  <a:pt x="5366403" y="29258"/>
                </a:lnTo>
                <a:lnTo>
                  <a:pt x="5324777" y="7730"/>
                </a:lnTo>
                <a:lnTo>
                  <a:pt x="527685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 anchorCtr="0"/>
          <a:lstStyle/>
          <a:p>
            <a:pPr algn="ctr"/>
            <a:r>
              <a:rPr lang="ko-KR" altLang="en-US" b="1" spc="-95" dirty="0">
                <a:solidFill>
                  <a:srgbClr val="404040"/>
                </a:solidFill>
                <a:latin typeface="Noto Sans CJK HK"/>
                <a:cs typeface="Noto Sans CJK HK"/>
              </a:rPr>
              <a:t>데이터 </a:t>
            </a:r>
            <a:r>
              <a:rPr lang="ko-KR" altLang="en-US" b="1" spc="-95" dirty="0" err="1">
                <a:solidFill>
                  <a:srgbClr val="404040"/>
                </a:solidFill>
                <a:latin typeface="Noto Sans CJK HK"/>
                <a:cs typeface="Noto Sans CJK HK"/>
              </a:rPr>
              <a:t>전처리</a:t>
            </a:r>
            <a:r>
              <a:rPr lang="en-US" altLang="ko-KR" b="1" spc="-95" dirty="0">
                <a:solidFill>
                  <a:srgbClr val="404040"/>
                </a:solidFill>
                <a:latin typeface="Noto Sans CJK HK"/>
                <a:cs typeface="Noto Sans CJK HK"/>
              </a:rPr>
              <a:t>(</a:t>
            </a:r>
            <a:r>
              <a:rPr lang="ko-KR" altLang="en-US" b="1" spc="-95" dirty="0" err="1">
                <a:solidFill>
                  <a:srgbClr val="404040"/>
                </a:solidFill>
                <a:latin typeface="Noto Sans CJK HK"/>
                <a:cs typeface="Noto Sans CJK HK"/>
              </a:rPr>
              <a:t>불용어</a:t>
            </a:r>
            <a:r>
              <a:rPr lang="ko-KR" altLang="en-US" b="1" spc="-95" dirty="0">
                <a:solidFill>
                  <a:srgbClr val="404040"/>
                </a:solidFill>
                <a:latin typeface="Noto Sans CJK HK"/>
                <a:cs typeface="Noto Sans CJK HK"/>
              </a:rPr>
              <a:t> 사전 작성 및 형태소 분석 사진 첨부</a:t>
            </a:r>
            <a:r>
              <a:rPr lang="en-US" altLang="ko-KR" b="1" spc="-95" dirty="0">
                <a:solidFill>
                  <a:srgbClr val="404040"/>
                </a:solidFill>
                <a:latin typeface="Noto Sans CJK HK"/>
                <a:cs typeface="Noto Sans CJK HK"/>
              </a:rPr>
              <a:t>)</a:t>
            </a:r>
            <a:endParaRPr lang="en-US" sz="1800" dirty="0">
              <a:latin typeface="Noto Sans CJK HK"/>
              <a:cs typeface="Noto Sans CJK HK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E9A47A-FEF4-5DA0-052B-7C814D992FF7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80A47C-DED0-01E5-AA84-700ABA1393E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③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데이터 </a:t>
            </a:r>
            <a:r>
              <a:rPr lang="ko-KR" altLang="en-US" sz="14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598</Words>
  <Application>Microsoft Macintosh PowerPoint</Application>
  <PresentationFormat>Widescreen</PresentationFormat>
  <Paragraphs>142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BM EULJIRO TTF</vt:lpstr>
      <vt:lpstr>휴먼둥근헤드라인</vt:lpstr>
      <vt:lpstr>맑은 고딕</vt:lpstr>
      <vt:lpstr>Noto Sans CJK HK</vt:lpstr>
      <vt:lpstr>UnDinaru</vt:lpstr>
      <vt:lpstr>Arial</vt:lpstr>
      <vt:lpstr>Calibri</vt:lpstr>
      <vt:lpstr>Wingdings</vt:lpstr>
      <vt:lpstr>Office Theme</vt:lpstr>
      <vt:lpstr>웹툰 텍스트 분석을 통한 독자 동향확인</vt:lpstr>
      <vt:lpstr>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 호경</dc:creator>
  <cp:lastModifiedBy>최경국</cp:lastModifiedBy>
  <cp:revision>1</cp:revision>
  <dcterms:created xsi:type="dcterms:W3CDTF">2024-04-08T03:59:37Z</dcterms:created>
  <dcterms:modified xsi:type="dcterms:W3CDTF">2024-04-08T08:58:45Z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PowerPoint용 Acrobat PDFMaker 21</vt:lpwstr>
  </property>
  <property fmtid="{D5CDD505-2E9C-101B-9397-08002B2CF9AE}" pid="4" name="LastSaved">
    <vt:filetime>2024-04-08T00:00:00Z</vt:filetime>
  </property>
  <property fmtid="{D5CDD505-2E9C-101B-9397-08002B2CF9AE}" pid="5" name="Producer">
    <vt:lpwstr>3-Heights(TM) PDF Security Shell 4.8.25.2 (http://www.pdf-tools.com)</vt:lpwstr>
  </property>
</Properties>
</file>