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96" r:id="rId4"/>
    <p:sldId id="297" r:id="rId5"/>
    <p:sldId id="298" r:id="rId6"/>
    <p:sldId id="299" r:id="rId7"/>
    <p:sldId id="270" r:id="rId8"/>
    <p:sldId id="290" r:id="rId9"/>
    <p:sldId id="300" r:id="rId10"/>
    <p:sldId id="309" r:id="rId11"/>
    <p:sldId id="301" r:id="rId12"/>
    <p:sldId id="302" r:id="rId13"/>
    <p:sldId id="303" r:id="rId14"/>
    <p:sldId id="304" r:id="rId15"/>
    <p:sldId id="289" r:id="rId16"/>
    <p:sldId id="305" r:id="rId17"/>
    <p:sldId id="308" r:id="rId18"/>
    <p:sldId id="306" r:id="rId19"/>
    <p:sldId id="282" r:id="rId20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HY견고딕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41A00"/>
    <a:srgbClr val="0165B2"/>
    <a:srgbClr val="939597"/>
    <a:srgbClr val="F5DF4D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94660"/>
  </p:normalViewPr>
  <p:slideViewPr>
    <p:cSldViewPr>
      <p:cViewPr>
        <p:scale>
          <a:sx n="75" d="100"/>
          <a:sy n="75" d="100"/>
        </p:scale>
        <p:origin x="235" y="44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9-4C67-8FDE-5D61240A81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29-4C67-8FDE-5D61240A81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88962448"/>
        <c:axId val="488961136"/>
      </c:barChart>
      <c:catAx>
        <c:axId val="48896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61136"/>
        <c:crosses val="autoZero"/>
        <c:auto val="1"/>
        <c:lblAlgn val="ctr"/>
        <c:lblOffset val="100"/>
        <c:noMultiLvlLbl val="0"/>
      </c:catAx>
      <c:valAx>
        <c:axId val="48896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6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기존 </a:t>
          </a:r>
          <a:endParaRPr lang="en-US" altLang="ko-KR" sz="1400" smtClean="0"/>
        </a:p>
        <a:p>
          <a:pPr latinLnBrk="1"/>
          <a:r>
            <a:rPr lang="ko-KR" altLang="en-US" sz="1400" smtClean="0"/>
            <a:t>학습데이터</a:t>
          </a:r>
          <a:endParaRPr lang="en-US" altLang="ko-KR" sz="1400" dirty="0"/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신규 도메인</a:t>
          </a:r>
          <a:endParaRPr lang="en-US" altLang="ko-KR" sz="1400" smtClean="0"/>
        </a:p>
        <a:p>
          <a:pPr latinLnBrk="1"/>
          <a:r>
            <a:rPr lang="ko-KR" altLang="en-US" sz="1400" smtClean="0"/>
            <a:t>학습데이터</a:t>
          </a:r>
          <a:endParaRPr lang="ko-KR" altLang="en-US" sz="1400" dirty="0"/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조정된</a:t>
          </a:r>
          <a:endParaRPr lang="en-US" altLang="ko-KR" sz="1400" smtClean="0"/>
        </a:p>
        <a:p>
          <a:pPr latinLnBrk="1"/>
          <a:r>
            <a:rPr lang="ko-KR" altLang="en-US" sz="1400" smtClean="0"/>
            <a:t>모델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NeighborX="1156" custLinFactNeighborY="-250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 custLinFactNeighborX="5768" custLinFactNeighborY="-80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163552" custLinFactNeighborX="0" custLinFactNeighborY="161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1908216" y="509626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기존 </a:t>
          </a:r>
          <a:endParaRPr lang="en-US" altLang="ko-KR" sz="1400" kern="120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학습데이터</a:t>
          </a:r>
          <a:endParaRPr lang="en-US" altLang="ko-KR" sz="1400" kern="1200" dirty="0"/>
        </a:p>
      </dsp:txBody>
      <dsp:txXfrm>
        <a:off x="1908216" y="509626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63112" y="1602586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신규 도메인</a:t>
          </a:r>
          <a:endParaRPr lang="en-US" altLang="ko-KR" sz="1400" kern="120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학습데이터</a:t>
          </a:r>
          <a:endParaRPr lang="ko-KR" altLang="en-US" sz="1400" kern="1200" dirty="0"/>
        </a:p>
      </dsp:txBody>
      <dsp:txXfrm>
        <a:off x="2363112" y="1602586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2484276" y="2731854"/>
          <a:ext cx="1588771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조정된</a:t>
          </a:r>
          <a:endParaRPr lang="en-US" altLang="ko-KR" sz="1400" kern="120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모델</a:t>
          </a:r>
          <a:endParaRPr lang="ko-KR" altLang="en-US" sz="1400" kern="1200" dirty="0"/>
        </a:p>
      </dsp:txBody>
      <dsp:txXfrm>
        <a:off x="2484276" y="2731854"/>
        <a:ext cx="1588771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2024-05-03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337032" y="3859191"/>
            <a:ext cx="6013280" cy="2531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49686" y="4753920"/>
            <a:ext cx="288032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366079" y="4753920"/>
            <a:ext cx="721995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65934" y="4753920"/>
            <a:ext cx="485142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02492" y="4753920"/>
            <a:ext cx="265704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82590" y="4753920"/>
            <a:ext cx="265704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247331" y="4753920"/>
            <a:ext cx="265704" cy="352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63044" y="5527310"/>
            <a:ext cx="288032" cy="352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84404" y="4742905"/>
            <a:ext cx="288032" cy="352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97884" y="5537470"/>
            <a:ext cx="288032" cy="352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17124" y="5537470"/>
            <a:ext cx="288032" cy="352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7032" y="328886"/>
            <a:ext cx="6013280" cy="2531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66520" y="328886"/>
            <a:ext cx="4973972" cy="1095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94304" y="673508"/>
            <a:ext cx="10386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CER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9480" y="856700"/>
            <a:ext cx="119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371264" y="933360"/>
            <a:ext cx="3060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0784" y="512676"/>
            <a:ext cx="327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Substitutions + Delitions + Insertions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168" y="274854"/>
            <a:ext cx="5320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CER (Correction Error Rate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음절 에러 비율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ubstitutions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잘 못 대체된 음절 수</a:t>
            </a:r>
            <a:endParaRPr lang="en-US" altLang="ko-KR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elitions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잘 못 삭제된 음절 수</a:t>
            </a:r>
            <a:endParaRPr lang="en-US" altLang="ko-KR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nsertions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잘 못 추가된 음절 수</a:t>
            </a:r>
            <a:endParaRPr lang="en-US" altLang="ko-KR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정답 텍스트의 음절 수</a:t>
            </a:r>
            <a:endParaRPr lang="en-US" altLang="ko-KR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its 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일치하는 음절 수</a:t>
            </a:r>
            <a:endParaRPr lang="en-US" altLang="ko-KR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66520" y="1764674"/>
            <a:ext cx="4973972" cy="1095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58324" y="2111963"/>
            <a:ext cx="197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Nomalize_CER =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99480" y="2295155"/>
            <a:ext cx="119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8371264" y="2371815"/>
            <a:ext cx="3060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0784" y="1951131"/>
            <a:ext cx="327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Substitutions + Delitions + Insertions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7428" y="4671971"/>
            <a:ext cx="8715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원본 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나는 바나나를 맛있게 먹었다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7428" y="5447269"/>
            <a:ext cx="53202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전사 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내</a:t>
            </a:r>
            <a:r>
              <a:rPr lang="ko-KR" altLang="en-US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빠나나를 맛이있게 먹다</a:t>
            </a:r>
            <a:r>
              <a:rPr lang="en-US" altLang="ko-KR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3676" y="5813031"/>
            <a:ext cx="25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10708" y="5813031"/>
            <a:ext cx="25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45364" y="5813031"/>
            <a:ext cx="2553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0734" y="5023996"/>
            <a:ext cx="2553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 smtClean="0">
                <a:solidFill>
                  <a:srgbClr val="FF0000"/>
                </a:solidFill>
                <a:latin typeface="+mn-ea"/>
              </a:rPr>
              <a:t>D</a:t>
            </a:r>
          </a:p>
        </p:txBody>
      </p:sp>
      <p:cxnSp>
        <p:nvCxnSpPr>
          <p:cNvPr id="42" name="꺾인 연결선 41"/>
          <p:cNvCxnSpPr>
            <a:stCxn id="30" idx="1"/>
            <a:endCxn id="31" idx="1"/>
          </p:cNvCxnSpPr>
          <p:nvPr/>
        </p:nvCxnSpPr>
        <p:spPr>
          <a:xfrm rot="10800000" flipV="1">
            <a:off x="947428" y="4925887"/>
            <a:ext cx="12700" cy="775298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566520" y="3825024"/>
            <a:ext cx="4973972" cy="109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2970" y="4169646"/>
            <a:ext cx="140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CER =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99480" y="4352838"/>
            <a:ext cx="119987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12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371264" y="4429498"/>
            <a:ext cx="3060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60000" y="4008814"/>
            <a:ext cx="327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S(2) + D(1) + I(1) = 4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566520" y="5260812"/>
            <a:ext cx="4973972" cy="109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458324" y="5608101"/>
            <a:ext cx="197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Nomalize_CER =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60000" y="5791293"/>
            <a:ext cx="327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S(2) + D(1) +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I(1</a:t>
            </a: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+ Hist(9) = 13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8371264" y="5867953"/>
            <a:ext cx="3060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60784" y="5447269"/>
            <a:ext cx="32788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S(2) + D(1) + I(1) = 4</a:t>
            </a:r>
          </a:p>
        </p:txBody>
      </p:sp>
      <p:sp>
        <p:nvSpPr>
          <p:cNvPr id="54" name="오른쪽 중괄호 53"/>
          <p:cNvSpPr/>
          <p:nvPr/>
        </p:nvSpPr>
        <p:spPr>
          <a:xfrm rot="16200000">
            <a:off x="2824479" y="3189498"/>
            <a:ext cx="389454" cy="2604368"/>
          </a:xfrm>
          <a:prstGeom prst="rightBrace">
            <a:avLst>
              <a:gd name="adj1" fmla="val 44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91520" y="3842663"/>
            <a:ext cx="2553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>
                <a:solidFill>
                  <a:srgbClr val="FF0000"/>
                </a:solidFill>
                <a:latin typeface="+mn-ea"/>
              </a:rPr>
              <a:t>N</a:t>
            </a:r>
            <a:endParaRPr lang="en-US" altLang="ko-KR" b="1" spc="-1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48827" y="4740087"/>
            <a:ext cx="8247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spc="-10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Hits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37364" y="4432284"/>
            <a:ext cx="140136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(0.33)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37364" y="5878554"/>
            <a:ext cx="140136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(0.31)</a:t>
            </a:r>
          </a:p>
        </p:txBody>
      </p:sp>
      <p:sp>
        <p:nvSpPr>
          <p:cNvPr id="66" name="이등변 삼각형 65"/>
          <p:cNvSpPr/>
          <p:nvPr/>
        </p:nvSpPr>
        <p:spPr>
          <a:xfrm flipV="1">
            <a:off x="2307110" y="3082966"/>
            <a:ext cx="8302428" cy="438428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77347"/>
            <a:ext cx="7640116" cy="75258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3041712"/>
            <a:ext cx="8316486" cy="80973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11424" y="1202939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반면 노인발화데이터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Test set 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훈련에 참여하지 않음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경우 극단적으로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CER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낮아진 것을 확인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epoch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횟수 과다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(20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 인한 과적합 가능성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(+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같은 문장들이 많아서 더 낮아짐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96784" y="2540816"/>
            <a:ext cx="1836204" cy="31621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061111" y="2524420"/>
            <a:ext cx="323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전 노인발화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Test CER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82542" y="3513606"/>
            <a:ext cx="1921670" cy="31621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004212" y="3440878"/>
            <a:ext cx="323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후 노인발화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Test CER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7408" y="4706536"/>
            <a:ext cx="1018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특정 도메인에 대한 파인튜닝이 강하게 진행될 수록 가중치 변경으로 인해 기존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범용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데이터 인식률에 영향을 미칠 수 있음을 확인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433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424" y="1202939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 결론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전이학습의 한계점 존재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학습 데이터의 훼손 가능성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한계점이 없다면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GPT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 업그레이드 시 대용량 데이터를 한 번에 다시 학습시킬 필요가 없음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언젠가 인간과 같이 기존 학습 데이터를 유지하면서 새로운 데이터를 학습시킬 수 있는 모델이 나올 것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트랜스포머의 등장과 같이 다시 한 번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AI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기술의 퀀텀 점프를 가져올 것으로 예상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1424" y="3645024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 단점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학습 데이터의 형태와 상관없이 모든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Input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30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 길이로 고정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패딩 적용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전처리 후 데이터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3GB  -&gt; 16GB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 증가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평균 길이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6.5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나머지는 패딩토큰으로 채워짐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01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5351" y="1100262"/>
            <a:ext cx="92890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Whisper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별 차이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33286" y="1546184"/>
            <a:ext cx="43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Whisper_large_v3 (test : common_voice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파라미터 </a:t>
            </a:r>
            <a:r>
              <a:rPr lang="en-US" altLang="ko-KR" smtClean="0"/>
              <a:t>: 1,550Mb</a:t>
            </a:r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2311911"/>
            <a:ext cx="4452611" cy="323530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8549" y="1546184"/>
            <a:ext cx="43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Whisper_base (test : common_voice</a:t>
            </a:r>
            <a:r>
              <a:rPr lang="en-US" altLang="ko-KR" smtClean="0"/>
              <a:t>)</a:t>
            </a:r>
          </a:p>
          <a:p>
            <a:r>
              <a:rPr lang="en-US" altLang="ko-KR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파라미터 </a:t>
            </a:r>
            <a:r>
              <a:rPr lang="en-US" altLang="ko-KR" smtClean="0"/>
              <a:t>: 74Mb</a:t>
            </a:r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311911"/>
            <a:ext cx="4479007" cy="3219692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805515" y="2302839"/>
            <a:ext cx="1006009" cy="23236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930281" y="2302839"/>
            <a:ext cx="1006009" cy="23236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7955" y="4032579"/>
            <a:ext cx="758173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932875" y="4032579"/>
            <a:ext cx="758173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43673" y="4371403"/>
            <a:ext cx="432048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197087" y="4371403"/>
            <a:ext cx="432048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97496" y="5066723"/>
            <a:ext cx="1194048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268872" y="4751639"/>
            <a:ext cx="1023372" cy="19582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930281" y="5066723"/>
            <a:ext cx="1173831" cy="266816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996852" y="4751639"/>
            <a:ext cx="1023372" cy="19582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l="29638" r="31789"/>
          <a:stretch/>
        </p:blipFill>
        <p:spPr>
          <a:xfrm>
            <a:off x="7500156" y="5412111"/>
            <a:ext cx="3744417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l="29742" t="4929" r="32167" b="-1"/>
          <a:stretch/>
        </p:blipFill>
        <p:spPr>
          <a:xfrm>
            <a:off x="1451485" y="5409220"/>
            <a:ext cx="3816424" cy="58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/>
          <p:cNvSpPr txBox="1"/>
          <p:nvPr/>
        </p:nvSpPr>
        <p:spPr>
          <a:xfrm>
            <a:off x="695400" y="6076921"/>
            <a:ext cx="92890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학습 데이터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코퍼스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 클 수록 인식률이 현격히 높아짐을 확인할 수 있음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29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98691" y="821622"/>
            <a:ext cx="3171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패스트 위스퍼와 경량화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5360" y="1238202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패스트 위스퍼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PEFT 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(Parameter efficient fine-tuning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기법 적용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적은 매개변수만을 이용한 미세조정 방법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적은 파라미터만 조절해 유사한 성능을 낼 수 있는 방법론을 의미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0425" y="2802236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양자화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(Quantization)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Float32(32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비트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가중치 크기를 줄여서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Input * W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연산 과정을 최소화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패스트 위스퍼의 경우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int8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적용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ex ) 12 * 3.1215415 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 12 * 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52" y="1129399"/>
            <a:ext cx="3344445" cy="20349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20425" y="4324785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 loRA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(Low-Rank-Adoption)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대부분의 매개변수 가중치는 유지하되 일부만 미세조정하는 방식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새로 훈련되는 데이터에 관여하는 일부 파라미터만 업데이트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강화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훈련 비용과 컴퓨팅 리소스를 절약하면서 파인튜닝 진행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360" y="6002969"/>
            <a:ext cx="92890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*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본래 모델의 성능 저하 가능성이 있기 때문에 진행 과정에서 철저한 모델 평가가 필요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194" y="3609999"/>
            <a:ext cx="2648560" cy="2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98691" y="821622"/>
            <a:ext cx="3171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랭체인</a:t>
            </a:r>
            <a:r>
              <a:rPr lang="en-US" altLang="ko-KR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/GPT</a:t>
            </a: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이용한 조사 결과 요약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3652" y="1295036"/>
            <a:ext cx="448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시스템메세지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분석 요청사항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ex)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휴먼메세지 내용에서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이름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나이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＂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추출해줘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3652" y="2285366"/>
            <a:ext cx="4912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휴먼메세지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응답 결과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ex)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내 이름은 김옥순이고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나이는 음 육십일곱살이여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~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7875872" y="1507701"/>
            <a:ext cx="50646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875872" y="2432410"/>
            <a:ext cx="50646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4288" y="1442080"/>
            <a:ext cx="1476164" cy="147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랭체인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39968" y="1442080"/>
            <a:ext cx="1476164" cy="147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LLM (GPT)</a:t>
            </a:r>
            <a:endParaRPr lang="ko-KR" altLang="en-US"/>
          </a:p>
        </p:txBody>
      </p:sp>
      <p:cxnSp>
        <p:nvCxnSpPr>
          <p:cNvPr id="7" name="꺾인 연결선 6"/>
          <p:cNvCxnSpPr>
            <a:stCxn id="18" idx="2"/>
            <a:endCxn id="3" idx="2"/>
          </p:cNvCxnSpPr>
          <p:nvPr/>
        </p:nvCxnSpPr>
        <p:spPr>
          <a:xfrm rot="5400000">
            <a:off x="5780210" y="-779596"/>
            <a:ext cx="12700" cy="7395680"/>
          </a:xfrm>
          <a:prstGeom prst="bentConnector3">
            <a:avLst>
              <a:gd name="adj1" fmla="val 21311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3738" y="5139401"/>
            <a:ext cx="107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요청 수행  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5840" y="5625244"/>
            <a:ext cx="258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이름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김옥순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나이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67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57" y="3110919"/>
            <a:ext cx="3827066" cy="18108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23" y="5389351"/>
            <a:ext cx="3613252" cy="8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98691" y="821622"/>
            <a:ext cx="3171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최종 문서화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43191" y="1952836"/>
            <a:ext cx="1439344" cy="107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요약내용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35860" y="1952836"/>
            <a:ext cx="1584176" cy="107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데이터프레임</a:t>
            </a:r>
            <a:r>
              <a:rPr lang="en-US" altLang="ko-KR" smtClean="0"/>
              <a:t>/ DB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80276" y="1952836"/>
            <a:ext cx="1584176" cy="107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Excel</a:t>
            </a:r>
          </a:p>
          <a:p>
            <a:pPr algn="ctr"/>
            <a:r>
              <a:rPr lang="en-US" altLang="ko-KR" smtClean="0"/>
              <a:t>word</a:t>
            </a:r>
          </a:p>
          <a:p>
            <a:pPr algn="ctr"/>
            <a:r>
              <a:rPr lang="en-US" altLang="ko-KR" smtClean="0"/>
              <a:t>etc..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3359696" y="2294466"/>
            <a:ext cx="50646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246922" y="2294466"/>
            <a:ext cx="50646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1" y="3423849"/>
            <a:ext cx="3981597" cy="931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1" y="4588916"/>
            <a:ext cx="8563757" cy="4536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91" y="5229200"/>
            <a:ext cx="9940331" cy="4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6189" y="876229"/>
            <a:ext cx="3171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데모 시현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3251684" y="3396351"/>
            <a:ext cx="4320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동영상 </a:t>
            </a:r>
            <a:r>
              <a:rPr lang="en-US" altLang="ko-KR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발표 시 소리 나는지 확인해보기</a:t>
            </a:r>
            <a:r>
              <a:rPr lang="en-US" altLang="ko-KR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60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6189" y="876229"/>
            <a:ext cx="3171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데모 시현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3" y="1480214"/>
            <a:ext cx="7830643" cy="21338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28" y="3762793"/>
            <a:ext cx="10919099" cy="566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46" y="4564748"/>
            <a:ext cx="10978868" cy="3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9436" y="775026"/>
            <a:ext cx="99011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/>
              <a:t>프로젝트 주제 및 선정 배경</a:t>
            </a:r>
            <a:r>
              <a:rPr lang="en-US" altLang="ko-KR"/>
              <a:t>(</a:t>
            </a:r>
            <a:r>
              <a:rPr lang="ko-KR" altLang="en-US"/>
              <a:t>기획 의도 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</a:t>
            </a:r>
            <a:r>
              <a:rPr lang="ko-KR" altLang="en-US"/>
              <a:t>인구 고령화에 따른 노인 공공 일자리 창출의 중요성 증가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en-US" altLang="ko-KR"/>
              <a:t>- </a:t>
            </a:r>
            <a:r>
              <a:rPr lang="ko-KR" altLang="en-US"/>
              <a:t>담당 공무원 부족 </a:t>
            </a:r>
            <a:r>
              <a:rPr lang="ko-KR" altLang="en-US" smtClean="0"/>
              <a:t>사태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/>
              <a:t>프로젝트 개요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en-US" altLang="ko-KR"/>
              <a:t>- </a:t>
            </a:r>
            <a:r>
              <a:rPr lang="ko-KR" altLang="en-US"/>
              <a:t>음성 챗봇을 통한 사전 정보 취합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en-US" altLang="ko-KR"/>
              <a:t>- </a:t>
            </a:r>
            <a:r>
              <a:rPr lang="ko-KR" altLang="en-US"/>
              <a:t>음성인식 오픈소스</a:t>
            </a:r>
            <a:r>
              <a:rPr lang="en-US" altLang="ko-KR"/>
              <a:t>(Whisper) </a:t>
            </a:r>
            <a:r>
              <a:rPr lang="ko-KR" altLang="en-US"/>
              <a:t>활용 및 공공데이터 노인발화 음성 도메인 </a:t>
            </a:r>
            <a:r>
              <a:rPr lang="ko-KR" altLang="en-US" smtClean="0"/>
              <a:t>파인튜닝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학습 내용 관련성</a:t>
            </a:r>
            <a:r>
              <a:rPr lang="en-US" altLang="ko-KR" smtClean="0"/>
              <a:t> 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en-US" altLang="ko-KR" smtClean="0"/>
              <a:t>- </a:t>
            </a:r>
            <a:r>
              <a:rPr lang="ko-KR" altLang="en-US"/>
              <a:t>트랜스포머 기반 모델 알고리즘 이해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en-US" altLang="ko-KR" smtClean="0"/>
              <a:t>- </a:t>
            </a:r>
            <a:r>
              <a:rPr lang="ko-KR" altLang="en-US"/>
              <a:t>경량화 알고리즘 </a:t>
            </a:r>
            <a:r>
              <a:rPr lang="ko-KR" altLang="en-US" smtClean="0"/>
              <a:t>이해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개발 환경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  </a:t>
            </a:r>
            <a:r>
              <a:rPr lang="ko-KR" altLang="en-US" smtClean="0"/>
              <a:t>  </a:t>
            </a:r>
            <a:r>
              <a:rPr lang="en-US" altLang="ko-KR" smtClean="0"/>
              <a:t>- </a:t>
            </a:r>
            <a:r>
              <a:rPr lang="ko-KR" altLang="en-US"/>
              <a:t>코랩 및 로컬 개발 환경 사용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/>
              <a:t>기대효과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ko-KR" altLang="en-US" smtClean="0"/>
              <a:t>  </a:t>
            </a:r>
            <a:r>
              <a:rPr lang="en-US" altLang="ko-KR"/>
              <a:t>- </a:t>
            </a:r>
            <a:r>
              <a:rPr lang="ko-KR" altLang="en-US"/>
              <a:t>프로세스 효율화로 공공채용 활성화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ko-KR" altLang="en-US" smtClean="0"/>
              <a:t>  </a:t>
            </a:r>
            <a:r>
              <a:rPr lang="en-US" altLang="ko-KR"/>
              <a:t>- </a:t>
            </a:r>
            <a:r>
              <a:rPr lang="ko-KR" altLang="en-US"/>
              <a:t>오픈소스 및 공공데이터 활용을 통한 구축 비용 감소</a:t>
            </a: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071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 descr="&lt;strong&gt;노인&lt;/strong&gt; 조부모 커플 - Pixabay의 무료 벡터 그래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7" y="2204864"/>
            <a:ext cx="866229" cy="814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4560" y="2138700"/>
            <a:ext cx="176419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자동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ko-KR" altLang="en-US" smtClean="0"/>
              <a:t>사전조사 </a:t>
            </a:r>
            <a:endParaRPr lang="en-US" altLang="ko-KR" smtClean="0"/>
          </a:p>
        </p:txBody>
      </p:sp>
      <p:sp>
        <p:nvSpPr>
          <p:cNvPr id="3" name="왼쪽 화살표 2"/>
          <p:cNvSpPr/>
          <p:nvPr/>
        </p:nvSpPr>
        <p:spPr>
          <a:xfrm flipH="1">
            <a:off x="2031126" y="2366339"/>
            <a:ext cx="1146140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flipH="1">
            <a:off x="4902137" y="2366339"/>
            <a:ext cx="757184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4696" y="2138700"/>
            <a:ext cx="176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담당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ko-KR" altLang="en-US" smtClean="0"/>
              <a:t>공무원</a:t>
            </a:r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flipH="1">
            <a:off x="7215330" y="2366339"/>
            <a:ext cx="757184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69308" y="2138700"/>
            <a:ext cx="176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취업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ko-KR" altLang="en-US" smtClean="0"/>
              <a:t>연계</a:t>
            </a:r>
            <a:endParaRPr lang="en-US" altLang="ko-KR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88141" y="2808114"/>
            <a:ext cx="82693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mtClean="0"/>
              <a:t>ASR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1562" y="3544168"/>
            <a:ext cx="268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/>
              <a:t>음성인식 오픈소스</a:t>
            </a:r>
            <a:r>
              <a:rPr lang="en-US" altLang="ko-KR" sz="1600" smtClean="0"/>
              <a:t>(Whisper)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mtClean="0"/>
              <a:t>(</a:t>
            </a:r>
            <a:r>
              <a:rPr lang="ko-KR" altLang="en-US" sz="1600" smtClean="0"/>
              <a:t>노인발화음성 파인튜닝</a:t>
            </a:r>
            <a:r>
              <a:rPr lang="en-US" altLang="ko-KR" sz="160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445" y="2808114"/>
            <a:ext cx="184656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/>
              <a:t>요약</a:t>
            </a:r>
            <a:r>
              <a:rPr lang="en-US" altLang="ko-KR" sz="1400" smtClean="0"/>
              <a:t>/</a:t>
            </a:r>
            <a:r>
              <a:rPr lang="ko-KR" altLang="en-US" sz="1400" smtClean="0"/>
              <a:t>문서화</a:t>
            </a:r>
            <a:endParaRPr lang="en-US" altLang="ko-KR" sz="14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357444" y="3726603"/>
            <a:ext cx="18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/>
              <a:t>랭체인</a:t>
            </a:r>
            <a:r>
              <a:rPr lang="en-US" altLang="ko-KR" sz="1600"/>
              <a:t>/</a:t>
            </a:r>
            <a:r>
              <a:rPr lang="en-US" altLang="ko-KR" sz="1600" smtClean="0"/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98739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304764"/>
            <a:ext cx="424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노인 한국어 발음 인식률 개선 작업 진행</a:t>
            </a: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위스퍼 파인튜닝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4206" y="1717185"/>
            <a:ext cx="44417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원본 모델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Whisper-base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한국어 코퍼스 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7993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시간</a:t>
            </a:r>
            <a:endParaRPr lang="en-US" altLang="ko-KR" sz="14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학습데이터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노인발화자유음성 </a:t>
            </a:r>
            <a:r>
              <a:rPr lang="en-US" altLang="ko-KR" sz="14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4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AI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허브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en-US" altLang="ko-KR" sz="14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한국어 코퍼스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32</a:t>
            </a: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시간 </a:t>
            </a:r>
            <a:r>
              <a:rPr lang="en-US" altLang="ko-KR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(3Gb)</a:t>
            </a:r>
            <a:endParaRPr lang="en-US" altLang="ko-KR" sz="14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가용 리소스 한계로 데이터 일부만 </a:t>
            </a:r>
            <a:r>
              <a:rPr lang="ko-KR" altLang="en-US" sz="11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사용</a:t>
            </a:r>
            <a:endParaRPr lang="en-US" altLang="ko-KR" sz="11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32" y="1170047"/>
            <a:ext cx="5933236" cy="43831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33998" y="5522973"/>
            <a:ext cx="6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시간</a:t>
            </a:r>
            <a:r>
              <a:rPr lang="en-US" altLang="ko-KR" sz="12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</a:t>
            </a:r>
            <a:r>
              <a:rPr lang="en-US" altLang="ko-KR" sz="12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4980" y="1019684"/>
            <a:ext cx="68302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pc="-1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갯수</a:t>
            </a:r>
            <a:endParaRPr lang="en-US" altLang="ko-KR" sz="1400" spc="-10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2" y="1435441"/>
            <a:ext cx="1924319" cy="203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파인튜닝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059414175"/>
              </p:ext>
            </p:extLst>
          </p:nvPr>
        </p:nvGraphicFramePr>
        <p:xfrm>
          <a:off x="7428148" y="1498323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773665"/>
            <a:ext cx="7560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학습된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(Pre-trained)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모델에 새로운 특성을 가진 도메인을 추가 학습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ex)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표준어로 학습된 음성인식 모델에 사투리 데이터셋을 추가 학습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데이터셋에 대한 성능과 신규 데이터셋에 대한 성능 간의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Trade-off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존재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새로운 학습을에 의한 가중치 변경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ex)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사투리를 어느정도 인식할 수 있게 돼지만 표준어 인식률이 감소할 수 있음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3374" y="3910070"/>
            <a:ext cx="756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전후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Common_voice15 Test set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인식률 비교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Whisper_base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파인튜닝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Normalized_CER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기준</a:t>
            </a:r>
            <a:endParaRPr lang="en-US" altLang="ko-KR" sz="1600" spc="-15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26987175"/>
              </p:ext>
            </p:extLst>
          </p:nvPr>
        </p:nvGraphicFramePr>
        <p:xfrm>
          <a:off x="971326" y="4919734"/>
          <a:ext cx="5917451" cy="168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위스퍼 파인튜닝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5" y="2134468"/>
            <a:ext cx="10755226" cy="5525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5" y="1328457"/>
            <a:ext cx="10019072" cy="6156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11924" y="1557836"/>
            <a:ext cx="1836204" cy="31621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76251" y="1541440"/>
            <a:ext cx="323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전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common_voice15 Test CER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8" y="3235790"/>
            <a:ext cx="4014751" cy="288596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63" y="3267725"/>
            <a:ext cx="4381289" cy="302178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85675" y="4077072"/>
            <a:ext cx="695928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92882" y="4077072"/>
            <a:ext cx="695928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79460" y="4328532"/>
            <a:ext cx="825589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97743" y="4328532"/>
            <a:ext cx="825589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23000" y="4595232"/>
            <a:ext cx="825589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01499" y="4801477"/>
            <a:ext cx="825589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450336" y="5169442"/>
            <a:ext cx="482606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75746" y="5375182"/>
            <a:ext cx="362018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63746" y="5488568"/>
            <a:ext cx="781364" cy="251088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68325" y="5640426"/>
            <a:ext cx="825561" cy="272849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31904" y="2311007"/>
            <a:ext cx="1836204" cy="316210"/>
          </a:xfrm>
          <a:prstGeom prst="rect">
            <a:avLst/>
          </a:prstGeom>
          <a:noFill/>
          <a:ln w="38100">
            <a:solidFill>
              <a:srgbClr val="E4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96231" y="2294611"/>
            <a:ext cx="323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후 </a:t>
            </a:r>
            <a:r>
              <a:rPr lang="en-US" altLang="ko-KR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common_voice15 Test CER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902" y="2797155"/>
            <a:ext cx="75608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파인튜닝 후 인식률 틀어진 것을 확인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03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1284</Words>
  <Application>Microsoft Office PowerPoint</Application>
  <PresentationFormat>와이드스크린</PresentationFormat>
  <Paragraphs>245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휴먼둥근헤드라인</vt:lpstr>
      <vt:lpstr>Calibri</vt:lpstr>
      <vt:lpstr>Calibri Light</vt:lpstr>
      <vt:lpstr>HY견고딕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HS</cp:lastModifiedBy>
  <cp:revision>242</cp:revision>
  <dcterms:created xsi:type="dcterms:W3CDTF">2014-04-29T00:37:20Z</dcterms:created>
  <dcterms:modified xsi:type="dcterms:W3CDTF">2024-05-03T05:37:25Z</dcterms:modified>
</cp:coreProperties>
</file>