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397" r:id="rId11"/>
    <p:sldId id="390" r:id="rId12"/>
    <p:sldId id="335" r:id="rId13"/>
    <p:sldId id="336" r:id="rId14"/>
    <p:sldId id="337" r:id="rId15"/>
    <p:sldId id="339" r:id="rId16"/>
    <p:sldId id="341" r:id="rId17"/>
    <p:sldId id="342" r:id="rId18"/>
    <p:sldId id="370" r:id="rId19"/>
    <p:sldId id="346" r:id="rId20"/>
    <p:sldId id="348" r:id="rId21"/>
    <p:sldId id="349" r:id="rId22"/>
    <p:sldId id="350" r:id="rId23"/>
    <p:sldId id="372" r:id="rId24"/>
    <p:sldId id="399" r:id="rId25"/>
    <p:sldId id="375" r:id="rId26"/>
    <p:sldId id="398" r:id="rId27"/>
    <p:sldId id="401" r:id="rId28"/>
    <p:sldId id="287" r:id="rId29"/>
    <p:sldId id="391" r:id="rId30"/>
    <p:sldId id="392" r:id="rId31"/>
    <p:sldId id="393" r:id="rId32"/>
    <p:sldId id="394" r:id="rId33"/>
    <p:sldId id="395" r:id="rId34"/>
    <p:sldId id="396" r:id="rId35"/>
    <p:sldId id="377" r:id="rId36"/>
    <p:sldId id="378" r:id="rId37"/>
    <p:sldId id="379" r:id="rId38"/>
    <p:sldId id="380" r:id="rId39"/>
    <p:sldId id="381" r:id="rId40"/>
    <p:sldId id="382" r:id="rId41"/>
    <p:sldId id="383" r:id="rId42"/>
    <p:sldId id="384" r:id="rId43"/>
    <p:sldId id="385" r:id="rId44"/>
    <p:sldId id="386" r:id="rId45"/>
    <p:sldId id="387" r:id="rId46"/>
    <p:sldId id="402" r:id="rId47"/>
    <p:sldId id="403" r:id="rId48"/>
    <p:sldId id="388" r:id="rId49"/>
    <p:sldId id="404" r:id="rId50"/>
    <p:sldId id="405" r:id="rId51"/>
    <p:sldId id="389" r:id="rId52"/>
    <p:sldId id="406" r:id="rId53"/>
    <p:sldId id="306" r:id="rId54"/>
    <p:sldId id="307" r:id="rId55"/>
    <p:sldId id="308" r:id="rId56"/>
    <p:sldId id="309" r:id="rId57"/>
    <p:sldId id="310" r:id="rId58"/>
    <p:sldId id="311" r:id="rId59"/>
    <p:sldId id="400"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2" autoAdjust="0"/>
    <p:restoredTop sz="79651" autoAdjust="0"/>
  </p:normalViewPr>
  <p:slideViewPr>
    <p:cSldViewPr>
      <p:cViewPr varScale="1">
        <p:scale>
          <a:sx n="68" d="100"/>
          <a:sy n="68" d="100"/>
        </p:scale>
        <p:origin x="-1794" y="-9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222270208"/>
        <c:axId val="222271744"/>
      </c:barChart>
      <c:catAx>
        <c:axId val="222270208"/>
        <c:scaling>
          <c:orientation val="minMax"/>
        </c:scaling>
        <c:delete val="0"/>
        <c:axPos val="b"/>
        <c:majorTickMark val="out"/>
        <c:minorTickMark val="none"/>
        <c:tickLblPos val="nextTo"/>
        <c:crossAx val="222271744"/>
        <c:crosses val="autoZero"/>
        <c:auto val="1"/>
        <c:lblAlgn val="ctr"/>
        <c:lblOffset val="100"/>
        <c:noMultiLvlLbl val="0"/>
      </c:catAx>
      <c:valAx>
        <c:axId val="222271744"/>
        <c:scaling>
          <c:orientation val="minMax"/>
        </c:scaling>
        <c:delete val="0"/>
        <c:axPos val="l"/>
        <c:majorGridlines/>
        <c:numFmt formatCode="General" sourceLinked="1"/>
        <c:majorTickMark val="out"/>
        <c:minorTickMark val="none"/>
        <c:tickLblPos val="nextTo"/>
        <c:crossAx val="222270208"/>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2015-06-26</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2512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22205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12</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14</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16</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19</a:t>
            </a:fld>
            <a:endParaRPr lang="ko"/>
          </a:p>
        </p:txBody>
      </p:sp>
    </p:spTree>
    <p:extLst>
      <p:ext uri="{BB962C8B-B14F-4D97-AF65-F5344CB8AC3E}">
        <p14:creationId xmlns:p14="http://schemas.microsoft.com/office/powerpoint/2010/main" val="169352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/27</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package" Target="../embeddings/Microsoft_Excel_Worksheet1.xlsx"/><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package" Target="../embeddings/Microsoft_Excel_Worksheet2.xls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a:xfrm>
            <a:off x="1657350" y="4581128"/>
            <a:ext cx="7734300" cy="1270992"/>
          </a:xfrm>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80" y="908720"/>
            <a:ext cx="10628841" cy="5400600"/>
          </a:xfrm>
          <a:prstGeom prst="rect">
            <a:avLst/>
          </a:prstGeom>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10</a:t>
            </a:fld>
            <a:r>
              <a:rPr lang="en-US" altLang="ko-KR" smtClean="0"/>
              <a:t>/27</a:t>
            </a:r>
            <a:endParaRPr lang="ko-KR" altLang="en-US" dirty="0"/>
          </a:p>
        </p:txBody>
      </p:sp>
    </p:spTree>
    <p:extLst>
      <p:ext uri="{BB962C8B-B14F-4D97-AF65-F5344CB8AC3E}">
        <p14:creationId xmlns:p14="http://schemas.microsoft.com/office/powerpoint/2010/main" val="337037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/27</a:t>
            </a:r>
            <a:endParaRPr lang="ko-KR" altLang="en-US" dirty="0"/>
          </a:p>
        </p:txBody>
      </p:sp>
    </p:spTree>
    <p:extLst>
      <p:ext uri="{BB962C8B-B14F-4D97-AF65-F5344CB8AC3E}">
        <p14:creationId xmlns:p14="http://schemas.microsoft.com/office/powerpoint/2010/main" val="361479973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56145"/>
            <a:ext cx="2316289" cy="1287674"/>
          </a:xfrm>
          <a:prstGeom prst="rect">
            <a:avLst/>
          </a:prstGeom>
          <a:effectLst/>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/27</a:t>
            </a:r>
            <a:endParaRPr lang="ko-KR" altLang="en-US" dirty="0"/>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1052736"/>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574409925"/>
              </p:ext>
            </p:extLst>
          </p:nvPr>
        </p:nvGraphicFramePr>
        <p:xfrm>
          <a:off x="371200" y="148453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13</a:t>
            </a:fld>
            <a:r>
              <a:rPr lang="en-US" altLang="ko-KR" smtClean="0"/>
              <a:t>/27</a:t>
            </a:r>
            <a:endParaRPr lang="ko-KR" altLang="en-US" dirty="0"/>
          </a:p>
        </p:txBody>
      </p:sp>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494843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48436" y="1772816"/>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/27</a:t>
            </a:r>
            <a:endParaRPr lang="ko-KR" altLang="en-US" dirty="0"/>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42802"/>
            <a:ext cx="2786440" cy="1510904"/>
          </a:xfrm>
          <a:prstGeom prst="rect">
            <a:avLst/>
          </a:prstGeom>
        </p:spPr>
      </p:pic>
      <p:sp>
        <p:nvSpPr>
          <p:cNvPr id="6" name="슬라이드 번호 개체 틀 5"/>
          <p:cNvSpPr>
            <a:spLocks noGrp="1"/>
          </p:cNvSpPr>
          <p:nvPr>
            <p:ph type="sldNum" sz="quarter" idx="12"/>
          </p:nvPr>
        </p:nvSpPr>
        <p:spPr/>
        <p:txBody>
          <a:bodyPr/>
          <a:lstStyle/>
          <a:p>
            <a:fld id="{57E7012D-DD87-4EE6-9959-B8E2C5F13A34}" type="slidenum">
              <a:rPr lang="ko-KR" altLang="en-US" smtClean="0"/>
              <a:pPr/>
              <a:t>15</a:t>
            </a:fld>
            <a:r>
              <a:rPr lang="en-US" altLang="ko-KR" smtClean="0"/>
              <a:t>/27</a:t>
            </a:r>
            <a:endParaRPr lang="ko-KR" altLang="en-US" dirty="0"/>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267916" y="2636912"/>
            <a:ext cx="10478751" cy="4182666"/>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67916" y="2636912"/>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16</a:t>
            </a:fld>
            <a:r>
              <a:rPr lang="en-US" altLang="ko-KR" smtClean="0"/>
              <a:t>/27</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77" y="4293096"/>
            <a:ext cx="2796309" cy="1516255"/>
          </a:xfrm>
          <a:prstGeom prst="rect">
            <a:avLst/>
          </a:prstGeom>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17</a:t>
            </a:fld>
            <a:r>
              <a:rPr lang="en-US" altLang="ko-KR" smtClean="0"/>
              <a:t>/27</a:t>
            </a:r>
            <a:endParaRPr lang="ko-KR" altLang="en-US" dirty="0"/>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2" name="그림 11"/>
          <p:cNvPicPr>
            <a:picLocks noChangeAspect="1"/>
          </p:cNvPicPr>
          <p:nvPr/>
        </p:nvPicPr>
        <p:blipFill>
          <a:blip r:embed="rId3"/>
          <a:stretch>
            <a:fillRect/>
          </a:stretch>
        </p:blipFill>
        <p:spPr>
          <a:xfrm>
            <a:off x="3371365" y="1293000"/>
            <a:ext cx="4306270" cy="4563435"/>
          </a:xfrm>
          <a:prstGeom prst="rect">
            <a:avLst/>
          </a:prstGeom>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Security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73" y="4296561"/>
            <a:ext cx="2803928" cy="1516255"/>
          </a:xfrm>
          <a:prstGeom prst="rect">
            <a:avLst/>
          </a:prstGeom>
        </p:spPr>
      </p:pic>
      <p:sp>
        <p:nvSpPr>
          <p:cNvPr id="6" name="슬라이드 번호 개체 틀 5"/>
          <p:cNvSpPr>
            <a:spLocks noGrp="1"/>
          </p:cNvSpPr>
          <p:nvPr>
            <p:ph type="sldNum" sz="quarter" idx="12"/>
          </p:nvPr>
        </p:nvSpPr>
        <p:spPr/>
        <p:txBody>
          <a:bodyPr/>
          <a:lstStyle/>
          <a:p>
            <a:fld id="{57E7012D-DD87-4EE6-9959-B8E2C5F13A34}" type="slidenum">
              <a:rPr lang="ko-KR" altLang="en-US" smtClean="0"/>
              <a:pPr/>
              <a:t>18</a:t>
            </a:fld>
            <a:r>
              <a:rPr lang="en-US" altLang="ko-KR" smtClean="0"/>
              <a:t>/27</a:t>
            </a:r>
            <a:endParaRPr lang="ko-KR" altLang="en-US" dirty="0"/>
          </a:p>
        </p:txBody>
      </p:sp>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19</a:t>
            </a:fld>
            <a:r>
              <a:rPr lang="en-US" altLang="ko-KR" smtClean="0"/>
              <a:t>/27</a:t>
            </a:r>
            <a:endParaRPr lang="ko-KR" altLang="en-US" dirty="0"/>
          </a:p>
        </p:txBody>
      </p:sp>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a:t>
            </a:fld>
            <a:r>
              <a:rPr lang="en-US" altLang="ko-KR" smtClean="0"/>
              <a:t>/27</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7"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20</a:t>
            </a:fld>
            <a:r>
              <a:rPr lang="en-US" altLang="ko-KR" smtClean="0"/>
              <a:t>/27</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18" name="그림 17"/>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718500" y="710960"/>
            <a:ext cx="9612000" cy="4219200"/>
          </a:xfrm>
          <a:prstGeom prst="rect">
            <a:avLst/>
          </a:prstGeom>
        </p:spPr>
      </p:pic>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grpSp>
        <p:nvGrpSpPr>
          <p:cNvPr id="216" name="Shape 216"/>
          <p:cNvGrpSpPr/>
          <p:nvPr/>
        </p:nvGrpSpPr>
        <p:grpSpPr>
          <a:xfrm>
            <a:off x="438629" y="5029388"/>
            <a:ext cx="5503731" cy="1544003"/>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21</a:t>
            </a:fld>
            <a:r>
              <a:rPr lang="en-US" altLang="ko-KR" smtClean="0"/>
              <a:t>/27</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22</a:t>
            </a:fld>
            <a:r>
              <a:rPr lang="en-US" altLang="ko-KR" smtClean="0"/>
              <a:t>/27</a:t>
            </a:r>
            <a:endParaRPr lang="ko-KR" altLang="en-US" dirty="0"/>
          </a:p>
        </p:txBody>
      </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23</a:t>
            </a:fld>
            <a:r>
              <a:rPr lang="en-US" altLang="ko-KR" smtClean="0"/>
              <a:t>/27</a:t>
            </a:r>
            <a:endParaRPr lang="ko-KR" altLang="en-US" dirty="0"/>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83601706"/>
              </p:ext>
            </p:extLst>
          </p:nvPr>
        </p:nvGraphicFramePr>
        <p:xfrm>
          <a:off x="627956" y="1268760"/>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740524" y="3717032"/>
            <a:ext cx="504056" cy="2880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3400009610"/>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차트 9"/>
          <p:cNvGraphicFramePr>
            <a:graphicFrameLocks/>
          </p:cNvGraphicFramePr>
          <p:nvPr>
            <p:extLst>
              <p:ext uri="{D42A27DB-BD31-4B8C-83A1-F6EECF244321}">
                <p14:modId xmlns:p14="http://schemas.microsoft.com/office/powerpoint/2010/main" val="3423511472"/>
              </p:ext>
            </p:extLst>
          </p:nvPr>
        </p:nvGraphicFramePr>
        <p:xfrm>
          <a:off x="5812532" y="3923531"/>
          <a:ext cx="4896544" cy="2934469"/>
        </p:xfrm>
        <a:graphic>
          <a:graphicData uri="http://schemas.openxmlformats.org/drawingml/2006/chart">
            <c:chart xmlns:c="http://schemas.openxmlformats.org/drawingml/2006/chart" xmlns:r="http://schemas.openxmlformats.org/officeDocument/2006/relationships" r:id="rId4"/>
          </a:graphicData>
        </a:graphic>
      </p:graphicFrame>
      <p:sp>
        <p:nvSpPr>
          <p:cNvPr id="11" name="내용 개체 틀 1"/>
          <p:cNvSpPr>
            <a:spLocks noGrp="1"/>
          </p:cNvSpPr>
          <p:nvPr>
            <p:ph idx="1"/>
          </p:nvPr>
        </p:nvSpPr>
        <p:spPr>
          <a:xfrm>
            <a:off x="411932" y="759222"/>
            <a:ext cx="10297144" cy="581546"/>
          </a:xfrm>
        </p:spPr>
        <p:txBody>
          <a:bodyPr/>
          <a:lstStyle/>
          <a:p>
            <a:r>
              <a:rPr lang="en-US" altLang="ko-KR" dirty="0" smtClean="0"/>
              <a:t>94 hours was over than planned, mostly in the design process</a:t>
            </a:r>
            <a:endParaRPr lang="ko-KR" altLang="en-US" dirty="0"/>
          </a:p>
        </p:txBody>
      </p:sp>
      <p:graphicFrame>
        <p:nvGraphicFramePr>
          <p:cNvPr id="2" name="개체 1"/>
          <p:cNvGraphicFramePr>
            <a:graphicFrameLocks noChangeAspect="1"/>
          </p:cNvGraphicFramePr>
          <p:nvPr>
            <p:extLst>
              <p:ext uri="{D42A27DB-BD31-4B8C-83A1-F6EECF244321}">
                <p14:modId xmlns:p14="http://schemas.microsoft.com/office/powerpoint/2010/main" val="1922965190"/>
              </p:ext>
            </p:extLst>
          </p:nvPr>
        </p:nvGraphicFramePr>
        <p:xfrm>
          <a:off x="7252692" y="2852936"/>
          <a:ext cx="914400" cy="771525"/>
        </p:xfrm>
        <a:graphic>
          <a:graphicData uri="http://schemas.openxmlformats.org/presentationml/2006/ole">
            <mc:AlternateContent xmlns:mc="http://schemas.openxmlformats.org/markup-compatibility/2006">
              <mc:Choice xmlns:v="urn:schemas-microsoft-com:vml" Requires="v">
                <p:oleObj spid="_x0000_s2056" name="워크시트" showAsIcon="1" r:id="rId5" imgW="914400" imgH="771480" progId="Excel.Sheet.12">
                  <p:embed/>
                </p:oleObj>
              </mc:Choice>
              <mc:Fallback>
                <p:oleObj name="워크시트" showAsIcon="1" r:id="rId5" imgW="914400" imgH="771480" progId="Excel.Sheet.12">
                  <p:embed/>
                  <p:pic>
                    <p:nvPicPr>
                      <p:cNvPr id="0" name=""/>
                      <p:cNvPicPr/>
                      <p:nvPr/>
                    </p:nvPicPr>
                    <p:blipFill>
                      <a:blip r:embed="rId6"/>
                      <a:stretch>
                        <a:fillRect/>
                      </a:stretch>
                    </p:blipFill>
                    <p:spPr>
                      <a:xfrm>
                        <a:off x="7252692" y="2852936"/>
                        <a:ext cx="914400" cy="771525"/>
                      </a:xfrm>
                      <a:prstGeom prst="rect">
                        <a:avLst/>
                      </a:prstGeom>
                    </p:spPr>
                  </p:pic>
                </p:oleObj>
              </mc:Fallback>
            </mc:AlternateContent>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24</a:t>
            </a:fld>
            <a:r>
              <a:rPr lang="en-US" altLang="ko-KR" smtClean="0"/>
              <a:t>/27</a:t>
            </a:r>
            <a:endParaRPr lang="ko-KR" altLang="en-US" dirty="0"/>
          </a:p>
        </p:txBody>
      </p:sp>
    </p:spTree>
    <p:extLst>
      <p:ext uri="{BB962C8B-B14F-4D97-AF65-F5344CB8AC3E}">
        <p14:creationId xmlns:p14="http://schemas.microsoft.com/office/powerpoint/2010/main" val="4021078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/27</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smtClean="0"/>
              <a:t>The cloud server will be served. The cloud server manage the </a:t>
            </a:r>
            <a:r>
              <a:rPr lang="en-US" altLang="ko-KR" dirty="0" err="1" smtClean="0"/>
              <a:t>IoT</a:t>
            </a:r>
            <a:r>
              <a:rPr lang="en-US" altLang="ko-KR" dirty="0" smtClean="0"/>
              <a:t> service.</a:t>
            </a:r>
            <a:endParaRPr lang="en-US" altLang="ko-KR" dirty="0"/>
          </a:p>
          <a:p>
            <a:pPr lvl="1"/>
            <a:r>
              <a:rPr lang="en-US" altLang="ko-KR" dirty="0" smtClean="0"/>
              <a:t>If the </a:t>
            </a:r>
            <a:r>
              <a:rPr lang="en-US" altLang="ko-KR" dirty="0" err="1" smtClean="0"/>
              <a:t>IoT</a:t>
            </a:r>
            <a:r>
              <a:rPr lang="en-US" altLang="ko-KR" dirty="0" smtClean="0"/>
              <a:t> </a:t>
            </a:r>
            <a:r>
              <a:rPr lang="en-US" altLang="ko-KR" dirty="0"/>
              <a:t>service </a:t>
            </a:r>
            <a:r>
              <a:rPr lang="en-US" altLang="ko-KR" dirty="0" smtClean="0"/>
              <a:t>halt, the cloud server will reboot the </a:t>
            </a:r>
            <a:r>
              <a:rPr lang="en-US" altLang="ko-KR" dirty="0" err="1" smtClean="0"/>
              <a:t>IoT</a:t>
            </a:r>
            <a:r>
              <a:rPr lang="en-US" altLang="ko-KR" dirty="0" smtClean="0"/>
              <a:t> service</a:t>
            </a:r>
          </a:p>
          <a:p>
            <a:r>
              <a:rPr lang="en-US" altLang="ko-KR" dirty="0" smtClean="0"/>
              <a:t>The new service</a:t>
            </a:r>
          </a:p>
          <a:p>
            <a:pPr lvl="1"/>
            <a:r>
              <a:rPr lang="en-US" altLang="ko-KR" dirty="0" smtClean="0"/>
              <a:t>You can get more intelligent service using the data mining, analytic </a:t>
            </a:r>
            <a:r>
              <a:rPr lang="en-US" altLang="ko-KR" dirty="0" smtClean="0"/>
              <a:t>operations</a:t>
            </a:r>
          </a:p>
          <a:p>
            <a:endParaRPr lang="en-US" altLang="ko-KR" dirty="0" smtClean="0"/>
          </a:p>
          <a:p>
            <a:pPr lvl="1"/>
            <a:endParaRPr lang="en-US" altLang="ko-KR"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26</a:t>
            </a:fld>
            <a:r>
              <a:rPr lang="en-US" altLang="ko-KR" smtClean="0"/>
              <a:t>/27</a:t>
            </a:r>
            <a:endParaRPr lang="ko-KR" altLang="en-US" dirty="0"/>
          </a:p>
        </p:txBody>
      </p:sp>
    </p:spTree>
    <p:extLst>
      <p:ext uri="{BB962C8B-B14F-4D97-AF65-F5344CB8AC3E}">
        <p14:creationId xmlns:p14="http://schemas.microsoft.com/office/powerpoint/2010/main" val="3597220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63"/>
          <p:cNvSpPr txBox="1"/>
          <p:nvPr/>
        </p:nvSpPr>
        <p:spPr>
          <a:xfrm>
            <a:off x="1444381" y="2492896"/>
            <a:ext cx="8160238" cy="2025900"/>
          </a:xfrm>
          <a:prstGeom prst="rect">
            <a:avLst/>
          </a:prstGeom>
          <a:noFill/>
          <a:ln>
            <a:noFill/>
          </a:ln>
        </p:spPr>
        <p:txBody>
          <a:bodyPr lIns="91425" tIns="91425" rIns="91425" bIns="91425" anchor="t" anchorCtr="0">
            <a:noAutofit/>
          </a:bodyPr>
          <a:lstStyle/>
          <a:p>
            <a:pPr algn="ctr" rtl="0">
              <a:spcBef>
                <a:spcPts val="0"/>
              </a:spcBef>
              <a:buNone/>
            </a:pPr>
            <a:r>
              <a:rPr lang="en-US" altLang="ko" sz="4800" b="1" dirty="0" smtClean="0">
                <a:latin typeface="Calibri" panose="020F0502020204030204" pitchFamily="34" charset="0"/>
              </a:rPr>
              <a:t>Thank you!</a:t>
            </a:r>
          </a:p>
          <a:p>
            <a:pPr algn="ctr" rtl="0">
              <a:spcBef>
                <a:spcPts val="0"/>
              </a:spcBef>
              <a:buNone/>
            </a:pPr>
            <a:r>
              <a:rPr lang="en-US" altLang="ko" sz="4800" b="1" dirty="0" err="1" smtClean="0">
                <a:latin typeface="Calibri" panose="020F0502020204030204" pitchFamily="34" charset="0"/>
              </a:rPr>
              <a:t>QnA</a:t>
            </a:r>
            <a:r>
              <a:rPr lang="en-US" altLang="ko" sz="4800" b="1" dirty="0" smtClean="0">
                <a:latin typeface="Calibri" panose="020F0502020204030204" pitchFamily="34" charset="0"/>
              </a:rPr>
              <a:t>?</a:t>
            </a:r>
            <a:endParaRPr lang="ko" sz="4800" b="1" dirty="0">
              <a:latin typeface="Calibri" panose="020F0502020204030204" pitchFamily="34" charset="0"/>
            </a:endParaRPr>
          </a:p>
        </p:txBody>
      </p:sp>
    </p:spTree>
    <p:extLst>
      <p:ext uri="{BB962C8B-B14F-4D97-AF65-F5344CB8AC3E}">
        <p14:creationId xmlns:p14="http://schemas.microsoft.com/office/powerpoint/2010/main" val="2766921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t>28</a:t>
            </a:fld>
            <a:endParaRPr lang="ko-KR" altLang="en-US"/>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0287520"/>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29</a:t>
            </a:fld>
            <a:r>
              <a:rPr lang="en-US" altLang="ko-KR" smtClean="0"/>
              <a:t>/27</a:t>
            </a:r>
            <a:endParaRPr lang="ko-KR" altLang="en-US" dirty="0"/>
          </a:p>
        </p:txBody>
      </p:sp>
    </p:spTree>
    <p:extLst>
      <p:ext uri="{BB962C8B-B14F-4D97-AF65-F5344CB8AC3E}">
        <p14:creationId xmlns:p14="http://schemas.microsoft.com/office/powerpoint/2010/main" val="3572652774"/>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3</a:t>
            </a:fld>
            <a:r>
              <a:rPr lang="en-US" altLang="ko-KR" smtClean="0"/>
              <a:t>/27</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2722015234"/>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30</a:t>
            </a:fld>
            <a:r>
              <a:rPr lang="en-US" altLang="ko-KR" smtClean="0"/>
              <a:t>/27</a:t>
            </a:r>
            <a:endParaRPr lang="ko-KR" altLang="en-US" dirty="0"/>
          </a:p>
        </p:txBody>
      </p:sp>
    </p:spTree>
    <p:extLst>
      <p:ext uri="{BB962C8B-B14F-4D97-AF65-F5344CB8AC3E}">
        <p14:creationId xmlns:p14="http://schemas.microsoft.com/office/powerpoint/2010/main" val="3091790608"/>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1908198755"/>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31</a:t>
            </a:fld>
            <a:r>
              <a:rPr lang="en-US" altLang="ko-KR" smtClean="0"/>
              <a:t>/27</a:t>
            </a:r>
            <a:endParaRPr lang="ko-KR" altLang="en-US" dirty="0"/>
          </a:p>
        </p:txBody>
      </p:sp>
    </p:spTree>
    <p:extLst>
      <p:ext uri="{BB962C8B-B14F-4D97-AF65-F5344CB8AC3E}">
        <p14:creationId xmlns:p14="http://schemas.microsoft.com/office/powerpoint/2010/main" val="174314558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1841130445"/>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32</a:t>
            </a:fld>
            <a:r>
              <a:rPr lang="en-US" altLang="ko-KR" smtClean="0"/>
              <a:t>/27</a:t>
            </a:r>
            <a:endParaRPr lang="ko-KR" altLang="en-US" dirty="0"/>
          </a:p>
        </p:txBody>
      </p:sp>
    </p:spTree>
    <p:extLst>
      <p:ext uri="{BB962C8B-B14F-4D97-AF65-F5344CB8AC3E}">
        <p14:creationId xmlns:p14="http://schemas.microsoft.com/office/powerpoint/2010/main" val="99932252"/>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1503588324"/>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33</a:t>
            </a:fld>
            <a:r>
              <a:rPr lang="en-US" altLang="ko-KR" smtClean="0"/>
              <a:t>/27</a:t>
            </a:r>
            <a:endParaRPr lang="ko-KR" altLang="en-US" dirty="0"/>
          </a:p>
        </p:txBody>
      </p:sp>
    </p:spTree>
    <p:extLst>
      <p:ext uri="{BB962C8B-B14F-4D97-AF65-F5344CB8AC3E}">
        <p14:creationId xmlns:p14="http://schemas.microsoft.com/office/powerpoint/2010/main" val="382404439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69748996"/>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34</a:t>
            </a:fld>
            <a:r>
              <a:rPr lang="en-US" altLang="ko-KR" smtClean="0"/>
              <a:t>/27</a:t>
            </a:r>
            <a:endParaRPr lang="ko-KR" altLang="en-US" dirty="0"/>
          </a:p>
        </p:txBody>
      </p:sp>
    </p:spTree>
    <p:extLst>
      <p:ext uri="{BB962C8B-B14F-4D97-AF65-F5344CB8AC3E}">
        <p14:creationId xmlns:p14="http://schemas.microsoft.com/office/powerpoint/2010/main" val="351763852"/>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t>35</a:t>
            </a:fld>
            <a:endParaRPr lang="ko-KR" altLang="en-US"/>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36</a:t>
            </a:fld>
            <a:r>
              <a:rPr lang="en-US" altLang="ko-KR" smtClean="0"/>
              <a:t>/27</a:t>
            </a:r>
            <a:endParaRPr lang="ko-KR" altLang="en-US" dirty="0"/>
          </a:p>
        </p:txBody>
      </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/27</a:t>
            </a:r>
            <a:endParaRPr lang="ko-KR" altLang="en-US" dirty="0"/>
          </a:p>
        </p:txBody>
      </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38</a:t>
            </a:fld>
            <a:r>
              <a:rPr lang="en-US" altLang="ko-KR" smtClean="0"/>
              <a:t>/27</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39</a:t>
            </a:fld>
            <a:r>
              <a:rPr lang="en-US" altLang="ko-KR" smtClean="0"/>
              <a:t>/27</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4</a:t>
            </a:fld>
            <a:r>
              <a:rPr lang="en-US" altLang="ko-KR" smtClean="0"/>
              <a:t>/27</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/27</a:t>
            </a:r>
            <a:endParaRPr lang="ko-KR" altLang="en-US" dirty="0"/>
          </a:p>
        </p:txBody>
      </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41</a:t>
            </a:fld>
            <a:r>
              <a:rPr lang="en-US" altLang="ko-KR" smtClean="0"/>
              <a:t>/27</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/27</a:t>
            </a:r>
            <a:endParaRPr lang="ko-KR" altLang="en-US" dirty="0"/>
          </a:p>
        </p:txBody>
      </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43</a:t>
            </a:fld>
            <a:r>
              <a:rPr lang="en-US" altLang="ko-KR" smtClean="0"/>
              <a:t>/27</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44</a:t>
            </a:fld>
            <a:r>
              <a:rPr lang="en-US" altLang="ko-KR" smtClean="0"/>
              <a:t>/27</a:t>
            </a:r>
            <a:endParaRPr lang="ko-KR" altLang="en-US" dirty="0"/>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45</a:t>
            </a:fld>
            <a:r>
              <a:rPr lang="en-US" altLang="ko-KR" smtClean="0"/>
              <a:t>/27</a:t>
            </a:r>
            <a:endParaRPr lang="ko-KR" altLang="en-US" dirty="0"/>
          </a:p>
        </p:txBody>
      </p:sp>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1512813859"/>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46</a:t>
            </a:fld>
            <a:r>
              <a:rPr lang="en-US" altLang="ko-KR" smtClean="0"/>
              <a:t>/27</a:t>
            </a:r>
            <a:endParaRPr lang="ko-KR" altLang="en-US" dirty="0"/>
          </a:p>
        </p:txBody>
      </p:sp>
    </p:spTree>
    <p:extLst>
      <p:ext uri="{BB962C8B-B14F-4D97-AF65-F5344CB8AC3E}">
        <p14:creationId xmlns:p14="http://schemas.microsoft.com/office/powerpoint/2010/main" val="2394515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022039394"/>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47</a:t>
            </a:fld>
            <a:r>
              <a:rPr lang="en-US" altLang="ko-KR" smtClean="0"/>
              <a:t>/27</a:t>
            </a:r>
            <a:endParaRPr lang="ko-KR" altLang="en-US" dirty="0"/>
          </a:p>
        </p:txBody>
      </p:sp>
    </p:spTree>
    <p:extLst>
      <p:ext uri="{BB962C8B-B14F-4D97-AF65-F5344CB8AC3E}">
        <p14:creationId xmlns:p14="http://schemas.microsoft.com/office/powerpoint/2010/main" val="175101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8" name="슬라이드 번호 개체 틀 7"/>
          <p:cNvSpPr>
            <a:spLocks noGrp="1"/>
          </p:cNvSpPr>
          <p:nvPr>
            <p:ph type="sldNum" sz="quarter" idx="12"/>
          </p:nvPr>
        </p:nvSpPr>
        <p:spPr/>
        <p:txBody>
          <a:bodyPr/>
          <a:lstStyle/>
          <a:p>
            <a:fld id="{57E7012D-DD87-4EE6-9959-B8E2C5F13A34}" type="slidenum">
              <a:rPr lang="ko-KR" altLang="en-US" smtClean="0"/>
              <a:pPr/>
              <a:t>48</a:t>
            </a:fld>
            <a:r>
              <a:rPr lang="en-US" altLang="ko-KR" smtClean="0"/>
              <a:t>/27</a:t>
            </a:r>
            <a:endParaRPr lang="ko-KR" altLang="en-US" dirty="0"/>
          </a:p>
        </p:txBody>
      </p:sp>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76365565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49</a:t>
            </a:fld>
            <a:r>
              <a:rPr lang="en-US" altLang="ko-KR" smtClean="0"/>
              <a:t>/27</a:t>
            </a:r>
            <a:endParaRPr lang="ko-KR" altLang="en-US" dirty="0"/>
          </a:p>
        </p:txBody>
      </p:sp>
    </p:spTree>
    <p:extLst>
      <p:ext uri="{BB962C8B-B14F-4D97-AF65-F5344CB8AC3E}">
        <p14:creationId xmlns:p14="http://schemas.microsoft.com/office/powerpoint/2010/main" val="2821184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a:t>
            </a:fld>
            <a:r>
              <a:rPr lang="en-US" altLang="ko-KR" smtClean="0"/>
              <a:t>/27</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3127282062"/>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89461032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50</a:t>
            </a:fld>
            <a:r>
              <a:rPr lang="en-US" altLang="ko-KR" smtClean="0"/>
              <a:t>/27</a:t>
            </a:r>
            <a:endParaRPr lang="ko-KR" altLang="en-US" dirty="0"/>
          </a:p>
        </p:txBody>
      </p:sp>
    </p:spTree>
    <p:extLst>
      <p:ext uri="{BB962C8B-B14F-4D97-AF65-F5344CB8AC3E}">
        <p14:creationId xmlns:p14="http://schemas.microsoft.com/office/powerpoint/2010/main" val="39081152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2"/>
          </p:nvPr>
        </p:nvSpPr>
        <p:spPr/>
        <p:txBody>
          <a:bodyPr/>
          <a:lstStyle/>
          <a:p>
            <a:fld id="{57E7012D-DD87-4EE6-9959-B8E2C5F13A34}" type="slidenum">
              <a:rPr lang="ko-KR" altLang="en-US" smtClean="0"/>
              <a:pPr/>
              <a:t>51</a:t>
            </a:fld>
            <a:r>
              <a:rPr lang="en-US" altLang="ko-KR" smtClean="0"/>
              <a:t>/27</a:t>
            </a:r>
            <a:endParaRPr lang="ko-KR" altLang="en-US" dirty="0"/>
          </a:p>
        </p:txBody>
      </p: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2999743721"/>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52</a:t>
            </a:fld>
            <a:r>
              <a:rPr lang="en-US" altLang="ko-KR" smtClean="0"/>
              <a:t>/27</a:t>
            </a:r>
            <a:endParaRPr lang="ko-KR" altLang="en-US" dirty="0"/>
          </a:p>
        </p:txBody>
      </p:sp>
    </p:spTree>
    <p:extLst>
      <p:ext uri="{BB962C8B-B14F-4D97-AF65-F5344CB8AC3E}">
        <p14:creationId xmlns:p14="http://schemas.microsoft.com/office/powerpoint/2010/main" val="11619607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53</a:t>
            </a:fld>
            <a:r>
              <a:rPr lang="en-US" altLang="ko-KR" smtClean="0"/>
              <a:t>/27</a:t>
            </a:r>
            <a:endParaRPr lang="ko-KR" altLang="en-US" dirty="0"/>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54</a:t>
            </a:fld>
            <a:r>
              <a:rPr lang="en-US" altLang="ko-KR" smtClean="0"/>
              <a:t>/27</a:t>
            </a:r>
            <a:endParaRPr lang="ko-KR" altLang="en-US" dirty="0"/>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55</a:t>
            </a:fld>
            <a:r>
              <a:rPr lang="en-US" altLang="ko-KR" smtClean="0"/>
              <a:t>/27</a:t>
            </a:r>
            <a:endParaRPr lang="ko-KR" altLang="en-US" dirty="0"/>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56</a:t>
            </a:fld>
            <a:r>
              <a:rPr lang="en-US" altLang="ko-KR" smtClean="0"/>
              <a:t>/27</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57</a:t>
            </a:fld>
            <a:r>
              <a:rPr lang="en-US" altLang="ko-KR" smtClean="0"/>
              <a:t>/27</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58</a:t>
            </a:fld>
            <a:r>
              <a:rPr lang="en-US" altLang="ko-KR" smtClean="0"/>
              <a:t>/27</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a:t>
            </a:r>
            <a:r>
              <a:rPr lang="en-US" altLang="ko-KR" dirty="0" smtClean="0"/>
              <a:t>protocol between processes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3653574009"/>
              </p:ext>
            </p:extLst>
          </p:nvPr>
        </p:nvGraphicFramePr>
        <p:xfrm>
          <a:off x="771972" y="3429000"/>
          <a:ext cx="4536504" cy="1584175"/>
        </p:xfrm>
        <a:graphic>
          <a:graphicData uri="http://schemas.openxmlformats.org/drawingml/2006/table">
            <a:tbl>
              <a:tblPr/>
              <a:tblGrid>
                <a:gridCol w="1283916"/>
                <a:gridCol w="1084196"/>
                <a:gridCol w="1084196"/>
                <a:gridCol w="1084196"/>
              </a:tblGrid>
              <a:tr h="266643">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dirty="0">
                          <a:solidFill>
                            <a:srgbClr val="000000"/>
                          </a:solidFill>
                          <a:effectLst/>
                          <a:latin typeface="Calibri" panose="020F0502020204030204" pitchFamily="34" charset="0"/>
                        </a:rPr>
                        <a:t># of test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Test method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Test execution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29383">
                <a:tc>
                  <a:txBody>
                    <a:bodyPr/>
                    <a:lstStyle/>
                    <a:p>
                      <a:pPr algn="ctr" fontAlgn="b"/>
                      <a:r>
                        <a:rPr lang="en-US" sz="1400" b="0" i="0" u="none" strike="noStrike" dirty="0" smtClean="0">
                          <a:solidFill>
                            <a:srgbClr val="000000"/>
                          </a:solidFill>
                          <a:effectLst/>
                          <a:latin typeface="Calibri" panose="020F0502020204030204" pitchFamily="34" charset="0"/>
                        </a:rPr>
                        <a:t>Component </a:t>
                      </a:r>
                      <a:r>
                        <a:rPr lang="en-US" sz="1400" b="0" i="0" u="none" strike="noStrike" dirty="0">
                          <a:solidFill>
                            <a:srgbClr val="000000"/>
                          </a:solidFill>
                          <a:effectLst/>
                          <a:latin typeface="Calibri" panose="020F050202020403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Black box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Integration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White box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End-to-End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400" b="0" i="0" u="none" strike="noStrike" dirty="0">
                          <a:solidFill>
                            <a:srgbClr val="000000"/>
                          </a:solidFill>
                          <a:effectLst/>
                          <a:latin typeface="Calibri" panose="020F0502020204030204" pitchFamily="34" charset="0"/>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596" y="3429000"/>
            <a:ext cx="4398442" cy="323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직사각형 8"/>
          <p:cNvSpPr/>
          <p:nvPr/>
        </p:nvSpPr>
        <p:spPr>
          <a:xfrm>
            <a:off x="9124900" y="3052259"/>
            <a:ext cx="165618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Component test case</a:t>
            </a:r>
            <a:endParaRPr lang="ko-KR" altLang="en-US" sz="1200" dirty="0" smtClean="0">
              <a:solidFill>
                <a:schemeClr val="tx1">
                  <a:lumMod val="75000"/>
                  <a:lumOff val="25000"/>
                </a:schemeClr>
              </a:solidFill>
            </a:endParaRPr>
          </a:p>
        </p:txBody>
      </p:sp>
      <p:graphicFrame>
        <p:nvGraphicFramePr>
          <p:cNvPr id="11" name="개체 10"/>
          <p:cNvGraphicFramePr>
            <a:graphicFrameLocks noChangeAspect="1"/>
          </p:cNvGraphicFramePr>
          <p:nvPr>
            <p:extLst>
              <p:ext uri="{D42A27DB-BD31-4B8C-83A1-F6EECF244321}">
                <p14:modId xmlns:p14="http://schemas.microsoft.com/office/powerpoint/2010/main" val="1915498022"/>
              </p:ext>
            </p:extLst>
          </p:nvPr>
        </p:nvGraphicFramePr>
        <p:xfrm>
          <a:off x="4300364" y="5157192"/>
          <a:ext cx="1109455" cy="936103"/>
        </p:xfrm>
        <a:graphic>
          <a:graphicData uri="http://schemas.openxmlformats.org/presentationml/2006/ole">
            <mc:AlternateContent xmlns:mc="http://schemas.openxmlformats.org/markup-compatibility/2006">
              <mc:Choice xmlns:v="urn:schemas-microsoft-com:vml" Requires="v">
                <p:oleObj spid="_x0000_s3078" name="워크시트" showAsIcon="1" r:id="rId4" imgW="914400" imgH="771480" progId="Excel.Sheet.12">
                  <p:embed/>
                </p:oleObj>
              </mc:Choice>
              <mc:Fallback>
                <p:oleObj name="워크시트" showAsIcon="1" r:id="rId4" imgW="914400" imgH="771480" progId="Excel.Sheet.12">
                  <p:embed/>
                  <p:pic>
                    <p:nvPicPr>
                      <p:cNvPr id="0" name=""/>
                      <p:cNvPicPr/>
                      <p:nvPr/>
                    </p:nvPicPr>
                    <p:blipFill>
                      <a:blip r:embed="rId5"/>
                      <a:stretch>
                        <a:fillRect/>
                      </a:stretch>
                    </p:blipFill>
                    <p:spPr>
                      <a:xfrm>
                        <a:off x="4300364" y="5157192"/>
                        <a:ext cx="1109455" cy="936103"/>
                      </a:xfrm>
                      <a:prstGeom prst="rect">
                        <a:avLst/>
                      </a:prstGeom>
                    </p:spPr>
                  </p:pic>
                </p:oleObj>
              </mc:Fallback>
            </mc:AlternateContent>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59</a:t>
            </a:fld>
            <a:r>
              <a:rPr lang="en-US" altLang="ko-KR" smtClean="0"/>
              <a:t>/27</a:t>
            </a:r>
            <a:endParaRPr lang="ko-KR" altLang="en-US" dirty="0"/>
          </a:p>
        </p:txBody>
      </p:sp>
    </p:spTree>
    <p:extLst>
      <p:ext uri="{BB962C8B-B14F-4D97-AF65-F5344CB8AC3E}">
        <p14:creationId xmlns:p14="http://schemas.microsoft.com/office/powerpoint/2010/main" val="3540244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6</a:t>
            </a:fld>
            <a:r>
              <a:rPr lang="en-US" altLang="ko-KR" smtClean="0"/>
              <a:t>/27</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7</a:t>
            </a:fld>
            <a:r>
              <a:rPr lang="en-US" altLang="ko-KR" smtClean="0"/>
              <a:t>/27</a:t>
            </a:r>
            <a:endParaRPr lang="ko-KR" altLang="en-US" dirty="0"/>
          </a:p>
        </p:txBody>
      </p:sp>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8</a:t>
            </a:fld>
            <a:r>
              <a:rPr lang="en-US" altLang="ko-KR" smtClean="0"/>
              <a:t>/27</a:t>
            </a:r>
            <a:endParaRPr lang="ko-KR" altLang="en-US" dirty="0"/>
          </a:p>
        </p:txBody>
      </p:sp>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r>
              <a:rPr lang="en-US" altLang="ko-KR" dirty="0" smtClean="0"/>
              <a:t>Technical </a:t>
            </a:r>
            <a:r>
              <a:rPr lang="en-US" altLang="ko-KR" dirty="0"/>
              <a:t>Constraints</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133272503"/>
              </p:ext>
            </p:extLst>
          </p:nvPr>
        </p:nvGraphicFramePr>
        <p:xfrm>
          <a:off x="843980" y="1340768"/>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213255569"/>
              </p:ext>
            </p:extLst>
          </p:nvPr>
        </p:nvGraphicFramePr>
        <p:xfrm>
          <a:off x="843632" y="3573016"/>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dirty="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9</a:t>
            </a:fld>
            <a:r>
              <a:rPr lang="en-US" altLang="ko-KR" smtClean="0"/>
              <a:t>/27</a:t>
            </a:r>
            <a:endParaRPr lang="ko-KR" altLang="en-US" dirty="0"/>
          </a:p>
        </p:txBody>
      </p:sp>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3500</TotalTime>
  <Words>5262</Words>
  <Application>Microsoft Office PowerPoint</Application>
  <PresentationFormat>사용자 지정</PresentationFormat>
  <Paragraphs>1137</Paragraphs>
  <Slides>59</Slides>
  <Notes>27</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59</vt:i4>
      </vt:variant>
    </vt:vector>
  </HeadingPairs>
  <TitlesOfParts>
    <vt:vector size="61" baseType="lpstr">
      <vt:lpstr>Office 테마</vt:lpstr>
      <vt:lpstr>워크시트</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Final dynamic perspective </vt:lpstr>
      <vt:lpstr>Architecture Design - Level 1</vt:lpstr>
      <vt:lpstr>Architecture Design - Level 1</vt:lpstr>
      <vt:lpstr>Architecture Design - Level 2</vt:lpstr>
      <vt:lpstr>Architecture Design - Level 3</vt:lpstr>
      <vt:lpstr>Architecture Design - Level 3</vt:lpstr>
      <vt:lpstr>Architecture Design - Level 4</vt:lpstr>
      <vt:lpstr>Architecture Design - Level 5</vt:lpstr>
      <vt:lpstr>Architecture Design - Level 6 </vt:lpstr>
      <vt:lpstr>Architecture Design - Final dynamic perspective </vt:lpstr>
      <vt:lpstr>Architecture Design - Final physical perspective </vt:lpstr>
      <vt:lpstr>Architecture Design - Final static perspective </vt:lpstr>
      <vt:lpstr>Project plan &amp; Time log</vt:lpstr>
      <vt:lpstr>Project plan &amp; Time log</vt:lpstr>
      <vt:lpstr>Lessons &amp; Learned</vt:lpstr>
      <vt:lpstr>Future plan</vt:lpstr>
      <vt:lpstr>PowerPoint 프레젠테이션</vt:lpstr>
      <vt:lpstr>PowerPoint 프레젠테이션</vt:lpstr>
      <vt:lpstr>Architecture Design - Level 1</vt:lpstr>
      <vt:lpstr>Architecture Design - Level 2</vt:lpstr>
      <vt:lpstr>Architecture Design - Level 3</vt:lpstr>
      <vt:lpstr>Architecture Design - Level 4</vt:lpstr>
      <vt:lpstr>Architecture Design - Level 5</vt:lpstr>
      <vt:lpstr>Architecture Design - Level 6</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Protocol #2</vt:lpstr>
      <vt:lpstr>Detail Design – Protocol #3</vt:lpstr>
      <vt:lpstr>Detail Design – Mata data</vt:lpstr>
      <vt:lpstr>Detail Design – Mata data #2</vt:lpstr>
      <vt:lpstr>Detail Design – Mata data #3</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387</cp:revision>
  <dcterms:created xsi:type="dcterms:W3CDTF">2015-05-20T02:13:37Z</dcterms:created>
  <dcterms:modified xsi:type="dcterms:W3CDTF">2015-06-26T03:44:56Z</dcterms:modified>
</cp:coreProperties>
</file>