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60" r:id="rId3"/>
    <p:sldId id="266" r:id="rId4"/>
    <p:sldId id="267" r:id="rId5"/>
    <p:sldId id="268" r:id="rId6"/>
    <p:sldId id="269" r:id="rId7"/>
    <p:sldId id="270" r:id="rId8"/>
    <p:sldId id="271" r:id="rId9"/>
    <p:sldId id="280" r:id="rId10"/>
    <p:sldId id="281"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00" r:id="rId37"/>
    <p:sldId id="283" r:id="rId38"/>
    <p:sldId id="295" r:id="rId39"/>
    <p:sldId id="361" r:id="rId40"/>
    <p:sldId id="362" r:id="rId41"/>
    <p:sldId id="285" r:id="rId42"/>
    <p:sldId id="363" r:id="rId43"/>
    <p:sldId id="286" r:id="rId44"/>
    <p:sldId id="301" r:id="rId45"/>
    <p:sldId id="287" r:id="rId46"/>
    <p:sldId id="289" r:id="rId47"/>
    <p:sldId id="305" r:id="rId48"/>
    <p:sldId id="306" r:id="rId49"/>
    <p:sldId id="307" r:id="rId50"/>
    <p:sldId id="308" r:id="rId51"/>
    <p:sldId id="309" r:id="rId52"/>
    <p:sldId id="310" r:id="rId53"/>
    <p:sldId id="311" r:id="rId54"/>
    <p:sldId id="364" r:id="rId55"/>
    <p:sldId id="365" r:id="rId56"/>
    <p:sldId id="366" r:id="rId57"/>
    <p:sldId id="367" r:id="rId58"/>
    <p:sldId id="368" r:id="rId59"/>
    <p:sldId id="369" r:id="rId60"/>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06" autoAdjust="0"/>
    <p:restoredTop sz="94186" autoAdjust="0"/>
  </p:normalViewPr>
  <p:slideViewPr>
    <p:cSldViewPr>
      <p:cViewPr>
        <p:scale>
          <a:sx n="75" d="100"/>
          <a:sy n="75" d="100"/>
        </p:scale>
        <p:origin x="-132" y="-132"/>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1"/>
            <c:bubble3D val="0"/>
            <c:spPr>
              <a:solidFill>
                <a:schemeClr val="accent6">
                  <a:lumMod val="75000"/>
                </a:schemeClr>
              </a:solidFill>
            </c:spPr>
          </c:dPt>
          <c:dPt>
            <c:idx val="2"/>
            <c:bubble3D val="0"/>
            <c:spPr>
              <a:solidFill>
                <a:srgbClr val="00B050"/>
              </a:solidFill>
            </c:spPr>
          </c:dPt>
          <c:dPt>
            <c:idx val="6"/>
            <c:bubble3D val="0"/>
            <c:spPr>
              <a:solidFill>
                <a:schemeClr val="accent3"/>
              </a:solidFill>
            </c:spPr>
          </c:dPt>
          <c:dLbls>
            <c:dLbl>
              <c:idx val="0"/>
              <c:layout>
                <c:manualLayout>
                  <c:x val="0.10173737373737374"/>
                  <c:y val="-5.6224039956170528E-2"/>
                </c:manualLayout>
              </c:layout>
              <c:tx>
                <c:rich>
                  <a:bodyPr/>
                  <a:lstStyle/>
                  <a:p>
                    <a:r>
                      <a:rPr lang="en-US" altLang="en-US" sz="1200"/>
                      <a:t>Develop</a:t>
                    </a:r>
                  </a:p>
                  <a:p>
                    <a:r>
                      <a:rPr lang="en-US" altLang="en-US" sz="1200"/>
                      <a:t>24%</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dLbl>
              <c:idx val="1"/>
              <c:layout>
                <c:manualLayout>
                  <c:x val="7.511598928921763E-2"/>
                  <c:y val="0.11538703293156316"/>
                </c:manualLayout>
              </c:layout>
              <c:tx>
                <c:rich>
                  <a:bodyPr/>
                  <a:lstStyle/>
                  <a:p>
                    <a:r>
                      <a:rPr lang="en-US" altLang="en-US" sz="1200"/>
                      <a:t>Test</a:t>
                    </a:r>
                  </a:p>
                  <a:p>
                    <a:r>
                      <a:rPr lang="en-US" altLang="en-US" sz="1200"/>
                      <a:t>9%</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dLbl>
              <c:idx val="6"/>
              <c:layout>
                <c:manualLayout>
                  <c:x val="-0.1753984994299955"/>
                  <c:y val="6.3756593532604544E-3"/>
                </c:manualLayout>
              </c:layout>
              <c:tx>
                <c:rich>
                  <a:bodyPr/>
                  <a:lstStyle/>
                  <a:p>
                    <a:r>
                      <a:rPr lang="en-US" altLang="en-US" sz="1200"/>
                      <a:t>Architect</a:t>
                    </a:r>
                  </a:p>
                  <a:p>
                    <a:r>
                      <a:rPr lang="en-US" altLang="en-US" sz="1200"/>
                      <a:t>67%</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a:lstStyle/>
              <a:p>
                <a:pPr>
                  <a:defRPr sz="1200"/>
                </a:pPr>
                <a:endParaRPr lang="ko-KR"/>
              </a:p>
            </c:txPr>
            <c:showLegendKey val="0"/>
            <c:showVal val="0"/>
            <c:showCatName val="0"/>
            <c:showSerName val="0"/>
            <c:showPercent val="1"/>
            <c:showBubbleSize val="0"/>
            <c:showLeaderLines val="1"/>
            <c:extLst>
              <c:ext xmlns:c15="http://schemas.microsoft.com/office/drawing/2012/chart" uri="{CE6537A1-D6FC-4f65-9D91-7224C49458BB}"/>
            </c:extLst>
          </c:dLbls>
          <c:cat>
            <c:strRef>
              <c:f>graph!$D$20:$D$25</c:f>
              <c:strCache>
                <c:ptCount val="6"/>
                <c:pt idx="0">
                  <c:v>Development</c:v>
                </c:pt>
                <c:pt idx="1">
                  <c:v>Test</c:v>
                </c:pt>
                <c:pt idx="2">
                  <c:v>Planing</c:v>
                </c:pt>
                <c:pt idx="3">
                  <c:v>Analysis</c:v>
                </c:pt>
                <c:pt idx="4">
                  <c:v>Design</c:v>
                </c:pt>
                <c:pt idx="5">
                  <c:v>Prototype</c:v>
                </c:pt>
              </c:strCache>
            </c:strRef>
          </c:cat>
          <c:val>
            <c:numRef>
              <c:f>graph!$F$20:$F$25</c:f>
              <c:numCache>
                <c:formatCode>General</c:formatCode>
                <c:ptCount val="6"/>
                <c:pt idx="0">
                  <c:v>180</c:v>
                </c:pt>
                <c:pt idx="1">
                  <c:v>66</c:v>
                </c:pt>
                <c:pt idx="2">
                  <c:v>40</c:v>
                </c:pt>
                <c:pt idx="3">
                  <c:v>147</c:v>
                </c:pt>
                <c:pt idx="4">
                  <c:v>264</c:v>
                </c:pt>
                <c:pt idx="5">
                  <c:v>69</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overlay val="0"/>
      <c:txPr>
        <a:bodyPr/>
        <a:lstStyle/>
        <a:p>
          <a:pPr rtl="0">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graph!$C$5:$C$11</c:f>
              <c:strCache>
                <c:ptCount val="7"/>
                <c:pt idx="0">
                  <c:v>Planing</c:v>
                </c:pt>
                <c:pt idx="1">
                  <c:v>Analysis</c:v>
                </c:pt>
                <c:pt idx="2">
                  <c:v>Design</c:v>
                </c:pt>
                <c:pt idx="3">
                  <c:v>Experience</c:v>
                </c:pt>
                <c:pt idx="4">
                  <c:v>Detail design</c:v>
                </c:pt>
                <c:pt idx="5">
                  <c:v>Implement</c:v>
                </c:pt>
                <c:pt idx="6">
                  <c:v>Test</c:v>
                </c:pt>
              </c:strCache>
            </c:strRef>
          </c:cat>
          <c:val>
            <c:numRef>
              <c:f>graph!$D$5:$D$11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graph!$C$5:$C$11</c:f>
              <c:strCache>
                <c:ptCount val="7"/>
                <c:pt idx="0">
                  <c:v>Planing</c:v>
                </c:pt>
                <c:pt idx="1">
                  <c:v>Analysis</c:v>
                </c:pt>
                <c:pt idx="2">
                  <c:v>Design</c:v>
                </c:pt>
                <c:pt idx="3">
                  <c:v>Experience</c:v>
                </c:pt>
                <c:pt idx="4">
                  <c:v>Detail design</c:v>
                </c:pt>
                <c:pt idx="5">
                  <c:v>Implement</c:v>
                </c:pt>
                <c:pt idx="6">
                  <c:v>Test</c:v>
                </c:pt>
              </c:strCache>
            </c:strRef>
          </c:cat>
          <c:val>
            <c:numRef>
              <c:f>graph!$E$5:$E$11</c:f>
              <c:numCache>
                <c:formatCode>General</c:formatCode>
                <c:ptCount val="7"/>
                <c:pt idx="0">
                  <c:v>40</c:v>
                </c:pt>
                <c:pt idx="1">
                  <c:v>147</c:v>
                </c:pt>
                <c:pt idx="2">
                  <c:v>264</c:v>
                </c:pt>
                <c:pt idx="3">
                  <c:v>69</c:v>
                </c:pt>
                <c:pt idx="4">
                  <c:v>82</c:v>
                </c:pt>
                <c:pt idx="5">
                  <c:v>98</c:v>
                </c:pt>
                <c:pt idx="6">
                  <c:v>66</c:v>
                </c:pt>
              </c:numCache>
            </c:numRef>
          </c:val>
        </c:ser>
        <c:dLbls>
          <c:showLegendKey val="0"/>
          <c:showVal val="0"/>
          <c:showCatName val="0"/>
          <c:showSerName val="0"/>
          <c:showPercent val="0"/>
          <c:showBubbleSize val="0"/>
        </c:dLbls>
        <c:gapWidth val="150"/>
        <c:axId val="199933952"/>
        <c:axId val="199935488"/>
      </c:barChart>
      <c:catAx>
        <c:axId val="199933952"/>
        <c:scaling>
          <c:orientation val="minMax"/>
        </c:scaling>
        <c:delete val="0"/>
        <c:axPos val="b"/>
        <c:numFmt formatCode="General" sourceLinked="0"/>
        <c:majorTickMark val="out"/>
        <c:minorTickMark val="none"/>
        <c:tickLblPos val="nextTo"/>
        <c:crossAx val="199935488"/>
        <c:crosses val="autoZero"/>
        <c:auto val="1"/>
        <c:lblAlgn val="ctr"/>
        <c:lblOffset val="100"/>
        <c:noMultiLvlLbl val="0"/>
      </c:catAx>
      <c:valAx>
        <c:axId val="199935488"/>
        <c:scaling>
          <c:orientation val="minMax"/>
        </c:scaling>
        <c:delete val="0"/>
        <c:axPos val="l"/>
        <c:majorGridlines/>
        <c:numFmt formatCode="General" sourceLinked="1"/>
        <c:majorTickMark val="out"/>
        <c:minorTickMark val="none"/>
        <c:tickLblPos val="nextTo"/>
        <c:crossAx val="199933952"/>
        <c:crosses val="autoZero"/>
        <c:crossBetween val="between"/>
      </c:valAx>
    </c:plotArea>
    <c:legend>
      <c:legendPos val="r"/>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comments/comment2.xml><?xml version="1.0" encoding="utf-8"?>
<p:cmLst xmlns:a="http://schemas.openxmlformats.org/drawingml/2006/main" xmlns:r="http://schemas.openxmlformats.org/officeDocument/2006/relationships" xmlns:p="http://schemas.openxmlformats.org/presentationml/2006/main">
  <p:cm authorId="1" idx="2">
    <p:pos x="6000" y="100"/>
    <p:text>additional rationale required
Broker pattern: hide locale of service
Pub-Sub: manage the node and terminal</p:text>
  </p:cm>
  <p:cm authorId="1" idx="1">
    <p:pos x="6000" y="0"/>
    <p:text>Shared data pattern
- need more decomposition5</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2015-06-25</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11</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a:solidFill>
                  <a:schemeClr val="dk1"/>
                </a:solidFill>
              </a:rPr>
              <a:t>Broker</a:t>
            </a:r>
            <a:r>
              <a:rPr lang="ko" sz="1100">
                <a:solidFill>
                  <a:schemeClr val="dk1"/>
                </a:solidFill>
                <a:latin typeface="Malgun Gothic"/>
                <a:ea typeface="Malgun Gothic"/>
                <a:cs typeface="Malgun Gothic"/>
                <a:sym typeface="Malgun Gothic"/>
              </a:rPr>
              <a:t>로부터</a:t>
            </a:r>
            <a:r>
              <a:rPr lang="ko" sz="1100">
                <a:solidFill>
                  <a:schemeClr val="dk1"/>
                </a:solidFill>
              </a:rPr>
              <a:t> </a:t>
            </a:r>
            <a:r>
              <a:rPr lang="ko" sz="1100">
                <a:solidFill>
                  <a:schemeClr val="dk1"/>
                </a:solidFill>
                <a:latin typeface="Malgun Gothic"/>
                <a:ea typeface="Malgun Gothic"/>
                <a:cs typeface="Malgun Gothic"/>
                <a:sym typeface="Malgun Gothic"/>
              </a:rPr>
              <a:t>전달받은 </a:t>
            </a:r>
            <a:r>
              <a:rPr lang="ko" sz="1100">
                <a:solidFill>
                  <a:schemeClr val="dk1"/>
                </a:solidFill>
              </a:rPr>
              <a:t>Message</a:t>
            </a:r>
            <a:r>
              <a:rPr lang="ko" sz="1100">
                <a:solidFill>
                  <a:schemeClr val="dk1"/>
                </a:solidFill>
                <a:latin typeface="Malgun Gothic"/>
                <a:ea typeface="Malgun Gothic"/>
                <a:cs typeface="Malgun Gothic"/>
                <a:sym typeface="Malgun Gothic"/>
              </a:rPr>
              <a:t>를</a:t>
            </a:r>
            <a:r>
              <a:rPr lang="ko" sz="1100">
                <a:solidFill>
                  <a:schemeClr val="dk1"/>
                </a:solidFill>
              </a:rPr>
              <a:t> </a:t>
            </a:r>
            <a:r>
              <a:rPr lang="ko" sz="1100">
                <a:solidFill>
                  <a:schemeClr val="dk1"/>
                </a:solidFill>
                <a:latin typeface="Malgun Gothic"/>
                <a:ea typeface="Malgun Gothic"/>
                <a:cs typeface="Malgun Gothic"/>
                <a:sym typeface="Malgun Gothic"/>
              </a:rPr>
              <a:t>모든</a:t>
            </a:r>
            <a:r>
              <a:rPr lang="ko" sz="1100">
                <a:solidFill>
                  <a:schemeClr val="dk1"/>
                </a:solidFill>
              </a:rPr>
              <a:t> Node/Terminal</a:t>
            </a:r>
            <a:r>
              <a:rPr lang="ko" sz="1100">
                <a:solidFill>
                  <a:schemeClr val="dk1"/>
                </a:solidFill>
                <a:latin typeface="Malgun Gothic"/>
                <a:ea typeface="Malgun Gothic"/>
                <a:cs typeface="Malgun Gothic"/>
                <a:sym typeface="Malgun Gothic"/>
              </a:rPr>
              <a:t>로</a:t>
            </a:r>
            <a:r>
              <a:rPr lang="ko" sz="1100">
                <a:solidFill>
                  <a:schemeClr val="dk1"/>
                </a:solidFill>
              </a:rPr>
              <a:t> </a:t>
            </a:r>
            <a:r>
              <a:rPr lang="ko" sz="1100">
                <a:solidFill>
                  <a:schemeClr val="dk1"/>
                </a:solidFill>
                <a:latin typeface="Malgun Gothic"/>
                <a:ea typeface="Malgun Gothic"/>
                <a:cs typeface="Malgun Gothic"/>
                <a:sym typeface="Malgun Gothic"/>
              </a:rPr>
              <a:t>전달하여</a:t>
            </a:r>
            <a:r>
              <a:rPr lang="ko" sz="1100">
                <a:solidFill>
                  <a:schemeClr val="dk1"/>
                </a:solidFill>
              </a:rPr>
              <a:t> </a:t>
            </a:r>
            <a:r>
              <a:rPr lang="ko" sz="1100">
                <a:solidFill>
                  <a:schemeClr val="dk1"/>
                </a:solidFill>
                <a:latin typeface="Malgun Gothic"/>
                <a:ea typeface="Malgun Gothic"/>
                <a:cs typeface="Malgun Gothic"/>
                <a:sym typeface="Malgun Gothic"/>
              </a:rPr>
              <a:t>처리</a:t>
            </a:r>
            <a:r>
              <a:rPr lang="ko" sz="1100">
                <a:solidFill>
                  <a:schemeClr val="dk1"/>
                </a:solidFill>
              </a:rPr>
              <a:t> </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있음을</a:t>
            </a:r>
            <a:r>
              <a:rPr lang="ko" sz="1100">
                <a:solidFill>
                  <a:schemeClr val="dk1"/>
                </a:solidFill>
              </a:rPr>
              <a:t> </a:t>
            </a:r>
            <a:r>
              <a:rPr lang="ko" sz="1100">
                <a:solidFill>
                  <a:schemeClr val="dk1"/>
                </a:solidFill>
                <a:latin typeface="Malgun Gothic"/>
                <a:ea typeface="Malgun Gothic"/>
                <a:cs typeface="Malgun Gothic"/>
                <a:sym typeface="Malgun Gothic"/>
              </a:rPr>
              <a:t>고려하고</a:t>
            </a:r>
            <a:r>
              <a:rPr lang="ko" sz="1100">
                <a:solidFill>
                  <a:schemeClr val="dk1"/>
                </a:solidFill>
              </a:rPr>
              <a:t> Node/Terminal</a:t>
            </a:r>
            <a:r>
              <a:rPr lang="ko" sz="1100">
                <a:solidFill>
                  <a:schemeClr val="dk1"/>
                </a:solidFill>
                <a:latin typeface="Malgun Gothic"/>
                <a:ea typeface="Malgun Gothic"/>
                <a:cs typeface="Malgun Gothic"/>
                <a:sym typeface="Malgun Gothic"/>
              </a:rPr>
              <a:t>이</a:t>
            </a:r>
            <a:r>
              <a:rPr lang="ko" sz="1100">
                <a:solidFill>
                  <a:schemeClr val="dk1"/>
                </a:solidFill>
              </a:rPr>
              <a:t> Runtime</a:t>
            </a:r>
            <a:r>
              <a:rPr lang="ko" sz="1100">
                <a:solidFill>
                  <a:schemeClr val="dk1"/>
                </a:solidFill>
                <a:latin typeface="Malgun Gothic"/>
                <a:ea typeface="Malgun Gothic"/>
                <a:cs typeface="Malgun Gothic"/>
                <a:sym typeface="Malgun Gothic"/>
              </a:rPr>
              <a:t>시에</a:t>
            </a:r>
            <a:r>
              <a:rPr lang="ko" sz="1100">
                <a:solidFill>
                  <a:schemeClr val="dk1"/>
                </a:solidFill>
              </a:rPr>
              <a:t> add/remove</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있는</a:t>
            </a:r>
            <a:r>
              <a:rPr lang="ko" sz="1100">
                <a:solidFill>
                  <a:schemeClr val="dk1"/>
                </a:solidFill>
              </a:rPr>
              <a:t> </a:t>
            </a:r>
            <a:r>
              <a:rPr lang="ko" sz="1100">
                <a:solidFill>
                  <a:schemeClr val="dk1"/>
                </a:solidFill>
                <a:latin typeface="Malgun Gothic"/>
                <a:ea typeface="Malgun Gothic"/>
                <a:cs typeface="Malgun Gothic"/>
                <a:sym typeface="Malgun Gothic"/>
              </a:rPr>
              <a:t>동작</a:t>
            </a:r>
            <a:r>
              <a:rPr lang="ko" sz="1100">
                <a:solidFill>
                  <a:schemeClr val="dk1"/>
                </a:solidFill>
              </a:rPr>
              <a:t> </a:t>
            </a:r>
            <a:r>
              <a:rPr lang="ko" sz="1100">
                <a:solidFill>
                  <a:schemeClr val="dk1"/>
                </a:solidFill>
                <a:latin typeface="Malgun Gothic"/>
                <a:ea typeface="Malgun Gothic"/>
                <a:cs typeface="Malgun Gothic"/>
                <a:sym typeface="Malgun Gothic"/>
              </a:rPr>
              <a:t>환경에서도</a:t>
            </a:r>
            <a:r>
              <a:rPr lang="ko" sz="1100">
                <a:solidFill>
                  <a:schemeClr val="dk1"/>
                </a:solidFill>
              </a:rPr>
              <a:t> Node/Terminal</a:t>
            </a:r>
            <a:r>
              <a:rPr lang="ko" sz="1100">
                <a:solidFill>
                  <a:schemeClr val="dk1"/>
                </a:solidFill>
                <a:latin typeface="Malgun Gothic"/>
                <a:ea typeface="Malgun Gothic"/>
                <a:cs typeface="Malgun Gothic"/>
                <a:sym typeface="Malgun Gothic"/>
              </a:rPr>
              <a:t>에</a:t>
            </a:r>
            <a:r>
              <a:rPr lang="ko" sz="1100">
                <a:solidFill>
                  <a:schemeClr val="dk1"/>
                </a:solidFill>
              </a:rPr>
              <a:t> Message</a:t>
            </a:r>
            <a:r>
              <a:rPr lang="ko" sz="1100">
                <a:solidFill>
                  <a:schemeClr val="dk1"/>
                </a:solidFill>
                <a:latin typeface="Malgun Gothic"/>
                <a:ea typeface="Malgun Gothic"/>
                <a:cs typeface="Malgun Gothic"/>
                <a:sym typeface="Malgun Gothic"/>
              </a:rPr>
              <a:t>전달</a:t>
            </a:r>
            <a:r>
              <a:rPr lang="ko" sz="1100">
                <a:solidFill>
                  <a:schemeClr val="dk1"/>
                </a:solidFill>
              </a:rPr>
              <a:t>/</a:t>
            </a:r>
            <a:r>
              <a:rPr lang="ko" sz="1100">
                <a:solidFill>
                  <a:schemeClr val="dk1"/>
                </a:solidFill>
                <a:latin typeface="Malgun Gothic"/>
                <a:ea typeface="Malgun Gothic"/>
                <a:cs typeface="Malgun Gothic"/>
                <a:sym typeface="Malgun Gothic"/>
              </a:rPr>
              <a:t>처리가</a:t>
            </a:r>
            <a:r>
              <a:rPr lang="ko" sz="1100">
                <a:solidFill>
                  <a:schemeClr val="dk1"/>
                </a:solidFill>
              </a:rPr>
              <a:t> 되어야 함</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고려하여</a:t>
            </a:r>
            <a:r>
              <a:rPr lang="ko" sz="1100" b="1">
                <a:solidFill>
                  <a:srgbClr val="FF0000"/>
                </a:solidFill>
              </a:rPr>
              <a:t> Publish-Subscribe Pattern</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적용</a:t>
            </a:r>
            <a:r>
              <a:rPr lang="ko" sz="110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a:solidFill>
                  <a:schemeClr val="dk1"/>
                </a:solidFill>
              </a:rPr>
              <a:t>QA4의 </a:t>
            </a:r>
            <a:r>
              <a:rPr lang="ko" sz="1100" b="1" i="1">
                <a:solidFill>
                  <a:schemeClr val="dk1"/>
                </a:solidFill>
              </a:rPr>
              <a:t>“Only the authorized person can access the home sensors/actuators or access any data generated by them, or any data stored in the system.”</a:t>
            </a:r>
            <a:r>
              <a:rPr lang="ko" sz="1100">
                <a:solidFill>
                  <a:schemeClr val="dk1"/>
                </a:solidFill>
              </a:rPr>
              <a:t>에서 도출된 Security를 만족하기 위하여 Security Attack에 대하여 Security Tactics 중에서 </a:t>
            </a:r>
            <a:r>
              <a:rPr lang="ko" sz="1100" b="1">
                <a:solidFill>
                  <a:srgbClr val="FF0000"/>
                </a:solidFill>
              </a:rPr>
              <a:t>Resist Attacks Tactics의 Identify Actors, Authetificate Actors, Authorize Actors를 적용</a:t>
            </a:r>
            <a:r>
              <a:rPr lang="ko" sz="110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a:solidFill>
                <a:schemeClr val="dk1"/>
              </a:solidFill>
            </a:endParaRPr>
          </a:p>
          <a:p>
            <a:pPr lvl="0" rtl="0">
              <a:spcBef>
                <a:spcPts val="0"/>
              </a:spcBef>
              <a:buNone/>
            </a:pPr>
            <a:endParaRPr/>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20</a:t>
            </a:fld>
            <a:endParaRPr lang="ko"/>
          </a:p>
        </p:txBody>
      </p:sp>
    </p:spTree>
    <p:extLst>
      <p:ext uri="{BB962C8B-B14F-4D97-AF65-F5344CB8AC3E}">
        <p14:creationId xmlns:p14="http://schemas.microsoft.com/office/powerpoint/2010/main" val="381938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22</a:t>
            </a:fld>
            <a:endParaRPr lang="ko"/>
          </a:p>
        </p:txBody>
      </p:sp>
    </p:spTree>
    <p:extLst>
      <p:ext uri="{BB962C8B-B14F-4D97-AF65-F5344CB8AC3E}">
        <p14:creationId xmlns:p14="http://schemas.microsoft.com/office/powerpoint/2010/main" val="1693522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2205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13</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a:solidFill>
                  <a:schemeClr val="dk1"/>
                </a:solidFill>
              </a:rPr>
              <a:t>이번 decomposition의 경우 QA3(“</a:t>
            </a:r>
            <a:r>
              <a:rPr lang="ko" sz="1100" i="1">
                <a:solidFill>
                  <a:schemeClr val="hlink"/>
                </a:solidFill>
              </a:rPr>
              <a:t>Do not allow unauthorized persons to register a sensor</a:t>
            </a:r>
            <a:r>
              <a:rPr lang="ko" sz="1100">
                <a:solidFill>
                  <a:schemeClr val="dk1"/>
                </a:solidFill>
              </a:rPr>
              <a:t>“)의 security와 QA7(“</a:t>
            </a:r>
            <a:r>
              <a:rPr lang="ko" sz="1100" i="1">
                <a:solidFill>
                  <a:schemeClr val="hlink"/>
                </a:solidFill>
              </a:rPr>
              <a:t>System should make it easy to add emerging protocols</a:t>
            </a:r>
            <a:r>
              <a:rPr lang="ko" sz="110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a:solidFill>
                  <a:schemeClr val="dk1"/>
                </a:solidFill>
              </a:rPr>
              <a:t>이 security component는 </a:t>
            </a:r>
            <a:r>
              <a:rPr lang="ko" sz="1100">
                <a:solidFill>
                  <a:srgbClr val="FF0000"/>
                </a:solidFill>
              </a:rPr>
              <a:t>Encrypt data tatic</a:t>
            </a:r>
            <a:r>
              <a:rPr lang="ko" sz="110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a:solidFill>
                  <a:schemeClr val="dk1"/>
                </a:solidFill>
              </a:rPr>
              <a:t>Security component에서 복호화 된 data를 protocol component에서 반복적으로 무의미한 command 전달 시 악의적 attack 으로 간주하여  closing a port(</a:t>
            </a:r>
            <a:r>
              <a:rPr lang="ko" sz="1100">
                <a:solidFill>
                  <a:srgbClr val="FF0000"/>
                </a:solidFill>
              </a:rPr>
              <a:t>Limit access tatic</a:t>
            </a:r>
            <a:r>
              <a:rPr lang="ko" sz="110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a:solidFill>
                  <a:schemeClr val="dk1"/>
                </a:solidFill>
              </a:rPr>
              <a:t>component 추가와 함께 구조적으로 </a:t>
            </a:r>
            <a:r>
              <a:rPr lang="ko" sz="1100">
                <a:solidFill>
                  <a:srgbClr val="FF0000"/>
                </a:solidFill>
              </a:rPr>
              <a:t>Pipe &amp; Filter pattern</a:t>
            </a:r>
            <a:r>
              <a:rPr lang="ko" sz="110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a:solidFill>
                <a:schemeClr val="dk1"/>
              </a:solidFill>
            </a:endParaRPr>
          </a:p>
          <a:p>
            <a:pPr marL="787400" lvl="1" indent="-260350" rtl="0">
              <a:lnSpc>
                <a:spcPct val="115000"/>
              </a:lnSpc>
              <a:spcBef>
                <a:spcPts val="0"/>
              </a:spcBef>
              <a:buClr>
                <a:schemeClr val="dk1"/>
              </a:buClr>
              <a:buSzPct val="100000"/>
              <a:buFont typeface="Arial"/>
              <a:buChar char="○"/>
            </a:pPr>
            <a:r>
              <a:rPr lang="ko" sz="1100">
                <a:solidFill>
                  <a:schemeClr val="dk1"/>
                </a:solidFill>
              </a:rPr>
              <a:t>Apply data security for making the robust system we applied the </a:t>
            </a:r>
            <a:r>
              <a:rPr lang="ko" sz="1100">
                <a:solidFill>
                  <a:srgbClr val="FF0000"/>
                </a:solidFill>
              </a:rPr>
              <a:t>Pipe &amp; Filter Pattern</a:t>
            </a:r>
            <a:r>
              <a:rPr lang="ko" sz="1100">
                <a:solidFill>
                  <a:schemeClr val="dk1"/>
                </a:solidFill>
              </a:rPr>
              <a:t> to achive it.</a:t>
            </a:r>
          </a:p>
          <a:p>
            <a:pPr marL="787400" lvl="1" indent="-260350" rtl="0">
              <a:spcBef>
                <a:spcPts val="0"/>
              </a:spcBef>
              <a:buClr>
                <a:schemeClr val="dk1"/>
              </a:buClr>
              <a:buSzPct val="100000"/>
              <a:buFont typeface="Arial"/>
              <a:buChar char="○"/>
            </a:pPr>
            <a:r>
              <a:rPr lang="ko" sz="1100">
                <a:solidFill>
                  <a:schemeClr val="dk1"/>
                </a:solidFill>
              </a:rPr>
              <a:t>Apply Transport component  for making the connection type(WIFI, BT etc) loosely couple with the system. In here to achive it we applied the </a:t>
            </a:r>
            <a:r>
              <a:rPr lang="ko" sz="110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a:solidFill>
                  <a:schemeClr val="dk1"/>
                </a:solidFill>
              </a:rPr>
              <a:t>QA1(“</a:t>
            </a:r>
            <a:r>
              <a:rPr lang="ko" sz="1300" b="1" i="1">
                <a:solidFill>
                  <a:schemeClr val="accent1"/>
                </a:solidFill>
              </a:rPr>
              <a:t>Easy Node Registration/UnRegistration”</a:t>
            </a:r>
            <a:r>
              <a:rPr lang="ko" sz="130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a:solidFill>
                  <a:schemeClr val="dk1"/>
                </a:solidFill>
              </a:rPr>
              <a:t>Broker Pattern</a:t>
            </a:r>
            <a:r>
              <a:rPr lang="ko" sz="1300">
                <a:solidFill>
                  <a:schemeClr val="dk1"/>
                </a:solidFill>
              </a:rPr>
              <a:t>과 </a:t>
            </a:r>
            <a:r>
              <a:rPr lang="ko" sz="1300" b="1" i="1">
                <a:solidFill>
                  <a:schemeClr val="dk1"/>
                </a:solidFill>
              </a:rPr>
              <a:t>Publish-Subscribe Pattern</a:t>
            </a:r>
            <a:r>
              <a:rPr lang="ko" sz="1300">
                <a:solidFill>
                  <a:schemeClr val="dk1"/>
                </a:solidFill>
              </a:rPr>
              <a:t>을 alternatives로 검토 하였음.</a:t>
            </a:r>
          </a:p>
          <a:p>
            <a:pPr marL="457200" lvl="0" indent="-311150" rtl="0">
              <a:spcBef>
                <a:spcPts val="0"/>
              </a:spcBef>
              <a:buClr>
                <a:schemeClr val="dk1"/>
              </a:buClr>
              <a:buSzPct val="100000"/>
              <a:buFont typeface="Arial"/>
              <a:buChar char="●"/>
            </a:pPr>
            <a:r>
              <a:rPr lang="ko" sz="130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a:solidFill>
                  <a:srgbClr val="FF0000"/>
                </a:solidFill>
              </a:rPr>
              <a:t>Broker Pattern</a:t>
            </a:r>
            <a:r>
              <a:rPr lang="ko" sz="1300">
                <a:solidFill>
                  <a:schemeClr val="dk1"/>
                </a:solidFill>
              </a:rPr>
              <a:t>을 적용하는 것으로 design decision 함.</a:t>
            </a:r>
          </a:p>
          <a:p>
            <a:pPr lvl="0" rtl="0">
              <a:spcBef>
                <a:spcPts val="0"/>
              </a:spcBef>
              <a:buNone/>
            </a:pPr>
            <a:endParaRPr/>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lvl1pPr>
              <a:defRPr>
                <a:latin typeface="Calibri" panose="020F0502020204030204"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fld id="{87C07194-33E3-479B-BC01-CBBD375FC71F}"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50B81D9-867D-42F2-89DE-057793A25ED7}" type="datetime1">
              <a:rPr lang="ko-KR" altLang="en-US" smtClean="0"/>
              <a:t>2015-06-25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C75FB26-1353-43C3-8926-E3B6C285032B}" type="datetime1">
              <a:rPr lang="ko-KR" altLang="en-US" smtClean="0"/>
              <a:t>2015-06-25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AB26598D-2118-4AB6-B384-AC6BC0D956E0}" type="datetime1">
              <a:rPr lang="ko-KR" altLang="en-US" smtClean="0"/>
              <a:t>2015-06-25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FFED094-FCFF-43BC-8C94-D895ECE02849}"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70E8081-BBBD-47AF-8C31-5ACF4E40D54D}"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fld id="{CA13D060-39C9-4C7F-A882-D5472901AC4A}" type="datetime1">
              <a:rPr lang="ko-KR" altLang="en-US" smtClean="0"/>
              <a:t>2015-06-25</a:t>
            </a:fld>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fld id="{CA13D060-39C9-4C7F-A882-D5472901AC4A}" type="datetime1">
              <a:rPr lang="ko-KR" altLang="en-US" smtClean="0"/>
              <a:t>2015-06-25</a:t>
            </a:fld>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11932" y="1052736"/>
            <a:ext cx="10297144" cy="5184575"/>
          </a:xfrm>
        </p:spPr>
        <p:txBody>
          <a:bodyPr>
            <a:normAutofit/>
          </a:bodyPr>
          <a:lstStyle>
            <a:lvl1pPr marL="266700" indent="-266700">
              <a:buFont typeface="Arial" panose="020B0604020202020204" pitchFamily="34" charset="0"/>
              <a:buChar char="●"/>
              <a:defRPr sz="2400">
                <a:latin typeface="Calibri" panose="020F0502020204030204" pitchFamily="34" charset="0"/>
                <a:cs typeface="Arial" panose="020B0604020202020204" pitchFamily="34" charset="0"/>
              </a:defRPr>
            </a:lvl1pPr>
            <a:lvl2pPr marL="742950" indent="-285750">
              <a:buFont typeface="Trebuchet MS" panose="020B0603020202020204" pitchFamily="34" charset="0"/>
              <a:buChar char="•"/>
              <a:defRPr sz="2000">
                <a:latin typeface="Calibri" panose="020F0502020204030204" pitchFamily="34" charset="0"/>
                <a:cs typeface="Arial" panose="020B0604020202020204" pitchFamily="34" charset="0"/>
              </a:defRPr>
            </a:lvl2pPr>
            <a:lvl3pPr>
              <a:defRPr sz="1800">
                <a:latin typeface="Calibri" panose="020F050202020403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fld id="{CA13D060-39C9-4C7F-A882-D5472901AC4A}" type="datetime1">
              <a:rPr lang="ko-KR" altLang="en-US" smtClean="0"/>
              <a:t>2015-06-25</a:t>
            </a:fld>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411932" y="764705"/>
            <a:ext cx="10297143" cy="45719"/>
          </a:xfrm>
          <a:prstGeom prst="flowChartProcess">
            <a:avLst/>
          </a:prstGeom>
          <a:gradFill flip="none" rotWithShape="1">
            <a:gsLst>
              <a:gs pos="0">
                <a:schemeClr val="bg1">
                  <a:lumMod val="50000"/>
                </a:schemeClr>
              </a:gs>
              <a:gs pos="80000">
                <a:schemeClr val="tx1">
                  <a:lumMod val="50000"/>
                  <a:lumOff val="50000"/>
                </a:scheme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412918" y="260648"/>
            <a:ext cx="10367672"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411932" y="274638"/>
            <a:ext cx="10297144" cy="490066"/>
          </a:xfrm>
        </p:spPr>
        <p:txBody>
          <a:bodyPr>
            <a:noAutofit/>
          </a:bodyPr>
          <a:lstStyle>
            <a:lvl1pPr algn="l">
              <a:defRPr sz="2800" b="1">
                <a:latin typeface="Calibri" panose="020F050202020403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fld id="{3316A83D-23AB-4234-AC5C-46093F8EB0A1}"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B1A5E99E-AA02-41B4-BB1D-74DE2D386013}"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990B3AEF-75EC-4610-AFAA-A8C0FAA5DA14}" type="datetime1">
              <a:rPr lang="ko-KR" altLang="en-US" smtClean="0"/>
              <a:t>2015-06-25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FE25C85-EEB2-4DC7-B158-99F3D2235532}" type="datetime1">
              <a:rPr lang="ko-KR" altLang="en-US" smtClean="0"/>
              <a:t>2015-06-25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D86968B3-31F0-415E-BEB8-6B84105FD3F4}" type="datetime1">
              <a:rPr lang="ko-KR" altLang="en-US" smtClean="0"/>
              <a:t>2015-06-25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00109-931A-4BDB-A186-FA4612DC394D}" type="datetime1">
              <a:rPr lang="ko-KR" altLang="en-US" smtClean="0"/>
              <a:t>2015-06-25</a:t>
            </a:fld>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smtClean="0"/>
              <a:t>Architecture of IoT Platform</a:t>
            </a:r>
            <a:endParaRPr lang="ko-KR" altLang="en-US" sz="3400" dirty="0"/>
          </a:p>
        </p:txBody>
      </p:sp>
      <p:sp>
        <p:nvSpPr>
          <p:cNvPr id="3" name="부제목 2"/>
          <p:cNvSpPr>
            <a:spLocks noGrp="1"/>
          </p:cNvSpPr>
          <p:nvPr>
            <p:ph type="subTitle" idx="1"/>
          </p:nvPr>
        </p:nvSpPr>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내용 개체 틀 7"/>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10</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System </a:t>
            </a:r>
            <a:r>
              <a:rPr lang="en-US" altLang="ko-KR" dirty="0" smtClean="0"/>
              <a:t>Context</a:t>
            </a:r>
            <a:endParaRPr lang="ko-KR" altLang="en-US" dirty="0"/>
          </a:p>
        </p:txBody>
      </p:sp>
      <p:sp>
        <p:nvSpPr>
          <p:cNvPr id="5" name="Shape 52"/>
          <p:cNvSpPr/>
          <p:nvPr/>
        </p:nvSpPr>
        <p:spPr>
          <a:xfrm>
            <a:off x="2346148" y="5027989"/>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6" name="Shape 53"/>
          <p:cNvSpPr/>
          <p:nvPr/>
        </p:nvSpPr>
        <p:spPr>
          <a:xfrm>
            <a:off x="6454738" y="4984061"/>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sp>
        <p:nvSpPr>
          <p:cNvPr id="7" name="Shape 55"/>
          <p:cNvSpPr/>
          <p:nvPr/>
        </p:nvSpPr>
        <p:spPr>
          <a:xfrm>
            <a:off x="1708076" y="1302309"/>
            <a:ext cx="7632848" cy="2927699"/>
          </a:xfrm>
          <a:prstGeom prst="roundRect">
            <a:avLst>
              <a:gd name="adj" fmla="val 1666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b="1"/>
          </a:p>
        </p:txBody>
      </p:sp>
      <p:sp>
        <p:nvSpPr>
          <p:cNvPr id="9" name="Shape 57"/>
          <p:cNvSpPr/>
          <p:nvPr/>
        </p:nvSpPr>
        <p:spPr>
          <a:xfrm>
            <a:off x="4064760" y="1556792"/>
            <a:ext cx="1531747" cy="232133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Server</a:t>
            </a:r>
          </a:p>
        </p:txBody>
      </p:sp>
      <p:sp>
        <p:nvSpPr>
          <p:cNvPr id="11" name="Shape 59"/>
          <p:cNvSpPr txBox="1"/>
          <p:nvPr/>
        </p:nvSpPr>
        <p:spPr>
          <a:xfrm>
            <a:off x="7612732" y="1340768"/>
            <a:ext cx="14409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r>
              <a:rPr lang="ko" b="1" dirty="0"/>
              <a:t>Project scope </a:t>
            </a:r>
          </a:p>
        </p:txBody>
      </p:sp>
      <p:cxnSp>
        <p:nvCxnSpPr>
          <p:cNvPr id="13" name="Shape 61"/>
          <p:cNvCxnSpPr/>
          <p:nvPr/>
        </p:nvCxnSpPr>
        <p:spPr>
          <a:xfrm rot="5400000" flipH="1">
            <a:off x="5045760" y="3981412"/>
            <a:ext cx="1301699" cy="1155900"/>
          </a:xfrm>
          <a:prstGeom prst="bentConnector3">
            <a:avLst>
              <a:gd name="adj1" fmla="val 820"/>
            </a:avLst>
          </a:prstGeom>
          <a:noFill/>
          <a:ln w="19050" cap="flat" cmpd="sng">
            <a:solidFill>
              <a:srgbClr val="000000"/>
            </a:solidFill>
            <a:prstDash val="solid"/>
            <a:round/>
            <a:headEnd type="none" w="lg" len="lg"/>
            <a:tailEnd type="none" w="lg" len="lg"/>
          </a:ln>
        </p:spPr>
      </p:cxnSp>
      <p:sp>
        <p:nvSpPr>
          <p:cNvPr id="14" name="Shape 62"/>
          <p:cNvSpPr/>
          <p:nvPr/>
        </p:nvSpPr>
        <p:spPr>
          <a:xfrm>
            <a:off x="6358985" y="4856390"/>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cxnSp>
        <p:nvCxnSpPr>
          <p:cNvPr id="15" name="Shape 63"/>
          <p:cNvCxnSpPr>
            <a:stCxn id="19" idx="3"/>
          </p:cNvCxnSpPr>
          <p:nvPr/>
        </p:nvCxnSpPr>
        <p:spPr>
          <a:xfrm rot="10800000" flipH="1">
            <a:off x="3981661" y="3893584"/>
            <a:ext cx="513900" cy="1345500"/>
          </a:xfrm>
          <a:prstGeom prst="bentConnector2">
            <a:avLst/>
          </a:prstGeom>
          <a:noFill/>
          <a:ln w="19050" cap="flat" cmpd="sng">
            <a:solidFill>
              <a:srgbClr val="000000"/>
            </a:solidFill>
            <a:prstDash val="solid"/>
            <a:round/>
            <a:headEnd type="none" w="lg" len="lg"/>
            <a:tailEnd type="none" w="lg" len="lg"/>
          </a:ln>
        </p:spPr>
      </p:cxnSp>
      <p:sp>
        <p:nvSpPr>
          <p:cNvPr id="17" name="Shape 66"/>
          <p:cNvSpPr/>
          <p:nvPr/>
        </p:nvSpPr>
        <p:spPr>
          <a:xfrm>
            <a:off x="2436783" y="48852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18" name="Shape 67"/>
          <p:cNvSpPr/>
          <p:nvPr/>
        </p:nvSpPr>
        <p:spPr>
          <a:xfrm>
            <a:off x="6274561" y="47136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Node</a:t>
            </a:r>
          </a:p>
        </p:txBody>
      </p:sp>
      <p:sp>
        <p:nvSpPr>
          <p:cNvPr id="19" name="Shape 64"/>
          <p:cNvSpPr/>
          <p:nvPr/>
        </p:nvSpPr>
        <p:spPr>
          <a:xfrm>
            <a:off x="2540761" y="4742434"/>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20" name="Shape 68"/>
          <p:cNvSpPr txBox="1"/>
          <p:nvPr/>
        </p:nvSpPr>
        <p:spPr>
          <a:xfrm>
            <a:off x="2540760" y="4742437"/>
            <a:ext cx="1039523" cy="415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dirty="0"/>
              <a:t>3rd party</a:t>
            </a:r>
          </a:p>
        </p:txBody>
      </p:sp>
      <p:sp>
        <p:nvSpPr>
          <p:cNvPr id="21" name="Shape 69"/>
          <p:cNvSpPr txBox="1"/>
          <p:nvPr/>
        </p:nvSpPr>
        <p:spPr>
          <a:xfrm>
            <a:off x="6274561" y="4713636"/>
            <a:ext cx="8952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a:t>vendors </a:t>
            </a:r>
          </a:p>
        </p:txBody>
      </p:sp>
      <p:sp>
        <p:nvSpPr>
          <p:cNvPr id="22" name="Shape 56"/>
          <p:cNvSpPr/>
          <p:nvPr/>
        </p:nvSpPr>
        <p:spPr>
          <a:xfrm>
            <a:off x="1996108" y="2276872"/>
            <a:ext cx="1440900" cy="864096"/>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cxnSp>
        <p:nvCxnSpPr>
          <p:cNvPr id="24" name="직선 연결선 23"/>
          <p:cNvCxnSpPr>
            <a:stCxn id="22" idx="3"/>
            <a:endCxn id="9" idx="1"/>
          </p:cNvCxnSpPr>
          <p:nvPr/>
        </p:nvCxnSpPr>
        <p:spPr>
          <a:xfrm>
            <a:off x="3437008" y="2708920"/>
            <a:ext cx="627752" cy="8539"/>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25" name="Shape 58"/>
          <p:cNvSpPr/>
          <p:nvPr/>
        </p:nvSpPr>
        <p:spPr>
          <a:xfrm>
            <a:off x="6172572" y="2852936"/>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Mail Box</a:t>
            </a:r>
          </a:p>
          <a:p>
            <a:pPr lvl="0" algn="ctr" rtl="0">
              <a:spcBef>
                <a:spcPts val="0"/>
              </a:spcBef>
              <a:buNone/>
            </a:pPr>
            <a:r>
              <a:rPr lang="en-US" altLang="ko" b="1" dirty="0" smtClean="0"/>
              <a:t>Node</a:t>
            </a:r>
            <a:endParaRPr lang="ko" b="1" dirty="0"/>
          </a:p>
        </p:txBody>
      </p:sp>
      <p:sp>
        <p:nvSpPr>
          <p:cNvPr id="26" name="Shape 58"/>
          <p:cNvSpPr/>
          <p:nvPr/>
        </p:nvSpPr>
        <p:spPr>
          <a:xfrm>
            <a:off x="6172572" y="1844824"/>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Home Security</a:t>
            </a:r>
          </a:p>
          <a:p>
            <a:pPr lvl="0" algn="ctr" rtl="0">
              <a:spcBef>
                <a:spcPts val="0"/>
              </a:spcBef>
              <a:buNone/>
            </a:pPr>
            <a:r>
              <a:rPr lang="en-US" altLang="ko" b="1" dirty="0" smtClean="0"/>
              <a:t>Node</a:t>
            </a:r>
            <a:endParaRPr lang="ko" b="1" dirty="0"/>
          </a:p>
        </p:txBody>
      </p:sp>
      <p:cxnSp>
        <p:nvCxnSpPr>
          <p:cNvPr id="32" name="직선 연결선 31"/>
          <p:cNvCxnSpPr>
            <a:stCxn id="26" idx="1"/>
          </p:cNvCxnSpPr>
          <p:nvPr/>
        </p:nvCxnSpPr>
        <p:spPr>
          <a:xfrm flipH="1">
            <a:off x="5596508" y="2267526"/>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25" idx="1"/>
          </p:cNvCxnSpPr>
          <p:nvPr/>
        </p:nvCxnSpPr>
        <p:spPr>
          <a:xfrm flipH="1">
            <a:off x="5596508" y="3275638"/>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8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rPr>
              <a:t>Apply Server-Client pattern for loose coupling</a:t>
            </a:r>
            <a:endParaRPr lang="ko-KR" altLang="en-US" dirty="0"/>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sp>
        <p:nvSpPr>
          <p:cNvPr id="9" name="직사각형 8"/>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pic>
        <p:nvPicPr>
          <p:cNvPr id="11" name="그림 10"/>
          <p:cNvPicPr>
            <a:picLocks noChangeAspect="1"/>
          </p:cNvPicPr>
          <p:nvPr/>
        </p:nvPicPr>
        <p:blipFill>
          <a:blip r:embed="rId3"/>
          <a:stretch>
            <a:fillRect/>
          </a:stretch>
        </p:blipFill>
        <p:spPr>
          <a:xfrm>
            <a:off x="3386777" y="2187078"/>
            <a:ext cx="4275447" cy="3096344"/>
          </a:xfrm>
          <a:prstGeom prst="rect">
            <a:avLst/>
          </a:prstGeom>
          <a:effectLst>
            <a:outerShdw blurRad="50800" dist="38100" dir="2700000" algn="tl" rotWithShape="0">
              <a:prstClr val="black">
                <a:alpha val="40000"/>
              </a:prstClr>
            </a:outerShdw>
          </a:effectLst>
        </p:spPr>
      </p:pic>
      <p:pic>
        <p:nvPicPr>
          <p:cNvPr id="91" name="Shape 91"/>
          <p:cNvPicPr preferRelativeResize="0"/>
          <p:nvPr/>
        </p:nvPicPr>
        <p:blipFill>
          <a:blip r:embed="rId4">
            <a:alphaModFix/>
          </a:blip>
          <a:stretch>
            <a:fillRect/>
          </a:stretch>
        </p:blipFill>
        <p:spPr>
          <a:xfrm>
            <a:off x="300905" y="4504430"/>
            <a:ext cx="3369497" cy="1287024"/>
          </a:xfrm>
          <a:prstGeom prst="rect">
            <a:avLst/>
          </a:prstGeom>
          <a:noFill/>
          <a:ln>
            <a:noFill/>
          </a:ln>
        </p:spPr>
      </p:pic>
      <p:sp>
        <p:nvSpPr>
          <p:cNvPr id="10" name="직사각형 9"/>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p:txBody>
          <a:bodyPr>
            <a:noAutofit/>
          </a:bodyPr>
          <a:lstStyle/>
          <a:p>
            <a:r>
              <a:rPr lang="en-US" altLang="ko-KR" dirty="0" smtClean="0">
                <a:latin typeface="Arial" panose="020B0604020202020204" pitchFamily="34" charset="0"/>
                <a:cs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cs typeface="Arial" panose="020B0604020202020204" pitchFamily="34" charset="0"/>
              </a:rPr>
              <a:t>In view of </a:t>
            </a:r>
            <a:r>
              <a:rPr lang="ko" altLang="ko-KR" sz="1600" b="1" dirty="0">
                <a:solidFill>
                  <a:schemeClr val="dk1"/>
                </a:solidFill>
                <a:latin typeface="Arial" panose="020B0604020202020204" pitchFamily="34" charset="0"/>
                <a:cs typeface="Arial" panose="020B0604020202020204" pitchFamily="34" charset="0"/>
              </a:rPr>
              <a:t>SRP (Single Responsibility Principle)</a:t>
            </a:r>
            <a:r>
              <a:rPr lang="ko" altLang="ko-KR" sz="1600" dirty="0">
                <a:solidFill>
                  <a:schemeClr val="dk1"/>
                </a:solidFill>
                <a:latin typeface="Arial" panose="020B0604020202020204" pitchFamily="34" charset="0"/>
                <a:cs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cs typeface="Arial" panose="020B0604020202020204" pitchFamily="34" charset="0"/>
              </a:rPr>
              <a:t>Message Exchange Pattern (MEP)</a:t>
            </a:r>
            <a:r>
              <a:rPr lang="ko" altLang="ko-KR" sz="1600" dirty="0">
                <a:solidFill>
                  <a:schemeClr val="dk1"/>
                </a:solidFill>
                <a:latin typeface="Arial" panose="020B0604020202020204" pitchFamily="34" charset="0"/>
                <a:cs typeface="Arial" panose="020B0604020202020204" pitchFamily="34" charset="0"/>
              </a:rPr>
              <a:t> of </a:t>
            </a:r>
            <a:r>
              <a:rPr lang="ko" altLang="ko-KR" sz="1600" b="1" dirty="0">
                <a:solidFill>
                  <a:schemeClr val="dk1"/>
                </a:solidFill>
                <a:latin typeface="Arial" panose="020B0604020202020204" pitchFamily="34" charset="0"/>
                <a:cs typeface="Arial" panose="020B0604020202020204" pitchFamily="34" charset="0"/>
              </a:rPr>
              <a:t>Server-Client Pattern</a:t>
            </a:r>
            <a:r>
              <a:rPr lang="ko" altLang="ko-KR" sz="1600" dirty="0">
                <a:solidFill>
                  <a:schemeClr val="dk1"/>
                </a:solidFill>
                <a:latin typeface="Arial" panose="020B0604020202020204" pitchFamily="34" charset="0"/>
                <a:cs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cs typeface="Arial" panose="020B0604020202020204" pitchFamily="34" charset="0"/>
              </a:rPr>
              <a:t>Request-Response Pattern</a:t>
            </a:r>
            <a:r>
              <a:rPr lang="ko" altLang="ko-KR" sz="1600" dirty="0">
                <a:solidFill>
                  <a:schemeClr val="dk1"/>
                </a:solidFill>
                <a:latin typeface="Arial" panose="020B0604020202020204" pitchFamily="34" charset="0"/>
                <a:cs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cs typeface="Arial" panose="020B0604020202020204" pitchFamily="34" charset="0"/>
              </a:rPr>
              <a:t>Request.</a:t>
            </a:r>
            <a:endParaRPr lang="ko-KR" altLang="en-US" sz="1600" dirty="0">
              <a:latin typeface="Arial" panose="020B0604020202020204" pitchFamily="34" charset="0"/>
              <a:cs typeface="Arial" panose="020B0604020202020204" pitchFamily="34" charset="0"/>
            </a:endParaRPr>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0" y="2852738"/>
            <a:ext cx="10512425" cy="431800"/>
          </a:xfrm>
        </p:spPr>
        <p:txBody>
          <a:bodyPr>
            <a:normAutofit fontScale="70000" lnSpcReduction="20000"/>
          </a:bodyPr>
          <a:lstStyle/>
          <a:p>
            <a:r>
              <a:rPr lang="ko" altLang="ko-KR" dirty="0"/>
              <a:t>Table 1. Element Responsibility Catalog for the First-Level Decomposition</a:t>
            </a:r>
          </a:p>
          <a:p>
            <a:endParaRPr lang="ko-KR" altLang="en-US" dirty="0"/>
          </a:p>
        </p:txBody>
      </p:sp>
      <p:graphicFrame>
        <p:nvGraphicFramePr>
          <p:cNvPr id="98" name="Shape 98"/>
          <p:cNvGraphicFramePr/>
          <p:nvPr>
            <p:extLst>
              <p:ext uri="{D42A27DB-BD31-4B8C-83A1-F6EECF244321}">
                <p14:modId xmlns:p14="http://schemas.microsoft.com/office/powerpoint/2010/main" val="718646455"/>
              </p:ext>
            </p:extLst>
          </p:nvPr>
        </p:nvGraphicFramePr>
        <p:xfrm>
          <a:off x="371200" y="3173086"/>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2977203" y="1593070"/>
            <a:ext cx="5094595" cy="4329757"/>
          </a:xfrm>
          <a:prstGeom prst="rect">
            <a:avLst/>
          </a:prstGeom>
          <a:effectLst>
            <a:outerShdw blurRad="50800" dist="38100" dir="2700000" algn="tl" rotWithShape="0">
              <a:prstClr val="black">
                <a:alpha val="40000"/>
              </a:prstClr>
            </a:outerShdw>
          </a:effectLst>
        </p:spPr>
      </p:pic>
      <p:sp>
        <p:nvSpPr>
          <p:cNvPr id="105" name="Shape 105"/>
          <p:cNvSpPr txBox="1">
            <a:spLocks noGrp="1"/>
          </p:cNvSpPr>
          <p:nvPr>
            <p:ph idx="1"/>
          </p:nvPr>
        </p:nvSpPr>
        <p:spPr>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rPr>
              <a:t>Apply </a:t>
            </a:r>
            <a:r>
              <a:rPr lang="ko" altLang="ko-KR" dirty="0">
                <a:solidFill>
                  <a:schemeClr val="dk1"/>
                </a:solidFill>
              </a:rPr>
              <a:t>Layered Architecture Pattern For QA6 </a:t>
            </a:r>
            <a:endParaRPr dirty="0"/>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fontScale="70000" lnSpcReduction="20000"/>
          </a:bodyPr>
          <a:lstStyle/>
          <a:p>
            <a:pPr fontAlgn="ctr"/>
            <a:r>
              <a:rPr lang="ko-KR" altLang="ko-KR" b="1" dirty="0" smtClean="0">
                <a:latin typeface="+mj-lt"/>
              </a:rPr>
              <a:t>Extensibility</a:t>
            </a:r>
            <a:r>
              <a:rPr lang="en-US" altLang="ko-KR" dirty="0" smtClean="0">
                <a:latin typeface="+mj-lt"/>
              </a:rPr>
              <a:t> - </a:t>
            </a:r>
            <a:r>
              <a:rPr lang="ko-KR" altLang="ko-KR" smtClean="0">
                <a:latin typeface="+mj-lt"/>
              </a:rPr>
              <a:t>The </a:t>
            </a:r>
            <a:r>
              <a:rPr lang="ko-KR" altLang="ko-KR" dirty="0">
                <a:latin typeface="+mj-lt"/>
              </a:rPr>
              <a:t>system should make it easy for </a:t>
            </a:r>
            <a:r>
              <a:rPr lang="ko-KR" altLang="ko-KR">
                <a:latin typeface="+mj-lt"/>
              </a:rPr>
              <a:t>application </a:t>
            </a:r>
            <a:r>
              <a:rPr lang="ko-KR" altLang="ko-KR" smtClean="0">
                <a:latin typeface="+mj-lt"/>
              </a:rPr>
              <a:t>developers</a:t>
            </a:r>
            <a:endParaRPr lang="ko-KR" altLang="ko-KR">
              <a:latin typeface="+mj-lt"/>
            </a:endParaRPr>
          </a:p>
          <a:p>
            <a:endParaRPr lang="ko-KR" altLang="en-US" dirty="0">
              <a:latin typeface="+mj-lt"/>
            </a:endParaRPr>
          </a:p>
        </p:txBody>
      </p:sp>
      <p:pic>
        <p:nvPicPr>
          <p:cNvPr id="107" name="Shape 107"/>
          <p:cNvPicPr preferRelativeResize="0"/>
          <p:nvPr/>
        </p:nvPicPr>
        <p:blipFill>
          <a:blip r:embed="rId4">
            <a:alphaModFix/>
          </a:blip>
          <a:stretch>
            <a:fillRect/>
          </a:stretch>
        </p:blipFill>
        <p:spPr>
          <a:xfrm>
            <a:off x="292457" y="4660760"/>
            <a:ext cx="2693194" cy="1219200"/>
          </a:xfrm>
          <a:prstGeom prst="rect">
            <a:avLst/>
          </a:prstGeom>
          <a:noFill/>
          <a:ln>
            <a:noFill/>
          </a:ln>
        </p:spPr>
      </p:pic>
      <p:sp>
        <p:nvSpPr>
          <p:cNvPr id="7" name="직사각형 6"/>
          <p:cNvSpPr/>
          <p:nvPr/>
        </p:nvSpPr>
        <p:spPr>
          <a:xfrm>
            <a:off x="267916" y="1647017"/>
            <a:ext cx="10513167" cy="424847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직사각형 7"/>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20000"/>
          </a:bodyPr>
          <a:lstStyle/>
          <a:p>
            <a:r>
              <a:rPr lang="en-US" altLang="ko" sz="3800" dirty="0" smtClean="0">
                <a:solidFill>
                  <a:schemeClr val="dk1"/>
                </a:solidFill>
                <a:latin typeface="Arial" panose="020B0604020202020204" pitchFamily="34" charset="0"/>
                <a:cs typeface="Arial" panose="020B0604020202020204" pitchFamily="34" charset="0"/>
              </a:rPr>
              <a:t>Rationale: </a:t>
            </a:r>
          </a:p>
          <a:p>
            <a:pPr lvl="1"/>
            <a:r>
              <a:rPr lang="en-US" altLang="ko" sz="3400" dirty="0" smtClean="0">
                <a:solidFill>
                  <a:schemeClr val="dk1"/>
                </a:solidFill>
                <a:latin typeface="Arial" panose="020B0604020202020204" pitchFamily="34" charset="0"/>
                <a:cs typeface="Arial" panose="020B0604020202020204" pitchFamily="34" charset="0"/>
              </a:rPr>
              <a:t>In </a:t>
            </a:r>
            <a:r>
              <a:rPr lang="en-US" altLang="ko" sz="3400" dirty="0">
                <a:solidFill>
                  <a:schemeClr val="dk1"/>
                </a:solidFill>
                <a:latin typeface="Arial" panose="020B0604020202020204" pitchFamily="34" charset="0"/>
                <a:cs typeface="Arial" panose="020B0604020202020204" pitchFamily="34" charset="0"/>
              </a:rPr>
              <a:t>Level-2 we have decomposed the elements further by considering the QA6 (Extensibility</a:t>
            </a:r>
            <a:r>
              <a:rPr lang="en-US" altLang="ko" sz="3400" dirty="0" smtClean="0">
                <a:solidFill>
                  <a:schemeClr val="dk1"/>
                </a:solidFill>
                <a:latin typeface="Arial" panose="020B0604020202020204" pitchFamily="34" charset="0"/>
                <a:cs typeface="Arial" panose="020B0604020202020204" pitchFamily="34" charset="0"/>
              </a:rPr>
              <a:t>).</a:t>
            </a:r>
          </a:p>
          <a:p>
            <a:pPr lvl="1"/>
            <a:r>
              <a:rPr lang="en-US" altLang="ko" sz="3400" dirty="0" smtClean="0">
                <a:solidFill>
                  <a:schemeClr val="dk1"/>
                </a:solidFill>
                <a:latin typeface="Arial" panose="020B0604020202020204" pitchFamily="34" charset="0"/>
                <a:cs typeface="Arial" panose="020B0604020202020204" pitchFamily="34" charset="0"/>
              </a:rPr>
              <a:t>In </a:t>
            </a:r>
            <a:r>
              <a:rPr lang="en-US" altLang="ko" sz="3400" dirty="0">
                <a:solidFill>
                  <a:schemeClr val="dk1"/>
                </a:solidFill>
                <a:latin typeface="Arial" panose="020B0604020202020204" pitchFamily="34" charset="0"/>
                <a:cs typeface="Arial" panose="020B0604020202020204" pitchFamily="34" charset="0"/>
              </a:rPr>
              <a:t>Level-1 “</a:t>
            </a:r>
            <a:r>
              <a:rPr lang="en-US" altLang="ko" sz="3400" b="1" dirty="0">
                <a:solidFill>
                  <a:schemeClr val="dk1"/>
                </a:solidFill>
                <a:latin typeface="Arial" panose="020B0604020202020204" pitchFamily="34" charset="0"/>
                <a:cs typeface="Arial" panose="020B0604020202020204" pitchFamily="34" charset="0"/>
              </a:rPr>
              <a:t>Request-Response Pattern</a:t>
            </a:r>
            <a:r>
              <a:rPr lang="en-US" altLang="ko" sz="3400" dirty="0">
                <a:solidFill>
                  <a:schemeClr val="dk1"/>
                </a:solidFill>
                <a:latin typeface="Arial" panose="020B0604020202020204" pitchFamily="34" charset="0"/>
                <a:cs typeface="Arial" panose="020B0604020202020204" pitchFamily="34" charset="0"/>
              </a:rPr>
              <a:t>”, abstracting the external relationship, here applied “</a:t>
            </a:r>
            <a:r>
              <a:rPr lang="en-US" altLang="ko" sz="3400" b="1" dirty="0">
                <a:solidFill>
                  <a:schemeClr val="dk1"/>
                </a:solidFill>
                <a:latin typeface="Arial" panose="020B0604020202020204" pitchFamily="34" charset="0"/>
                <a:cs typeface="Arial" panose="020B0604020202020204" pitchFamily="34" charset="0"/>
              </a:rPr>
              <a:t>Layered Pattern</a:t>
            </a:r>
            <a:r>
              <a:rPr lang="en-US" altLang="ko" sz="3400" dirty="0">
                <a:solidFill>
                  <a:schemeClr val="dk1"/>
                </a:solidFill>
                <a:latin typeface="Arial" panose="020B0604020202020204" pitchFamily="34" charset="0"/>
                <a:cs typeface="Arial" panose="020B0604020202020204" pitchFamily="34" charset="0"/>
              </a:rPr>
              <a:t>” where “Handler” will interact with respective Elements Services (Internal relationship) whereas; same Handler will do External Elements </a:t>
            </a:r>
            <a:r>
              <a:rPr lang="en-US" altLang="ko" sz="3400" dirty="0" smtClean="0">
                <a:solidFill>
                  <a:schemeClr val="dk1"/>
                </a:solidFill>
                <a:latin typeface="Arial" panose="020B0604020202020204" pitchFamily="34" charset="0"/>
                <a:cs typeface="Arial" panose="020B0604020202020204" pitchFamily="34" charset="0"/>
              </a:rPr>
              <a:t>Interactions.</a:t>
            </a:r>
          </a:p>
          <a:p>
            <a:pPr lvl="1"/>
            <a:r>
              <a:rPr lang="en-US" altLang="ko" sz="3400" dirty="0" smtClean="0">
                <a:solidFill>
                  <a:schemeClr val="dk1"/>
                </a:solidFill>
                <a:latin typeface="Arial" panose="020B0604020202020204" pitchFamily="34" charset="0"/>
                <a:cs typeface="Arial" panose="020B0604020202020204" pitchFamily="34" charset="0"/>
              </a:rPr>
              <a:t>Handler </a:t>
            </a:r>
            <a:r>
              <a:rPr lang="en-US" altLang="ko" sz="3400" dirty="0">
                <a:solidFill>
                  <a:schemeClr val="dk1"/>
                </a:solidFill>
                <a:latin typeface="Arial" panose="020B0604020202020204" pitchFamily="34" charset="0"/>
                <a:cs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2000" b="1" dirty="0">
              <a:latin typeface="Arial" panose="020B0604020202020204" pitchFamily="34" charset="0"/>
              <a:cs typeface="Arial" panose="020B0604020202020204" pitchFamily="34" charset="0"/>
            </a:endParaRPr>
          </a:p>
          <a:p>
            <a:endParaRPr lang="ko-KR" altLang="en-US" dirty="0">
              <a:latin typeface="Arial" panose="020B0604020202020204" pitchFamily="34" charset="0"/>
              <a:cs typeface="Arial" panose="020B0604020202020204" pitchFamily="34" charset="0"/>
            </a:endParaRPr>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sp>
        <p:nvSpPr>
          <p:cNvPr id="3" name="내용 개체 틀 2"/>
          <p:cNvSpPr>
            <a:spLocks noGrp="1"/>
          </p:cNvSpPr>
          <p:nvPr>
            <p:ph idx="4294967295"/>
          </p:nvPr>
        </p:nvSpPr>
        <p:spPr>
          <a:xfrm>
            <a:off x="0" y="2781300"/>
            <a:ext cx="10512425" cy="431800"/>
          </a:xfrm>
        </p:spPr>
        <p:txBody>
          <a:bodyPr>
            <a:normAutofit fontScale="70000" lnSpcReduction="20000"/>
          </a:bodyPr>
          <a:lstStyle/>
          <a:p>
            <a:pPr lvl="0"/>
            <a:r>
              <a:rPr lang="ko" altLang="ko-KR" dirty="0"/>
              <a:t>Table </a:t>
            </a:r>
            <a:r>
              <a:rPr lang="ko" altLang="ko-KR" dirty="0" smtClean="0"/>
              <a:t>2. </a:t>
            </a:r>
            <a:r>
              <a:rPr lang="ko" altLang="ko-KR" dirty="0"/>
              <a:t>Element Responsibility Catalog for the Second-Level </a:t>
            </a:r>
            <a:r>
              <a:rPr lang="ko" altLang="ko-KR" dirty="0" smtClean="0"/>
              <a:t>Decomposition</a:t>
            </a:r>
            <a:endParaRPr lang="ko-KR" altLang="en-US" dirty="0"/>
          </a:p>
        </p:txBody>
      </p:sp>
      <p:graphicFrame>
        <p:nvGraphicFramePr>
          <p:cNvPr id="114" name="Shape 114"/>
          <p:cNvGraphicFramePr/>
          <p:nvPr>
            <p:extLst>
              <p:ext uri="{D42A27DB-BD31-4B8C-83A1-F6EECF244321}">
                <p14:modId xmlns:p14="http://schemas.microsoft.com/office/powerpoint/2010/main" val="1033262162"/>
              </p:ext>
            </p:extLst>
          </p:nvPr>
        </p:nvGraphicFramePr>
        <p:xfrm>
          <a:off x="371200" y="3140968"/>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Tree>
    <p:extLst>
      <p:ext uri="{BB962C8B-B14F-4D97-AF65-F5344CB8AC3E}">
        <p14:creationId xmlns:p14="http://schemas.microsoft.com/office/powerpoint/2010/main" val="18674992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1959294" y="1650488"/>
            <a:ext cx="7130413" cy="4176464"/>
          </a:xfrm>
          <a:prstGeom prst="rect">
            <a:avLst/>
          </a:prstGeom>
          <a:effectLst>
            <a:outerShdw blurRad="50800" dist="38100" dir="2700000" algn="tl" rotWithShape="0">
              <a:prstClr val="black">
                <a:alpha val="40000"/>
              </a:prstClr>
            </a:outerShdw>
          </a:effectLst>
        </p:spPr>
      </p:pic>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rPr>
              <a:t>Add component and Apply Pipe &amp; Filter pattern for QA3,QA7 </a:t>
            </a:r>
            <a:endParaRPr lang="ko-KR" altLang="en-US" dirty="0"/>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Autofit/>
          </a:bodyPr>
          <a:lstStyle/>
          <a:p>
            <a:pPr lvl="0"/>
            <a:r>
              <a:rPr lang="en-US" altLang="ko-KR" sz="1800" b="1" dirty="0" smtClean="0">
                <a:latin typeface="+mj-lt"/>
              </a:rPr>
              <a:t>Security</a:t>
            </a:r>
            <a:r>
              <a:rPr lang="en-US" altLang="ko-KR" sz="1800" dirty="0" smtClean="0">
                <a:latin typeface="+mj-lt"/>
              </a:rPr>
              <a:t> : </a:t>
            </a:r>
            <a:r>
              <a:rPr lang="ko" altLang="ko-KR" sz="1800" dirty="0" smtClean="0">
                <a:solidFill>
                  <a:schemeClr val="dk1"/>
                </a:solidFill>
                <a:latin typeface="+mj-lt"/>
              </a:rPr>
              <a:t>Do </a:t>
            </a:r>
            <a:r>
              <a:rPr lang="ko" altLang="ko-KR" sz="1800" dirty="0">
                <a:solidFill>
                  <a:schemeClr val="dk1"/>
                </a:solidFill>
                <a:latin typeface="+mj-lt"/>
              </a:rPr>
              <a:t>not allow unauthorized persons to register a </a:t>
            </a:r>
            <a:r>
              <a:rPr lang="ko" altLang="ko-KR" sz="1800" dirty="0" smtClean="0">
                <a:solidFill>
                  <a:schemeClr val="dk1"/>
                </a:solidFill>
                <a:latin typeface="+mj-lt"/>
              </a:rPr>
              <a:t>sensor</a:t>
            </a:r>
            <a:endParaRPr lang="en-US" altLang="ko" sz="1800" dirty="0" smtClean="0">
              <a:solidFill>
                <a:schemeClr val="dk1"/>
              </a:solidFill>
              <a:latin typeface="+mj-lt"/>
            </a:endParaRPr>
          </a:p>
          <a:p>
            <a:pPr lvl="0"/>
            <a:r>
              <a:rPr lang="en-US" altLang="ko" sz="1800" b="1" dirty="0" smtClean="0">
                <a:solidFill>
                  <a:schemeClr val="dk1"/>
                </a:solidFill>
                <a:latin typeface="+mj-lt"/>
              </a:rPr>
              <a:t>Modifiability</a:t>
            </a:r>
            <a:r>
              <a:rPr lang="en-US" altLang="ko" sz="1800" dirty="0" smtClean="0">
                <a:solidFill>
                  <a:schemeClr val="dk1"/>
                </a:solidFill>
                <a:latin typeface="+mj-lt"/>
              </a:rPr>
              <a:t> : </a:t>
            </a:r>
            <a:r>
              <a:rPr lang="ko" altLang="ko-KR" sz="1800" dirty="0" smtClean="0">
                <a:solidFill>
                  <a:schemeClr val="dk1"/>
                </a:solidFill>
                <a:latin typeface="+mj-lt"/>
              </a:rPr>
              <a:t>The </a:t>
            </a:r>
            <a:r>
              <a:rPr lang="ko" altLang="ko-KR" sz="1800" dirty="0">
                <a:solidFill>
                  <a:schemeClr val="dk1"/>
                </a:solidFill>
                <a:latin typeface="+mj-lt"/>
              </a:rPr>
              <a:t>system should make it easy to add emerging protocols</a:t>
            </a:r>
          </a:p>
          <a:p>
            <a:endParaRPr lang="ko-KR" altLang="en-US" sz="1800" dirty="0">
              <a:latin typeface="+mj-lt"/>
            </a:endParaRPr>
          </a:p>
        </p:txBody>
      </p:sp>
      <p:pic>
        <p:nvPicPr>
          <p:cNvPr id="123" name="Shape 123"/>
          <p:cNvPicPr preferRelativeResize="0"/>
          <p:nvPr/>
        </p:nvPicPr>
        <p:blipFill>
          <a:blip r:embed="rId4">
            <a:alphaModFix/>
          </a:blip>
          <a:stretch>
            <a:fillRect/>
          </a:stretch>
        </p:blipFill>
        <p:spPr>
          <a:xfrm>
            <a:off x="289237" y="4604282"/>
            <a:ext cx="2693194" cy="1219200"/>
          </a:xfrm>
          <a:prstGeom prst="rect">
            <a:avLst/>
          </a:prstGeom>
          <a:noFill/>
          <a:ln>
            <a:noFill/>
          </a:ln>
        </p:spPr>
      </p:pic>
      <p:sp>
        <p:nvSpPr>
          <p:cNvPr id="8" name="직사각형 7"/>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9" name="직사각형 8"/>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0" y="3429000"/>
            <a:ext cx="10512425" cy="431800"/>
          </a:xfrm>
        </p:spPr>
        <p:txBody>
          <a:bodyPr>
            <a:normAutofit fontScale="70000" lnSpcReduction="20000"/>
          </a:bodyPr>
          <a:lstStyle/>
          <a:p>
            <a:pPr lvl="0"/>
            <a:r>
              <a:rPr lang="ko" altLang="ko-KR" dirty="0"/>
              <a:t>Table 3.1. Element Responsibility Catalog for the Second-Level Decomposition</a:t>
            </a:r>
          </a:p>
          <a:p>
            <a:pPr marL="0" indent="0">
              <a:buNone/>
            </a:pPr>
            <a:endParaRPr lang="ko-KR" altLang="en-US" dirty="0"/>
          </a:p>
        </p:txBody>
      </p:sp>
      <p:graphicFrame>
        <p:nvGraphicFramePr>
          <p:cNvPr id="130" name="Shape 130"/>
          <p:cNvGraphicFramePr/>
          <p:nvPr>
            <p:extLst>
              <p:ext uri="{D42A27DB-BD31-4B8C-83A1-F6EECF244321}">
                <p14:modId xmlns:p14="http://schemas.microsoft.com/office/powerpoint/2010/main" val="1736889241"/>
              </p:ext>
            </p:extLst>
          </p:nvPr>
        </p:nvGraphicFramePr>
        <p:xfrm>
          <a:off x="371200" y="3789040"/>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Tree>
    <p:extLst>
      <p:ext uri="{BB962C8B-B14F-4D97-AF65-F5344CB8AC3E}">
        <p14:creationId xmlns:p14="http://schemas.microsoft.com/office/powerpoint/2010/main" val="112952406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prstGeom prst="rect">
            <a:avLst/>
          </a:prstGeom>
          <a:noFill/>
          <a:ln>
            <a:noFill/>
          </a:ln>
        </p:spPr>
        <p:txBody>
          <a:bodyPr lIns="91425" tIns="91425" rIns="91425" bIns="91425" anchor="ctr" anchorCtr="0">
            <a:noAutofit/>
          </a:bodyPr>
          <a:lstStyle/>
          <a:p>
            <a:pPr marL="400050" lvl="0" indent="-285750">
              <a:spcBef>
                <a:spcPts val="0"/>
              </a:spcBef>
              <a:buClr>
                <a:schemeClr val="dk1"/>
              </a:buClr>
              <a:buSzPct val="100000"/>
            </a:pPr>
            <a:r>
              <a:rPr lang="ko" altLang="ko-KR" dirty="0">
                <a:solidFill>
                  <a:schemeClr val="dk1"/>
                </a:solidFill>
              </a:rPr>
              <a:t>Switch to physical perspective</a:t>
            </a:r>
            <a:endParaRPr lang="en-US" altLang="ko" dirty="0" smtClean="0">
              <a:solidFill>
                <a:schemeClr val="dk1"/>
              </a:solidFill>
            </a:endParaRPr>
          </a:p>
          <a:p>
            <a:pPr marL="400050" lvl="0" indent="-285750" rtl="0">
              <a:spcBef>
                <a:spcPts val="0"/>
              </a:spcBef>
              <a:buClr>
                <a:schemeClr val="dk1"/>
              </a:buClr>
              <a:buSzPct val="100000"/>
            </a:pPr>
            <a:r>
              <a:rPr lang="ko" dirty="0" smtClean="0">
                <a:solidFill>
                  <a:schemeClr val="dk1"/>
                </a:solidFill>
              </a:rPr>
              <a:t>Rationale</a:t>
            </a:r>
            <a:r>
              <a:rPr lang="ko" dirty="0">
                <a:solidFill>
                  <a:schemeClr val="dk1"/>
                </a:solidFill>
              </a:rPr>
              <a:t>: </a:t>
            </a:r>
            <a:endParaRPr lang="en-US" altLang="ko" dirty="0" smtClean="0">
              <a:solidFill>
                <a:schemeClr val="dk1"/>
              </a:solidFill>
            </a:endParaRPr>
          </a:p>
          <a:p>
            <a:pPr marL="800100" lvl="1">
              <a:spcBef>
                <a:spcPts val="0"/>
              </a:spcBef>
              <a:buClr>
                <a:schemeClr val="dk1"/>
              </a:buClr>
              <a:buSzPct val="100000"/>
            </a:pPr>
            <a:r>
              <a:rPr lang="ko" dirty="0" smtClean="0">
                <a:solidFill>
                  <a:schemeClr val="dk1"/>
                </a:solidFill>
                <a:latin typeface="+mj-lt"/>
              </a:rPr>
              <a:t>Security </a:t>
            </a:r>
            <a:r>
              <a:rPr lang="ko" dirty="0">
                <a:solidFill>
                  <a:schemeClr val="dk1"/>
                </a:solidFill>
                <a:latin typeface="+mj-lt"/>
              </a:rPr>
              <a:t>강화와 infrastructure 비용 감소를 위해서 Server의 위치를 Home network 안쪽으로 </a:t>
            </a:r>
            <a:r>
              <a:rPr lang="ko" dirty="0" smtClean="0">
                <a:solidFill>
                  <a:schemeClr val="dk1"/>
                </a:solidFill>
                <a:latin typeface="+mj-lt"/>
              </a:rPr>
              <a:t>결정함</a:t>
            </a:r>
            <a:r>
              <a:rPr lang="en-US" altLang="ko" dirty="0" smtClean="0">
                <a:solidFill>
                  <a:schemeClr val="dk1"/>
                </a:solidFill>
                <a:latin typeface="+mj-lt"/>
              </a:rPr>
              <a:t>	</a:t>
            </a:r>
          </a:p>
          <a:p>
            <a:pPr marL="800100" lvl="1">
              <a:spcBef>
                <a:spcPts val="0"/>
              </a:spcBef>
              <a:buClr>
                <a:schemeClr val="dk1"/>
              </a:buClr>
              <a:buSzPct val="100000"/>
            </a:pPr>
            <a:r>
              <a:rPr lang="ko" dirty="0" smtClean="0">
                <a:solidFill>
                  <a:schemeClr val="dk1"/>
                </a:solidFill>
                <a:latin typeface="+mj-lt"/>
              </a:rPr>
              <a:t>사용자 </a:t>
            </a:r>
            <a:r>
              <a:rPr lang="ko" dirty="0">
                <a:solidFill>
                  <a:schemeClr val="dk1"/>
                </a:solidFill>
                <a:latin typeface="+mj-lt"/>
              </a:rPr>
              <a:t>log와 login에 대해서 local로 관리하기 때문에 외부에 server가 있는 것보다는 security 확보 </a:t>
            </a:r>
            <a:r>
              <a:rPr lang="ko" dirty="0" smtClean="0">
                <a:solidFill>
                  <a:schemeClr val="dk1"/>
                </a:solidFill>
                <a:latin typeface="+mj-lt"/>
              </a:rPr>
              <a:t>가능</a:t>
            </a:r>
            <a:endParaRPr lang="en-US" altLang="ko" dirty="0" smtClean="0">
              <a:solidFill>
                <a:schemeClr val="dk1"/>
              </a:solidFill>
              <a:latin typeface="+mj-lt"/>
            </a:endParaRPr>
          </a:p>
          <a:p>
            <a:pPr marL="800100" lvl="1">
              <a:spcBef>
                <a:spcPts val="0"/>
              </a:spcBef>
              <a:buClr>
                <a:schemeClr val="dk1"/>
              </a:buClr>
              <a:buSzPct val="100000"/>
            </a:pPr>
            <a:r>
              <a:rPr lang="ko" dirty="0" smtClean="0">
                <a:solidFill>
                  <a:schemeClr val="dk1"/>
                </a:solidFill>
                <a:latin typeface="+mj-lt"/>
              </a:rPr>
              <a:t>AP</a:t>
            </a:r>
            <a:r>
              <a:rPr lang="ko" dirty="0">
                <a:solidFill>
                  <a:schemeClr val="dk1"/>
                </a:solidFill>
                <a:latin typeface="+mj-lt"/>
              </a:rPr>
              <a:t>에 Server를 Embedded하는 것도 고려 가능하며, 이러한 경우 Cost 절감 효과를 가질 수 있음.</a:t>
            </a: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686124"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267916" y="2007058"/>
            <a:ext cx="10513167" cy="4774742"/>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195908" y="193505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2039779" y="1647018"/>
            <a:ext cx="6969442" cy="4176464"/>
          </a:xfrm>
          <a:prstGeom prst="rect">
            <a:avLst/>
          </a:prstGeom>
          <a:effectLst>
            <a:outerShdw blurRad="50800" dist="38100" dir="2700000" algn="tl" rotWithShape="0">
              <a:prstClr val="black">
                <a:alpha val="40000"/>
              </a:prstClr>
            </a:outerShdw>
          </a:effectLst>
        </p:spPr>
      </p:pic>
      <p:sp>
        <p:nvSpPr>
          <p:cNvPr id="157" name="Shape 157"/>
          <p:cNvSpPr txBox="1">
            <a:spLocks noGrp="1"/>
          </p:cNvSpPr>
          <p:nvPr>
            <p:ph idx="1"/>
          </p:nvPr>
        </p:nvSpPr>
        <p:spPr>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rPr>
              <a:t>Apply </a:t>
            </a:r>
            <a:r>
              <a:rPr lang="ko" altLang="ko-KR" dirty="0">
                <a:solidFill>
                  <a:schemeClr val="dk1"/>
                </a:solidFill>
              </a:rPr>
              <a:t>Broker Pattern for QA1 </a:t>
            </a:r>
            <a:endParaRPr dirty="0">
              <a:solidFill>
                <a:schemeClr val="dk1"/>
              </a:solidFill>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rmAutofit fontScale="77500" lnSpcReduction="20000"/>
          </a:bodyPr>
          <a:lstStyle/>
          <a:p>
            <a:pPr lvl="0"/>
            <a:r>
              <a:rPr lang="en-US" altLang="ko-KR" b="1" dirty="0" smtClean="0"/>
              <a:t>Usability</a:t>
            </a:r>
            <a:r>
              <a:rPr lang="en-US" altLang="ko-KR" dirty="0" smtClean="0"/>
              <a:t> : </a:t>
            </a:r>
            <a:r>
              <a:rPr lang="ko" altLang="ko-KR" dirty="0">
                <a:solidFill>
                  <a:schemeClr val="dk1"/>
                </a:solidFill>
              </a:rPr>
              <a:t>Installer can add and remove nodes to the system easily</a:t>
            </a:r>
            <a:r>
              <a:rPr lang="ko" altLang="ko-KR" dirty="0" smtClean="0">
                <a:solidFill>
                  <a:schemeClr val="dk1"/>
                </a:solidFill>
              </a:rPr>
              <a:t>.</a:t>
            </a:r>
            <a:endParaRPr lang="ko" altLang="ko-KR" dirty="0">
              <a:solidFill>
                <a:schemeClr val="dk1"/>
              </a:solidFill>
            </a:endParaRPr>
          </a:p>
        </p:txBody>
      </p:sp>
      <p:pic>
        <p:nvPicPr>
          <p:cNvPr id="160" name="Shape 160"/>
          <p:cNvPicPr preferRelativeResize="0"/>
          <p:nvPr/>
        </p:nvPicPr>
        <p:blipFill>
          <a:blip r:embed="rId4">
            <a:alphaModFix/>
          </a:blip>
          <a:stretch>
            <a:fillRect/>
          </a:stretch>
        </p:blipFill>
        <p:spPr>
          <a:xfrm>
            <a:off x="287261" y="4604282"/>
            <a:ext cx="1996879" cy="1219200"/>
          </a:xfrm>
          <a:prstGeom prst="rect">
            <a:avLst/>
          </a:prstGeom>
          <a:noFill/>
          <a:ln>
            <a:noFill/>
          </a:ln>
        </p:spPr>
      </p:pic>
      <p:sp>
        <p:nvSpPr>
          <p:cNvPr id="7" name="직사각형 6"/>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 name="직사각형 7"/>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a:spcBef>
                <a:spcPts val="0"/>
              </a:spcBef>
            </a:pPr>
            <a:r>
              <a:rPr lang="en-US" altLang="ko" sz="2300" b="1" dirty="0" smtClean="0">
                <a:solidFill>
                  <a:schemeClr val="dk1"/>
                </a:solidFill>
                <a:latin typeface="Arial" panose="020B0604020202020204" pitchFamily="34" charset="0"/>
                <a:cs typeface="Arial" panose="020B0604020202020204" pitchFamily="34" charset="0"/>
              </a:rPr>
              <a:t>Rationale</a:t>
            </a:r>
            <a:r>
              <a:rPr lang="en-US" altLang="ko" sz="2300" dirty="0" smtClean="0">
                <a:solidFill>
                  <a:schemeClr val="dk1"/>
                </a:solidFill>
                <a:latin typeface="Arial" panose="020B0604020202020204" pitchFamily="34" charset="0"/>
                <a:cs typeface="Arial" panose="020B0604020202020204" pitchFamily="34" charset="0"/>
              </a:rPr>
              <a:t>:</a:t>
            </a:r>
          </a:p>
          <a:p>
            <a:pPr lvl="1">
              <a:spcBef>
                <a:spcPts val="0"/>
              </a:spcBef>
            </a:pPr>
            <a:r>
              <a:rPr lang="en-US" altLang="ko" sz="2100" dirty="0" smtClean="0">
                <a:solidFill>
                  <a:schemeClr val="dk1"/>
                </a:solidFill>
                <a:latin typeface="Arial" panose="020B0604020202020204" pitchFamily="34" charset="0"/>
                <a:cs typeface="Arial" panose="020B0604020202020204" pitchFamily="34" charset="0"/>
              </a:rPr>
              <a:t>In </a:t>
            </a:r>
            <a:r>
              <a:rPr lang="en-US" altLang="ko" sz="21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2100" dirty="0" err="1">
                <a:solidFill>
                  <a:schemeClr val="dk1"/>
                </a:solidFill>
                <a:latin typeface="Arial" panose="020B0604020202020204" pitchFamily="34" charset="0"/>
                <a:cs typeface="Arial" panose="020B0604020202020204" pitchFamily="34" charset="0"/>
              </a:rPr>
              <a:t>IoT</a:t>
            </a:r>
            <a:r>
              <a:rPr lang="en-US" altLang="ko" sz="2100" dirty="0">
                <a:solidFill>
                  <a:schemeClr val="dk1"/>
                </a:solidFill>
                <a:latin typeface="Arial" panose="020B0604020202020204" pitchFamily="34" charset="0"/>
                <a:cs typeface="Arial" panose="020B0604020202020204" pitchFamily="34" charset="0"/>
              </a:rPr>
              <a:t> Service and Node/Terminal  we used Broker </a:t>
            </a:r>
            <a:r>
              <a:rPr lang="en-US" altLang="ko" sz="21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2100" dirty="0" smtClean="0">
                <a:solidFill>
                  <a:schemeClr val="dk1"/>
                </a:solidFill>
                <a:latin typeface="Arial" panose="020B0604020202020204" pitchFamily="34" charset="0"/>
                <a:cs typeface="Arial" panose="020B0604020202020204" pitchFamily="34" charset="0"/>
              </a:rPr>
              <a:t>Broker </a:t>
            </a:r>
            <a:r>
              <a:rPr lang="en-US" altLang="ko" sz="21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2100" dirty="0" err="1">
                <a:solidFill>
                  <a:schemeClr val="dk1"/>
                </a:solidFill>
                <a:latin typeface="Arial" panose="020B0604020202020204" pitchFamily="34" charset="0"/>
                <a:cs typeface="Arial" panose="020B0604020202020204" pitchFamily="34" charset="0"/>
              </a:rPr>
              <a:t>identity,location</a:t>
            </a:r>
            <a:r>
              <a:rPr lang="en-US" altLang="ko" sz="21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2100" dirty="0" err="1">
                <a:solidFill>
                  <a:schemeClr val="dk1"/>
                </a:solidFill>
                <a:latin typeface="Arial" panose="020B0604020202020204" pitchFamily="34" charset="0"/>
                <a:cs typeface="Arial" panose="020B0604020202020204" pitchFamily="34" charset="0"/>
              </a:rPr>
              <a:t>benifit</a:t>
            </a:r>
            <a:r>
              <a:rPr lang="en-US" altLang="ko" sz="2100" dirty="0">
                <a:solidFill>
                  <a:schemeClr val="dk1"/>
                </a:solidFill>
                <a:latin typeface="Arial" panose="020B0604020202020204" pitchFamily="34" charset="0"/>
                <a:cs typeface="Arial" panose="020B0604020202020204" pitchFamily="34" charset="0"/>
              </a:rPr>
              <a:t> for the </a:t>
            </a:r>
            <a:r>
              <a:rPr lang="en-US" altLang="ko" sz="21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2100" dirty="0" smtClean="0">
                <a:solidFill>
                  <a:schemeClr val="dk1"/>
                </a:solidFill>
                <a:latin typeface="Arial" panose="020B0604020202020204" pitchFamily="34" charset="0"/>
                <a:cs typeface="Arial" panose="020B0604020202020204" pitchFamily="34" charset="0"/>
              </a:rPr>
              <a:t>We </a:t>
            </a:r>
            <a:r>
              <a:rPr lang="en-US" altLang="ko" sz="2100" dirty="0">
                <a:solidFill>
                  <a:schemeClr val="dk1"/>
                </a:solidFill>
                <a:latin typeface="Arial" panose="020B0604020202020204" pitchFamily="34" charset="0"/>
                <a:cs typeface="Arial" panose="020B0604020202020204" pitchFamily="34" charset="0"/>
              </a:rPr>
              <a:t>considered </a:t>
            </a:r>
            <a:r>
              <a:rPr lang="en-US" altLang="ko" sz="2100" b="1" dirty="0">
                <a:solidFill>
                  <a:schemeClr val="dk1"/>
                </a:solidFill>
                <a:latin typeface="Arial" panose="020B0604020202020204" pitchFamily="34" charset="0"/>
                <a:cs typeface="Arial" panose="020B0604020202020204" pitchFamily="34" charset="0"/>
              </a:rPr>
              <a:t>Broker Pattern</a:t>
            </a:r>
            <a:r>
              <a:rPr lang="en-US" altLang="ko" sz="21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21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21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9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24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2400" dirty="0">
              <a:solidFill>
                <a:schemeClr val="dk1"/>
              </a:solidFill>
              <a:latin typeface="Arial" panose="020B0604020202020204" pitchFamily="34" charset="0"/>
              <a:cs typeface="Arial" panose="020B0604020202020204" pitchFamily="34" charset="0"/>
            </a:endParaRPr>
          </a:p>
          <a:p>
            <a:endParaRPr lang="ko-KR" altLang="en-US" dirty="0">
              <a:latin typeface="Arial" panose="020B0604020202020204" pitchFamily="34" charset="0"/>
              <a:cs typeface="Arial" panose="020B0604020202020204" pitchFamily="34" charset="0"/>
            </a:endParaRPr>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0" y="3068638"/>
            <a:ext cx="10512425" cy="431800"/>
          </a:xfrm>
        </p:spPr>
        <p:txBody>
          <a:bodyPr>
            <a:normAutofit fontScale="70000" lnSpcReduction="20000"/>
          </a:bodyPr>
          <a:lstStyle/>
          <a:p>
            <a:pPr lvl="0"/>
            <a:r>
              <a:rPr lang="ko" altLang="ko-KR" dirty="0"/>
              <a:t>Table 4.1. Element Responsibility Catalog for the Second-Level Decomposition</a:t>
            </a:r>
          </a:p>
          <a:p>
            <a:endParaRPr lang="ko-KR" altLang="en-US" dirty="0"/>
          </a:p>
        </p:txBody>
      </p:sp>
      <p:graphicFrame>
        <p:nvGraphicFramePr>
          <p:cNvPr id="167" name="Shape 167"/>
          <p:cNvGraphicFramePr/>
          <p:nvPr>
            <p:extLst>
              <p:ext uri="{D42A27DB-BD31-4B8C-83A1-F6EECF244321}">
                <p14:modId xmlns:p14="http://schemas.microsoft.com/office/powerpoint/2010/main" val="952565704"/>
              </p:ext>
            </p:extLst>
          </p:nvPr>
        </p:nvGraphicFramePr>
        <p:xfrm>
          <a:off x="371200" y="34288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Tree>
    <p:extLst>
      <p:ext uri="{BB962C8B-B14F-4D97-AF65-F5344CB8AC3E}">
        <p14:creationId xmlns:p14="http://schemas.microsoft.com/office/powerpoint/2010/main" val="188646537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Architectural Design</a:t>
            </a:r>
          </a:p>
          <a:p>
            <a:r>
              <a:rPr lang="en-US" altLang="ko-KR" dirty="0" smtClean="0"/>
              <a:t>Detail Design</a:t>
            </a:r>
          </a:p>
          <a:p>
            <a:r>
              <a:rPr lang="en-US" altLang="ko-KR" dirty="0" smtClean="0"/>
              <a:t>Test</a:t>
            </a:r>
          </a:p>
          <a:p>
            <a:r>
              <a:rPr lang="en-US" altLang="ko-KR" dirty="0" smtClean="0"/>
              <a:t>Time log</a:t>
            </a:r>
          </a:p>
          <a:p>
            <a:r>
              <a:rPr lang="en-US" altLang="ko-KR" dirty="0" smtClean="0"/>
              <a:t>Future plan</a:t>
            </a:r>
          </a:p>
          <a:p>
            <a:r>
              <a:rPr lang="en-US" altLang="ko-KR" dirty="0" smtClean="0"/>
              <a:t>Lessens &amp; Learned</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2</a:t>
            </a:fld>
            <a:r>
              <a:rPr lang="en-US" altLang="ko-KR" smtClean="0"/>
              <a:t>/50</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Tree>
    <p:extLst>
      <p:ext uri="{BB962C8B-B14F-4D97-AF65-F5344CB8AC3E}">
        <p14:creationId xmlns:p14="http://schemas.microsoft.com/office/powerpoint/2010/main" val="41955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543000" y="1647018"/>
            <a:ext cx="3963000" cy="4176464"/>
          </a:xfrm>
          <a:prstGeom prst="rect">
            <a:avLst/>
          </a:prstGeom>
          <a:effectLst>
            <a:outerShdw blurRad="50800" dist="38100" dir="2700000" algn="tl" rotWithShape="0">
              <a:prstClr val="black">
                <a:alpha val="40000"/>
              </a:prstClr>
            </a:outerShdw>
          </a:effectLst>
        </p:spPr>
      </p:pic>
      <p:sp>
        <p:nvSpPr>
          <p:cNvPr id="173" name="Shape 173"/>
          <p:cNvSpPr txBox="1">
            <a:spLocks noGrp="1"/>
          </p:cNvSpPr>
          <p:nvPr>
            <p:ph idx="1"/>
          </p:nvPr>
        </p:nvSpPr>
        <p:spPr>
          <a:prstGeom prst="rect">
            <a:avLst/>
          </a:prstGeom>
          <a:noFill/>
          <a:ln>
            <a:noFill/>
          </a:ln>
        </p:spPr>
        <p:txBody>
          <a:bodyPr lIns="91425" tIns="91425" rIns="91425" bIns="91425" anchor="ctr" anchorCtr="0">
            <a:noAutofit/>
          </a:bodyPr>
          <a:lstStyle/>
          <a:p>
            <a:pPr>
              <a:spcBef>
                <a:spcPts val="0"/>
              </a:spcBef>
            </a:pPr>
            <a:r>
              <a:rPr lang="en-US" altLang="ko" dirty="0" smtClean="0">
                <a:solidFill>
                  <a:prstClr val="black"/>
                </a:solidFill>
              </a:rPr>
              <a:t>for </a:t>
            </a:r>
            <a:r>
              <a:rPr lang="en-US" altLang="ko" dirty="0">
                <a:solidFill>
                  <a:prstClr val="black"/>
                </a:solidFill>
              </a:rPr>
              <a:t>QA4</a:t>
            </a:r>
            <a:endParaRPr dirty="0"/>
          </a:p>
        </p:txBody>
      </p:sp>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fontScale="70000" lnSpcReduction="20000"/>
          </a:bodyPr>
          <a:lstStyle/>
          <a:p>
            <a:pPr lvl="0"/>
            <a:r>
              <a:rPr lang="en-US" altLang="ko-KR" b="1" dirty="0" smtClean="0"/>
              <a:t>Extensibility </a:t>
            </a:r>
            <a:r>
              <a:rPr lang="en-US" altLang="ko-KR" dirty="0" smtClean="0"/>
              <a:t>: </a:t>
            </a:r>
            <a:r>
              <a:rPr lang="ko" altLang="ko-KR" dirty="0">
                <a:solidFill>
                  <a:schemeClr val="dk1"/>
                </a:solidFill>
              </a:rPr>
              <a:t>The system should make it easy for application </a:t>
            </a:r>
            <a:r>
              <a:rPr lang="ko" altLang="ko-KR" dirty="0" smtClean="0">
                <a:solidFill>
                  <a:schemeClr val="dk1"/>
                </a:solidFill>
              </a:rPr>
              <a:t>developers</a:t>
            </a:r>
            <a:endParaRPr lang="ko" altLang="ko-KR" dirty="0">
              <a:solidFill>
                <a:schemeClr val="dk1"/>
              </a:solidFill>
            </a:endParaRPr>
          </a:p>
        </p:txBody>
      </p:sp>
      <p:pic>
        <p:nvPicPr>
          <p:cNvPr id="176" name="Shape 176"/>
          <p:cNvPicPr preferRelativeResize="0"/>
          <p:nvPr/>
        </p:nvPicPr>
        <p:blipFill>
          <a:blip r:embed="rId4">
            <a:alphaModFix/>
          </a:blip>
          <a:stretch>
            <a:fillRect/>
          </a:stretch>
        </p:blipFill>
        <p:spPr>
          <a:xfrm>
            <a:off x="267916" y="4604282"/>
            <a:ext cx="2704703" cy="1219200"/>
          </a:xfrm>
          <a:prstGeom prst="rect">
            <a:avLst/>
          </a:prstGeom>
          <a:noFill/>
          <a:ln>
            <a:noFill/>
          </a:ln>
        </p:spPr>
      </p:pic>
      <p:sp>
        <p:nvSpPr>
          <p:cNvPr id="7" name="직사각형 6"/>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 name="직사각형 7"/>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4017930880"/>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p:txBody>
          <a:bodyPr/>
          <a:lstStyle/>
          <a:p>
            <a:pPr lvl="0">
              <a:spcBef>
                <a:spcPts val="0"/>
              </a:spcBef>
            </a:pPr>
            <a:r>
              <a:rPr lang="en-US" altLang="ko" b="1" dirty="0" smtClean="0">
                <a:solidFill>
                  <a:schemeClr val="dk1"/>
                </a:solidFill>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err="1">
                <a:solidFill>
                  <a:schemeClr val="dk1"/>
                </a:solidFill>
                <a:latin typeface="Arial" panose="020B0604020202020204" pitchFamily="34" charset="0"/>
              </a:rPr>
              <a:t>Authetificate</a:t>
            </a:r>
            <a:r>
              <a:rPr lang="en-US" altLang="ko" sz="1600" b="1" dirty="0">
                <a:solidFill>
                  <a:schemeClr val="dk1"/>
                </a:solidFill>
                <a:latin typeface="Arial" panose="020B0604020202020204" pitchFamily="34" charset="0"/>
              </a:rPr>
              <a:t> Actors</a:t>
            </a:r>
            <a:r>
              <a:rPr lang="en-US" altLang="ko" sz="1600" dirty="0">
                <a:solidFill>
                  <a:schemeClr val="dk1"/>
                </a:solidFill>
                <a:latin typeface="Arial" panose="020B0604020202020204" pitchFamily="34" charset="0"/>
              </a:rPr>
              <a:t>, in order to </a:t>
            </a:r>
            <a:r>
              <a:rPr lang="en-US" altLang="ko" sz="1600" dirty="0" err="1">
                <a:solidFill>
                  <a:schemeClr val="dk1"/>
                </a:solidFill>
                <a:latin typeface="Arial" panose="020B0604020202020204" pitchFamily="34" charset="0"/>
              </a:rPr>
              <a:t>achive</a:t>
            </a:r>
            <a:r>
              <a:rPr lang="en-US" altLang="ko" sz="1600" dirty="0">
                <a:solidFill>
                  <a:schemeClr val="dk1"/>
                </a:solidFill>
                <a:latin typeface="Arial" panose="020B0604020202020204" pitchFamily="34" charset="0"/>
              </a:rPr>
              <a:t> 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p>
          <a:p>
            <a:pPr>
              <a:spcBef>
                <a:spcPts val="0"/>
              </a:spcBef>
              <a:buNone/>
            </a:pPr>
            <a:endParaRPr lang="en-US" altLang="ko-KR" b="1" dirty="0"/>
          </a:p>
          <a:p>
            <a:pPr>
              <a:spcBef>
                <a:spcPts val="0"/>
              </a:spcBef>
              <a:buNone/>
            </a:pPr>
            <a:endParaRPr lang="en-US" altLang="ko-KR" b="1" dirty="0"/>
          </a:p>
          <a:p>
            <a:pPr>
              <a:spcBef>
                <a:spcPts val="0"/>
              </a:spcBef>
              <a:buNone/>
            </a:pPr>
            <a:endParaRPr lang="en-US" altLang="ko-KR" b="1" dirty="0"/>
          </a:p>
          <a:p>
            <a:endParaRPr lang="ko-KR" altLang="en-US" dirty="0"/>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sp>
        <p:nvSpPr>
          <p:cNvPr id="3" name="내용 개체 틀 2"/>
          <p:cNvSpPr>
            <a:spLocks noGrp="1"/>
          </p:cNvSpPr>
          <p:nvPr>
            <p:ph idx="4294967295"/>
          </p:nvPr>
        </p:nvSpPr>
        <p:spPr>
          <a:xfrm>
            <a:off x="0" y="3284538"/>
            <a:ext cx="10512425" cy="431800"/>
          </a:xfrm>
        </p:spPr>
        <p:txBody>
          <a:bodyPr>
            <a:normAutofit fontScale="70000" lnSpcReduction="20000"/>
          </a:bodyPr>
          <a:lstStyle/>
          <a:p>
            <a:pPr lvl="0"/>
            <a:r>
              <a:rPr lang="ko" altLang="ko-KR" dirty="0"/>
              <a:t>Table 5.1. Element Responsibility Catalog for the Second-Level Decomposition</a:t>
            </a:r>
          </a:p>
          <a:p>
            <a:endParaRPr lang="ko-KR" altLang="en-US" dirty="0"/>
          </a:p>
        </p:txBody>
      </p:sp>
      <p:graphicFrame>
        <p:nvGraphicFramePr>
          <p:cNvPr id="183" name="Shape 183"/>
          <p:cNvGraphicFramePr/>
          <p:nvPr>
            <p:extLst>
              <p:ext uri="{D42A27DB-BD31-4B8C-83A1-F6EECF244321}">
                <p14:modId xmlns:p14="http://schemas.microsoft.com/office/powerpoint/2010/main" val="603300738"/>
              </p:ext>
            </p:extLst>
          </p:nvPr>
        </p:nvGraphicFramePr>
        <p:xfrm>
          <a:off x="371200" y="362573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Tree>
    <p:extLst>
      <p:ext uri="{BB962C8B-B14F-4D97-AF65-F5344CB8AC3E}">
        <p14:creationId xmlns:p14="http://schemas.microsoft.com/office/powerpoint/2010/main" val="645683522"/>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270544" y="2301686"/>
            <a:ext cx="5290571" cy="2978355"/>
          </a:xfrm>
          <a:prstGeom prst="rect">
            <a:avLst/>
          </a:prstGeom>
          <a:effectLst>
            <a:outerShdw blurRad="50800" dist="38100" dir="2700000" algn="tl" rotWithShape="0">
              <a:prstClr val="black">
                <a:alpha val="40000"/>
              </a:prstClr>
            </a:outerShdw>
          </a:effectLst>
        </p:spPr>
      </p:pic>
      <p:pic>
        <p:nvPicPr>
          <p:cNvPr id="11" name="그림 10"/>
          <p:cNvPicPr>
            <a:picLocks noChangeAspect="1"/>
          </p:cNvPicPr>
          <p:nvPr/>
        </p:nvPicPr>
        <p:blipFill>
          <a:blip r:embed="rId4"/>
          <a:stretch>
            <a:fillRect/>
          </a:stretch>
        </p:blipFill>
        <p:spPr>
          <a:xfrm>
            <a:off x="5570098" y="1681162"/>
            <a:ext cx="5210985" cy="3980086"/>
          </a:xfrm>
          <a:prstGeom prst="rect">
            <a:avLst/>
          </a:prstGeom>
          <a:effectLst>
            <a:outerShdw blurRad="50800" dist="38100" dir="2700000" algn="tl" rotWithShape="0">
              <a:prstClr val="black">
                <a:alpha val="40000"/>
              </a:prstClr>
            </a:outerShdw>
          </a:effectLst>
        </p:spPr>
      </p:pic>
      <p:sp>
        <p:nvSpPr>
          <p:cNvPr id="189" name="Shape 189"/>
          <p:cNvSpPr txBox="1">
            <a:spLocks noGrp="1"/>
          </p:cNvSpPr>
          <p:nvPr>
            <p:ph idx="1"/>
          </p:nvPr>
        </p:nvSpPr>
        <p:spPr>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rPr>
              <a:t>Node &amp; Terminal Decomposition</a:t>
            </a:r>
            <a:endParaRPr dirty="0"/>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sp>
        <p:nvSpPr>
          <p:cNvPr id="8" name="직사각형 7"/>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9" name="직사각형 8"/>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pic>
        <p:nvPicPr>
          <p:cNvPr id="12" name="Shape 107"/>
          <p:cNvPicPr preferRelativeResize="0"/>
          <p:nvPr/>
        </p:nvPicPr>
        <p:blipFill>
          <a:blip r:embed="rId5">
            <a:alphaModFix/>
          </a:blip>
          <a:stretch>
            <a:fillRect/>
          </a:stretch>
        </p:blipFill>
        <p:spPr>
          <a:xfrm>
            <a:off x="8908876" y="698778"/>
            <a:ext cx="1866918" cy="931168"/>
          </a:xfrm>
          <a:prstGeom prst="rect">
            <a:avLst/>
          </a:prstGeom>
          <a:noFill/>
          <a:ln>
            <a:noFill/>
          </a:ln>
        </p:spPr>
      </p:pic>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p:txBody>
          <a:bodyPr/>
          <a:lstStyle/>
          <a:p>
            <a:pPr>
              <a:spcBef>
                <a:spcPts val="0"/>
              </a:spcBef>
            </a:pPr>
            <a:r>
              <a:rPr lang="en-US" altLang="ko" sz="1600" b="1"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Considering </a:t>
            </a:r>
            <a:r>
              <a:rPr lang="en-US" altLang="ko" sz="1600" dirty="0">
                <a:solidFill>
                  <a:schemeClr val="dk1"/>
                </a:solidFill>
                <a:latin typeface="Arial" panose="020B0604020202020204" pitchFamily="34" charset="0"/>
                <a:cs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cs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Terminal </a:t>
            </a:r>
            <a:r>
              <a:rPr lang="en-US" altLang="ko" sz="1600" dirty="0">
                <a:solidFill>
                  <a:schemeClr val="dk1"/>
                </a:solidFill>
                <a:latin typeface="Arial" panose="020B0604020202020204" pitchFamily="34" charset="0"/>
                <a:cs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cs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The </a:t>
            </a:r>
            <a:r>
              <a:rPr lang="en-US" altLang="ko" sz="1600" dirty="0">
                <a:solidFill>
                  <a:schemeClr val="dk1"/>
                </a:solidFill>
                <a:latin typeface="Arial" panose="020B0604020202020204" pitchFamily="34" charset="0"/>
                <a:cs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cs typeface="Arial" panose="020B0604020202020204" pitchFamily="34" charset="0"/>
              </a:rPr>
              <a:t>develop</a:t>
            </a:r>
            <a:endParaRPr lang="en-US" altLang="ko" sz="1600" dirty="0">
              <a:solidFill>
                <a:schemeClr val="dk1"/>
              </a:solidFill>
              <a:latin typeface="Arial" panose="020B0604020202020204" pitchFamily="34" charset="0"/>
              <a:cs typeface="Arial" panose="020B0604020202020204" pitchFamily="34" charset="0"/>
            </a:endParaRPr>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sp>
        <p:nvSpPr>
          <p:cNvPr id="3" name="내용 개체 틀 2"/>
          <p:cNvSpPr>
            <a:spLocks noGrp="1"/>
          </p:cNvSpPr>
          <p:nvPr>
            <p:ph idx="4294967295"/>
          </p:nvPr>
        </p:nvSpPr>
        <p:spPr>
          <a:xfrm>
            <a:off x="0" y="3068638"/>
            <a:ext cx="10512425" cy="431800"/>
          </a:xfrm>
        </p:spPr>
        <p:txBody>
          <a:bodyPr>
            <a:normAutofit fontScale="70000" lnSpcReduction="20000"/>
          </a:bodyPr>
          <a:lstStyle/>
          <a:p>
            <a:pPr lvl="0"/>
            <a:r>
              <a:rPr lang="ko" altLang="ko-KR" dirty="0"/>
              <a:t>Table 6.1. Element Responsibility Catalog for the Second-Level Decomposition</a:t>
            </a:r>
          </a:p>
          <a:p>
            <a:endParaRPr lang="ko-KR" altLang="en-US" dirty="0"/>
          </a:p>
        </p:txBody>
      </p:sp>
      <p:graphicFrame>
        <p:nvGraphicFramePr>
          <p:cNvPr id="200" name="Shape 200"/>
          <p:cNvGraphicFramePr/>
          <p:nvPr>
            <p:extLst>
              <p:ext uri="{D42A27DB-BD31-4B8C-83A1-F6EECF244321}">
                <p14:modId xmlns:p14="http://schemas.microsoft.com/office/powerpoint/2010/main" val="1107300480"/>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Tree>
    <p:extLst>
      <p:ext uri="{BB962C8B-B14F-4D97-AF65-F5344CB8AC3E}">
        <p14:creationId xmlns:p14="http://schemas.microsoft.com/office/powerpoint/2010/main" val="237829198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761654" y="656258"/>
            <a:ext cx="9525693" cy="5868450"/>
          </a:xfrm>
          <a:prstGeom prst="rect">
            <a:avLst/>
          </a:prstGeom>
          <a:effectLst>
            <a:outerShdw blurRad="50800" dist="38100" dir="2700000" algn="tl" rotWithShape="0">
              <a:prstClr val="black">
                <a:alpha val="40000"/>
              </a:prstClr>
            </a:outerShdw>
          </a:effectLst>
        </p:spPr>
      </p:pic>
      <p:sp>
        <p:nvSpPr>
          <p:cNvPr id="4" name="내용 개체 틀 3"/>
          <p:cNvSpPr>
            <a:spLocks noGrp="1"/>
          </p:cNvSpPr>
          <p:nvPr>
            <p:ph idx="1"/>
          </p:nvPr>
        </p:nvSpPr>
        <p:spPr/>
        <p:txBody>
          <a:bodyPr/>
          <a:lstStyle/>
          <a:p>
            <a:endParaRPr lang="ko-KR" altLang="en-US"/>
          </a:p>
        </p:txBody>
      </p:sp>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208" name="Shape 208"/>
          <p:cNvPicPr preferRelativeResize="0"/>
          <p:nvPr/>
        </p:nvPicPr>
        <p:blipFill>
          <a:blip r:embed="rId4">
            <a:alphaModFix/>
          </a:blip>
          <a:stretch>
            <a:fillRect/>
          </a:stretch>
        </p:blipFill>
        <p:spPr>
          <a:xfrm>
            <a:off x="483940" y="5579643"/>
            <a:ext cx="2016224" cy="940212"/>
          </a:xfrm>
          <a:prstGeom prst="rect">
            <a:avLst/>
          </a:prstGeom>
          <a:noFill/>
          <a:ln>
            <a:noFill/>
          </a:ln>
        </p:spPr>
      </p:pic>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pic>
        <p:nvPicPr>
          <p:cNvPr id="214" name="Shape 214"/>
          <p:cNvPicPr preferRelativeResize="0"/>
          <p:nvPr/>
        </p:nvPicPr>
        <p:blipFill>
          <a:blip r:embed="rId3">
            <a:alphaModFix/>
          </a:blip>
          <a:stretch>
            <a:fillRect/>
          </a:stretch>
        </p:blipFill>
        <p:spPr>
          <a:xfrm>
            <a:off x="719321" y="705759"/>
            <a:ext cx="9610328" cy="4219575"/>
          </a:xfrm>
          <a:prstGeom prst="rect">
            <a:avLst/>
          </a:prstGeom>
          <a:noFill/>
          <a:ln>
            <a:noFill/>
          </a:ln>
        </p:spPr>
      </p:pic>
      <p:grpSp>
        <p:nvGrpSpPr>
          <p:cNvPr id="216" name="Shape 216"/>
          <p:cNvGrpSpPr/>
          <p:nvPr/>
        </p:nvGrpSpPr>
        <p:grpSpPr>
          <a:xfrm>
            <a:off x="5478765" y="5024680"/>
            <a:ext cx="5566616" cy="1712394"/>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Shape 233"/>
          <p:cNvPicPr preferRelativeResize="0"/>
          <p:nvPr/>
        </p:nvPicPr>
        <p:blipFill>
          <a:blip r:embed="rId3">
            <a:alphaModFix/>
          </a:blip>
          <a:stretch>
            <a:fillRect/>
          </a:stretch>
        </p:blipFill>
        <p:spPr>
          <a:xfrm>
            <a:off x="474280" y="623318"/>
            <a:ext cx="10139759" cy="5943600"/>
          </a:xfrm>
          <a:prstGeom prst="rect">
            <a:avLst/>
          </a:prstGeom>
          <a:noFill/>
          <a:ln>
            <a:noFill/>
          </a:ln>
        </p:spPr>
      </p:pic>
      <p:sp>
        <p:nvSpPr>
          <p:cNvPr id="5" name="내용 개체 틀 4"/>
          <p:cNvSpPr>
            <a:spLocks noGrp="1"/>
          </p:cNvSpPr>
          <p:nvPr>
            <p:ph idx="1"/>
          </p:nvPr>
        </p:nvSpPr>
        <p:spPr/>
        <p:txBody>
          <a:bodyPr/>
          <a:lstStyle/>
          <a:p>
            <a:endParaRPr lang="ko-KR" altLang="en-US"/>
          </a:p>
        </p:txBody>
      </p:sp>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380386"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IoT service</a:t>
            </a:r>
          </a:p>
        </p:txBody>
      </p:sp>
      <p:grpSp>
        <p:nvGrpSpPr>
          <p:cNvPr id="238" name="Shape 238"/>
          <p:cNvGrpSpPr/>
          <p:nvPr/>
        </p:nvGrpSpPr>
        <p:grpSpPr>
          <a:xfrm>
            <a:off x="7072911" y="4325695"/>
            <a:ext cx="3531399" cy="2283900"/>
            <a:chOff x="10793500" y="2361975"/>
            <a:chExt cx="2922537" cy="2283900"/>
          </a:xfrm>
        </p:grpSpPr>
        <p:sp>
          <p:nvSpPr>
            <p:cNvPr id="239" name="Shape 239"/>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241" name="Shape 241"/>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2" name="Shape 242"/>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3" name="Shape 243"/>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4" name="Shape 244"/>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5" name="Shape 245"/>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6" name="Shape 246"/>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7" name="Shape 247"/>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8" name="Shape 248"/>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9" name="Shape 249"/>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2" name="Shape 252"/>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253" name="Shape 253"/>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4" name="Shape 254"/>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255" name="Shape 255"/>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256" name="Shape 256"/>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IoTMiddleWare</a:t>
              </a:r>
            </a:p>
          </p:txBody>
        </p:sp>
        <p:sp>
          <p:nvSpPr>
            <p:cNvPr id="257" name="Shape 257"/>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4" name="제목 3"/>
          <p:cNvSpPr>
            <a:spLocks noGrp="1"/>
          </p:cNvSpPr>
          <p:nvPr>
            <p:ph type="title"/>
          </p:nvPr>
        </p:nvSpPr>
        <p:spPr/>
        <p:txBody>
          <a:bodyPr/>
          <a:lstStyle/>
          <a:p>
            <a:endParaRPr lang="ko-KR" altLang="en-US"/>
          </a:p>
        </p:txBody>
      </p:sp>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Tree>
    <p:extLst>
      <p:ext uri="{BB962C8B-B14F-4D97-AF65-F5344CB8AC3E}">
        <p14:creationId xmlns:p14="http://schemas.microsoft.com/office/powerpoint/2010/main" val="1180581063"/>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Shape 268"/>
          <p:cNvPicPr preferRelativeResize="0"/>
          <p:nvPr/>
        </p:nvPicPr>
        <p:blipFill>
          <a:blip r:embed="rId3">
            <a:alphaModFix/>
          </a:blip>
          <a:stretch>
            <a:fillRect/>
          </a:stretch>
        </p:blipFill>
        <p:spPr>
          <a:xfrm>
            <a:off x="1" y="808511"/>
            <a:ext cx="11048999" cy="5240976"/>
          </a:xfrm>
          <a:prstGeom prst="rect">
            <a:avLst/>
          </a:prstGeom>
          <a:noFill/>
          <a:ln>
            <a:noFill/>
          </a:ln>
        </p:spPr>
      </p:pic>
      <p:sp>
        <p:nvSpPr>
          <p:cNvPr id="5" name="내용 개체 틀 4"/>
          <p:cNvSpPr>
            <a:spLocks noGrp="1"/>
          </p:cNvSpPr>
          <p:nvPr>
            <p:ph idx="1"/>
          </p:nvPr>
        </p:nvSpPr>
        <p:spPr/>
        <p:txBody>
          <a:bodyPr/>
          <a:lstStyle/>
          <a:p>
            <a:endParaRPr lang="ko-KR" altLang="en-US"/>
          </a:p>
        </p:txBody>
      </p:sp>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270" name="Shape 270"/>
          <p:cNvSpPr txBox="1"/>
          <p:nvPr/>
        </p:nvSpPr>
        <p:spPr>
          <a:xfrm>
            <a:off x="1817666" y="834250"/>
            <a:ext cx="1584850" cy="369900"/>
          </a:xfrm>
          <a:prstGeom prst="rect">
            <a:avLst/>
          </a:prstGeom>
          <a:noFill/>
          <a:ln>
            <a:noFill/>
          </a:ln>
        </p:spPr>
        <p:txBody>
          <a:bodyPr lIns="91425" tIns="91425" rIns="91425" bIns="91425" anchor="t" anchorCtr="0">
            <a:noAutofit/>
          </a:bodyPr>
          <a:lstStyle/>
          <a:p>
            <a:pPr>
              <a:spcBef>
                <a:spcPts val="0"/>
              </a:spcBef>
              <a:buNone/>
            </a:pPr>
            <a:r>
              <a:rPr lang="ko" b="1"/>
              <a:t>IoT service</a:t>
            </a:r>
          </a:p>
        </p:txBody>
      </p:sp>
      <p:sp>
        <p:nvSpPr>
          <p:cNvPr id="271" name="Shape 271"/>
          <p:cNvSpPr txBox="1"/>
          <p:nvPr/>
        </p:nvSpPr>
        <p:spPr>
          <a:xfrm>
            <a:off x="5693999" y="2552325"/>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72" name="Shape 272"/>
          <p:cNvSpPr txBox="1"/>
          <p:nvPr/>
        </p:nvSpPr>
        <p:spPr>
          <a:xfrm>
            <a:off x="2808257" y="3971000"/>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pic>
        <p:nvPicPr>
          <p:cNvPr id="273" name="Shape 273"/>
          <p:cNvPicPr preferRelativeResize="0"/>
          <p:nvPr/>
        </p:nvPicPr>
        <p:blipFill>
          <a:blip r:embed="rId4">
            <a:alphaModFix/>
          </a:blip>
          <a:stretch>
            <a:fillRect/>
          </a:stretch>
        </p:blipFill>
        <p:spPr>
          <a:xfrm>
            <a:off x="12605515" y="834251"/>
            <a:ext cx="1145500" cy="1819548"/>
          </a:xfrm>
          <a:prstGeom prst="rect">
            <a:avLst/>
          </a:prstGeom>
          <a:noFill/>
          <a:ln>
            <a:noFill/>
          </a:ln>
        </p:spPr>
      </p:pic>
      <p:grpSp>
        <p:nvGrpSpPr>
          <p:cNvPr id="274" name="Shape 274"/>
          <p:cNvGrpSpPr/>
          <p:nvPr/>
        </p:nvGrpSpPr>
        <p:grpSpPr>
          <a:xfrm>
            <a:off x="7435985" y="4492595"/>
            <a:ext cx="3531399" cy="2283900"/>
            <a:chOff x="10793500" y="2361975"/>
            <a:chExt cx="2922537" cy="2283900"/>
          </a:xfrm>
        </p:grpSpPr>
        <p:sp>
          <p:nvSpPr>
            <p:cNvPr id="275" name="Shape 275"/>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6" name="Shape 276"/>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277" name="Shape 277"/>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78" name="Shape 278"/>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79" name="Shape 279"/>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0" name="Shape 280"/>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1" name="Shape 281"/>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2" name="Shape 282"/>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3" name="Shape 283"/>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4" name="Shape 284"/>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5" name="Shape 285"/>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86" name="Shape 286"/>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87" name="Shape 287"/>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88" name="Shape 288"/>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289" name="Shape 289"/>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90" name="Shape 290"/>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291" name="Shape 291"/>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292" name="Shape 292"/>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293" name="Shape 293"/>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3599230994"/>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 name="내용 개체 틀 2"/>
          <p:cNvSpPr>
            <a:spLocks noGrp="1"/>
          </p:cNvSpPr>
          <p:nvPr>
            <p:ph idx="1"/>
          </p:nvPr>
        </p:nvSpPr>
        <p:spPr/>
        <p:txBody>
          <a:bodyPr/>
          <a:lstStyle/>
          <a:p>
            <a:endParaRPr lang="ko-KR" altLang="en-US"/>
          </a:p>
        </p:txBody>
      </p:sp>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pic>
        <p:nvPicPr>
          <p:cNvPr id="299" name="Shape 299"/>
          <p:cNvPicPr preferRelativeResize="0"/>
          <p:nvPr/>
        </p:nvPicPr>
        <p:blipFill>
          <a:blip r:embed="rId3">
            <a:alphaModFix/>
          </a:blip>
          <a:stretch>
            <a:fillRect/>
          </a:stretch>
        </p:blipFill>
        <p:spPr>
          <a:xfrm>
            <a:off x="909241" y="1190625"/>
            <a:ext cx="9230519" cy="4476750"/>
          </a:xfrm>
          <a:prstGeom prst="rect">
            <a:avLst/>
          </a:prstGeom>
          <a:noFill/>
          <a:ln>
            <a:noFill/>
          </a:ln>
        </p:spPr>
      </p:pic>
      <p:grpSp>
        <p:nvGrpSpPr>
          <p:cNvPr id="300" name="Shape 300"/>
          <p:cNvGrpSpPr/>
          <p:nvPr/>
        </p:nvGrpSpPr>
        <p:grpSpPr>
          <a:xfrm>
            <a:off x="7180684" y="4166725"/>
            <a:ext cx="3531399" cy="2283900"/>
            <a:chOff x="10793500" y="2361975"/>
            <a:chExt cx="2922537" cy="2283900"/>
          </a:xfrm>
        </p:grpSpPr>
        <p:sp>
          <p:nvSpPr>
            <p:cNvPr id="301" name="Shape 301"/>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02" name="Shape 302"/>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03" name="Shape 303"/>
            <p:cNvSpPr txBox="1"/>
            <p:nvPr/>
          </p:nvSpPr>
          <p:spPr>
            <a:xfrm>
              <a:off x="10862950" y="3216500"/>
              <a:ext cx="276899" cy="183299"/>
            </a:xfrm>
            <a:prstGeom prst="rect">
              <a:avLst/>
            </a:prstGeom>
            <a:noFill/>
            <a:ln>
              <a:noFill/>
            </a:ln>
          </p:spPr>
          <p:txBody>
            <a:bodyPr lIns="91425" tIns="91425" rIns="91425" bIns="91425" anchor="t" anchorCtr="0">
              <a:noAutofit/>
            </a:bodyPr>
            <a:lstStyle/>
            <a:p>
              <a:pPr>
                <a:lnSpc>
                  <a:spcPct val="100000"/>
                </a:lnSpc>
                <a:spcBef>
                  <a:spcPts val="0"/>
                </a:spcBef>
                <a:buNone/>
              </a:pPr>
              <a:r>
                <a:rPr lang="ko" sz="1000"/>
                <a:t>A</a:t>
              </a:r>
            </a:p>
          </p:txBody>
        </p:sp>
        <p:sp>
          <p:nvSpPr>
            <p:cNvPr id="304" name="Shape 304"/>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5" name="Shape 305"/>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6" name="Shape 306"/>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07" name="Shape 307"/>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8" name="Shape 308"/>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09" name="Shape 309"/>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10" name="Shape 310"/>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11" name="Shape 311"/>
            <p:cNvSpPr txBox="1"/>
            <p:nvPr/>
          </p:nvSpPr>
          <p:spPr>
            <a:xfrm>
              <a:off x="11808937" y="2829350"/>
              <a:ext cx="1907099" cy="781199"/>
            </a:xfrm>
            <a:prstGeom prst="rect">
              <a:avLst/>
            </a:prstGeom>
            <a:noFill/>
            <a:ln>
              <a:noFill/>
            </a:ln>
          </p:spPr>
          <p:txBody>
            <a:bodyPr lIns="91425" tIns="91425" rIns="91425" bIns="91425" anchor="t" anchorCtr="0">
              <a:noAutofit/>
            </a:bodyPr>
            <a:lstStyle/>
            <a:p>
              <a:pPr>
                <a:spcBef>
                  <a:spcPts val="0"/>
                </a:spcBef>
                <a:buNone/>
              </a:pPr>
              <a:endParaRPr sz="1200" b="1"/>
            </a:p>
          </p:txBody>
        </p:sp>
        <p:sp>
          <p:nvSpPr>
            <p:cNvPr id="312" name="Shape 312"/>
            <p:cNvSpPr txBox="1"/>
            <p:nvPr/>
          </p:nvSpPr>
          <p:spPr>
            <a:xfrm>
              <a:off x="11624429" y="2689650"/>
              <a:ext cx="1907099" cy="326099"/>
            </a:xfrm>
            <a:prstGeom prst="rect">
              <a:avLst/>
            </a:prstGeom>
            <a:noFill/>
            <a:ln>
              <a:noFill/>
            </a:ln>
          </p:spPr>
          <p:txBody>
            <a:bodyPr lIns="91425" tIns="91425" rIns="91425" bIns="91425" anchor="t" anchorCtr="0">
              <a:noAutofit/>
            </a:bodyPr>
            <a:lstStyle/>
            <a:p>
              <a:pPr>
                <a:spcBef>
                  <a:spcPts val="0"/>
                </a:spcBef>
                <a:buNone/>
              </a:pPr>
              <a:r>
                <a:rPr lang="ko" sz="1200" b="1"/>
                <a:t>Interface</a:t>
              </a:r>
            </a:p>
          </p:txBody>
        </p:sp>
        <p:sp>
          <p:nvSpPr>
            <p:cNvPr id="313" name="Shape 313"/>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4" name="Shape 314"/>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15" name="Shape 315"/>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16" name="Shape 316"/>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17" name="Shape 317"/>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18" name="Shape 318"/>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19" name="Shape 319"/>
            <p:cNvSpPr txBox="1"/>
            <p:nvPr/>
          </p:nvSpPr>
          <p:spPr>
            <a:xfrm>
              <a:off x="10793500" y="2361975"/>
              <a:ext cx="2410199" cy="430800"/>
            </a:xfrm>
            <a:prstGeom prst="rect">
              <a:avLst/>
            </a:prstGeom>
            <a:noFill/>
            <a:ln>
              <a:noFill/>
            </a:ln>
          </p:spPr>
          <p:txBody>
            <a:bodyPr lIns="91425" tIns="91425" rIns="91425" bIns="91425" anchor="t" anchorCtr="0">
              <a:noAutofit/>
            </a:bodyPr>
            <a:lstStyle/>
            <a:p>
              <a:pPr algn="ctr">
                <a:spcBef>
                  <a:spcPts val="0"/>
                </a:spcBef>
                <a:buNone/>
              </a:pPr>
              <a:r>
                <a:rPr lang="ko" b="1"/>
                <a:t>Legend</a:t>
              </a:r>
            </a:p>
          </p:txBody>
        </p:sp>
      </p:grpSp>
    </p:spTree>
    <p:extLst>
      <p:ext uri="{BB962C8B-B14F-4D97-AF65-F5344CB8AC3E}">
        <p14:creationId xmlns:p14="http://schemas.microsoft.com/office/powerpoint/2010/main" val="294021463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lnSpcReduction="10000"/>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latin typeface="Arial" panose="020B0604020202020204" pitchFamily="34" charset="0"/>
              </a:rPr>
              <a:t>Table D1. Element Responsibility Catalog for </a:t>
            </a:r>
            <a:r>
              <a:rPr lang="en-US" altLang="ko" dirty="0" err="1"/>
              <a:t>IoT</a:t>
            </a:r>
            <a:r>
              <a:rPr lang="en-US" altLang="ko" dirty="0"/>
              <a:t> Service </a:t>
            </a:r>
            <a:r>
              <a:rPr lang="ko" altLang="ko-KR" dirty="0" smtClean="0">
                <a:solidFill>
                  <a:schemeClr val="dk1"/>
                </a:solidFill>
                <a:latin typeface="Arial" panose="020B0604020202020204" pitchFamily="34" charset="0"/>
              </a:rPr>
              <a:t>detail </a:t>
            </a:r>
            <a:r>
              <a:rPr lang="ko" altLang="ko-KR" dirty="0">
                <a:solidFill>
                  <a:schemeClr val="dk1"/>
                </a:solidFill>
                <a:latin typeface="Arial" panose="020B0604020202020204" pitchFamily="34" charset="0"/>
              </a:rPr>
              <a:t>design</a:t>
            </a:r>
          </a:p>
          <a:p>
            <a:endParaRPr lang="ko-KR" altLang="en-US"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1418253955"/>
              </p:ext>
            </p:extLst>
          </p:nvPr>
        </p:nvGraphicFramePr>
        <p:xfrm>
          <a:off x="371200" y="958300"/>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Tree>
    <p:extLst>
      <p:ext uri="{BB962C8B-B14F-4D97-AF65-F5344CB8AC3E}">
        <p14:creationId xmlns:p14="http://schemas.microsoft.com/office/powerpoint/2010/main" val="4242261606"/>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t>Table D2. Element Responsibility Catalog for </a:t>
            </a:r>
            <a:r>
              <a:rPr lang="en-US" altLang="ko" dirty="0" err="1" smtClean="0"/>
              <a:t>IoT</a:t>
            </a:r>
            <a:r>
              <a:rPr lang="en-US" altLang="ko" dirty="0" smtClean="0"/>
              <a:t> Service </a:t>
            </a:r>
            <a:r>
              <a:rPr lang="ko" altLang="ko-KR" dirty="0" smtClean="0"/>
              <a:t>detail </a:t>
            </a:r>
            <a:r>
              <a:rPr lang="ko" altLang="ko-KR" dirty="0"/>
              <a:t>design</a:t>
            </a:r>
          </a:p>
          <a:p>
            <a:endParaRPr lang="ko-KR" altLang="en-US" dirty="0"/>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3036990269"/>
              </p:ext>
            </p:extLst>
          </p:nvPr>
        </p:nvGraphicFramePr>
        <p:xfrm>
          <a:off x="371200" y="958300"/>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Tree>
    <p:extLst>
      <p:ext uri="{BB962C8B-B14F-4D97-AF65-F5344CB8AC3E}">
        <p14:creationId xmlns:p14="http://schemas.microsoft.com/office/powerpoint/2010/main" val="465758603"/>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pic>
        <p:nvPicPr>
          <p:cNvPr id="339" name="Shape 339"/>
          <p:cNvPicPr preferRelativeResize="0"/>
          <p:nvPr/>
        </p:nvPicPr>
        <p:blipFill>
          <a:blip r:embed="rId3">
            <a:alphaModFix/>
          </a:blip>
          <a:stretch>
            <a:fillRect/>
          </a:stretch>
        </p:blipFill>
        <p:spPr>
          <a:xfrm>
            <a:off x="558625" y="859409"/>
            <a:ext cx="7089775" cy="2600325"/>
          </a:xfrm>
          <a:prstGeom prst="rect">
            <a:avLst/>
          </a:prstGeom>
          <a:noFill/>
          <a:ln>
            <a:noFill/>
          </a:ln>
        </p:spPr>
      </p:pic>
      <p:grpSp>
        <p:nvGrpSpPr>
          <p:cNvPr id="340" name="Shape 340"/>
          <p:cNvGrpSpPr/>
          <p:nvPr/>
        </p:nvGrpSpPr>
        <p:grpSpPr>
          <a:xfrm>
            <a:off x="7746867" y="986425"/>
            <a:ext cx="3531399" cy="2283900"/>
            <a:chOff x="10793500" y="2361975"/>
            <a:chExt cx="2922537" cy="2283900"/>
          </a:xfrm>
        </p:grpSpPr>
        <p:sp>
          <p:nvSpPr>
            <p:cNvPr id="341" name="Shape 341"/>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42" name="Shape 342"/>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43" name="Shape 343"/>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4" name="Shape 344"/>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5" name="Shape 345"/>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6" name="Shape 346"/>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7" name="Shape 347"/>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8" name="Shape 348"/>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9" name="Shape 349"/>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50" name="Shape 350"/>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51" name="Shape 351"/>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52" name="Shape 352"/>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53" name="Shape 353"/>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4" name="Shape 354"/>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55" name="Shape 355"/>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56" name="Shape 356"/>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57" name="Shape 357"/>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58" name="Shape 358"/>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59" name="Shape 359"/>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400590156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rPr>
              <a:t>Table D3. Element Responsibility Catalog for </a:t>
            </a:r>
            <a:r>
              <a:rPr lang="en-US" altLang="ko" dirty="0" smtClean="0">
                <a:solidFill>
                  <a:schemeClr val="dk1"/>
                </a:solidFill>
              </a:rPr>
              <a:t>Terminal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nvGraphicFramePr>
        <p:xfrm>
          <a:off x="371200" y="958300"/>
          <a:ext cx="10383692" cy="43431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SensorManager</a:t>
                      </a:r>
                    </a:p>
                  </a:txBody>
                  <a:tcPr marL="101983" marR="101983" marT="91425" marB="91425"/>
                </a:tc>
                <a:tc>
                  <a:txBody>
                    <a:bodyPr/>
                    <a:lstStyle/>
                    <a:p>
                      <a:pPr lvl="0" rtl="0">
                        <a:spcBef>
                          <a:spcPts val="0"/>
                        </a:spcBef>
                        <a:buNone/>
                      </a:pPr>
                      <a:r>
                        <a:rPr lang="ko" sz="1300">
                          <a:solidFill>
                            <a:schemeClr val="dk1"/>
                          </a:solidFill>
                        </a:rPr>
                        <a:t>Responsible for Handling the connected Sensors into the Node</a:t>
                      </a:r>
                    </a:p>
                  </a:txBody>
                  <a:tcPr marL="101983" marR="101983" marT="91425" marB="91425"/>
                </a:tc>
              </a:tr>
              <a:tr h="229150">
                <a:tc>
                  <a:txBody>
                    <a:bodyPr/>
                    <a:lstStyle/>
                    <a:p>
                      <a:pPr lvl="0" rtl="0">
                        <a:spcBef>
                          <a:spcPts val="0"/>
                        </a:spcBef>
                        <a:buNone/>
                      </a:pPr>
                      <a:r>
                        <a:rPr lang="ko" sz="1200"/>
                        <a:t>ActuatorManager</a:t>
                      </a:r>
                    </a:p>
                  </a:txBody>
                  <a:tcPr marL="101983" marR="101983" marT="91425" marB="91425"/>
                </a:tc>
                <a:tc>
                  <a:txBody>
                    <a:bodyPr/>
                    <a:lstStyle/>
                    <a:p>
                      <a:pPr lvl="0" rtl="0">
                        <a:spcBef>
                          <a:spcPts val="0"/>
                        </a:spcBef>
                        <a:buNone/>
                      </a:pPr>
                      <a:r>
                        <a:rPr lang="ko" sz="1300">
                          <a:solidFill>
                            <a:schemeClr val="dk1"/>
                          </a:solidFill>
                        </a:rPr>
                        <a:t>Responsible for Handling the connected Actuators into the Node</a:t>
                      </a:r>
                    </a:p>
                  </a:txBody>
                  <a:tcPr marL="101983" marR="101983" marT="91425" marB="91425"/>
                </a:tc>
              </a:tr>
              <a:tr h="229150">
                <a:tc>
                  <a:txBody>
                    <a:bodyPr/>
                    <a:lstStyle/>
                    <a:p>
                      <a:pPr lvl="0" rtl="0">
                        <a:spcBef>
                          <a:spcPts val="0"/>
                        </a:spcBef>
                        <a:buNone/>
                      </a:pPr>
                      <a:r>
                        <a:rPr lang="ko" sz="1200"/>
                        <a:t>ServiceProvider</a:t>
                      </a:r>
                    </a:p>
                  </a:txBody>
                  <a:tcPr marL="101983" marR="101983" marT="91425" marB="91425"/>
                </a:tc>
                <a:tc>
                  <a:txBody>
                    <a:bodyPr/>
                    <a:lstStyle/>
                    <a:p>
                      <a:pPr lvl="0" rtl="0">
                        <a:spcBef>
                          <a:spcPts val="0"/>
                        </a:spcBef>
                        <a:buNone/>
                      </a:pPr>
                      <a:r>
                        <a:rPr lang="ko" sz="1300">
                          <a:solidFill>
                            <a:schemeClr val="dk1"/>
                          </a:solidFill>
                        </a:rPr>
                        <a:t>Responsible for providing servie such as data mining and actutor handling.</a:t>
                      </a:r>
                    </a:p>
                  </a:txBody>
                  <a:tcPr marL="101983" marR="101983" marT="91425" marB="91425"/>
                </a:tc>
              </a:tr>
              <a:tr h="229150">
                <a:tc>
                  <a:txBody>
                    <a:bodyPr/>
                    <a:lstStyle/>
                    <a:p>
                      <a:pPr lvl="0" rtl="0">
                        <a:spcBef>
                          <a:spcPts val="0"/>
                        </a:spcBef>
                        <a:buNone/>
                      </a:pPr>
                      <a:r>
                        <a:rPr lang="ko" sz="1200"/>
                        <a:t>MessageSendable</a:t>
                      </a:r>
                    </a:p>
                  </a:txBody>
                  <a:tcPr marL="101983" marR="101983" marT="91425" marB="91425"/>
                </a:tc>
                <a:tc>
                  <a:txBody>
                    <a:bodyPr/>
                    <a:lstStyle/>
                    <a:p>
                      <a:pPr lvl="0" rtl="0">
                        <a:spcBef>
                          <a:spcPts val="0"/>
                        </a:spcBef>
                        <a:buNone/>
                      </a:pPr>
                      <a:r>
                        <a:rPr lang="ko"/>
                        <a:t>Message를 server로 전달 할 수 있는 interface</a:t>
                      </a:r>
                    </a:p>
                  </a:txBody>
                  <a:tcPr marL="101983" marR="101983" marT="91425" marB="91425"/>
                </a:tc>
              </a:tr>
              <a:tr h="229150">
                <a:tc>
                  <a:txBody>
                    <a:bodyPr/>
                    <a:lstStyle/>
                    <a:p>
                      <a:pPr lvl="0" rtl="0">
                        <a:spcBef>
                          <a:spcPts val="0"/>
                        </a:spcBef>
                        <a:buNone/>
                      </a:pPr>
                      <a:r>
                        <a:rPr lang="ko" sz="1200"/>
                        <a:t>RuleChecker</a:t>
                      </a:r>
                    </a:p>
                  </a:txBody>
                  <a:tcPr marL="101983" marR="101983" marT="91425" marB="91425"/>
                </a:tc>
                <a:tc>
                  <a:txBody>
                    <a:bodyPr/>
                    <a:lstStyle/>
                    <a:p>
                      <a:pPr lvl="0" rtl="0">
                        <a:spcBef>
                          <a:spcPts val="0"/>
                        </a:spcBef>
                        <a:buNone/>
                      </a:pPr>
                      <a:r>
                        <a:rPr lang="ko"/>
                        <a:t>Service에 대한 rule을 check하는 루틴으로 dataAnalyzer를 통해서 정제된 data를 통해 원하는 rule이 만족될 경우 그에 대한 message를 생성 및 전달</a:t>
                      </a:r>
                    </a:p>
                  </a:txBody>
                  <a:tcPr marL="101983" marR="101983" marT="91425" marB="91425"/>
                </a:tc>
              </a:tr>
              <a:tr h="229150">
                <a:tc>
                  <a:txBody>
                    <a:bodyPr/>
                    <a:lstStyle/>
                    <a:p>
                      <a:pPr lvl="0" rtl="0">
                        <a:spcBef>
                          <a:spcPts val="0"/>
                        </a:spcBef>
                        <a:buNone/>
                      </a:pPr>
                      <a:r>
                        <a:rPr lang="ko" sz="1200" dirty="0"/>
                        <a:t>DataAnalyzer</a:t>
                      </a:r>
                    </a:p>
                  </a:txBody>
                  <a:tcPr marL="101983" marR="101983" marT="91425" marB="91425"/>
                </a:tc>
                <a:tc>
                  <a:txBody>
                    <a:bodyPr/>
                    <a:lstStyle/>
                    <a:p>
                      <a:pPr lvl="0" rtl="0">
                        <a:spcBef>
                          <a:spcPts val="0"/>
                        </a:spcBef>
                        <a:buNone/>
                      </a:pPr>
                      <a:r>
                        <a:rPr lang="ko" dirty="0"/>
                        <a:t>Log나 command에 대해서 받아서 </a:t>
                      </a:r>
                    </a:p>
                  </a:txBody>
                  <a:tcPr marL="101983" marR="101983" marT="91425" marB="91425"/>
                </a:tc>
              </a:tr>
            </a:tbl>
          </a:graphicData>
        </a:graphic>
      </p:graphicFrame>
    </p:spTree>
    <p:extLst>
      <p:ext uri="{BB962C8B-B14F-4D97-AF65-F5344CB8AC3E}">
        <p14:creationId xmlns:p14="http://schemas.microsoft.com/office/powerpoint/2010/main" val="3318689353"/>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pic>
        <p:nvPicPr>
          <p:cNvPr id="372" name="Shape 372"/>
          <p:cNvPicPr preferRelativeResize="0"/>
          <p:nvPr/>
        </p:nvPicPr>
        <p:blipFill>
          <a:blip r:embed="rId3">
            <a:alphaModFix/>
          </a:blip>
          <a:stretch>
            <a:fillRect/>
          </a:stretch>
        </p:blipFill>
        <p:spPr>
          <a:xfrm>
            <a:off x="1137191" y="641799"/>
            <a:ext cx="5282803" cy="2819400"/>
          </a:xfrm>
          <a:prstGeom prst="rect">
            <a:avLst/>
          </a:prstGeom>
          <a:noFill/>
          <a:ln>
            <a:noFill/>
          </a:ln>
        </p:spPr>
      </p:pic>
      <p:grpSp>
        <p:nvGrpSpPr>
          <p:cNvPr id="373" name="Shape 373"/>
          <p:cNvGrpSpPr/>
          <p:nvPr/>
        </p:nvGrpSpPr>
        <p:grpSpPr>
          <a:xfrm>
            <a:off x="6634035" y="909550"/>
            <a:ext cx="3531399" cy="2283900"/>
            <a:chOff x="10793500" y="2361975"/>
            <a:chExt cx="2922537" cy="2283900"/>
          </a:xfrm>
        </p:grpSpPr>
        <p:sp>
          <p:nvSpPr>
            <p:cNvPr id="374" name="Shape 374"/>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75" name="Shape 375"/>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76" name="Shape 376"/>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77" name="Shape 377"/>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78" name="Shape 378"/>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79" name="Shape 379"/>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0" name="Shape 380"/>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81" name="Shape 381"/>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2" name="Shape 382"/>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83" name="Shape 383"/>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4" name="Shape 384"/>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85" name="Shape 385"/>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86" name="Shape 386"/>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87" name="Shape 387"/>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88" name="Shape 388"/>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89" name="Shape 389"/>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90" name="Shape 390"/>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91" name="Shape 391"/>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92" name="Shape 392"/>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243347588"/>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2056632672"/>
              </p:ext>
            </p:extLst>
          </p:nvPr>
        </p:nvGraphicFramePr>
        <p:xfrm>
          <a:off x="371200" y="958300"/>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229150">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a:t>Responsible for Remote Node Control Operation (UI)</a:t>
                      </a:r>
                    </a:p>
                  </a:txBody>
                  <a:tcPr marL="101983" marR="101983" marT="91425" marB="91425"/>
                </a:tc>
              </a:tr>
              <a:tr h="229150">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a:t>Resposible for New Node Registration &amp; Existing Node UnRegistration (UI)</a:t>
                      </a:r>
                    </a:p>
                  </a:txBody>
                  <a:tcPr marL="101983" marR="101983" marT="91425" marB="91425"/>
                </a:tc>
              </a:tr>
            </a:tbl>
          </a:graphicData>
        </a:graphic>
      </p:graphicFrame>
    </p:spTree>
    <p:extLst>
      <p:ext uri="{BB962C8B-B14F-4D97-AF65-F5344CB8AC3E}">
        <p14:creationId xmlns:p14="http://schemas.microsoft.com/office/powerpoint/2010/main" val="1786480441"/>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36</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3230571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37</a:t>
            </a:fld>
            <a:r>
              <a:rPr lang="en-US" altLang="ko-KR" smtClean="0"/>
              <a:t>/50</a:t>
            </a:r>
            <a:endParaRPr lang="ko-KR" altLang="en-US" dirty="0"/>
          </a:p>
        </p:txBody>
      </p:sp>
      <p:sp>
        <p:nvSpPr>
          <p:cNvPr id="4" name="제목 3"/>
          <p:cNvSpPr>
            <a:spLocks noGrp="1"/>
          </p:cNvSpPr>
          <p:nvPr>
            <p:ph type="title"/>
          </p:nvPr>
        </p:nvSpPr>
        <p:spPr/>
        <p:txBody>
          <a:bodyPr>
            <a:normAutofit fontScale="90000"/>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3088958359"/>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02320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816206869"/>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729640360"/>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3351688314"/>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12498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직사각형 11282"/>
          <p:cNvSpPr/>
          <p:nvPr/>
        </p:nvSpPr>
        <p:spPr>
          <a:xfrm>
            <a:off x="379364" y="4149080"/>
            <a:ext cx="9505056" cy="1080120"/>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57" name="직사각형 56"/>
          <p:cNvSpPr/>
          <p:nvPr/>
        </p:nvSpPr>
        <p:spPr>
          <a:xfrm>
            <a:off x="5923980" y="4221088"/>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a:t>
            </a:r>
          </a:p>
          <a:p>
            <a:pPr algn="ctr"/>
            <a:r>
              <a:rPr lang="en-US" altLang="ko-KR" sz="1200" dirty="0" smtClean="0">
                <a:solidFill>
                  <a:schemeClr val="tx1">
                    <a:lumMod val="75000"/>
                    <a:lumOff val="25000"/>
                  </a:schemeClr>
                </a:solidFill>
              </a:rPr>
              <a:t> response</a:t>
            </a:r>
            <a:endParaRPr lang="ko-KR" altLang="en-US" sz="1200" dirty="0" smtClean="0">
              <a:solidFill>
                <a:schemeClr val="tx1">
                  <a:lumMod val="75000"/>
                  <a:lumOff val="25000"/>
                </a:schemeClr>
              </a:solidFill>
            </a:endParaRPr>
          </a:p>
        </p:txBody>
      </p:sp>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Home alarm status &amp; operation</a:t>
            </a:r>
            <a:endParaRPr lang="ko-KR" altLang="en-US" dirty="0"/>
          </a:p>
        </p:txBody>
      </p:sp>
      <p:sp>
        <p:nvSpPr>
          <p:cNvPr id="40" name="타원 39"/>
          <p:cNvSpPr/>
          <p:nvPr/>
        </p:nvSpPr>
        <p:spPr>
          <a:xfrm>
            <a:off x="2579044"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Alarmed</a:t>
            </a:r>
            <a:endParaRPr lang="ko-KR" altLang="en-US" sz="1200" dirty="0" smtClean="0">
              <a:solidFill>
                <a:schemeClr val="tx1">
                  <a:lumMod val="75000"/>
                  <a:lumOff val="25000"/>
                </a:schemeClr>
              </a:solidFill>
            </a:endParaRPr>
          </a:p>
        </p:txBody>
      </p:sp>
      <p:sp>
        <p:nvSpPr>
          <p:cNvPr id="42" name="타원 41"/>
          <p:cNvSpPr/>
          <p:nvPr/>
        </p:nvSpPr>
        <p:spPr>
          <a:xfrm>
            <a:off x="6971532"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Normal</a:t>
            </a:r>
            <a:endParaRPr lang="ko-KR" altLang="en-US" sz="1200" dirty="0" smtClean="0">
              <a:solidFill>
                <a:schemeClr val="tx1">
                  <a:lumMod val="75000"/>
                  <a:lumOff val="25000"/>
                </a:schemeClr>
              </a:solidFill>
            </a:endParaRPr>
          </a:p>
        </p:txBody>
      </p:sp>
      <p:sp>
        <p:nvSpPr>
          <p:cNvPr id="41" name="직사각형 40"/>
          <p:cNvSpPr/>
          <p:nvPr/>
        </p:nvSpPr>
        <p:spPr>
          <a:xfrm>
            <a:off x="6932092" y="4365104"/>
            <a:ext cx="2448272"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cxnSp>
        <p:nvCxnSpPr>
          <p:cNvPr id="44" name="직선 화살표 연결선 43"/>
          <p:cNvCxnSpPr>
            <a:stCxn id="42" idx="4"/>
            <a:endCxn id="41" idx="0"/>
          </p:cNvCxnSpPr>
          <p:nvPr/>
        </p:nvCxnSpPr>
        <p:spPr>
          <a:xfrm>
            <a:off x="8123660" y="3140968"/>
            <a:ext cx="32568"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직사각형 48"/>
          <p:cNvSpPr/>
          <p:nvPr/>
        </p:nvSpPr>
        <p:spPr>
          <a:xfrm>
            <a:off x="7508156" y="3573016"/>
            <a:ext cx="122413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50" name="직사각형 49"/>
          <p:cNvSpPr/>
          <p:nvPr/>
        </p:nvSpPr>
        <p:spPr>
          <a:xfrm>
            <a:off x="5164460" y="3032956"/>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Set alarm</a:t>
            </a:r>
            <a:endParaRPr lang="ko-KR" altLang="en-US" sz="1200" dirty="0" smtClean="0">
              <a:solidFill>
                <a:schemeClr val="tx1">
                  <a:lumMod val="75000"/>
                  <a:lumOff val="25000"/>
                </a:schemeClr>
              </a:solidFill>
            </a:endParaRPr>
          </a:p>
        </p:txBody>
      </p:sp>
      <p:cxnSp>
        <p:nvCxnSpPr>
          <p:cNvPr id="53" name="직선 화살표 연결선 52"/>
          <p:cNvCxnSpPr>
            <a:stCxn id="41" idx="1"/>
            <a:endCxn id="65" idx="3"/>
          </p:cNvCxnSpPr>
          <p:nvPr/>
        </p:nvCxnSpPr>
        <p:spPr>
          <a:xfrm flipH="1">
            <a:off x="6140004" y="4653136"/>
            <a:ext cx="7920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자유형 58"/>
          <p:cNvSpPr/>
          <p:nvPr/>
        </p:nvSpPr>
        <p:spPr>
          <a:xfrm>
            <a:off x="9268916" y="2564904"/>
            <a:ext cx="974662" cy="2088232"/>
          </a:xfrm>
          <a:custGeom>
            <a:avLst/>
            <a:gdLst>
              <a:gd name="connsiteX0" fmla="*/ 76200 w 978158"/>
              <a:gd name="connsiteY0" fmla="*/ 2743200 h 2743200"/>
              <a:gd name="connsiteX1" fmla="*/ 977900 w 978158"/>
              <a:gd name="connsiteY1" fmla="*/ 1155700 h 2743200"/>
              <a:gd name="connsiteX2" fmla="*/ 0 w 978158"/>
              <a:gd name="connsiteY2" fmla="*/ 0 h 2743200"/>
            </a:gdLst>
            <a:ahLst/>
            <a:cxnLst>
              <a:cxn ang="0">
                <a:pos x="connsiteX0" y="connsiteY0"/>
              </a:cxn>
              <a:cxn ang="0">
                <a:pos x="connsiteX1" y="connsiteY1"/>
              </a:cxn>
              <a:cxn ang="0">
                <a:pos x="connsiteX2" y="connsiteY2"/>
              </a:cxn>
            </a:cxnLst>
            <a:rect l="l" t="t" r="r" b="b"/>
            <a:pathLst>
              <a:path w="978158" h="2743200">
                <a:moveTo>
                  <a:pt x="76200" y="2743200"/>
                </a:moveTo>
                <a:cubicBezTo>
                  <a:pt x="533400" y="2178050"/>
                  <a:pt x="990600" y="1612900"/>
                  <a:pt x="977900" y="1155700"/>
                </a:cubicBezTo>
                <a:cubicBezTo>
                  <a:pt x="965200" y="698500"/>
                  <a:pt x="482600" y="349250"/>
                  <a:pt x="0" y="0"/>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5092452" y="1628800"/>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Release alarm</a:t>
            </a:r>
            <a:endParaRPr lang="ko-KR" altLang="en-US" sz="1200" dirty="0" smtClean="0">
              <a:solidFill>
                <a:schemeClr val="tx1">
                  <a:lumMod val="75000"/>
                  <a:lumOff val="25000"/>
                </a:schemeClr>
              </a:solidFill>
            </a:endParaRPr>
          </a:p>
        </p:txBody>
      </p:sp>
      <p:sp>
        <p:nvSpPr>
          <p:cNvPr id="65" name="직사각형 64"/>
          <p:cNvSpPr/>
          <p:nvPr/>
        </p:nvSpPr>
        <p:spPr>
          <a:xfrm>
            <a:off x="4699844"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If door is opened, </a:t>
            </a:r>
          </a:p>
          <a:p>
            <a:pPr algn="ctr"/>
            <a:r>
              <a:rPr lang="en-US" altLang="ko-KR" sz="1200" dirty="0" smtClean="0">
                <a:solidFill>
                  <a:schemeClr val="tx1">
                    <a:lumMod val="75000"/>
                    <a:lumOff val="25000"/>
                  </a:schemeClr>
                </a:solidFill>
              </a:rPr>
              <a:t>Close door</a:t>
            </a:r>
            <a:endParaRPr lang="ko-KR" altLang="en-US" sz="1200" dirty="0" smtClean="0">
              <a:solidFill>
                <a:schemeClr val="tx1">
                  <a:lumMod val="75000"/>
                  <a:lumOff val="25000"/>
                </a:schemeClr>
              </a:solidFill>
            </a:endParaRPr>
          </a:p>
        </p:txBody>
      </p:sp>
      <p:cxnSp>
        <p:nvCxnSpPr>
          <p:cNvPr id="11267" name="직선 화살표 연결선 11266"/>
          <p:cNvCxnSpPr>
            <a:stCxn id="65" idx="0"/>
          </p:cNvCxnSpPr>
          <p:nvPr/>
        </p:nvCxnSpPr>
        <p:spPr>
          <a:xfrm flipH="1" flipV="1">
            <a:off x="4228356" y="3068960"/>
            <a:ext cx="1191568" cy="12961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2651052"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is not opened</a:t>
            </a:r>
            <a:endParaRPr lang="ko-KR" altLang="en-US" sz="1200" dirty="0" smtClean="0">
              <a:solidFill>
                <a:schemeClr val="tx1">
                  <a:lumMod val="75000"/>
                  <a:lumOff val="25000"/>
                </a:schemeClr>
              </a:solidFill>
            </a:endParaRPr>
          </a:p>
        </p:txBody>
      </p:sp>
      <p:cxnSp>
        <p:nvCxnSpPr>
          <p:cNvPr id="11271" name="직선 화살표 연결선 11270"/>
          <p:cNvCxnSpPr>
            <a:stCxn id="40" idx="4"/>
            <a:endCxn id="72" idx="0"/>
          </p:cNvCxnSpPr>
          <p:nvPr/>
        </p:nvCxnSpPr>
        <p:spPr>
          <a:xfrm flipH="1">
            <a:off x="3371132" y="3140968"/>
            <a:ext cx="360040"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2971652" y="3645024"/>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open by terminal</a:t>
            </a:r>
            <a:endParaRPr lang="ko-KR" altLang="en-US" sz="1200" dirty="0" smtClean="0">
              <a:solidFill>
                <a:schemeClr val="tx1">
                  <a:lumMod val="75000"/>
                  <a:lumOff val="25000"/>
                </a:schemeClr>
              </a:solidFill>
            </a:endParaRPr>
          </a:p>
        </p:txBody>
      </p:sp>
      <p:sp>
        <p:nvSpPr>
          <p:cNvPr id="76" name="직사각형 75"/>
          <p:cNvSpPr/>
          <p:nvPr/>
        </p:nvSpPr>
        <p:spPr>
          <a:xfrm>
            <a:off x="667396"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emergency message</a:t>
            </a:r>
            <a:endParaRPr lang="ko-KR" altLang="en-US" sz="1200" dirty="0" smtClean="0">
              <a:solidFill>
                <a:schemeClr val="tx1">
                  <a:lumMod val="75000"/>
                  <a:lumOff val="25000"/>
                </a:schemeClr>
              </a:solidFill>
            </a:endParaRPr>
          </a:p>
        </p:txBody>
      </p:sp>
      <p:cxnSp>
        <p:nvCxnSpPr>
          <p:cNvPr id="11273" name="직선 화살표 연결선 11272"/>
          <p:cNvCxnSpPr>
            <a:stCxn id="40" idx="3"/>
            <a:endCxn id="76" idx="0"/>
          </p:cNvCxnSpPr>
          <p:nvPr/>
        </p:nvCxnSpPr>
        <p:spPr>
          <a:xfrm flipH="1">
            <a:off x="1387476" y="2940607"/>
            <a:ext cx="1529018" cy="142449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675508" y="3356992"/>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Door is manually open</a:t>
            </a:r>
          </a:p>
        </p:txBody>
      </p:sp>
      <p:sp>
        <p:nvSpPr>
          <p:cNvPr id="11274" name="자유형 11273"/>
          <p:cNvSpPr/>
          <p:nvPr/>
        </p:nvSpPr>
        <p:spPr>
          <a:xfrm>
            <a:off x="832683" y="2427743"/>
            <a:ext cx="1742565" cy="1936617"/>
          </a:xfrm>
          <a:custGeom>
            <a:avLst/>
            <a:gdLst>
              <a:gd name="connsiteX0" fmla="*/ 1742565 w 1742565"/>
              <a:gd name="connsiteY0" fmla="*/ 6217 h 1936617"/>
              <a:gd name="connsiteX1" fmla="*/ 91565 w 1742565"/>
              <a:gd name="connsiteY1" fmla="*/ 298317 h 1936617"/>
              <a:gd name="connsiteX2" fmla="*/ 358265 w 1742565"/>
              <a:gd name="connsiteY2" fmla="*/ 1936617 h 1936617"/>
            </a:gdLst>
            <a:ahLst/>
            <a:cxnLst>
              <a:cxn ang="0">
                <a:pos x="connsiteX0" y="connsiteY0"/>
              </a:cxn>
              <a:cxn ang="0">
                <a:pos x="connsiteX1" y="connsiteY1"/>
              </a:cxn>
              <a:cxn ang="0">
                <a:pos x="connsiteX2" y="connsiteY2"/>
              </a:cxn>
            </a:cxnLst>
            <a:rect l="l" t="t" r="r" b="b"/>
            <a:pathLst>
              <a:path w="1742565" h="1936617">
                <a:moveTo>
                  <a:pt x="1742565" y="6217"/>
                </a:moveTo>
                <a:cubicBezTo>
                  <a:pt x="1032423" y="-8600"/>
                  <a:pt x="322282" y="-23416"/>
                  <a:pt x="91565" y="298317"/>
                </a:cubicBezTo>
                <a:cubicBezTo>
                  <a:pt x="-139152" y="620050"/>
                  <a:pt x="109556" y="1278333"/>
                  <a:pt x="358265" y="1936617"/>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235348" y="3068960"/>
            <a:ext cx="1440160"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house is suddenly occupied</a:t>
            </a:r>
          </a:p>
        </p:txBody>
      </p:sp>
      <p:sp>
        <p:nvSpPr>
          <p:cNvPr id="11276" name="직사각형 11275"/>
          <p:cNvSpPr/>
          <p:nvPr/>
        </p:nvSpPr>
        <p:spPr>
          <a:xfrm>
            <a:off x="2932212" y="5805264"/>
            <a:ext cx="720080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1278" name="직사각형 11277"/>
          <p:cNvSpPr/>
          <p:nvPr/>
        </p:nvSpPr>
        <p:spPr>
          <a:xfrm>
            <a:off x="4588396" y="5949280"/>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State</a:t>
            </a:r>
            <a:endParaRPr lang="ko-KR" altLang="en-US" sz="1200" dirty="0" smtClean="0">
              <a:solidFill>
                <a:schemeClr val="tx1">
                  <a:lumMod val="75000"/>
                  <a:lumOff val="25000"/>
                </a:schemeClr>
              </a:solidFill>
            </a:endParaRPr>
          </a:p>
        </p:txBody>
      </p:sp>
      <p:sp>
        <p:nvSpPr>
          <p:cNvPr id="11277" name="타원 11276"/>
          <p:cNvSpPr/>
          <p:nvPr/>
        </p:nvSpPr>
        <p:spPr>
          <a:xfrm>
            <a:off x="4084340"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7" name="타원 86"/>
          <p:cNvSpPr/>
          <p:nvPr/>
        </p:nvSpPr>
        <p:spPr>
          <a:xfrm>
            <a:off x="5380484"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a:t>
            </a:r>
            <a:endParaRPr lang="ko-KR" altLang="en-US" sz="1200" dirty="0" smtClean="0">
              <a:solidFill>
                <a:schemeClr val="tx1">
                  <a:lumMod val="75000"/>
                  <a:lumOff val="25000"/>
                </a:schemeClr>
              </a:solidFill>
            </a:endParaRPr>
          </a:p>
        </p:txBody>
      </p:sp>
      <p:sp>
        <p:nvSpPr>
          <p:cNvPr id="93" name="직사각형 92"/>
          <p:cNvSpPr/>
          <p:nvPr/>
        </p:nvSpPr>
        <p:spPr>
          <a:xfrm>
            <a:off x="6676628" y="5949280"/>
            <a:ext cx="180020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Transition state A to B</a:t>
            </a:r>
            <a:endParaRPr lang="ko-KR" altLang="en-US" sz="1200" dirty="0" smtClean="0">
              <a:solidFill>
                <a:schemeClr val="tx1">
                  <a:lumMod val="75000"/>
                  <a:lumOff val="25000"/>
                </a:schemeClr>
              </a:solidFill>
            </a:endParaRPr>
          </a:p>
        </p:txBody>
      </p:sp>
      <p:sp>
        <p:nvSpPr>
          <p:cNvPr id="88" name="타원 87"/>
          <p:cNvSpPr/>
          <p:nvPr/>
        </p:nvSpPr>
        <p:spPr>
          <a:xfrm>
            <a:off x="6172572"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B</a:t>
            </a:r>
            <a:endParaRPr lang="ko-KR" altLang="en-US" sz="1200" dirty="0" smtClean="0">
              <a:solidFill>
                <a:schemeClr val="tx1">
                  <a:lumMod val="75000"/>
                  <a:lumOff val="25000"/>
                </a:schemeClr>
              </a:solidFill>
            </a:endParaRPr>
          </a:p>
        </p:txBody>
      </p:sp>
      <p:cxnSp>
        <p:nvCxnSpPr>
          <p:cNvPr id="11280" name="직선 화살표 연결선 11279"/>
          <p:cNvCxnSpPr>
            <a:stCxn id="87" idx="6"/>
            <a:endCxn id="88" idx="2"/>
          </p:cNvCxnSpPr>
          <p:nvPr/>
        </p:nvCxnSpPr>
        <p:spPr>
          <a:xfrm>
            <a:off x="5884540" y="609329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9124900" y="5949280"/>
            <a:ext cx="86409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Operation</a:t>
            </a:r>
            <a:endParaRPr lang="ko-KR" altLang="en-US" sz="1200" dirty="0" smtClean="0">
              <a:solidFill>
                <a:schemeClr val="tx1">
                  <a:lumMod val="75000"/>
                  <a:lumOff val="25000"/>
                </a:schemeClr>
              </a:solidFill>
            </a:endParaRPr>
          </a:p>
        </p:txBody>
      </p:sp>
      <p:sp>
        <p:nvSpPr>
          <p:cNvPr id="95" name="직사각형 94"/>
          <p:cNvSpPr/>
          <p:nvPr/>
        </p:nvSpPr>
        <p:spPr>
          <a:xfrm>
            <a:off x="8620844" y="5949280"/>
            <a:ext cx="512440" cy="288032"/>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61" name="직사각형 60"/>
          <p:cNvSpPr/>
          <p:nvPr/>
        </p:nvSpPr>
        <p:spPr>
          <a:xfrm>
            <a:off x="9812412" y="3501008"/>
            <a:ext cx="89666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response</a:t>
            </a:r>
            <a:endParaRPr lang="ko-KR" altLang="en-US" sz="1200" dirty="0" smtClean="0">
              <a:solidFill>
                <a:schemeClr val="tx1">
                  <a:lumMod val="75000"/>
                  <a:lumOff val="25000"/>
                </a:schemeClr>
              </a:solidFill>
            </a:endParaRPr>
          </a:p>
        </p:txBody>
      </p:sp>
      <p:sp>
        <p:nvSpPr>
          <p:cNvPr id="97" name="직사각형 96"/>
          <p:cNvSpPr/>
          <p:nvPr/>
        </p:nvSpPr>
        <p:spPr>
          <a:xfrm>
            <a:off x="3004220" y="5949280"/>
            <a:ext cx="72008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b="1" dirty="0" smtClean="0">
                <a:solidFill>
                  <a:schemeClr val="tx1">
                    <a:lumMod val="75000"/>
                    <a:lumOff val="25000"/>
                  </a:schemeClr>
                </a:solidFill>
              </a:rPr>
              <a:t>Legend</a:t>
            </a:r>
            <a:endParaRPr lang="ko-KR" altLang="en-US" sz="1200" b="1" dirty="0" smtClean="0">
              <a:solidFill>
                <a:schemeClr val="tx1">
                  <a:lumMod val="75000"/>
                  <a:lumOff val="25000"/>
                </a:schemeClr>
              </a:solidFill>
            </a:endParaRPr>
          </a:p>
        </p:txBody>
      </p:sp>
      <p:cxnSp>
        <p:nvCxnSpPr>
          <p:cNvPr id="11288" name="직선 화살표 연결선 11287"/>
          <p:cNvCxnSpPr>
            <a:stCxn id="40" idx="7"/>
            <a:endCxn id="42" idx="1"/>
          </p:cNvCxnSpPr>
          <p:nvPr/>
        </p:nvCxnSpPr>
        <p:spPr>
          <a:xfrm>
            <a:off x="4545850" y="197317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90" name="직선 화살표 연결선 11289"/>
          <p:cNvCxnSpPr>
            <a:stCxn id="42" idx="3"/>
            <a:endCxn id="40" idx="5"/>
          </p:cNvCxnSpPr>
          <p:nvPr/>
        </p:nvCxnSpPr>
        <p:spPr>
          <a:xfrm flipH="1">
            <a:off x="4545850" y="294060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949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a:t>
            </a:fld>
            <a:r>
              <a:rPr lang="en-US" altLang="ko-KR" smtClean="0"/>
              <a:t>/50</a:t>
            </a:r>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Component test</a:t>
            </a:r>
            <a:endParaRPr lang="en-US" altLang="ko-KR" dirty="0"/>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interaction between </a:t>
            </a:r>
            <a:r>
              <a:rPr lang="en-US" altLang="ko-KR" dirty="0" smtClean="0"/>
              <a:t>components and process</a:t>
            </a:r>
          </a:p>
          <a:p>
            <a:r>
              <a:rPr lang="en-US" altLang="ko-KR" dirty="0" smtClean="0"/>
              <a:t>End-to-End Testing</a:t>
            </a:r>
            <a:endParaRPr lang="en-US" altLang="ko-KR" dirty="0"/>
          </a:p>
          <a:p>
            <a:pPr lvl="1"/>
            <a:r>
              <a:rPr lang="en-US" altLang="ko-KR" dirty="0" smtClean="0"/>
              <a:t>Functional </a:t>
            </a:r>
            <a:r>
              <a:rPr lang="en-US" altLang="ko-KR" dirty="0"/>
              <a:t>requirement and Quality attribute have to be satisfied</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sp>
        <p:nvSpPr>
          <p:cNvPr id="5" name="직사각형 4"/>
          <p:cNvSpPr/>
          <p:nvPr/>
        </p:nvSpPr>
        <p:spPr>
          <a:xfrm>
            <a:off x="4804420" y="5085184"/>
            <a:ext cx="5524500" cy="923330"/>
          </a:xfrm>
          <a:prstGeom prst="rect">
            <a:avLst/>
          </a:prstGeom>
        </p:spPr>
        <p:txBody>
          <a:bodyPr>
            <a:spAutoFit/>
          </a:bodyPr>
          <a:lstStyle/>
          <a:p>
            <a:r>
              <a:rPr lang="en-US" altLang="ko-KR" dirty="0"/>
              <a:t>https://docs.google.com/spreadsheets/d/1CdMVoBw4cy1Zbp0Z8SkYRK1k3dqOfnMNZs8clBQGcMk/edit#gid=1975672019</a:t>
            </a:r>
            <a:endParaRPr lang="ko-KR" altLang="en-US" dirty="0"/>
          </a:p>
        </p:txBody>
      </p:sp>
    </p:spTree>
    <p:extLst>
      <p:ext uri="{BB962C8B-B14F-4D97-AF65-F5344CB8AC3E}">
        <p14:creationId xmlns:p14="http://schemas.microsoft.com/office/powerpoint/2010/main" val="2631123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내용 개체 틀 18"/>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41</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1282529668"/>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Tree>
    <p:extLst>
      <p:ext uri="{BB962C8B-B14F-4D97-AF65-F5344CB8AC3E}">
        <p14:creationId xmlns:p14="http://schemas.microsoft.com/office/powerpoint/2010/main" val="12901574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11" name="차트 10"/>
          <p:cNvGraphicFramePr>
            <a:graphicFrameLocks/>
          </p:cNvGraphicFramePr>
          <p:nvPr>
            <p:extLst>
              <p:ext uri="{D42A27DB-BD31-4B8C-83A1-F6EECF244321}">
                <p14:modId xmlns:p14="http://schemas.microsoft.com/office/powerpoint/2010/main" val="3819584325"/>
              </p:ext>
            </p:extLst>
          </p:nvPr>
        </p:nvGraphicFramePr>
        <p:xfrm>
          <a:off x="195908" y="3284984"/>
          <a:ext cx="5330180" cy="33123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표 5"/>
          <p:cNvGraphicFramePr>
            <a:graphicFrameLocks noGrp="1"/>
          </p:cNvGraphicFramePr>
          <p:nvPr>
            <p:extLst>
              <p:ext uri="{D42A27DB-BD31-4B8C-83A1-F6EECF244321}">
                <p14:modId xmlns:p14="http://schemas.microsoft.com/office/powerpoint/2010/main" val="787268603"/>
              </p:ext>
            </p:extLst>
          </p:nvPr>
        </p:nvGraphicFramePr>
        <p:xfrm>
          <a:off x="627956" y="1051375"/>
          <a:ext cx="6408710" cy="2376261"/>
        </p:xfrm>
        <a:graphic>
          <a:graphicData uri="http://schemas.openxmlformats.org/drawingml/2006/table">
            <a:tbl>
              <a:tblPr/>
              <a:tblGrid>
                <a:gridCol w="1692221"/>
                <a:gridCol w="1423524"/>
                <a:gridCol w="1097655"/>
                <a:gridCol w="1097655"/>
                <a:gridCol w="1097655"/>
              </a:tblGrid>
              <a:tr h="264029">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Plan(h)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Actual(h)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Gap(h)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64029">
                <a:tc rowSpan="4">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Planing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Detail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Implement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gridSpan="2">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graphicFrame>
        <p:nvGraphicFramePr>
          <p:cNvPr id="13" name="차트 12"/>
          <p:cNvGraphicFramePr>
            <a:graphicFrameLocks/>
          </p:cNvGraphicFramePr>
          <p:nvPr>
            <p:extLst>
              <p:ext uri="{D42A27DB-BD31-4B8C-83A1-F6EECF244321}">
                <p14:modId xmlns:p14="http://schemas.microsoft.com/office/powerpoint/2010/main" val="2102568983"/>
              </p:ext>
            </p:extLst>
          </p:nvPr>
        </p:nvGraphicFramePr>
        <p:xfrm>
          <a:off x="5812532" y="3789040"/>
          <a:ext cx="5236468" cy="3068960"/>
        </p:xfrm>
        <a:graphic>
          <a:graphicData uri="http://schemas.openxmlformats.org/drawingml/2006/chart">
            <c:chart xmlns:c="http://schemas.openxmlformats.org/drawingml/2006/chart" xmlns:r="http://schemas.openxmlformats.org/officeDocument/2006/relationships" r:id="rId3"/>
          </a:graphicData>
        </a:graphic>
      </p:graphicFrame>
      <p:sp>
        <p:nvSpPr>
          <p:cNvPr id="14" name="직사각형 13"/>
          <p:cNvSpPr/>
          <p:nvPr/>
        </p:nvSpPr>
        <p:spPr>
          <a:xfrm>
            <a:off x="5956548" y="3573016"/>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00" dirty="0" smtClean="0">
                <a:solidFill>
                  <a:schemeClr val="tx1">
                    <a:lumMod val="75000"/>
                    <a:lumOff val="25000"/>
                  </a:schemeClr>
                </a:solidFill>
              </a:rPr>
              <a:t>hour</a:t>
            </a:r>
            <a:endParaRPr lang="ko-KR" altLang="en-US" sz="1000" dirty="0" smtClean="0">
              <a:solidFill>
                <a:schemeClr val="tx1">
                  <a:lumMod val="75000"/>
                  <a:lumOff val="25000"/>
                </a:schemeClr>
              </a:solidFill>
            </a:endParaRPr>
          </a:p>
        </p:txBody>
      </p:sp>
    </p:spTree>
    <p:extLst>
      <p:ext uri="{BB962C8B-B14F-4D97-AF65-F5344CB8AC3E}">
        <p14:creationId xmlns:p14="http://schemas.microsoft.com/office/powerpoint/2010/main" val="468420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err="1" smtClean="0"/>
              <a:t>IoT</a:t>
            </a:r>
            <a:r>
              <a:rPr lang="en-US" altLang="ko-KR" dirty="0" smtClean="0"/>
              <a:t> server</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43</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Future plan</a:t>
            </a:r>
            <a:endParaRPr lang="ko-KR" altLang="en-US" dirty="0"/>
          </a:p>
        </p:txBody>
      </p:sp>
    </p:spTree>
    <p:extLst>
      <p:ext uri="{BB962C8B-B14F-4D97-AF65-F5344CB8AC3E}">
        <p14:creationId xmlns:p14="http://schemas.microsoft.com/office/powerpoint/2010/main" val="312052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44</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Tree>
    <p:extLst>
      <p:ext uri="{BB962C8B-B14F-4D97-AF65-F5344CB8AC3E}">
        <p14:creationId xmlns:p14="http://schemas.microsoft.com/office/powerpoint/2010/main" val="37766977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45</a:t>
            </a:fld>
            <a:r>
              <a:rPr lang="en-US" altLang="ko-KR" smtClean="0"/>
              <a:t>/50</a:t>
            </a:r>
            <a:endParaRPr lang="ko-KR" altLang="en-US" dirty="0"/>
          </a:p>
        </p:txBody>
      </p:sp>
      <p:sp>
        <p:nvSpPr>
          <p:cNvPr id="5" name="제목 4"/>
          <p:cNvSpPr>
            <a:spLocks noGrp="1"/>
          </p:cNvSpPr>
          <p:nvPr>
            <p:ph type="title"/>
          </p:nvPr>
        </p:nvSpPr>
        <p:spPr/>
        <p:txBody>
          <a:bodyPr/>
          <a:lstStyle/>
          <a:p>
            <a:endParaRPr lang="ko-KR" altLang="en-US" dirty="0"/>
          </a:p>
        </p:txBody>
      </p:sp>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err="1" smtClean="0"/>
              <a:t>Appendixs</a:t>
            </a:r>
            <a:endParaRPr lang="ko-KR" altLang="en-US" sz="3400" dirty="0"/>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46</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a:t>
            </a:r>
            <a:endParaRPr lang="ko-KR" altLang="en-US" dirty="0"/>
          </a:p>
        </p:txBody>
      </p:sp>
    </p:spTree>
    <p:extLst>
      <p:ext uri="{BB962C8B-B14F-4D97-AF65-F5344CB8AC3E}">
        <p14:creationId xmlns:p14="http://schemas.microsoft.com/office/powerpoint/2010/main" val="1018327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48</a:t>
            </a:fld>
            <a:r>
              <a:rPr lang="en-US" altLang="ko-KR" smtClean="0"/>
              <a:t>/50</a:t>
            </a:r>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274638"/>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49</a:t>
            </a:fld>
            <a:r>
              <a:rPr lang="en-US" altLang="ko-KR" smtClean="0"/>
              <a:t>/50</a:t>
            </a:r>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8" name="제목 3"/>
          <p:cNvSpPr>
            <a:spLocks noGrp="1"/>
          </p:cNvSpPr>
          <p:nvPr>
            <p:ph type="title"/>
          </p:nvPr>
        </p:nvSpPr>
        <p:spPr>
          <a:xfrm>
            <a:off x="411932" y="274638"/>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2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a:t>
            </a:fld>
            <a:r>
              <a:rPr lang="en-US" altLang="ko-KR" smtClean="0"/>
              <a:t>/50</a:t>
            </a:r>
            <a:endParaRPr lang="ko-KR" altLang="en-US" dirty="0"/>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
        <p:nvSpPr>
          <p:cNvPr id="5" name="제목 4"/>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50</a:t>
            </a:fld>
            <a:r>
              <a:rPr lang="en-US" altLang="ko-KR" smtClean="0"/>
              <a:t>/50</a:t>
            </a:r>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274638"/>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51</a:t>
            </a:fld>
            <a:r>
              <a:rPr lang="en-US" altLang="ko-KR" smtClean="0"/>
              <a:t>/50</a:t>
            </a:r>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52</a:t>
            </a:fld>
            <a:r>
              <a:rPr lang="en-US" altLang="ko-KR" smtClean="0"/>
              <a:t>/50</a:t>
            </a:r>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53</a:t>
            </a:fld>
            <a:r>
              <a:rPr lang="en-US" altLang="ko-KR" smtClean="0"/>
              <a:t>/50</a:t>
            </a:r>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54</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405307398"/>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071357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55</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#2</a:t>
            </a:r>
            <a:endParaRPr lang="ko-KR" altLang="en-US" dirty="0"/>
          </a:p>
        </p:txBody>
      </p:sp>
      <p:graphicFrame>
        <p:nvGraphicFramePr>
          <p:cNvPr id="7" name="Shape 740"/>
          <p:cNvGraphicFramePr/>
          <p:nvPr>
            <p:extLst>
              <p:ext uri="{D42A27DB-BD31-4B8C-83A1-F6EECF244321}">
                <p14:modId xmlns:p14="http://schemas.microsoft.com/office/powerpoint/2010/main" val="567496274"/>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510658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56</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#3</a:t>
            </a:r>
            <a:endParaRPr lang="ko-KR" altLang="en-US" dirty="0"/>
          </a:p>
        </p:txBody>
      </p:sp>
      <p:graphicFrame>
        <p:nvGraphicFramePr>
          <p:cNvPr id="5" name="Shape 746"/>
          <p:cNvGraphicFramePr/>
          <p:nvPr>
            <p:extLst>
              <p:ext uri="{D42A27DB-BD31-4B8C-83A1-F6EECF244321}">
                <p14:modId xmlns:p14="http://schemas.microsoft.com/office/powerpoint/2010/main" val="4276529528"/>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838246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260504915"/>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3084607468"/>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1070061925"/>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8851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Detail </a:t>
            </a:r>
            <a:r>
              <a:rPr lang="en-US" altLang="ko-KR" dirty="0"/>
              <a:t>Design </a:t>
            </a:r>
            <a:r>
              <a:rPr lang="en-US" altLang="ko-KR" dirty="0" smtClean="0"/>
              <a:t>– Mata data #2</a:t>
            </a:r>
            <a:endParaRPr lang="ko-KR" altLang="en-US" dirty="0"/>
          </a:p>
        </p:txBody>
      </p:sp>
      <p:graphicFrame>
        <p:nvGraphicFramePr>
          <p:cNvPr id="9" name="Shape 764"/>
          <p:cNvGraphicFramePr/>
          <p:nvPr>
            <p:extLst>
              <p:ext uri="{D42A27DB-BD31-4B8C-83A1-F6EECF244321}">
                <p14:modId xmlns:p14="http://schemas.microsoft.com/office/powerpoint/2010/main" val="197206493"/>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101474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 #3</a:t>
            </a:r>
            <a:endParaRPr lang="ko-KR" altLang="en-US" dirty="0"/>
          </a:p>
        </p:txBody>
      </p:sp>
      <p:graphicFrame>
        <p:nvGraphicFramePr>
          <p:cNvPr id="7" name="Shape 757"/>
          <p:cNvGraphicFramePr/>
          <p:nvPr>
            <p:extLst>
              <p:ext uri="{D42A27DB-BD31-4B8C-83A1-F6EECF244321}">
                <p14:modId xmlns:p14="http://schemas.microsoft.com/office/powerpoint/2010/main" val="276742838"/>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1637594966"/>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23731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a:t>
            </a:fld>
            <a:r>
              <a:rPr lang="en-US" altLang="ko-KR" smtClean="0"/>
              <a:t>/50</a:t>
            </a:r>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8</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Technical </a:t>
            </a:r>
            <a:r>
              <a:rPr lang="en-US" altLang="ko-KR" dirty="0"/>
              <a:t>Constraints</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914039573"/>
              </p:ext>
            </p:extLst>
          </p:nvPr>
        </p:nvGraphicFramePr>
        <p:xfrm>
          <a:off x="843980" y="1628800"/>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764852197"/>
              </p:ext>
            </p:extLst>
          </p:nvPr>
        </p:nvGraphicFramePr>
        <p:xfrm>
          <a:off x="843632" y="3789040"/>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3097</TotalTime>
  <Words>5049</Words>
  <Application>Microsoft Office PowerPoint</Application>
  <PresentationFormat>사용자 지정</PresentationFormat>
  <Paragraphs>1198</Paragraphs>
  <Slides>59</Slides>
  <Notes>25</Notes>
  <HiddenSlides>0</HiddenSlides>
  <MMClips>0</MMClips>
  <ScaleCrop>false</ScaleCrop>
  <HeadingPairs>
    <vt:vector size="4" baseType="variant">
      <vt:variant>
        <vt:lpstr>테마</vt:lpstr>
      </vt:variant>
      <vt:variant>
        <vt:i4>1</vt:i4>
      </vt:variant>
      <vt:variant>
        <vt:lpstr>슬라이드 제목</vt:lpstr>
      </vt:variant>
      <vt:variant>
        <vt:i4>59</vt:i4>
      </vt:variant>
    </vt:vector>
  </HeadingPairs>
  <TitlesOfParts>
    <vt:vector size="60" baseType="lpstr">
      <vt:lpstr>Office 테마</vt:lpstr>
      <vt:lpstr>Architecture of IoT Platform</vt:lpstr>
      <vt:lpstr>Agenda</vt:lpstr>
      <vt:lpstr>Project Context</vt:lpstr>
      <vt:lpstr>Project Context</vt:lpstr>
      <vt:lpstr>Project Context</vt:lpstr>
      <vt:lpstr>Project Context</vt:lpstr>
      <vt:lpstr>Architectural Driver</vt:lpstr>
      <vt:lpstr>Architectural Driver</vt:lpstr>
      <vt:lpstr>Architectural Driver</vt:lpstr>
      <vt:lpstr>System Context</vt:lpstr>
      <vt:lpstr>Architecture Design - Level 1</vt:lpstr>
      <vt:lpstr>Architecture Design - Level 1</vt:lpstr>
      <vt:lpstr>Architecture Design - Level 2</vt:lpstr>
      <vt:lpstr>Architecture Design - Level 2</vt:lpstr>
      <vt:lpstr>Architecture Design - Level 3</vt:lpstr>
      <vt:lpstr>Architecture Design - Level 3</vt:lpstr>
      <vt:lpstr>Architecture Design - Level 3</vt:lpstr>
      <vt:lpstr>Architecture Design - Level 4</vt:lpstr>
      <vt:lpstr>Architecture Design - Level 4</vt:lpstr>
      <vt:lpstr>Architecture Design - Level 5</vt:lpstr>
      <vt:lpstr>Architecture Design - Level 5</vt:lpstr>
      <vt:lpstr>Architecture Design - Level 6 </vt:lpstr>
      <vt:lpstr>Architecture Design - Level 6</vt:lpstr>
      <vt:lpstr>Architecture Design - Final dynamic perspective </vt:lpstr>
      <vt:lpstr>Architecture Design - Final physical perspective </vt:lpstr>
      <vt:lpstr>Architecture Design - Final static perspective </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Mata data</vt:lpstr>
      <vt:lpstr>Detail Design – Home alarm status &amp; operation</vt:lpstr>
      <vt:lpstr>Test</vt:lpstr>
      <vt:lpstr>Project plan &amp; Time log</vt:lpstr>
      <vt:lpstr>Project plan &amp; Time log</vt:lpstr>
      <vt:lpstr>Future plan</vt:lpstr>
      <vt:lpstr>Lessons &amp; Learned</vt:lpstr>
      <vt:lpstr>PowerPoint 프레젠테이션</vt:lpstr>
      <vt:lpstr>Appendix</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Detail Design - Protocol</vt:lpstr>
      <vt:lpstr>Detail Design – Protocol #2</vt:lpstr>
      <vt:lpstr>Detail Design – Protocol #3</vt:lpstr>
      <vt:lpstr>Detail Design – Mata data</vt:lpstr>
      <vt:lpstr>Detail Design – Mata data #2</vt:lpstr>
      <vt:lpstr>Detail Design – Mata data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최영수</cp:lastModifiedBy>
  <cp:revision>291</cp:revision>
  <dcterms:created xsi:type="dcterms:W3CDTF">2015-05-20T02:13:37Z</dcterms:created>
  <dcterms:modified xsi:type="dcterms:W3CDTF">2015-06-25T19:32:17Z</dcterms:modified>
</cp:coreProperties>
</file>