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6" autoAdjust="0"/>
    <p:restoredTop sz="94186" autoAdjust="0"/>
  </p:normalViewPr>
  <p:slideViewPr>
    <p:cSldViewPr>
      <p:cViewPr>
        <p:scale>
          <a:sx n="75" d="100"/>
          <a:sy n="75" d="100"/>
        </p:scale>
        <p:origin x="-132" y="-84"/>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75944448"/>
        <c:axId val="175945984"/>
      </c:barChart>
      <c:catAx>
        <c:axId val="175944448"/>
        <c:scaling>
          <c:orientation val="minMax"/>
        </c:scaling>
        <c:delete val="0"/>
        <c:axPos val="b"/>
        <c:numFmt formatCode="General" sourceLinked="0"/>
        <c:majorTickMark val="out"/>
        <c:minorTickMark val="none"/>
        <c:tickLblPos val="nextTo"/>
        <c:crossAx val="175945984"/>
        <c:crosses val="autoZero"/>
        <c:auto val="1"/>
        <c:lblAlgn val="ctr"/>
        <c:lblOffset val="100"/>
        <c:noMultiLvlLbl val="0"/>
      </c:catAx>
      <c:valAx>
        <c:axId val="175945984"/>
        <c:scaling>
          <c:orientation val="minMax"/>
        </c:scaling>
        <c:delete val="0"/>
        <c:axPos val="l"/>
        <c:majorGridlines/>
        <c:numFmt formatCode="General" sourceLinked="1"/>
        <c:majorTickMark val="out"/>
        <c:minorTickMark val="none"/>
        <c:tickLblPos val="nextTo"/>
        <c:crossAx val="175944448"/>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3819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a:t>
            </a:r>
            <a:r>
              <a:rPr lang="ko-KR" altLang="en-US" dirty="0" smtClean="0"/>
              <a:t>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rPr>
              <a:t>Apply Server-Client pattern for loose coupling</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sp>
        <p:nvSpPr>
          <p:cNvPr id="9" name="직사각형 8"/>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11" name="그림 10"/>
          <p:cNvPicPr>
            <a:picLocks noChangeAspect="1"/>
          </p:cNvPicPr>
          <p:nvPr/>
        </p:nvPicPr>
        <p:blipFill>
          <a:blip r:embed="rId3"/>
          <a:stretch>
            <a:fillRect/>
          </a:stretch>
        </p:blipFill>
        <p:spPr>
          <a:xfrm>
            <a:off x="3386777" y="2187078"/>
            <a:ext cx="4275447" cy="3096344"/>
          </a:xfrm>
          <a:prstGeom prst="rect">
            <a:avLst/>
          </a:prstGeom>
          <a:effectLst>
            <a:outerShdw blurRad="50800" dist="38100" dir="2700000" algn="tl" rotWithShape="0">
              <a:prstClr val="black">
                <a:alpha val="40000"/>
              </a:prstClr>
            </a:outerShdw>
          </a:effectLst>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10" name="직사각형 9"/>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p:txBody>
          <a:bodyPr>
            <a:noAutofit/>
          </a:bodyPr>
          <a:lstStyle/>
          <a:p>
            <a:r>
              <a:rPr lang="en-US" altLang="ko-KR" dirty="0" smtClean="0">
                <a:latin typeface="Arial" panose="020B0604020202020204" pitchFamily="34" charset="0"/>
                <a:cs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cs typeface="Arial" panose="020B0604020202020204" pitchFamily="34" charset="0"/>
              </a:rPr>
              <a:t>In view of </a:t>
            </a:r>
            <a:r>
              <a:rPr lang="ko" altLang="ko-KR" sz="1600" b="1" dirty="0">
                <a:solidFill>
                  <a:schemeClr val="dk1"/>
                </a:solidFill>
                <a:latin typeface="Arial" panose="020B0604020202020204" pitchFamily="34" charset="0"/>
                <a:cs typeface="Arial" panose="020B0604020202020204" pitchFamily="34" charset="0"/>
              </a:rPr>
              <a:t>SRP (Single Responsibility Principle)</a:t>
            </a:r>
            <a:r>
              <a:rPr lang="ko" altLang="ko-KR" sz="1600" dirty="0">
                <a:solidFill>
                  <a:schemeClr val="dk1"/>
                </a:solidFill>
                <a:latin typeface="Arial" panose="020B0604020202020204" pitchFamily="34" charset="0"/>
                <a:cs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cs typeface="Arial" panose="020B0604020202020204" pitchFamily="34" charset="0"/>
              </a:rPr>
              <a:t>Message Exchange Pattern (MEP)</a:t>
            </a:r>
            <a:r>
              <a:rPr lang="ko" altLang="ko-KR" sz="1600" dirty="0">
                <a:solidFill>
                  <a:schemeClr val="dk1"/>
                </a:solidFill>
                <a:latin typeface="Arial" panose="020B0604020202020204" pitchFamily="34" charset="0"/>
                <a:cs typeface="Arial" panose="020B0604020202020204" pitchFamily="34" charset="0"/>
              </a:rPr>
              <a:t> of </a:t>
            </a:r>
            <a:r>
              <a:rPr lang="ko" altLang="ko-KR" sz="1600" b="1" dirty="0">
                <a:solidFill>
                  <a:schemeClr val="dk1"/>
                </a:solidFill>
                <a:latin typeface="Arial" panose="020B0604020202020204" pitchFamily="34" charset="0"/>
                <a:cs typeface="Arial" panose="020B0604020202020204" pitchFamily="34" charset="0"/>
              </a:rPr>
              <a:t>Server-Client Pattern</a:t>
            </a:r>
            <a:r>
              <a:rPr lang="ko" altLang="ko-KR" sz="1600" dirty="0">
                <a:solidFill>
                  <a:schemeClr val="dk1"/>
                </a:solidFill>
                <a:latin typeface="Arial" panose="020B0604020202020204" pitchFamily="34" charset="0"/>
                <a:cs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cs typeface="Arial" panose="020B0604020202020204" pitchFamily="34" charset="0"/>
              </a:rPr>
              <a:t>Request-Response Pattern</a:t>
            </a:r>
            <a:r>
              <a:rPr lang="ko" altLang="ko-KR" sz="1600" dirty="0">
                <a:solidFill>
                  <a:schemeClr val="dk1"/>
                </a:solidFill>
                <a:latin typeface="Arial" panose="020B0604020202020204" pitchFamily="34" charset="0"/>
                <a:cs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cs typeface="Arial" panose="020B0604020202020204" pitchFamily="34" charset="0"/>
              </a:rPr>
              <a:t>Request.</a:t>
            </a:r>
            <a:endParaRPr lang="ko-KR" altLang="en-US" sz="1600" dirty="0">
              <a:latin typeface="Arial" panose="020B0604020202020204" pitchFamily="34" charset="0"/>
              <a:cs typeface="Arial" panose="020B0604020202020204" pitchFamily="34" charset="0"/>
            </a:endParaRPr>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0" y="2852738"/>
            <a:ext cx="10512425" cy="431800"/>
          </a:xfrm>
        </p:spPr>
        <p:txBody>
          <a:bodyPr>
            <a:normAutofit fontScale="70000" lnSpcReduction="20000"/>
          </a:bodyPr>
          <a:lstStyle/>
          <a:p>
            <a:r>
              <a:rPr lang="ko" altLang="ko-KR" dirty="0"/>
              <a:t>Table 1. Element Responsibility Catalog for the First-Level Decomposition</a:t>
            </a:r>
          </a:p>
          <a:p>
            <a:endParaRPr lang="ko-KR" altLang="en-US" dirty="0"/>
          </a:p>
        </p:txBody>
      </p:sp>
      <p:graphicFrame>
        <p:nvGraphicFramePr>
          <p:cNvPr id="98" name="Shape 98"/>
          <p:cNvGraphicFramePr/>
          <p:nvPr>
            <p:extLst>
              <p:ext uri="{D42A27DB-BD31-4B8C-83A1-F6EECF244321}">
                <p14:modId xmlns:p14="http://schemas.microsoft.com/office/powerpoint/2010/main" val="718646455"/>
              </p:ext>
            </p:extLst>
          </p:nvPr>
        </p:nvGraphicFramePr>
        <p:xfrm>
          <a:off x="371200" y="317308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977203" y="1593070"/>
            <a:ext cx="5094595" cy="4329757"/>
          </a:xfrm>
          <a:prstGeom prst="rect">
            <a:avLst/>
          </a:prstGeom>
          <a:effectLst>
            <a:outerShdw blurRad="50800" dist="38100" dir="2700000" algn="tl" rotWithShape="0">
              <a:prstClr val="black">
                <a:alpha val="40000"/>
              </a:prstClr>
            </a:outerShdw>
          </a:effectLst>
        </p:spPr>
      </p:pic>
      <p:sp>
        <p:nvSpPr>
          <p:cNvPr id="105" name="Shape 105"/>
          <p:cNvSpPr txBox="1">
            <a:spLocks noGrp="1"/>
          </p:cNvSpPr>
          <p:nvPr>
            <p:ph idx="1"/>
          </p:nvPr>
        </p:nvSpPr>
        <p:spPr>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rPr>
              <a:t>Apply </a:t>
            </a:r>
            <a:r>
              <a:rPr lang="ko" altLang="ko-KR" dirty="0">
                <a:solidFill>
                  <a:schemeClr val="dk1"/>
                </a:solidFill>
              </a:rPr>
              <a:t>Layered Architecture Pattern For QA6 </a:t>
            </a:r>
            <a:endParaRPr dirty="0"/>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fontScale="70000" lnSpcReduction="20000"/>
          </a:bodyPr>
          <a:lstStyle/>
          <a:p>
            <a:pPr fontAlgn="ctr"/>
            <a:r>
              <a:rPr lang="ko-KR" altLang="ko-KR" b="1" dirty="0" smtClean="0">
                <a:latin typeface="+mj-lt"/>
              </a:rPr>
              <a:t>Extensibility</a:t>
            </a:r>
            <a:r>
              <a:rPr lang="en-US" altLang="ko-KR" dirty="0" smtClean="0">
                <a:latin typeface="+mj-lt"/>
              </a:rPr>
              <a:t> - </a:t>
            </a:r>
            <a:r>
              <a:rPr lang="ko-KR" altLang="ko-KR" smtClean="0">
                <a:latin typeface="+mj-lt"/>
              </a:rPr>
              <a:t>The </a:t>
            </a:r>
            <a:r>
              <a:rPr lang="ko-KR" altLang="ko-KR" dirty="0">
                <a:latin typeface="+mj-lt"/>
              </a:rPr>
              <a:t>system should make it easy for </a:t>
            </a:r>
            <a:r>
              <a:rPr lang="ko-KR" altLang="ko-KR">
                <a:latin typeface="+mj-lt"/>
              </a:rPr>
              <a:t>application </a:t>
            </a:r>
            <a:r>
              <a:rPr lang="ko-KR" altLang="ko-KR" smtClean="0">
                <a:latin typeface="+mj-lt"/>
              </a:rPr>
              <a:t>developers</a:t>
            </a:r>
            <a:endParaRPr lang="ko-KR" altLang="ko-KR">
              <a:latin typeface="+mj-lt"/>
            </a:endParaRPr>
          </a:p>
          <a:p>
            <a:endParaRPr lang="ko-KR" altLang="en-US" dirty="0">
              <a:latin typeface="+mj-lt"/>
            </a:endParaRPr>
          </a:p>
        </p:txBody>
      </p:sp>
      <p:pic>
        <p:nvPicPr>
          <p:cNvPr id="107" name="Shape 107"/>
          <p:cNvPicPr preferRelativeResize="0"/>
          <p:nvPr/>
        </p:nvPicPr>
        <p:blipFill>
          <a:blip r:embed="rId4">
            <a:alphaModFix/>
          </a:blip>
          <a:stretch>
            <a:fillRect/>
          </a:stretch>
        </p:blipFill>
        <p:spPr>
          <a:xfrm>
            <a:off x="292457" y="4660760"/>
            <a:ext cx="2693194" cy="1219200"/>
          </a:xfrm>
          <a:prstGeom prst="rect">
            <a:avLst/>
          </a:prstGeom>
          <a:noFill/>
          <a:ln>
            <a:noFill/>
          </a:ln>
        </p:spPr>
      </p:pic>
      <p:sp>
        <p:nvSpPr>
          <p:cNvPr id="7" name="직사각형 6"/>
          <p:cNvSpPr/>
          <p:nvPr/>
        </p:nvSpPr>
        <p:spPr>
          <a:xfrm>
            <a:off x="267916" y="1647017"/>
            <a:ext cx="10513167" cy="424847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 sz="3800" dirty="0" smtClean="0">
                <a:solidFill>
                  <a:schemeClr val="dk1"/>
                </a:solidFill>
                <a:latin typeface="Arial" panose="020B0604020202020204" pitchFamily="34" charset="0"/>
                <a:cs typeface="Arial" panose="020B0604020202020204" pitchFamily="34" charset="0"/>
              </a:rPr>
              <a:t>Rationale: </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Level-2 we have decomposed the elements further by considering the QA6 (Extensibility</a:t>
            </a:r>
            <a:r>
              <a:rPr lang="en-US" altLang="ko" sz="3400" dirty="0" smtClean="0">
                <a:solidFill>
                  <a:schemeClr val="dk1"/>
                </a:solidFill>
                <a:latin typeface="Arial" panose="020B0604020202020204" pitchFamily="34" charset="0"/>
                <a:cs typeface="Arial" panose="020B0604020202020204" pitchFamily="34" charset="0"/>
              </a:rPr>
              <a:t>).</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Level-1 “</a:t>
            </a:r>
            <a:r>
              <a:rPr lang="en-US" altLang="ko" sz="3400" b="1" dirty="0">
                <a:solidFill>
                  <a:schemeClr val="dk1"/>
                </a:solidFill>
                <a:latin typeface="Arial" panose="020B0604020202020204" pitchFamily="34" charset="0"/>
                <a:cs typeface="Arial" panose="020B0604020202020204" pitchFamily="34" charset="0"/>
              </a:rPr>
              <a:t>Request-Response Pattern</a:t>
            </a:r>
            <a:r>
              <a:rPr lang="en-US" altLang="ko" sz="3400" dirty="0">
                <a:solidFill>
                  <a:schemeClr val="dk1"/>
                </a:solidFill>
                <a:latin typeface="Arial" panose="020B0604020202020204" pitchFamily="34" charset="0"/>
                <a:cs typeface="Arial" panose="020B0604020202020204" pitchFamily="34" charset="0"/>
              </a:rPr>
              <a:t>”, abstracting the external relationship, here applied “</a:t>
            </a:r>
            <a:r>
              <a:rPr lang="en-US" altLang="ko" sz="3400" b="1" dirty="0">
                <a:solidFill>
                  <a:schemeClr val="dk1"/>
                </a:solidFill>
                <a:latin typeface="Arial" panose="020B0604020202020204" pitchFamily="34" charset="0"/>
                <a:cs typeface="Arial" panose="020B0604020202020204" pitchFamily="34" charset="0"/>
              </a:rPr>
              <a:t>Layered Pattern</a:t>
            </a:r>
            <a:r>
              <a:rPr lang="en-US" altLang="ko" sz="3400" dirty="0">
                <a:solidFill>
                  <a:schemeClr val="dk1"/>
                </a:solidFill>
                <a:latin typeface="Arial" panose="020B0604020202020204" pitchFamily="34" charset="0"/>
                <a:cs typeface="Arial" panose="020B0604020202020204" pitchFamily="34" charset="0"/>
              </a:rPr>
              <a:t>” where “Handler” will interact with respective Elements Services (Internal relationship) whereas; same Handler will do External Elements </a:t>
            </a:r>
            <a:r>
              <a:rPr lang="en-US" altLang="ko" sz="3400" dirty="0" smtClean="0">
                <a:solidFill>
                  <a:schemeClr val="dk1"/>
                </a:solidFill>
                <a:latin typeface="Arial" panose="020B0604020202020204" pitchFamily="34" charset="0"/>
                <a:cs typeface="Arial" panose="020B0604020202020204" pitchFamily="34" charset="0"/>
              </a:rPr>
              <a:t>Interactions.</a:t>
            </a:r>
          </a:p>
          <a:p>
            <a:pPr lvl="1"/>
            <a:r>
              <a:rPr lang="en-US" altLang="ko" sz="3400" dirty="0" smtClean="0">
                <a:solidFill>
                  <a:schemeClr val="dk1"/>
                </a:solidFill>
                <a:latin typeface="Arial" panose="020B0604020202020204" pitchFamily="34" charset="0"/>
                <a:cs typeface="Arial" panose="020B0604020202020204" pitchFamily="34" charset="0"/>
              </a:rPr>
              <a:t>Handler </a:t>
            </a:r>
            <a:r>
              <a:rPr lang="en-US" altLang="ko" sz="3400" dirty="0">
                <a:solidFill>
                  <a:schemeClr val="dk1"/>
                </a:solidFill>
                <a:latin typeface="Arial" panose="020B0604020202020204" pitchFamily="34" charset="0"/>
                <a:cs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20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0" y="2781300"/>
            <a:ext cx="10512425" cy="431800"/>
          </a:xfrm>
        </p:spPr>
        <p:txBody>
          <a:bodyPr>
            <a:normAutofit fontScale="70000" lnSpcReduction="20000"/>
          </a:bodyPr>
          <a:lstStyle/>
          <a:p>
            <a:pPr lvl="0"/>
            <a:r>
              <a:rPr lang="ko" altLang="ko-KR" dirty="0"/>
              <a:t>Table </a:t>
            </a:r>
            <a:r>
              <a:rPr lang="ko" altLang="ko-KR" dirty="0" smtClean="0"/>
              <a:t>2. </a:t>
            </a:r>
            <a:r>
              <a:rPr lang="ko" altLang="ko-KR" dirty="0"/>
              <a:t>Element Responsibility Catalog for the Second-Level </a:t>
            </a:r>
            <a:r>
              <a:rPr lang="ko" altLang="ko-KR" dirty="0" smtClean="0"/>
              <a:t>Decomposition</a:t>
            </a:r>
            <a:endParaRPr lang="ko-KR" altLang="en-US" dirty="0"/>
          </a:p>
        </p:txBody>
      </p:sp>
      <p:graphicFrame>
        <p:nvGraphicFramePr>
          <p:cNvPr id="114" name="Shape 114"/>
          <p:cNvGraphicFramePr/>
          <p:nvPr>
            <p:extLst>
              <p:ext uri="{D42A27DB-BD31-4B8C-83A1-F6EECF244321}">
                <p14:modId xmlns:p14="http://schemas.microsoft.com/office/powerpoint/2010/main" val="1033262162"/>
              </p:ext>
            </p:extLst>
          </p:nvPr>
        </p:nvGraphicFramePr>
        <p:xfrm>
          <a:off x="371200" y="3140968"/>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1959294" y="1650488"/>
            <a:ext cx="7130413" cy="4176464"/>
          </a:xfrm>
          <a:prstGeom prst="rect">
            <a:avLst/>
          </a:prstGeom>
          <a:effectLst>
            <a:outerShdw blurRad="50800" dist="38100" dir="2700000" algn="tl" rotWithShape="0">
              <a:prstClr val="black">
                <a:alpha val="40000"/>
              </a:prstClr>
            </a:outerShdw>
          </a:effectLst>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rPr>
              <a:t>Add component and Apply Pipe &amp; Filter pattern for QA3,QA7 </a:t>
            </a:r>
            <a:endParaRPr lang="ko-KR" altLang="en-US" dirty="0"/>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800" b="1" dirty="0" smtClean="0">
                <a:latin typeface="+mj-lt"/>
              </a:rPr>
              <a:t>Security</a:t>
            </a:r>
            <a:r>
              <a:rPr lang="en-US" altLang="ko-KR" sz="1800" dirty="0" smtClean="0">
                <a:latin typeface="+mj-lt"/>
              </a:rPr>
              <a:t> : </a:t>
            </a:r>
            <a:r>
              <a:rPr lang="ko" altLang="ko-KR" sz="1800" dirty="0" smtClean="0">
                <a:solidFill>
                  <a:schemeClr val="dk1"/>
                </a:solidFill>
                <a:latin typeface="+mj-lt"/>
              </a:rPr>
              <a:t>Do </a:t>
            </a:r>
            <a:r>
              <a:rPr lang="ko" altLang="ko-KR" sz="1800" dirty="0">
                <a:solidFill>
                  <a:schemeClr val="dk1"/>
                </a:solidFill>
                <a:latin typeface="+mj-lt"/>
              </a:rPr>
              <a:t>not allow unauthorized persons to register a </a:t>
            </a:r>
            <a:r>
              <a:rPr lang="ko" altLang="ko-KR" sz="1800" dirty="0" smtClean="0">
                <a:solidFill>
                  <a:schemeClr val="dk1"/>
                </a:solidFill>
                <a:latin typeface="+mj-lt"/>
              </a:rPr>
              <a:t>sensor</a:t>
            </a:r>
            <a:endParaRPr lang="en-US" altLang="ko" sz="1800" dirty="0" smtClean="0">
              <a:solidFill>
                <a:schemeClr val="dk1"/>
              </a:solidFill>
              <a:latin typeface="+mj-lt"/>
            </a:endParaRPr>
          </a:p>
          <a:p>
            <a:pPr lvl="0"/>
            <a:r>
              <a:rPr lang="en-US" altLang="ko" sz="1800" b="1" dirty="0" smtClean="0">
                <a:solidFill>
                  <a:schemeClr val="dk1"/>
                </a:solidFill>
                <a:latin typeface="+mj-lt"/>
              </a:rPr>
              <a:t>Modifiability</a:t>
            </a:r>
            <a:r>
              <a:rPr lang="en-US" altLang="ko" sz="1800" dirty="0" smtClean="0">
                <a:solidFill>
                  <a:schemeClr val="dk1"/>
                </a:solidFill>
                <a:latin typeface="+mj-lt"/>
              </a:rPr>
              <a:t> : </a:t>
            </a:r>
            <a:r>
              <a:rPr lang="ko" altLang="ko-KR" sz="1800" dirty="0" smtClean="0">
                <a:solidFill>
                  <a:schemeClr val="dk1"/>
                </a:solidFill>
                <a:latin typeface="+mj-lt"/>
              </a:rPr>
              <a:t>The </a:t>
            </a:r>
            <a:r>
              <a:rPr lang="ko" altLang="ko-KR" sz="1800" dirty="0">
                <a:solidFill>
                  <a:schemeClr val="dk1"/>
                </a:solidFill>
                <a:latin typeface="+mj-lt"/>
              </a:rPr>
              <a:t>system should make it easy to add emerging protocols</a:t>
            </a:r>
          </a:p>
          <a:p>
            <a:endParaRPr lang="ko-KR" altLang="en-US" sz="1800" dirty="0">
              <a:latin typeface="+mj-lt"/>
            </a:endParaRPr>
          </a:p>
        </p:txBody>
      </p:sp>
      <p:pic>
        <p:nvPicPr>
          <p:cNvPr id="123" name="Shape 123"/>
          <p:cNvPicPr preferRelativeResize="0"/>
          <p:nvPr/>
        </p:nvPicPr>
        <p:blipFill>
          <a:blip r:embed="rId4">
            <a:alphaModFix/>
          </a:blip>
          <a:stretch>
            <a:fillRect/>
          </a:stretch>
        </p:blipFill>
        <p:spPr>
          <a:xfrm>
            <a:off x="289237" y="4604282"/>
            <a:ext cx="2693194"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0" y="3429000"/>
            <a:ext cx="10512425" cy="431800"/>
          </a:xfrm>
        </p:spPr>
        <p:txBody>
          <a:bodyPr>
            <a:normAutofit fontScale="70000" lnSpcReduction="20000"/>
          </a:bodyPr>
          <a:lstStyle/>
          <a:p>
            <a:pPr lvl="0"/>
            <a:r>
              <a:rPr lang="ko" altLang="ko-KR" dirty="0"/>
              <a:t>Table 3.1. Element Responsibility Catalog for the Second-Level Decomposition</a:t>
            </a:r>
          </a:p>
          <a:p>
            <a:pPr marL="0" indent="0">
              <a:buNone/>
            </a:pPr>
            <a:endParaRPr lang="ko-KR" altLang="en-US" dirty="0"/>
          </a:p>
        </p:txBody>
      </p:sp>
      <p:graphicFrame>
        <p:nvGraphicFramePr>
          <p:cNvPr id="130" name="Shape 130"/>
          <p:cNvGraphicFramePr/>
          <p:nvPr>
            <p:extLst>
              <p:ext uri="{D42A27DB-BD31-4B8C-83A1-F6EECF244321}">
                <p14:modId xmlns:p14="http://schemas.microsoft.com/office/powerpoint/2010/main" val="1736889241"/>
              </p:ext>
            </p:extLst>
          </p:nvPr>
        </p:nvGraphicFramePr>
        <p:xfrm>
          <a:off x="371200" y="3789040"/>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prstGeom prst="rect">
            <a:avLst/>
          </a:prstGeom>
          <a:noFill/>
          <a:ln>
            <a:noFill/>
          </a:ln>
        </p:spPr>
        <p:txBody>
          <a:bodyPr lIns="91425" tIns="91425" rIns="91425" bIns="91425" anchor="ctr" anchorCtr="0">
            <a:noAutofit/>
          </a:bodyPr>
          <a:lstStyle/>
          <a:p>
            <a:pPr marL="400050" lvl="0" indent="-285750">
              <a:spcBef>
                <a:spcPts val="0"/>
              </a:spcBef>
              <a:buClr>
                <a:schemeClr val="dk1"/>
              </a:buClr>
              <a:buSzPct val="100000"/>
            </a:pPr>
            <a:r>
              <a:rPr lang="ko" altLang="ko-KR" dirty="0">
                <a:solidFill>
                  <a:schemeClr val="dk1"/>
                </a:solidFill>
              </a:rPr>
              <a:t>Switch to physical perspective</a:t>
            </a:r>
            <a:endParaRPr lang="en-US" altLang="ko" dirty="0" smtClean="0">
              <a:solidFill>
                <a:schemeClr val="dk1"/>
              </a:solidFill>
            </a:endParaRPr>
          </a:p>
          <a:p>
            <a:pPr marL="400050" lvl="0" indent="-285750" rtl="0">
              <a:spcBef>
                <a:spcPts val="0"/>
              </a:spcBef>
              <a:buClr>
                <a:schemeClr val="dk1"/>
              </a:buClr>
              <a:buSzPct val="100000"/>
            </a:pPr>
            <a:r>
              <a:rPr lang="ko" dirty="0" smtClean="0">
                <a:solidFill>
                  <a:schemeClr val="dk1"/>
                </a:solidFill>
              </a:rPr>
              <a:t>Rationale</a:t>
            </a:r>
            <a:r>
              <a:rPr lang="ko" dirty="0">
                <a:solidFill>
                  <a:schemeClr val="dk1"/>
                </a:solidFill>
              </a:rPr>
              <a:t>: </a:t>
            </a:r>
            <a:endParaRPr lang="en-US" altLang="ko" dirty="0" smtClean="0">
              <a:solidFill>
                <a:schemeClr val="dk1"/>
              </a:solidFill>
            </a:endParaRPr>
          </a:p>
          <a:p>
            <a:pPr marL="800100" lvl="1">
              <a:spcBef>
                <a:spcPts val="0"/>
              </a:spcBef>
              <a:buClr>
                <a:schemeClr val="dk1"/>
              </a:buClr>
              <a:buSzPct val="100000"/>
            </a:pPr>
            <a:r>
              <a:rPr lang="ko" dirty="0" smtClean="0">
                <a:solidFill>
                  <a:schemeClr val="dk1"/>
                </a:solidFill>
                <a:latin typeface="+mj-lt"/>
              </a:rPr>
              <a:t>Security </a:t>
            </a:r>
            <a:r>
              <a:rPr lang="ko" dirty="0">
                <a:solidFill>
                  <a:schemeClr val="dk1"/>
                </a:solidFill>
                <a:latin typeface="+mj-lt"/>
              </a:rPr>
              <a:t>강화와 infrastructure 비용 감소를 위해서 Server의 위치를 Home network 안쪽으로 </a:t>
            </a:r>
            <a:r>
              <a:rPr lang="ko" dirty="0" smtClean="0">
                <a:solidFill>
                  <a:schemeClr val="dk1"/>
                </a:solidFill>
                <a:latin typeface="+mj-lt"/>
              </a:rPr>
              <a:t>결정함</a:t>
            </a:r>
            <a:r>
              <a:rPr lang="en-US" altLang="ko" dirty="0" smtClean="0">
                <a:solidFill>
                  <a:schemeClr val="dk1"/>
                </a:solidFill>
                <a:latin typeface="+mj-lt"/>
              </a:rPr>
              <a:t>	</a:t>
            </a:r>
          </a:p>
          <a:p>
            <a:pPr marL="800100" lvl="1">
              <a:spcBef>
                <a:spcPts val="0"/>
              </a:spcBef>
              <a:buClr>
                <a:schemeClr val="dk1"/>
              </a:buClr>
              <a:buSzPct val="100000"/>
            </a:pPr>
            <a:r>
              <a:rPr lang="ko" dirty="0" smtClean="0">
                <a:solidFill>
                  <a:schemeClr val="dk1"/>
                </a:solidFill>
                <a:latin typeface="+mj-lt"/>
              </a:rPr>
              <a:t>사용자 </a:t>
            </a:r>
            <a:r>
              <a:rPr lang="ko" dirty="0">
                <a:solidFill>
                  <a:schemeClr val="dk1"/>
                </a:solidFill>
                <a:latin typeface="+mj-lt"/>
              </a:rPr>
              <a:t>log와 login에 대해서 local로 관리하기 때문에 외부에 server가 있는 것보다는 security 확보 </a:t>
            </a:r>
            <a:r>
              <a:rPr lang="ko" dirty="0" smtClean="0">
                <a:solidFill>
                  <a:schemeClr val="dk1"/>
                </a:solidFill>
                <a:latin typeface="+mj-lt"/>
              </a:rPr>
              <a:t>가능</a:t>
            </a:r>
            <a:endParaRPr lang="en-US" altLang="ko" dirty="0" smtClean="0">
              <a:solidFill>
                <a:schemeClr val="dk1"/>
              </a:solidFill>
              <a:latin typeface="+mj-lt"/>
            </a:endParaRPr>
          </a:p>
          <a:p>
            <a:pPr marL="800100" lvl="1">
              <a:spcBef>
                <a:spcPts val="0"/>
              </a:spcBef>
              <a:buClr>
                <a:schemeClr val="dk1"/>
              </a:buClr>
              <a:buSzPct val="100000"/>
            </a:pPr>
            <a:r>
              <a:rPr lang="ko" dirty="0" smtClean="0">
                <a:solidFill>
                  <a:schemeClr val="dk1"/>
                </a:solidFill>
                <a:latin typeface="+mj-lt"/>
              </a:rPr>
              <a:t>AP</a:t>
            </a:r>
            <a:r>
              <a:rPr lang="ko" dirty="0">
                <a:solidFill>
                  <a:schemeClr val="dk1"/>
                </a:solidFill>
                <a:latin typeface="+mj-lt"/>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686124"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007058"/>
            <a:ext cx="10513167" cy="477474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195908" y="193505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2039779" y="1647018"/>
            <a:ext cx="6969442" cy="4176464"/>
          </a:xfrm>
          <a:prstGeom prst="rect">
            <a:avLst/>
          </a:prstGeom>
          <a:effectLst>
            <a:outerShdw blurRad="50800" dist="38100" dir="2700000" algn="tl" rotWithShape="0">
              <a:prstClr val="black">
                <a:alpha val="40000"/>
              </a:prstClr>
            </a:outerShdw>
          </a:effectLst>
        </p:spPr>
      </p:pic>
      <p:sp>
        <p:nvSpPr>
          <p:cNvPr id="157" name="Shape 157"/>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rPr>
              <a:t>Apply </a:t>
            </a:r>
            <a:r>
              <a:rPr lang="ko" altLang="ko-KR" dirty="0">
                <a:solidFill>
                  <a:schemeClr val="dk1"/>
                </a:solidFill>
              </a:rPr>
              <a:t>Broker Pattern for QA1 </a:t>
            </a:r>
            <a:endParaRPr dirty="0">
              <a:solidFill>
                <a:schemeClr val="dk1"/>
              </a:solidFill>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fontScale="77500" lnSpcReduction="20000"/>
          </a:bodyPr>
          <a:lstStyle/>
          <a:p>
            <a:pPr lvl="0"/>
            <a:r>
              <a:rPr lang="en-US" altLang="ko-KR" b="1" dirty="0" smtClean="0"/>
              <a:t>Usability</a:t>
            </a:r>
            <a:r>
              <a:rPr lang="en-US" altLang="ko-KR" dirty="0" smtClean="0"/>
              <a:t> : </a:t>
            </a:r>
            <a:r>
              <a:rPr lang="ko" altLang="ko-KR" dirty="0">
                <a:solidFill>
                  <a:schemeClr val="dk1"/>
                </a:solidFill>
              </a:rPr>
              <a:t>Installer can add and remove nodes to the system easily</a:t>
            </a:r>
            <a:r>
              <a:rPr lang="ko" altLang="ko-KR" dirty="0" smtClean="0">
                <a:solidFill>
                  <a:schemeClr val="dk1"/>
                </a:solidFill>
              </a:rPr>
              <a:t>.</a:t>
            </a:r>
            <a:endParaRPr lang="ko" altLang="ko-KR" dirty="0">
              <a:solidFill>
                <a:schemeClr val="dk1"/>
              </a:solidFill>
            </a:endParaRPr>
          </a:p>
        </p:txBody>
      </p:sp>
      <p:pic>
        <p:nvPicPr>
          <p:cNvPr id="160" name="Shape 160"/>
          <p:cNvPicPr preferRelativeResize="0"/>
          <p:nvPr/>
        </p:nvPicPr>
        <p:blipFill>
          <a:blip r:embed="rId4">
            <a:alphaModFix/>
          </a:blip>
          <a:stretch>
            <a:fillRect/>
          </a:stretch>
        </p:blipFill>
        <p:spPr>
          <a:xfrm>
            <a:off x="287261" y="4604282"/>
            <a:ext cx="1996879"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sz="2300" b="1" dirty="0" smtClean="0">
                <a:solidFill>
                  <a:schemeClr val="dk1"/>
                </a:solidFill>
                <a:latin typeface="Arial" panose="020B0604020202020204" pitchFamily="34" charset="0"/>
                <a:cs typeface="Arial" panose="020B0604020202020204" pitchFamily="34" charset="0"/>
              </a:rPr>
              <a:t>Rationale</a:t>
            </a:r>
            <a:r>
              <a:rPr lang="en-US" altLang="ko" sz="2300" dirty="0" smtClean="0">
                <a:solidFill>
                  <a:schemeClr val="dk1"/>
                </a:solidFill>
                <a:latin typeface="Arial" panose="020B0604020202020204" pitchFamily="34" charset="0"/>
                <a:cs typeface="Arial" panose="020B0604020202020204" pitchFamily="34" charset="0"/>
              </a:rPr>
              <a:t>:</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In </a:t>
            </a:r>
            <a:r>
              <a:rPr lang="en-US" altLang="ko" sz="21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2100" dirty="0" err="1">
                <a:solidFill>
                  <a:schemeClr val="dk1"/>
                </a:solidFill>
                <a:latin typeface="Arial" panose="020B0604020202020204" pitchFamily="34" charset="0"/>
                <a:cs typeface="Arial" panose="020B0604020202020204" pitchFamily="34" charset="0"/>
              </a:rPr>
              <a:t>IoT</a:t>
            </a:r>
            <a:r>
              <a:rPr lang="en-US" altLang="ko" sz="2100" dirty="0">
                <a:solidFill>
                  <a:schemeClr val="dk1"/>
                </a:solidFill>
                <a:latin typeface="Arial" panose="020B0604020202020204" pitchFamily="34" charset="0"/>
                <a:cs typeface="Arial" panose="020B0604020202020204" pitchFamily="34" charset="0"/>
              </a:rPr>
              <a:t> Service and Node/Terminal  we used Broker </a:t>
            </a:r>
            <a:r>
              <a:rPr lang="en-US" altLang="ko" sz="21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Broker </a:t>
            </a:r>
            <a:r>
              <a:rPr lang="en-US" altLang="ko" sz="21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2100" dirty="0" err="1">
                <a:solidFill>
                  <a:schemeClr val="dk1"/>
                </a:solidFill>
                <a:latin typeface="Arial" panose="020B0604020202020204" pitchFamily="34" charset="0"/>
                <a:cs typeface="Arial" panose="020B0604020202020204" pitchFamily="34" charset="0"/>
              </a:rPr>
              <a:t>identity,location</a:t>
            </a:r>
            <a:r>
              <a:rPr lang="en-US" altLang="ko" sz="21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2100" dirty="0" err="1">
                <a:solidFill>
                  <a:schemeClr val="dk1"/>
                </a:solidFill>
                <a:latin typeface="Arial" panose="020B0604020202020204" pitchFamily="34" charset="0"/>
                <a:cs typeface="Arial" panose="020B0604020202020204" pitchFamily="34" charset="0"/>
              </a:rPr>
              <a:t>benifit</a:t>
            </a:r>
            <a:r>
              <a:rPr lang="en-US" altLang="ko" sz="2100" dirty="0">
                <a:solidFill>
                  <a:schemeClr val="dk1"/>
                </a:solidFill>
                <a:latin typeface="Arial" panose="020B0604020202020204" pitchFamily="34" charset="0"/>
                <a:cs typeface="Arial" panose="020B0604020202020204" pitchFamily="34" charset="0"/>
              </a:rPr>
              <a:t> for the </a:t>
            </a:r>
            <a:r>
              <a:rPr lang="en-US" altLang="ko" sz="21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We </a:t>
            </a:r>
            <a:r>
              <a:rPr lang="en-US" altLang="ko" sz="2100" dirty="0">
                <a:solidFill>
                  <a:schemeClr val="dk1"/>
                </a:solidFill>
                <a:latin typeface="Arial" panose="020B0604020202020204" pitchFamily="34" charset="0"/>
                <a:cs typeface="Arial" panose="020B0604020202020204" pitchFamily="34" charset="0"/>
              </a:rPr>
              <a:t>considered </a:t>
            </a:r>
            <a:r>
              <a:rPr lang="en-US" altLang="ko" sz="2100" b="1" dirty="0">
                <a:solidFill>
                  <a:schemeClr val="dk1"/>
                </a:solidFill>
                <a:latin typeface="Arial" panose="020B0604020202020204" pitchFamily="34" charset="0"/>
                <a:cs typeface="Arial" panose="020B0604020202020204" pitchFamily="34" charset="0"/>
              </a:rPr>
              <a:t>Broker Pattern</a:t>
            </a:r>
            <a:r>
              <a:rPr lang="en-US" altLang="ko" sz="21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9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0" y="3068638"/>
            <a:ext cx="10512425" cy="431800"/>
          </a:xfrm>
        </p:spPr>
        <p:txBody>
          <a:bodyPr>
            <a:normAutofit fontScale="70000" lnSpcReduction="20000"/>
          </a:bodyPr>
          <a:lstStyle/>
          <a:p>
            <a:pPr lvl="0"/>
            <a:r>
              <a:rPr lang="ko" altLang="ko-KR" dirty="0"/>
              <a:t>Table 4.1. Element Responsibility Catalog for the Second-Level Decomposition</a:t>
            </a:r>
          </a:p>
          <a:p>
            <a:endParaRPr lang="ko-KR" altLang="en-US" dirty="0"/>
          </a:p>
        </p:txBody>
      </p:sp>
      <p:graphicFrame>
        <p:nvGraphicFramePr>
          <p:cNvPr id="167" name="Shape 167"/>
          <p:cNvGraphicFramePr/>
          <p:nvPr>
            <p:extLst>
              <p:ext uri="{D42A27DB-BD31-4B8C-83A1-F6EECF244321}">
                <p14:modId xmlns:p14="http://schemas.microsoft.com/office/powerpoint/2010/main" val="952565704"/>
              </p:ext>
            </p:extLst>
          </p:nvPr>
        </p:nvGraphicFramePr>
        <p:xfrm>
          <a:off x="371200" y="34288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3000" y="1647018"/>
            <a:ext cx="3963000" cy="4176464"/>
          </a:xfrm>
          <a:prstGeom prst="rect">
            <a:avLst/>
          </a:prstGeom>
          <a:effectLst>
            <a:outerShdw blurRad="50800" dist="38100" dir="2700000" algn="tl" rotWithShape="0">
              <a:prstClr val="black">
                <a:alpha val="40000"/>
              </a:prstClr>
            </a:outerShdw>
          </a:effectLst>
        </p:spPr>
      </p:pic>
      <p:sp>
        <p:nvSpPr>
          <p:cNvPr id="173" name="Shape 173"/>
          <p:cNvSpPr txBox="1">
            <a:spLocks noGrp="1"/>
          </p:cNvSpPr>
          <p:nvPr>
            <p:ph idx="1"/>
          </p:nvPr>
        </p:nvSpPr>
        <p:spPr>
          <a:prstGeom prst="rect">
            <a:avLst/>
          </a:prstGeom>
          <a:noFill/>
          <a:ln>
            <a:noFill/>
          </a:ln>
        </p:spPr>
        <p:txBody>
          <a:bodyPr lIns="91425" tIns="91425" rIns="91425" bIns="91425" anchor="ctr" anchorCtr="0">
            <a:noAutofit/>
          </a:bodyPr>
          <a:lstStyle/>
          <a:p>
            <a:pPr>
              <a:spcBef>
                <a:spcPts val="0"/>
              </a:spcBef>
            </a:pPr>
            <a:r>
              <a:rPr lang="en-US" altLang="ko" dirty="0" smtClean="0">
                <a:solidFill>
                  <a:prstClr val="black"/>
                </a:solidFill>
              </a:rPr>
              <a:t>for </a:t>
            </a:r>
            <a:r>
              <a:rPr lang="en-US" altLang="ko" dirty="0">
                <a:solidFill>
                  <a:prstClr val="black"/>
                </a:solidFill>
              </a:rPr>
              <a:t>QA4</a:t>
            </a:r>
            <a:endParaRPr dirty="0"/>
          </a:p>
        </p:txBody>
      </p:sp>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fontScale="70000" lnSpcReduction="20000"/>
          </a:bodyPr>
          <a:lstStyle/>
          <a:p>
            <a:pPr lvl="0"/>
            <a:r>
              <a:rPr lang="en-US" altLang="ko-KR" b="1" dirty="0" smtClean="0"/>
              <a:t>Extensibility </a:t>
            </a:r>
            <a:r>
              <a:rPr lang="en-US" altLang="ko-KR" dirty="0" smtClean="0"/>
              <a:t>: </a:t>
            </a:r>
            <a:r>
              <a:rPr lang="ko" altLang="ko-KR" dirty="0">
                <a:solidFill>
                  <a:schemeClr val="dk1"/>
                </a:solidFill>
              </a:rPr>
              <a:t>The system should make it easy for application </a:t>
            </a:r>
            <a:r>
              <a:rPr lang="ko" altLang="ko-KR" dirty="0" smtClean="0">
                <a:solidFill>
                  <a:schemeClr val="dk1"/>
                </a:solidFill>
              </a:rPr>
              <a:t>developers</a:t>
            </a:r>
            <a:endParaRPr lang="ko" altLang="ko-KR" dirty="0">
              <a:solidFill>
                <a:schemeClr val="dk1"/>
              </a:solidFill>
            </a:endParaRPr>
          </a:p>
        </p:txBody>
      </p:sp>
      <p:pic>
        <p:nvPicPr>
          <p:cNvPr id="176" name="Shape 176"/>
          <p:cNvPicPr preferRelativeResize="0"/>
          <p:nvPr/>
        </p:nvPicPr>
        <p:blipFill>
          <a:blip r:embed="rId4">
            <a:alphaModFix/>
          </a:blip>
          <a:stretch>
            <a:fillRect/>
          </a:stretch>
        </p:blipFill>
        <p:spPr>
          <a:xfrm>
            <a:off x="267916" y="4604282"/>
            <a:ext cx="2704703"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val="40179308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b="1" dirty="0" smtClean="0">
                <a:solidFill>
                  <a:schemeClr val="dk1"/>
                </a:solidFill>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err="1">
                <a:solidFill>
                  <a:schemeClr val="dk1"/>
                </a:solidFill>
                <a:latin typeface="Arial" panose="020B0604020202020204" pitchFamily="34" charset="0"/>
              </a:rPr>
              <a:t>Authetificate</a:t>
            </a:r>
            <a:r>
              <a:rPr lang="en-US" altLang="ko" sz="1600" b="1" dirty="0">
                <a:solidFill>
                  <a:schemeClr val="dk1"/>
                </a:solidFill>
                <a:latin typeface="Arial" panose="020B0604020202020204" pitchFamily="34" charset="0"/>
              </a:rPr>
              <a:t> Actors</a:t>
            </a:r>
            <a:r>
              <a:rPr lang="en-US" altLang="ko" sz="1600" dirty="0">
                <a:solidFill>
                  <a:schemeClr val="dk1"/>
                </a:solidFill>
                <a:latin typeface="Arial" panose="020B0604020202020204" pitchFamily="34" charset="0"/>
              </a:rPr>
              <a:t>, in order to </a:t>
            </a:r>
            <a:r>
              <a:rPr lang="en-US" altLang="ko" sz="1600" dirty="0" err="1">
                <a:solidFill>
                  <a:schemeClr val="dk1"/>
                </a:solidFill>
                <a:latin typeface="Arial" panose="020B0604020202020204" pitchFamily="34" charset="0"/>
              </a:rPr>
              <a:t>achive</a:t>
            </a:r>
            <a:r>
              <a:rPr lang="en-US" altLang="ko" sz="1600" dirty="0">
                <a:solidFill>
                  <a:schemeClr val="dk1"/>
                </a:solidFill>
                <a:latin typeface="Arial" panose="020B0604020202020204" pitchFamily="34" charset="0"/>
              </a:rPr>
              <a:t> 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endParaRPr lang="ko-KR" altLang="en-US" dirty="0"/>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0" y="3284538"/>
            <a:ext cx="10512425" cy="431800"/>
          </a:xfrm>
        </p:spPr>
        <p:txBody>
          <a:bodyPr>
            <a:normAutofit fontScale="70000" lnSpcReduction="20000"/>
          </a:bodyPr>
          <a:lstStyle/>
          <a:p>
            <a:pPr lvl="0"/>
            <a:r>
              <a:rPr lang="ko" altLang="ko-KR" dirty="0"/>
              <a:t>Table 5.1. Element Responsibility Catalog for the Second-Level Decomposition</a:t>
            </a:r>
          </a:p>
          <a:p>
            <a:endParaRPr lang="ko-KR" altLang="en-US" dirty="0"/>
          </a:p>
        </p:txBody>
      </p:sp>
      <p:graphicFrame>
        <p:nvGraphicFramePr>
          <p:cNvPr id="183" name="Shape 183"/>
          <p:cNvGraphicFramePr/>
          <p:nvPr>
            <p:extLst>
              <p:ext uri="{D42A27DB-BD31-4B8C-83A1-F6EECF244321}">
                <p14:modId xmlns:p14="http://schemas.microsoft.com/office/powerpoint/2010/main" val="603300738"/>
              </p:ext>
            </p:extLst>
          </p:nvPr>
        </p:nvGraphicFramePr>
        <p:xfrm>
          <a:off x="371200" y="362573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0544" y="2301686"/>
            <a:ext cx="5290571" cy="2978355"/>
          </a:xfrm>
          <a:prstGeom prst="rect">
            <a:avLst/>
          </a:prstGeom>
          <a:effectLst>
            <a:outerShdw blurRad="50800" dist="38100" dir="2700000" algn="tl" rotWithShape="0">
              <a:prstClr val="black">
                <a:alpha val="40000"/>
              </a:prstClr>
            </a:outerShdw>
          </a:effectLst>
        </p:spPr>
      </p:pic>
      <p:pic>
        <p:nvPicPr>
          <p:cNvPr id="11" name="그림 10"/>
          <p:cNvPicPr>
            <a:picLocks noChangeAspect="1"/>
          </p:cNvPicPr>
          <p:nvPr/>
        </p:nvPicPr>
        <p:blipFill>
          <a:blip r:embed="rId4"/>
          <a:stretch>
            <a:fillRect/>
          </a:stretch>
        </p:blipFill>
        <p:spPr>
          <a:xfrm>
            <a:off x="5570098" y="1681162"/>
            <a:ext cx="5210985" cy="3980086"/>
          </a:xfrm>
          <a:prstGeom prst="rect">
            <a:avLst/>
          </a:prstGeom>
          <a:effectLst>
            <a:outerShdw blurRad="50800" dist="38100" dir="2700000" algn="tl" rotWithShape="0">
              <a:prstClr val="black">
                <a:alpha val="40000"/>
              </a:prstClr>
            </a:outerShdw>
          </a:effectLst>
        </p:spPr>
      </p:pic>
      <p:sp>
        <p:nvSpPr>
          <p:cNvPr id="189" name="Shape 189"/>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rPr>
              <a:t>Node &amp; Terminal Decomposition</a:t>
            </a: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pic>
        <p:nvPicPr>
          <p:cNvPr id="12" name="Shape 107"/>
          <p:cNvPicPr preferRelativeResize="0"/>
          <p:nvPr/>
        </p:nvPicPr>
        <p:blipFill>
          <a:blip r:embed="rId5">
            <a:alphaModFix/>
          </a:blip>
          <a:stretch>
            <a:fillRect/>
          </a:stretch>
        </p:blipFill>
        <p:spPr>
          <a:xfrm>
            <a:off x="8908876" y="698778"/>
            <a:ext cx="1866918" cy="931168"/>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sz="1600" b="1"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Considering </a:t>
            </a:r>
            <a:r>
              <a:rPr lang="en-US" altLang="ko" sz="1600" dirty="0">
                <a:solidFill>
                  <a:schemeClr val="dk1"/>
                </a:solidFill>
                <a:latin typeface="Arial" panose="020B0604020202020204" pitchFamily="34" charset="0"/>
                <a:cs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cs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Terminal </a:t>
            </a:r>
            <a:r>
              <a:rPr lang="en-US" altLang="ko" sz="1600" dirty="0">
                <a:solidFill>
                  <a:schemeClr val="dk1"/>
                </a:solidFill>
                <a:latin typeface="Arial" panose="020B0604020202020204" pitchFamily="34" charset="0"/>
                <a:cs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cs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The </a:t>
            </a:r>
            <a:r>
              <a:rPr lang="en-US" altLang="ko" sz="1600" dirty="0">
                <a:solidFill>
                  <a:schemeClr val="dk1"/>
                </a:solidFill>
                <a:latin typeface="Arial" panose="020B0604020202020204" pitchFamily="34" charset="0"/>
                <a:cs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cs typeface="Arial" panose="020B0604020202020204" pitchFamily="34" charset="0"/>
              </a:rPr>
              <a:t>develop</a:t>
            </a:r>
            <a:endParaRPr lang="en-US" altLang="ko" sz="1600" dirty="0">
              <a:solidFill>
                <a:schemeClr val="dk1"/>
              </a:solidFill>
              <a:latin typeface="Arial" panose="020B0604020202020204" pitchFamily="34" charset="0"/>
              <a:cs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0" y="3068638"/>
            <a:ext cx="10512425" cy="431800"/>
          </a:xfrm>
        </p:spPr>
        <p:txBody>
          <a:bodyPr>
            <a:normAutofit fontScale="70000" lnSpcReduction="20000"/>
          </a:bodyPr>
          <a:lstStyle/>
          <a:p>
            <a:pPr lvl="0"/>
            <a:r>
              <a:rPr lang="ko" altLang="ko-KR" dirty="0"/>
              <a:t>Table 6.1. Element Responsibility Catalog for the Second-Level Decomposition</a:t>
            </a:r>
          </a:p>
          <a:p>
            <a:endParaRPr lang="ko-KR" altLang="en-US" dirty="0"/>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656258"/>
            <a:ext cx="9525693" cy="5868450"/>
          </a:xfrm>
          <a:prstGeom prst="rect">
            <a:avLst/>
          </a:prstGeom>
          <a:effectLst>
            <a:outerShdw blurRad="50800" dist="38100" dir="2700000" algn="tl" rotWithShape="0">
              <a:prstClr val="black">
                <a:alpha val="40000"/>
              </a:prstClr>
            </a:outerShdw>
          </a:effectLst>
        </p:spPr>
      </p:pic>
      <p:sp>
        <p:nvSpPr>
          <p:cNvPr id="4" name="내용 개체 틀 3"/>
          <p:cNvSpPr>
            <a:spLocks noGrp="1"/>
          </p:cNvSpPr>
          <p:nvPr>
            <p:ph idx="1"/>
          </p:nvPr>
        </p:nvSpPr>
        <p:spPr/>
        <p:txBody>
          <a:bodyPr/>
          <a:lstStyle/>
          <a:p>
            <a:endParaRPr lang="ko-KR" altLang="en-US"/>
          </a:p>
        </p:txBody>
      </p:sp>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5" name="내용 개체 틀 4"/>
          <p:cNvSpPr>
            <a:spLocks noGrp="1"/>
          </p:cNvSpPr>
          <p:nvPr>
            <p:ph idx="1"/>
          </p:nvPr>
        </p:nvSpPr>
        <p:spPr/>
        <p:txBody>
          <a:bodyPr/>
          <a:lstStyle/>
          <a:p>
            <a:endParaRPr lang="ko-KR" altLang="en-US" dirty="0"/>
          </a:p>
        </p:txBody>
      </p:sp>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4" name="제목 3"/>
          <p:cNvSpPr>
            <a:spLocks noGrp="1"/>
          </p:cNvSpPr>
          <p:nvPr>
            <p:ph type="title"/>
          </p:nvPr>
        </p:nvSpPr>
        <p:spPr/>
        <p:txBody>
          <a:bodyPr/>
          <a:lstStyle/>
          <a:p>
            <a:endParaRPr lang="ko-KR" altLang="en-US"/>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5" name="내용 개체 틀 4"/>
          <p:cNvSpPr>
            <a:spLocks noGrp="1"/>
          </p:cNvSpPr>
          <p:nvPr>
            <p:ph idx="1"/>
          </p:nvPr>
        </p:nvSpPr>
        <p:spPr/>
        <p:txBody>
          <a:bodyPr/>
          <a:lstStyle/>
          <a:p>
            <a:endParaRPr lang="ko-KR" altLang="en-US"/>
          </a:p>
        </p:txBody>
      </p:sp>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latin typeface="Arial" panose="020B0604020202020204" pitchFamily="34" charset="0"/>
              </a:rPr>
              <a:t>Table D1. Element Responsibility Catalog for </a:t>
            </a:r>
            <a:r>
              <a:rPr lang="en-US" altLang="ko" dirty="0" err="1"/>
              <a:t>IoT</a:t>
            </a:r>
            <a:r>
              <a:rPr lang="en-US" altLang="ko" dirty="0"/>
              <a:t> Service </a:t>
            </a:r>
            <a:r>
              <a:rPr lang="ko" altLang="ko-KR" dirty="0" smtClean="0">
                <a:solidFill>
                  <a:schemeClr val="dk1"/>
                </a:solidFill>
                <a:latin typeface="Arial" panose="020B0604020202020204" pitchFamily="34" charset="0"/>
              </a:rPr>
              <a:t>detail </a:t>
            </a:r>
            <a:r>
              <a:rPr lang="ko" altLang="ko-KR" dirty="0">
                <a:solidFill>
                  <a:schemeClr val="dk1"/>
                </a:solidFill>
                <a:latin typeface="Arial" panose="020B0604020202020204" pitchFamily="34" charset="0"/>
              </a:rPr>
              <a:t>design</a:t>
            </a:r>
          </a:p>
          <a:p>
            <a:endParaRPr lang="ko-KR" altLang="en-US"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1418253955"/>
              </p:ext>
            </p:extLst>
          </p:nvPr>
        </p:nvGraphicFramePr>
        <p:xfrm>
          <a:off x="371200" y="958300"/>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t>Table D2. Element Responsibility Catalog for </a:t>
            </a:r>
            <a:r>
              <a:rPr lang="en-US" altLang="ko" dirty="0" err="1" smtClean="0"/>
              <a:t>IoT</a:t>
            </a:r>
            <a:r>
              <a:rPr lang="en-US" altLang="ko" dirty="0" smtClean="0"/>
              <a:t> Service </a:t>
            </a:r>
            <a:r>
              <a:rPr lang="ko" altLang="ko-KR" dirty="0" smtClean="0"/>
              <a:t>detail </a:t>
            </a:r>
            <a:r>
              <a:rPr lang="ko" altLang="ko-KR" dirty="0"/>
              <a:t>design</a:t>
            </a:r>
          </a:p>
          <a:p>
            <a:endParaRPr lang="ko-KR" altLang="en-US" dirty="0"/>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3036990269"/>
              </p:ext>
            </p:extLst>
          </p:nvPr>
        </p:nvGraphicFramePr>
        <p:xfrm>
          <a:off x="371200" y="958300"/>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D3. Element Responsibility Catalog for </a:t>
            </a:r>
            <a:r>
              <a:rPr lang="en-US" altLang="ko" dirty="0" smtClean="0">
                <a:solidFill>
                  <a:schemeClr val="dk1"/>
                </a:solidFill>
              </a:rPr>
              <a:t>Terminal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2056632672"/>
              </p:ext>
            </p:extLst>
          </p:nvPr>
        </p:nvGraphicFramePr>
        <p:xfrm>
          <a:off x="371200" y="958300"/>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내용 개체 틀 18"/>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5" name="제목 4"/>
          <p:cNvSpPr>
            <a:spLocks noGrp="1"/>
          </p:cNvSpPr>
          <p:nvPr>
            <p:ph type="title"/>
          </p:nvPr>
        </p:nvSpPr>
        <p:spPr/>
        <p:txBody>
          <a:bodyPr/>
          <a:lstStyle/>
          <a:p>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8"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TotalTime>
  <Words>5099</Words>
  <Application>Microsoft Office PowerPoint</Application>
  <PresentationFormat>사용자 지정</PresentationFormat>
  <Paragraphs>1223</Paragraphs>
  <Slides>59</Slides>
  <Notes>25</Notes>
  <HiddenSlides>0</HiddenSlides>
  <MMClips>0</MMClips>
  <ScaleCrop>false</ScaleCrop>
  <HeadingPairs>
    <vt:vector size="4" baseType="variant">
      <vt:variant>
        <vt:lpstr>테마</vt:lpstr>
      </vt:variant>
      <vt:variant>
        <vt:i4>1</vt:i4>
      </vt:variant>
      <vt:variant>
        <vt:lpstr>슬라이드 제목</vt:lpstr>
      </vt:variant>
      <vt:variant>
        <vt:i4>59</vt:i4>
      </vt:variant>
    </vt:vector>
  </HeadingPairs>
  <TitlesOfParts>
    <vt:vector size="60" baseType="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292</cp:revision>
  <dcterms:created xsi:type="dcterms:W3CDTF">2015-05-20T02:13:37Z</dcterms:created>
  <dcterms:modified xsi:type="dcterms:W3CDTF">2015-06-25T20:07:09Z</dcterms:modified>
</cp:coreProperties>
</file>