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5" r:id="rId3"/>
    <p:sldId id="266" r:id="rId4"/>
    <p:sldId id="267" r:id="rId5"/>
    <p:sldId id="268" r:id="rId6"/>
    <p:sldId id="269" r:id="rId7"/>
    <p:sldId id="270" r:id="rId8"/>
    <p:sldId id="271" r:id="rId9"/>
    <p:sldId id="280" r:id="rId10"/>
    <p:sldId id="281"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00" r:id="rId37"/>
    <p:sldId id="283" r:id="rId38"/>
    <p:sldId id="293" r:id="rId39"/>
    <p:sldId id="294" r:id="rId40"/>
    <p:sldId id="295" r:id="rId41"/>
    <p:sldId id="296" r:id="rId42"/>
    <p:sldId id="297" r:id="rId43"/>
    <p:sldId id="302" r:id="rId44"/>
    <p:sldId id="332" r:id="rId45"/>
    <p:sldId id="284" r:id="rId46"/>
    <p:sldId id="285" r:id="rId47"/>
    <p:sldId id="291" r:id="rId48"/>
    <p:sldId id="292" r:id="rId49"/>
    <p:sldId id="286" r:id="rId50"/>
    <p:sldId id="301" r:id="rId51"/>
    <p:sldId id="287" r:id="rId52"/>
    <p:sldId id="289" r:id="rId53"/>
    <p:sldId id="305" r:id="rId54"/>
    <p:sldId id="306" r:id="rId55"/>
    <p:sldId id="307" r:id="rId56"/>
    <p:sldId id="308" r:id="rId57"/>
    <p:sldId id="309" r:id="rId58"/>
    <p:sldId id="310" r:id="rId59"/>
    <p:sldId id="311" r:id="rId60"/>
    <p:sldId id="290" r:id="rId61"/>
    <p:sldId id="333" r:id="rId62"/>
    <p:sldId id="334" r:id="rId63"/>
    <p:sldId id="322" r:id="rId64"/>
    <p:sldId id="323" r:id="rId65"/>
    <p:sldId id="324" r:id="rId66"/>
    <p:sldId id="325" r:id="rId67"/>
    <p:sldId id="326" r:id="rId68"/>
    <p:sldId id="327" r:id="rId69"/>
    <p:sldId id="328" r:id="rId70"/>
    <p:sldId id="329" r:id="rId71"/>
    <p:sldId id="330" r:id="rId72"/>
    <p:sldId id="331" r:id="rId73"/>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186" autoAdjust="0"/>
  </p:normalViewPr>
  <p:slideViewPr>
    <p:cSldViewPr>
      <p:cViewPr>
        <p:scale>
          <a:sx n="75" d="100"/>
          <a:sy n="75" d="100"/>
        </p:scale>
        <p:origin x="714" y="36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2"/>
            <c:bubble3D val="0"/>
            <c:spPr>
              <a:solidFill>
                <a:srgbClr val="00B050"/>
              </a:solidFill>
            </c:spPr>
          </c:dPt>
          <c:dPt>
            <c:idx val="6"/>
            <c:bubble3D val="0"/>
            <c:spPr>
              <a:solidFill>
                <a:schemeClr val="accent3"/>
              </a:solidFill>
            </c:spPr>
          </c:dPt>
          <c:dLbls>
            <c:dLbl>
              <c:idx val="0"/>
              <c:layout>
                <c:manualLayout>
                  <c:x val="0.10730115993565323"/>
                  <c:y val="-0.14882736432139532"/>
                </c:manualLayout>
              </c:layout>
              <c:tx>
                <c:rich>
                  <a:bodyPr/>
                  <a:lstStyle/>
                  <a:p>
                    <a:pPr>
                      <a:defRPr sz="1200"/>
                    </a:pPr>
                    <a:r>
                      <a:rPr lang="en-US" altLang="ko-KR" sz="1200"/>
                      <a:t>Develop</a:t>
                    </a:r>
                  </a:p>
                  <a:p>
                    <a:pPr>
                      <a:defRPr sz="1200"/>
                    </a:pPr>
                    <a:r>
                      <a:rPr lang="en-US" altLang="ko-KR" sz="1200"/>
                      <a:t>27%</a:t>
                    </a:r>
                  </a:p>
                </c:rich>
              </c:tx>
              <c:spPr/>
              <c:showLegendKey val="0"/>
              <c:showVal val="0"/>
              <c:showCatName val="0"/>
              <c:showSerName val="0"/>
              <c:showPercent val="1"/>
              <c:showBubbleSize val="0"/>
              <c:extLst>
                <c:ext xmlns:c15="http://schemas.microsoft.com/office/drawing/2012/chart" uri="{CE6537A1-D6FC-4f65-9D91-7224C49458BB}"/>
              </c:extLst>
            </c:dLbl>
            <c:dLbl>
              <c:idx val="1"/>
              <c:layout>
                <c:manualLayout>
                  <c:x val="8.0583354500042337E-2"/>
                  <c:y val="0.16207001006594607"/>
                </c:manualLayout>
              </c:layout>
              <c:tx>
                <c:rich>
                  <a:bodyPr/>
                  <a:lstStyle/>
                  <a:p>
                    <a:r>
                      <a:rPr lang="en-US" altLang="ko-KR" sz="1200"/>
                      <a:t>Test</a:t>
                    </a:r>
                  </a:p>
                  <a:p>
                    <a:r>
                      <a:rPr lang="en-US" altLang="ko-KR" sz="1200"/>
                      <a:t>20%</a:t>
                    </a:r>
                  </a:p>
                </c:rich>
              </c:tx>
              <c:showLegendKey val="0"/>
              <c:showVal val="0"/>
              <c:showCatName val="0"/>
              <c:showSerName val="0"/>
              <c:showPercent val="1"/>
              <c:showBubbleSize val="0"/>
              <c:extLst>
                <c:ext xmlns:c15="http://schemas.microsoft.com/office/drawing/2012/chart" uri="{CE6537A1-D6FC-4f65-9D91-7224C49458BB}"/>
              </c:extLst>
            </c:dLbl>
            <c:dLbl>
              <c:idx val="6"/>
              <c:layout>
                <c:manualLayout>
                  <c:x val="-0.16203703452731058"/>
                  <c:y val="1.0545948637449258E-2"/>
                </c:manualLayout>
              </c:layout>
              <c:tx>
                <c:rich>
                  <a:bodyPr/>
                  <a:lstStyle/>
                  <a:p>
                    <a:r>
                      <a:rPr lang="en-US" altLang="en-US" sz="1200"/>
                      <a:t>Architect</a:t>
                    </a:r>
                  </a:p>
                  <a:p>
                    <a:r>
                      <a:rPr lang="en-US" altLang="en-US" sz="1200"/>
                      <a:t>53%</a:t>
                    </a:r>
                  </a:p>
                </c:rich>
              </c:tx>
              <c:showLegendKey val="0"/>
              <c:showVal val="1"/>
              <c:showCatName val="0"/>
              <c:showSerName val="0"/>
              <c:showPercent val="1"/>
              <c:showBubbleSize val="0"/>
              <c:extLst>
                <c:ext xmlns:c15="http://schemas.microsoft.com/office/drawing/2012/chart" uri="{CE6537A1-D6FC-4f65-9D91-7224C49458BB}"/>
              </c:extLst>
            </c:dLbl>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Sheet1!$D$20:$D$25</c:f>
              <c:strCache>
                <c:ptCount val="6"/>
                <c:pt idx="0">
                  <c:v>Development</c:v>
                </c:pt>
                <c:pt idx="1">
                  <c:v>Test</c:v>
                </c:pt>
                <c:pt idx="2">
                  <c:v>Planing</c:v>
                </c:pt>
                <c:pt idx="3">
                  <c:v>Analysis</c:v>
                </c:pt>
                <c:pt idx="4">
                  <c:v>Design</c:v>
                </c:pt>
                <c:pt idx="5">
                  <c:v>Prototype</c:v>
                </c:pt>
              </c:strCache>
            </c:strRef>
          </c:cat>
          <c:val>
            <c:numRef>
              <c:f>Sheet1!$E$20:$E$25</c:f>
              <c:numCache>
                <c:formatCode>General</c:formatCode>
                <c:ptCount val="6"/>
                <c:pt idx="0">
                  <c:v>181</c:v>
                </c:pt>
                <c:pt idx="1">
                  <c:v>135</c:v>
                </c:pt>
                <c:pt idx="2">
                  <c:v>33</c:v>
                </c:pt>
                <c:pt idx="3">
                  <c:v>141</c:v>
                </c:pt>
                <c:pt idx="4">
                  <c:v>128</c:v>
                </c:pt>
                <c:pt idx="5">
                  <c:v>54</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manualLayout>
          <c:xMode val="edge"/>
          <c:yMode val="edge"/>
          <c:x val="0.8161177443181048"/>
          <c:y val="0.29281278746909045"/>
          <c:w val="0.15599568126273372"/>
          <c:h val="0.35161489058240708"/>
        </c:manualLayout>
      </c:layout>
      <c:overlay val="0"/>
      <c:txPr>
        <a:bodyPr/>
        <a:lstStyle/>
        <a:p>
          <a:pPr>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
              <c:idx val="0"/>
              <c:layout>
                <c:manualLayout>
                  <c:x val="-0.1001640242124206"/>
                  <c:y val="-0.25794248059418107"/>
                </c:manualLayout>
              </c:layout>
              <c:tx>
                <c:rich>
                  <a:bodyPr/>
                  <a:lstStyle/>
                  <a:p>
                    <a:r>
                      <a:rPr lang="en-US" altLang="en-US" sz="1200"/>
                      <a:t>72.1%</a:t>
                    </a:r>
                  </a:p>
                </c:rich>
              </c:tx>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altLang="en-US" sz="1200"/>
                      <a:t>19.3%</a:t>
                    </a:r>
                  </a:p>
                </c:rich>
              </c:tx>
              <c:showLegendKey val="0"/>
              <c:showVal val="1"/>
              <c:showCatName val="0"/>
              <c:showSerName val="0"/>
              <c:showPercent val="0"/>
              <c:showBubbleSize val="0"/>
              <c:extLst>
                <c:ext xmlns:c15="http://schemas.microsoft.com/office/drawing/2012/chart" uri="{CE6537A1-D6FC-4f65-9D91-7224C49458BB}"/>
              </c:extLst>
            </c:dLbl>
            <c:dLbl>
              <c:idx val="2"/>
              <c:tx>
                <c:rich>
                  <a:bodyPr/>
                  <a:lstStyle/>
                  <a:p>
                    <a:r>
                      <a:rPr lang="en-US" altLang="en-US" sz="1200"/>
                      <a:t>8.6%</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Sheet1!$C$16:$C$18</c:f>
              <c:strCache>
                <c:ptCount val="3"/>
                <c:pt idx="0">
                  <c:v>Architect</c:v>
                </c:pt>
                <c:pt idx="1">
                  <c:v>Development</c:v>
                </c:pt>
                <c:pt idx="2">
                  <c:v>Test</c:v>
                </c:pt>
              </c:strCache>
            </c:strRef>
          </c:cat>
          <c:val>
            <c:numRef>
              <c:f>Sheet1!$K$16:$K$18</c:f>
              <c:numCache>
                <c:formatCode>0.0%</c:formatCode>
                <c:ptCount val="3"/>
                <c:pt idx="0">
                  <c:v>0.72062663185378595</c:v>
                </c:pt>
                <c:pt idx="1">
                  <c:v>0.19321148825065274</c:v>
                </c:pt>
                <c:pt idx="2">
                  <c:v>8.6161879895561358E-2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5001443569553807"/>
          <c:y val="0.37442403032954213"/>
          <c:w val="0.2711225380070128"/>
          <c:h val="0.32162420873861358"/>
        </c:manualLayout>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Sheet1!$C$5:$C$11</c:f>
              <c:strCache>
                <c:ptCount val="7"/>
                <c:pt idx="0">
                  <c:v>Planing</c:v>
                </c:pt>
                <c:pt idx="1">
                  <c:v>Analysis</c:v>
                </c:pt>
                <c:pt idx="2">
                  <c:v>Design</c:v>
                </c:pt>
                <c:pt idx="3">
                  <c:v>Prototype</c:v>
                </c:pt>
                <c:pt idx="4">
                  <c:v>Detail design</c:v>
                </c:pt>
                <c:pt idx="5">
                  <c:v>Implement</c:v>
                </c:pt>
                <c:pt idx="6">
                  <c:v>Test</c:v>
                </c:pt>
              </c:strCache>
            </c:strRef>
          </c:cat>
          <c:val>
            <c:numRef>
              <c:f>Sheet1!$H$5:$H$11</c:f>
              <c:numCache>
                <c:formatCode>General</c:formatCode>
                <c:ptCount val="7"/>
                <c:pt idx="0">
                  <c:v>40</c:v>
                </c:pt>
                <c:pt idx="1">
                  <c:v>147</c:v>
                </c:pt>
                <c:pt idx="2">
                  <c:v>288</c:v>
                </c:pt>
                <c:pt idx="3">
                  <c:v>77</c:v>
                </c:pt>
                <c:pt idx="4">
                  <c:v>50</c:v>
                </c:pt>
                <c:pt idx="5">
                  <c:v>98</c:v>
                </c:pt>
                <c:pt idx="6">
                  <c:v>66</c:v>
                </c:pt>
              </c:numCache>
            </c:numRef>
          </c:val>
        </c:ser>
        <c:dLbls>
          <c:showLegendKey val="0"/>
          <c:showVal val="0"/>
          <c:showCatName val="0"/>
          <c:showSerName val="0"/>
          <c:showPercent val="0"/>
          <c:showBubbleSize val="0"/>
        </c:dLbls>
        <c:gapWidth val="150"/>
        <c:axId val="197951856"/>
        <c:axId val="197950176"/>
      </c:barChart>
      <c:catAx>
        <c:axId val="197951856"/>
        <c:scaling>
          <c:orientation val="minMax"/>
        </c:scaling>
        <c:delete val="0"/>
        <c:axPos val="b"/>
        <c:numFmt formatCode="General" sourceLinked="0"/>
        <c:majorTickMark val="out"/>
        <c:minorTickMark val="none"/>
        <c:tickLblPos val="nextTo"/>
        <c:crossAx val="197950176"/>
        <c:crosses val="autoZero"/>
        <c:auto val="1"/>
        <c:lblAlgn val="ctr"/>
        <c:lblOffset val="100"/>
        <c:noMultiLvlLbl val="0"/>
      </c:catAx>
      <c:valAx>
        <c:axId val="197950176"/>
        <c:scaling>
          <c:orientation val="minMax"/>
        </c:scaling>
        <c:delete val="0"/>
        <c:axPos val="l"/>
        <c:majorGridlines/>
        <c:numFmt formatCode="General" sourceLinked="1"/>
        <c:majorTickMark val="out"/>
        <c:minorTickMark val="none"/>
        <c:tickLblPos val="nextTo"/>
        <c:crossAx val="197951856"/>
        <c:crosses val="autoZero"/>
        <c:crossBetween val="between"/>
      </c:valAx>
    </c:plotArea>
    <c:legend>
      <c:legendPos val="r"/>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comments/comment2.xml><?xml version="1.0" encoding="utf-8"?>
<p:cmLst xmlns:a="http://schemas.openxmlformats.org/drawingml/2006/main" xmlns:r="http://schemas.openxmlformats.org/officeDocument/2006/relationships" xmlns:p="http://schemas.openxmlformats.org/presentationml/2006/main">
  <p:cm authorId="1" idx="2">
    <p:pos x="6000" y="100"/>
    <p:text>additional rationale required
Broker pattern: hide locale of service
Pub-Sub: manage the node and terminal</p:text>
  </p:cm>
  <p:cm authorId="1" idx="1">
    <p:pos x="6000" y="0"/>
    <p:text>Shared data pattern
- need more decomposition5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2015-06-24</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11</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a:solidFill>
                  <a:schemeClr val="dk1"/>
                </a:solidFill>
              </a:rPr>
              <a:t>Broker</a:t>
            </a:r>
            <a:r>
              <a:rPr lang="ko" sz="1100">
                <a:solidFill>
                  <a:schemeClr val="dk1"/>
                </a:solidFill>
                <a:latin typeface="Malgun Gothic"/>
                <a:ea typeface="Malgun Gothic"/>
                <a:cs typeface="Malgun Gothic"/>
                <a:sym typeface="Malgun Gothic"/>
              </a:rPr>
              <a:t>로부터</a:t>
            </a:r>
            <a:r>
              <a:rPr lang="ko" sz="1100">
                <a:solidFill>
                  <a:schemeClr val="dk1"/>
                </a:solidFill>
              </a:rPr>
              <a:t> </a:t>
            </a:r>
            <a:r>
              <a:rPr lang="ko" sz="1100">
                <a:solidFill>
                  <a:schemeClr val="dk1"/>
                </a:solidFill>
                <a:latin typeface="Malgun Gothic"/>
                <a:ea typeface="Malgun Gothic"/>
                <a:cs typeface="Malgun Gothic"/>
                <a:sym typeface="Malgun Gothic"/>
              </a:rPr>
              <a:t>전달받은 </a:t>
            </a:r>
            <a:r>
              <a:rPr lang="ko" sz="1100">
                <a:solidFill>
                  <a:schemeClr val="dk1"/>
                </a:solidFill>
              </a:rPr>
              <a:t>Message</a:t>
            </a:r>
            <a:r>
              <a:rPr lang="ko" sz="1100">
                <a:solidFill>
                  <a:schemeClr val="dk1"/>
                </a:solidFill>
                <a:latin typeface="Malgun Gothic"/>
                <a:ea typeface="Malgun Gothic"/>
                <a:cs typeface="Malgun Gothic"/>
                <a:sym typeface="Malgun Gothic"/>
              </a:rPr>
              <a:t>를</a:t>
            </a:r>
            <a:r>
              <a:rPr lang="ko" sz="1100">
                <a:solidFill>
                  <a:schemeClr val="dk1"/>
                </a:solidFill>
              </a:rPr>
              <a:t> </a:t>
            </a:r>
            <a:r>
              <a:rPr lang="ko" sz="1100">
                <a:solidFill>
                  <a:schemeClr val="dk1"/>
                </a:solidFill>
                <a:latin typeface="Malgun Gothic"/>
                <a:ea typeface="Malgun Gothic"/>
                <a:cs typeface="Malgun Gothic"/>
                <a:sym typeface="Malgun Gothic"/>
              </a:rPr>
              <a:t>모든</a:t>
            </a:r>
            <a:r>
              <a:rPr lang="ko" sz="1100">
                <a:solidFill>
                  <a:schemeClr val="dk1"/>
                </a:solidFill>
              </a:rPr>
              <a:t> Node/Terminal</a:t>
            </a:r>
            <a:r>
              <a:rPr lang="ko" sz="1100">
                <a:solidFill>
                  <a:schemeClr val="dk1"/>
                </a:solidFill>
                <a:latin typeface="Malgun Gothic"/>
                <a:ea typeface="Malgun Gothic"/>
                <a:cs typeface="Malgun Gothic"/>
                <a:sym typeface="Malgun Gothic"/>
              </a:rPr>
              <a:t>로</a:t>
            </a:r>
            <a:r>
              <a:rPr lang="ko" sz="1100">
                <a:solidFill>
                  <a:schemeClr val="dk1"/>
                </a:solidFill>
              </a:rPr>
              <a:t> </a:t>
            </a:r>
            <a:r>
              <a:rPr lang="ko" sz="1100">
                <a:solidFill>
                  <a:schemeClr val="dk1"/>
                </a:solidFill>
                <a:latin typeface="Malgun Gothic"/>
                <a:ea typeface="Malgun Gothic"/>
                <a:cs typeface="Malgun Gothic"/>
                <a:sym typeface="Malgun Gothic"/>
              </a:rPr>
              <a:t>전달하여</a:t>
            </a:r>
            <a:r>
              <a:rPr lang="ko" sz="1100">
                <a:solidFill>
                  <a:schemeClr val="dk1"/>
                </a:solidFill>
              </a:rPr>
              <a:t> </a:t>
            </a:r>
            <a:r>
              <a:rPr lang="ko" sz="1100">
                <a:solidFill>
                  <a:schemeClr val="dk1"/>
                </a:solidFill>
                <a:latin typeface="Malgun Gothic"/>
                <a:ea typeface="Malgun Gothic"/>
                <a:cs typeface="Malgun Gothic"/>
                <a:sym typeface="Malgun Gothic"/>
              </a:rPr>
              <a:t>처리</a:t>
            </a:r>
            <a:r>
              <a:rPr lang="ko" sz="1100">
                <a:solidFill>
                  <a:schemeClr val="dk1"/>
                </a:solidFill>
              </a:rPr>
              <a:t> </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있음을</a:t>
            </a:r>
            <a:r>
              <a:rPr lang="ko" sz="1100">
                <a:solidFill>
                  <a:schemeClr val="dk1"/>
                </a:solidFill>
              </a:rPr>
              <a:t> </a:t>
            </a:r>
            <a:r>
              <a:rPr lang="ko" sz="1100">
                <a:solidFill>
                  <a:schemeClr val="dk1"/>
                </a:solidFill>
                <a:latin typeface="Malgun Gothic"/>
                <a:ea typeface="Malgun Gothic"/>
                <a:cs typeface="Malgun Gothic"/>
                <a:sym typeface="Malgun Gothic"/>
              </a:rPr>
              <a:t>고려하고</a:t>
            </a:r>
            <a:r>
              <a:rPr lang="ko" sz="1100">
                <a:solidFill>
                  <a:schemeClr val="dk1"/>
                </a:solidFill>
              </a:rPr>
              <a:t> Node/Terminal</a:t>
            </a:r>
            <a:r>
              <a:rPr lang="ko" sz="1100">
                <a:solidFill>
                  <a:schemeClr val="dk1"/>
                </a:solidFill>
                <a:latin typeface="Malgun Gothic"/>
                <a:ea typeface="Malgun Gothic"/>
                <a:cs typeface="Malgun Gothic"/>
                <a:sym typeface="Malgun Gothic"/>
              </a:rPr>
              <a:t>이</a:t>
            </a:r>
            <a:r>
              <a:rPr lang="ko" sz="1100">
                <a:solidFill>
                  <a:schemeClr val="dk1"/>
                </a:solidFill>
              </a:rPr>
              <a:t> Runtime</a:t>
            </a:r>
            <a:r>
              <a:rPr lang="ko" sz="1100">
                <a:solidFill>
                  <a:schemeClr val="dk1"/>
                </a:solidFill>
                <a:latin typeface="Malgun Gothic"/>
                <a:ea typeface="Malgun Gothic"/>
                <a:cs typeface="Malgun Gothic"/>
                <a:sym typeface="Malgun Gothic"/>
              </a:rPr>
              <a:t>시에</a:t>
            </a:r>
            <a:r>
              <a:rPr lang="ko" sz="1100">
                <a:solidFill>
                  <a:schemeClr val="dk1"/>
                </a:solidFill>
              </a:rPr>
              <a:t> add/remove</a:t>
            </a:r>
            <a:r>
              <a:rPr lang="ko" sz="1100">
                <a:solidFill>
                  <a:schemeClr val="dk1"/>
                </a:solidFill>
                <a:latin typeface="Malgun Gothic"/>
                <a:ea typeface="Malgun Gothic"/>
                <a:cs typeface="Malgun Gothic"/>
                <a:sym typeface="Malgun Gothic"/>
              </a:rPr>
              <a:t>될</a:t>
            </a:r>
            <a:r>
              <a:rPr lang="ko" sz="1100">
                <a:solidFill>
                  <a:schemeClr val="dk1"/>
                </a:solidFill>
              </a:rPr>
              <a:t> </a:t>
            </a:r>
            <a:r>
              <a:rPr lang="ko" sz="1100">
                <a:solidFill>
                  <a:schemeClr val="dk1"/>
                </a:solidFill>
                <a:latin typeface="Malgun Gothic"/>
                <a:ea typeface="Malgun Gothic"/>
                <a:cs typeface="Malgun Gothic"/>
                <a:sym typeface="Malgun Gothic"/>
              </a:rPr>
              <a:t>수</a:t>
            </a:r>
            <a:r>
              <a:rPr lang="ko" sz="1100">
                <a:solidFill>
                  <a:schemeClr val="dk1"/>
                </a:solidFill>
              </a:rPr>
              <a:t> </a:t>
            </a:r>
            <a:r>
              <a:rPr lang="ko" sz="1100">
                <a:solidFill>
                  <a:schemeClr val="dk1"/>
                </a:solidFill>
                <a:latin typeface="Malgun Gothic"/>
                <a:ea typeface="Malgun Gothic"/>
                <a:cs typeface="Malgun Gothic"/>
                <a:sym typeface="Malgun Gothic"/>
              </a:rPr>
              <a:t>있는</a:t>
            </a:r>
            <a:r>
              <a:rPr lang="ko" sz="1100">
                <a:solidFill>
                  <a:schemeClr val="dk1"/>
                </a:solidFill>
              </a:rPr>
              <a:t> </a:t>
            </a:r>
            <a:r>
              <a:rPr lang="ko" sz="1100">
                <a:solidFill>
                  <a:schemeClr val="dk1"/>
                </a:solidFill>
                <a:latin typeface="Malgun Gothic"/>
                <a:ea typeface="Malgun Gothic"/>
                <a:cs typeface="Malgun Gothic"/>
                <a:sym typeface="Malgun Gothic"/>
              </a:rPr>
              <a:t>동작</a:t>
            </a:r>
            <a:r>
              <a:rPr lang="ko" sz="1100">
                <a:solidFill>
                  <a:schemeClr val="dk1"/>
                </a:solidFill>
              </a:rPr>
              <a:t> </a:t>
            </a:r>
            <a:r>
              <a:rPr lang="ko" sz="1100">
                <a:solidFill>
                  <a:schemeClr val="dk1"/>
                </a:solidFill>
                <a:latin typeface="Malgun Gothic"/>
                <a:ea typeface="Malgun Gothic"/>
                <a:cs typeface="Malgun Gothic"/>
                <a:sym typeface="Malgun Gothic"/>
              </a:rPr>
              <a:t>환경에서도</a:t>
            </a:r>
            <a:r>
              <a:rPr lang="ko" sz="1100">
                <a:solidFill>
                  <a:schemeClr val="dk1"/>
                </a:solidFill>
              </a:rPr>
              <a:t> Node/Terminal</a:t>
            </a:r>
            <a:r>
              <a:rPr lang="ko" sz="1100">
                <a:solidFill>
                  <a:schemeClr val="dk1"/>
                </a:solidFill>
                <a:latin typeface="Malgun Gothic"/>
                <a:ea typeface="Malgun Gothic"/>
                <a:cs typeface="Malgun Gothic"/>
                <a:sym typeface="Malgun Gothic"/>
              </a:rPr>
              <a:t>에</a:t>
            </a:r>
            <a:r>
              <a:rPr lang="ko" sz="1100">
                <a:solidFill>
                  <a:schemeClr val="dk1"/>
                </a:solidFill>
              </a:rPr>
              <a:t> Message</a:t>
            </a:r>
            <a:r>
              <a:rPr lang="ko" sz="1100">
                <a:solidFill>
                  <a:schemeClr val="dk1"/>
                </a:solidFill>
                <a:latin typeface="Malgun Gothic"/>
                <a:ea typeface="Malgun Gothic"/>
                <a:cs typeface="Malgun Gothic"/>
                <a:sym typeface="Malgun Gothic"/>
              </a:rPr>
              <a:t>전달</a:t>
            </a:r>
            <a:r>
              <a:rPr lang="ko" sz="1100">
                <a:solidFill>
                  <a:schemeClr val="dk1"/>
                </a:solidFill>
              </a:rPr>
              <a:t>/</a:t>
            </a:r>
            <a:r>
              <a:rPr lang="ko" sz="1100">
                <a:solidFill>
                  <a:schemeClr val="dk1"/>
                </a:solidFill>
                <a:latin typeface="Malgun Gothic"/>
                <a:ea typeface="Malgun Gothic"/>
                <a:cs typeface="Malgun Gothic"/>
                <a:sym typeface="Malgun Gothic"/>
              </a:rPr>
              <a:t>처리가</a:t>
            </a:r>
            <a:r>
              <a:rPr lang="ko" sz="1100">
                <a:solidFill>
                  <a:schemeClr val="dk1"/>
                </a:solidFill>
              </a:rPr>
              <a:t> 되어야 함</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고려하여</a:t>
            </a:r>
            <a:r>
              <a:rPr lang="ko" sz="1100" b="1">
                <a:solidFill>
                  <a:srgbClr val="FF0000"/>
                </a:solidFill>
              </a:rPr>
              <a:t> Publish-Subscribe Pattern</a:t>
            </a:r>
            <a:r>
              <a:rPr lang="ko" sz="1100">
                <a:solidFill>
                  <a:schemeClr val="dk1"/>
                </a:solidFill>
                <a:latin typeface="Malgun Gothic"/>
                <a:ea typeface="Malgun Gothic"/>
                <a:cs typeface="Malgun Gothic"/>
                <a:sym typeface="Malgun Gothic"/>
              </a:rPr>
              <a:t>을</a:t>
            </a:r>
            <a:r>
              <a:rPr lang="ko" sz="1100">
                <a:solidFill>
                  <a:schemeClr val="dk1"/>
                </a:solidFill>
              </a:rPr>
              <a:t> </a:t>
            </a:r>
            <a:r>
              <a:rPr lang="ko" sz="1100">
                <a:solidFill>
                  <a:schemeClr val="dk1"/>
                </a:solidFill>
                <a:latin typeface="Malgun Gothic"/>
                <a:ea typeface="Malgun Gothic"/>
                <a:cs typeface="Malgun Gothic"/>
                <a:sym typeface="Malgun Gothic"/>
              </a:rPr>
              <a:t>적용</a:t>
            </a:r>
            <a:r>
              <a:rPr lang="ko" sz="110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a:solidFill>
                  <a:schemeClr val="dk1"/>
                </a:solidFill>
              </a:rPr>
              <a:t>QA4의 </a:t>
            </a:r>
            <a:r>
              <a:rPr lang="ko" sz="1100" b="1" i="1">
                <a:solidFill>
                  <a:schemeClr val="dk1"/>
                </a:solidFill>
              </a:rPr>
              <a:t>“Only the authorized person can access the home sensors/actuators or access any data generated by them, or any data stored in the system.”</a:t>
            </a:r>
            <a:r>
              <a:rPr lang="ko" sz="1100">
                <a:solidFill>
                  <a:schemeClr val="dk1"/>
                </a:solidFill>
              </a:rPr>
              <a:t>에서 도출된 Security를 만족하기 위하여 Security Attack에 대하여 Security Tactics 중에서 </a:t>
            </a:r>
            <a:r>
              <a:rPr lang="ko" sz="1100" b="1">
                <a:solidFill>
                  <a:srgbClr val="FF0000"/>
                </a:solidFill>
              </a:rPr>
              <a:t>Resist Attacks Tactics의 Identify Actors, Authetificate Actors, Authorize Actors를 적용</a:t>
            </a:r>
            <a:r>
              <a:rPr lang="ko" sz="110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a:solidFill>
                <a:schemeClr val="dk1"/>
              </a:solidFill>
            </a:endParaRPr>
          </a:p>
          <a:p>
            <a:pPr lvl="0" rtl="0">
              <a:spcBef>
                <a:spcPts val="0"/>
              </a:spcBef>
              <a:buNone/>
            </a:pPr>
            <a:endParaRPr/>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20</a:t>
            </a:fld>
            <a:endParaRPr lang="ko"/>
          </a:p>
        </p:txBody>
      </p:sp>
    </p:spTree>
    <p:extLst>
      <p:ext uri="{BB962C8B-B14F-4D97-AF65-F5344CB8AC3E}">
        <p14:creationId xmlns:p14="http://schemas.microsoft.com/office/powerpoint/2010/main" val="3819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22</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2205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13</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a:solidFill>
                  <a:schemeClr val="dk1"/>
                </a:solidFill>
              </a:rPr>
              <a:t>이번 decomposition의 경우 QA3(“</a:t>
            </a:r>
            <a:r>
              <a:rPr lang="ko" sz="1100" i="1">
                <a:solidFill>
                  <a:schemeClr val="hlink"/>
                </a:solidFill>
              </a:rPr>
              <a:t>Do not allow unauthorized persons to register a sensor</a:t>
            </a:r>
            <a:r>
              <a:rPr lang="ko" sz="1100">
                <a:solidFill>
                  <a:schemeClr val="dk1"/>
                </a:solidFill>
              </a:rPr>
              <a:t>“)의 security와 QA7(“</a:t>
            </a:r>
            <a:r>
              <a:rPr lang="ko" sz="1100" i="1">
                <a:solidFill>
                  <a:schemeClr val="hlink"/>
                </a:solidFill>
              </a:rPr>
              <a:t>System should make it easy to add emerging protocols</a:t>
            </a:r>
            <a:r>
              <a:rPr lang="ko" sz="110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a:solidFill>
                  <a:schemeClr val="dk1"/>
                </a:solidFill>
              </a:rPr>
              <a:t>이 security component는 </a:t>
            </a:r>
            <a:r>
              <a:rPr lang="ko" sz="1100">
                <a:solidFill>
                  <a:srgbClr val="FF0000"/>
                </a:solidFill>
              </a:rPr>
              <a:t>Encrypt data tatic</a:t>
            </a:r>
            <a:r>
              <a:rPr lang="ko" sz="110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a:solidFill>
                  <a:schemeClr val="dk1"/>
                </a:solidFill>
              </a:rPr>
              <a:t>Security component에서 복호화 된 data를 protocol component에서 반복적으로 무의미한 command 전달 시 악의적 attack 으로 간주하여  closing a port(</a:t>
            </a:r>
            <a:r>
              <a:rPr lang="ko" sz="1100">
                <a:solidFill>
                  <a:srgbClr val="FF0000"/>
                </a:solidFill>
              </a:rPr>
              <a:t>Limit access tatic</a:t>
            </a:r>
            <a:r>
              <a:rPr lang="ko" sz="110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a:solidFill>
                  <a:schemeClr val="dk1"/>
                </a:solidFill>
              </a:rPr>
              <a:t>component 추가와 함께 구조적으로 </a:t>
            </a:r>
            <a:r>
              <a:rPr lang="ko" sz="1100">
                <a:solidFill>
                  <a:srgbClr val="FF0000"/>
                </a:solidFill>
              </a:rPr>
              <a:t>Pipe &amp; Filter pattern</a:t>
            </a:r>
            <a:r>
              <a:rPr lang="ko" sz="110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a:solidFill>
                <a:schemeClr val="dk1"/>
              </a:solidFill>
            </a:endParaRPr>
          </a:p>
          <a:p>
            <a:pPr marL="787400" lvl="1" indent="-260350" rtl="0">
              <a:lnSpc>
                <a:spcPct val="115000"/>
              </a:lnSpc>
              <a:spcBef>
                <a:spcPts val="0"/>
              </a:spcBef>
              <a:buClr>
                <a:schemeClr val="dk1"/>
              </a:buClr>
              <a:buSzPct val="100000"/>
              <a:buFont typeface="Arial"/>
              <a:buChar char="○"/>
            </a:pPr>
            <a:r>
              <a:rPr lang="ko" sz="1100">
                <a:solidFill>
                  <a:schemeClr val="dk1"/>
                </a:solidFill>
              </a:rPr>
              <a:t>Apply data security for making the robust system we applied the </a:t>
            </a:r>
            <a:r>
              <a:rPr lang="ko" sz="1100">
                <a:solidFill>
                  <a:srgbClr val="FF0000"/>
                </a:solidFill>
              </a:rPr>
              <a:t>Pipe &amp; Filter Pattern</a:t>
            </a:r>
            <a:r>
              <a:rPr lang="ko" sz="1100">
                <a:solidFill>
                  <a:schemeClr val="dk1"/>
                </a:solidFill>
              </a:rPr>
              <a:t> to achive it.</a:t>
            </a:r>
          </a:p>
          <a:p>
            <a:pPr marL="787400" lvl="1" indent="-260350" rtl="0">
              <a:spcBef>
                <a:spcPts val="0"/>
              </a:spcBef>
              <a:buClr>
                <a:schemeClr val="dk1"/>
              </a:buClr>
              <a:buSzPct val="100000"/>
              <a:buFont typeface="Arial"/>
              <a:buChar char="○"/>
            </a:pPr>
            <a:r>
              <a:rPr lang="ko" sz="1100">
                <a:solidFill>
                  <a:schemeClr val="dk1"/>
                </a:solidFill>
              </a:rPr>
              <a:t>Apply Transport component  for making the connection type(WIFI, BT etc) loosely couple with the system. In here to achive it we applied the </a:t>
            </a:r>
            <a:r>
              <a:rPr lang="ko" sz="110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a:solidFill>
                  <a:schemeClr val="dk1"/>
                </a:solidFill>
              </a:rPr>
              <a:t>QA1(“</a:t>
            </a:r>
            <a:r>
              <a:rPr lang="ko" sz="1300" b="1" i="1">
                <a:solidFill>
                  <a:schemeClr val="accent1"/>
                </a:solidFill>
              </a:rPr>
              <a:t>Easy Node Registration/UnRegistration”</a:t>
            </a:r>
            <a:r>
              <a:rPr lang="ko" sz="130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a:solidFill>
                  <a:schemeClr val="dk1"/>
                </a:solidFill>
              </a:rPr>
              <a:t>Broker Pattern</a:t>
            </a:r>
            <a:r>
              <a:rPr lang="ko" sz="1300">
                <a:solidFill>
                  <a:schemeClr val="dk1"/>
                </a:solidFill>
              </a:rPr>
              <a:t>과 </a:t>
            </a:r>
            <a:r>
              <a:rPr lang="ko" sz="1300" b="1" i="1">
                <a:solidFill>
                  <a:schemeClr val="dk1"/>
                </a:solidFill>
              </a:rPr>
              <a:t>Publish-Subscribe Pattern</a:t>
            </a:r>
            <a:r>
              <a:rPr lang="ko" sz="1300">
                <a:solidFill>
                  <a:schemeClr val="dk1"/>
                </a:solidFill>
              </a:rPr>
              <a:t>을 alternatives로 검토 하였음.</a:t>
            </a:r>
          </a:p>
          <a:p>
            <a:pPr marL="457200" lvl="0" indent="-311150" rtl="0">
              <a:spcBef>
                <a:spcPts val="0"/>
              </a:spcBef>
              <a:buClr>
                <a:schemeClr val="dk1"/>
              </a:buClr>
              <a:buSzPct val="100000"/>
              <a:buFont typeface="Arial"/>
              <a:buChar char="●"/>
            </a:pPr>
            <a:r>
              <a:rPr lang="ko" sz="130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a:solidFill>
                  <a:srgbClr val="FF0000"/>
                </a:solidFill>
              </a:rPr>
              <a:t>Broker Pattern</a:t>
            </a:r>
            <a:r>
              <a:rPr lang="ko" sz="1300">
                <a:solidFill>
                  <a:schemeClr val="dk1"/>
                </a:solidFill>
              </a:rPr>
              <a:t>을 적용하는 것으로 design decision 함.</a:t>
            </a:r>
          </a:p>
          <a:p>
            <a:pPr lvl="0" rtl="0">
              <a:spcBef>
                <a:spcPts val="0"/>
              </a:spcBef>
              <a:buNone/>
            </a:pPr>
            <a:endParaRPr/>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7C07194-33E3-479B-BC01-CBBD375FC71F}"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50B81D9-867D-42F2-89DE-057793A25ED7}" type="datetime1">
              <a:rPr lang="ko-KR" altLang="en-US" smtClean="0"/>
              <a:t>2015-06-24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75FB26-1353-43C3-8926-E3B6C285032B}"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B26598D-2118-4AB6-B384-AC6BC0D956E0}"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FFED094-FCFF-43BC-8C94-D895ECE02849}"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70E8081-BBBD-47AF-8C31-5ACF4E40D54D}"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2015-06-24</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a:t>
            </a:r>
            <a:r>
              <a:rPr lang="ko-KR" altLang="en-US" dirty="0" smtClean="0"/>
              <a:t>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2015-06-24</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a:t>
            </a:r>
            <a:r>
              <a:rPr lang="ko-KR" altLang="en-US" dirty="0" smtClean="0"/>
              <a:t>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1052736"/>
            <a:ext cx="10513168" cy="5184575"/>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fld id="{CA13D060-39C9-4C7F-A882-D5472901AC4A}" type="datetime1">
              <a:rPr lang="ko-KR" altLang="en-US" smtClean="0"/>
              <a:t>2015-06-24</a:t>
            </a:fld>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764705"/>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267916" y="260648"/>
            <a:ext cx="10585175"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267916" y="274638"/>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3316A83D-23AB-4234-AC5C-46093F8EB0A1}"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1A5E99E-AA02-41B4-BB1D-74DE2D386013}" type="datetime1">
              <a:rPr lang="ko-KR" altLang="en-US" smtClean="0"/>
              <a:t>2015-06-24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90B3AEF-75EC-4610-AFAA-A8C0FAA5DA14}" type="datetime1">
              <a:rPr lang="ko-KR" altLang="en-US" smtClean="0"/>
              <a:t>2015-06-24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FE25C85-EEB2-4DC7-B158-99F3D2235532}" type="datetime1">
              <a:rPr lang="ko-KR" altLang="en-US" smtClean="0"/>
              <a:t>2015-06-24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D86968B3-31F0-415E-BEB8-6B84105FD3F4}" type="datetime1">
              <a:rPr lang="ko-KR" altLang="en-US" smtClean="0"/>
              <a:t>2015-06-24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00109-931A-4BDB-A186-FA4612DC394D}" type="datetime1">
              <a:rPr lang="ko-KR" altLang="en-US" smtClean="0"/>
              <a:t>2015-06-24</a:t>
            </a:fld>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a:t>Architecture of IoT </a:t>
            </a:r>
            <a:r>
              <a:rPr lang="ko" altLang="ko-KR" sz="3400" b="1" dirty="0" smtClean="0"/>
              <a:t>Platform</a:t>
            </a:r>
            <a:endParaRPr lang="ko-KR" altLang="en-US" sz="3400" dirty="0"/>
          </a:p>
        </p:txBody>
      </p:sp>
      <p:sp>
        <p:nvSpPr>
          <p:cNvPr id="3" name="부제목 2"/>
          <p:cNvSpPr>
            <a:spLocks noGrp="1"/>
          </p:cNvSpPr>
          <p:nvPr>
            <p:ph type="subTitle" idx="1"/>
          </p:nvPr>
        </p:nvSpPr>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10</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System </a:t>
            </a:r>
            <a:r>
              <a:rPr lang="en-US" altLang="ko-KR" dirty="0" smtClean="0"/>
              <a:t>Context</a:t>
            </a:r>
            <a:endParaRPr lang="ko-KR" altLang="en-US" dirty="0"/>
          </a:p>
        </p:txBody>
      </p:sp>
      <p:sp>
        <p:nvSpPr>
          <p:cNvPr id="5" name="Shape 52"/>
          <p:cNvSpPr/>
          <p:nvPr/>
        </p:nvSpPr>
        <p:spPr>
          <a:xfrm>
            <a:off x="2346148" y="5027989"/>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6" name="Shape 53"/>
          <p:cNvSpPr/>
          <p:nvPr/>
        </p:nvSpPr>
        <p:spPr>
          <a:xfrm>
            <a:off x="6454738" y="4984061"/>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sp>
        <p:nvSpPr>
          <p:cNvPr id="7" name="Shape 55"/>
          <p:cNvSpPr/>
          <p:nvPr/>
        </p:nvSpPr>
        <p:spPr>
          <a:xfrm>
            <a:off x="1708076" y="1302309"/>
            <a:ext cx="7632848" cy="2927699"/>
          </a:xfrm>
          <a:prstGeom prst="roundRect">
            <a:avLst>
              <a:gd name="adj" fmla="val 16667"/>
            </a:avLst>
          </a:prstGeom>
          <a:noFill/>
          <a:ln w="19050" cap="flat" cmpd="sng">
            <a:solidFill>
              <a:srgbClr val="000000"/>
            </a:solidFill>
            <a:prstDash val="dash"/>
            <a:round/>
            <a:headEnd type="none" w="med" len="med"/>
            <a:tailEnd type="none" w="med" len="med"/>
          </a:ln>
        </p:spPr>
        <p:txBody>
          <a:bodyPr lIns="91425" tIns="91425" rIns="91425" bIns="914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endParaRPr b="1"/>
          </a:p>
        </p:txBody>
      </p:sp>
      <p:sp>
        <p:nvSpPr>
          <p:cNvPr id="9" name="Shape 57"/>
          <p:cNvSpPr/>
          <p:nvPr/>
        </p:nvSpPr>
        <p:spPr>
          <a:xfrm>
            <a:off x="4064760" y="1556792"/>
            <a:ext cx="1531747" cy="232133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Server</a:t>
            </a:r>
          </a:p>
        </p:txBody>
      </p:sp>
      <p:sp>
        <p:nvSpPr>
          <p:cNvPr id="11" name="Shape 59"/>
          <p:cNvSpPr txBox="1"/>
          <p:nvPr/>
        </p:nvSpPr>
        <p:spPr>
          <a:xfrm>
            <a:off x="7612732" y="1340768"/>
            <a:ext cx="14409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a:spcBef>
                <a:spcPts val="0"/>
              </a:spcBef>
              <a:buNone/>
            </a:pPr>
            <a:r>
              <a:rPr lang="ko" b="1" dirty="0"/>
              <a:t>Project scope </a:t>
            </a:r>
          </a:p>
        </p:txBody>
      </p:sp>
      <p:cxnSp>
        <p:nvCxnSpPr>
          <p:cNvPr id="13" name="Shape 61"/>
          <p:cNvCxnSpPr/>
          <p:nvPr/>
        </p:nvCxnSpPr>
        <p:spPr>
          <a:xfrm rot="5400000" flipH="1">
            <a:off x="5045760" y="3981412"/>
            <a:ext cx="1301699" cy="1155900"/>
          </a:xfrm>
          <a:prstGeom prst="bentConnector3">
            <a:avLst>
              <a:gd name="adj1" fmla="val 820"/>
            </a:avLst>
          </a:prstGeom>
          <a:noFill/>
          <a:ln w="19050" cap="flat" cmpd="sng">
            <a:solidFill>
              <a:srgbClr val="000000"/>
            </a:solidFill>
            <a:prstDash val="solid"/>
            <a:round/>
            <a:headEnd type="none" w="lg" len="lg"/>
            <a:tailEnd type="none" w="lg" len="lg"/>
          </a:ln>
        </p:spPr>
      </p:cxnSp>
      <p:sp>
        <p:nvSpPr>
          <p:cNvPr id="14" name="Shape 62"/>
          <p:cNvSpPr/>
          <p:nvPr/>
        </p:nvSpPr>
        <p:spPr>
          <a:xfrm>
            <a:off x="6358985" y="4856390"/>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SA node</a:t>
            </a:r>
          </a:p>
        </p:txBody>
      </p:sp>
      <p:cxnSp>
        <p:nvCxnSpPr>
          <p:cNvPr id="15" name="Shape 63"/>
          <p:cNvCxnSpPr>
            <a:stCxn id="19" idx="3"/>
          </p:cNvCxnSpPr>
          <p:nvPr/>
        </p:nvCxnSpPr>
        <p:spPr>
          <a:xfrm rot="10800000" flipH="1">
            <a:off x="3981661" y="3893584"/>
            <a:ext cx="513900" cy="1345500"/>
          </a:xfrm>
          <a:prstGeom prst="bentConnector2">
            <a:avLst/>
          </a:prstGeom>
          <a:noFill/>
          <a:ln w="19050" cap="flat" cmpd="sng">
            <a:solidFill>
              <a:srgbClr val="000000"/>
            </a:solidFill>
            <a:prstDash val="solid"/>
            <a:round/>
            <a:headEnd type="none" w="lg" len="lg"/>
            <a:tailEnd type="none" w="lg" len="lg"/>
          </a:ln>
        </p:spPr>
      </p:cxnSp>
      <p:sp>
        <p:nvSpPr>
          <p:cNvPr id="17" name="Shape 66"/>
          <p:cNvSpPr/>
          <p:nvPr/>
        </p:nvSpPr>
        <p:spPr>
          <a:xfrm>
            <a:off x="2436783" y="48852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18" name="Shape 67"/>
          <p:cNvSpPr/>
          <p:nvPr/>
        </p:nvSpPr>
        <p:spPr>
          <a:xfrm>
            <a:off x="6274561" y="4713612"/>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Node</a:t>
            </a:r>
          </a:p>
        </p:txBody>
      </p:sp>
      <p:sp>
        <p:nvSpPr>
          <p:cNvPr id="19" name="Shape 64"/>
          <p:cNvSpPr/>
          <p:nvPr/>
        </p:nvSpPr>
        <p:spPr>
          <a:xfrm>
            <a:off x="2540761" y="4742434"/>
            <a:ext cx="1440900" cy="993299"/>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sp>
        <p:nvSpPr>
          <p:cNvPr id="20" name="Shape 68"/>
          <p:cNvSpPr txBox="1"/>
          <p:nvPr/>
        </p:nvSpPr>
        <p:spPr>
          <a:xfrm>
            <a:off x="2540760" y="4742437"/>
            <a:ext cx="1039523" cy="4152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dirty="0"/>
              <a:t>3rd party</a:t>
            </a:r>
          </a:p>
        </p:txBody>
      </p:sp>
      <p:sp>
        <p:nvSpPr>
          <p:cNvPr id="21" name="Shape 69"/>
          <p:cNvSpPr txBox="1"/>
          <p:nvPr/>
        </p:nvSpPr>
        <p:spPr>
          <a:xfrm>
            <a:off x="6274561" y="4713636"/>
            <a:ext cx="895200" cy="47280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rtl="0">
              <a:spcBef>
                <a:spcPts val="0"/>
              </a:spcBef>
              <a:buNone/>
            </a:pPr>
            <a:r>
              <a:rPr lang="ko" b="1"/>
              <a:t>vendors </a:t>
            </a:r>
          </a:p>
        </p:txBody>
      </p:sp>
      <p:sp>
        <p:nvSpPr>
          <p:cNvPr id="22" name="Shape 56"/>
          <p:cNvSpPr/>
          <p:nvPr/>
        </p:nvSpPr>
        <p:spPr>
          <a:xfrm>
            <a:off x="1996108" y="2276872"/>
            <a:ext cx="1440900" cy="864096"/>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ko" b="1"/>
              <a:t>Terminal</a:t>
            </a:r>
          </a:p>
        </p:txBody>
      </p:sp>
      <p:cxnSp>
        <p:nvCxnSpPr>
          <p:cNvPr id="24" name="직선 연결선 23"/>
          <p:cNvCxnSpPr>
            <a:stCxn id="22" idx="3"/>
            <a:endCxn id="9" idx="1"/>
          </p:cNvCxnSpPr>
          <p:nvPr/>
        </p:nvCxnSpPr>
        <p:spPr>
          <a:xfrm>
            <a:off x="3437008" y="2708920"/>
            <a:ext cx="627752" cy="8539"/>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25" name="Shape 58"/>
          <p:cNvSpPr/>
          <p:nvPr/>
        </p:nvSpPr>
        <p:spPr>
          <a:xfrm>
            <a:off x="6172572" y="2852936"/>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Mail Box</a:t>
            </a:r>
          </a:p>
          <a:p>
            <a:pPr lvl="0" algn="ctr" rtl="0">
              <a:spcBef>
                <a:spcPts val="0"/>
              </a:spcBef>
              <a:buNone/>
            </a:pPr>
            <a:r>
              <a:rPr lang="en-US" altLang="ko" b="1" dirty="0" smtClean="0"/>
              <a:t>Node</a:t>
            </a:r>
            <a:endParaRPr lang="ko" b="1" dirty="0"/>
          </a:p>
        </p:txBody>
      </p:sp>
      <p:sp>
        <p:nvSpPr>
          <p:cNvPr id="26" name="Shape 58"/>
          <p:cNvSpPr/>
          <p:nvPr/>
        </p:nvSpPr>
        <p:spPr>
          <a:xfrm>
            <a:off x="6172572" y="1844824"/>
            <a:ext cx="1440900" cy="845404"/>
          </a:xfrm>
          <a:prstGeom prst="rect">
            <a:avLst/>
          </a:prstGeom>
          <a:solidFill>
            <a:srgbClr val="FFFFFF"/>
          </a:solidFill>
          <a:ln w="9525" cap="flat" cmpd="sng">
            <a:solidFill>
              <a:srgbClr val="000000"/>
            </a:solidFill>
            <a:prstDash val="solid"/>
            <a:round/>
            <a:headEnd type="none" w="med" len="med"/>
            <a:tailEnd type="none" w="med" len="med"/>
          </a:ln>
        </p:spPr>
        <p:txBody>
          <a:bodyPr lIns="79125" tIns="79125" rIns="79125" bIns="79125"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lvl="0" algn="ctr" rtl="0">
              <a:spcBef>
                <a:spcPts val="0"/>
              </a:spcBef>
              <a:buNone/>
            </a:pPr>
            <a:r>
              <a:rPr lang="en-US" altLang="ko" b="1" dirty="0" smtClean="0"/>
              <a:t>Home Security</a:t>
            </a:r>
          </a:p>
          <a:p>
            <a:pPr lvl="0" algn="ctr" rtl="0">
              <a:spcBef>
                <a:spcPts val="0"/>
              </a:spcBef>
              <a:buNone/>
            </a:pPr>
            <a:r>
              <a:rPr lang="en-US" altLang="ko" b="1" dirty="0" smtClean="0"/>
              <a:t>Node</a:t>
            </a:r>
            <a:endParaRPr lang="ko" b="1" dirty="0"/>
          </a:p>
        </p:txBody>
      </p:sp>
      <p:cxnSp>
        <p:nvCxnSpPr>
          <p:cNvPr id="32" name="직선 연결선 31"/>
          <p:cNvCxnSpPr>
            <a:stCxn id="26" idx="1"/>
          </p:cNvCxnSpPr>
          <p:nvPr/>
        </p:nvCxnSpPr>
        <p:spPr>
          <a:xfrm flipH="1">
            <a:off x="5596508" y="2267526"/>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4" name="직선 연결선 33"/>
          <p:cNvCxnSpPr>
            <a:stCxn id="25" idx="1"/>
          </p:cNvCxnSpPr>
          <p:nvPr/>
        </p:nvCxnSpPr>
        <p:spPr>
          <a:xfrm flipH="1">
            <a:off x="5596508" y="3275638"/>
            <a:ext cx="576064" cy="9346"/>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8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rPr>
              <a:t>Apply Server-Client pattern for loose coupling</a:t>
            </a:r>
            <a:endParaRPr lang="ko-KR" altLang="en-US" dirty="0"/>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sp>
        <p:nvSpPr>
          <p:cNvPr id="5" name="내용 개체 틀 4"/>
          <p:cNvSpPr>
            <a:spLocks noGrp="1"/>
          </p:cNvSpPr>
          <p:nvPr>
            <p:ph idx="13"/>
          </p:nvPr>
        </p:nvSpPr>
        <p:spPr/>
        <p:txBody>
          <a:bodyPr/>
          <a:lstStyle/>
          <a:p>
            <a:endParaRPr lang="ko-KR" altLang="en-US"/>
          </a:p>
        </p:txBody>
      </p:sp>
      <p:pic>
        <p:nvPicPr>
          <p:cNvPr id="90" name="Shape 90"/>
          <p:cNvPicPr preferRelativeResize="0"/>
          <p:nvPr/>
        </p:nvPicPr>
        <p:blipFill rotWithShape="1">
          <a:blip r:embed="rId3">
            <a:alphaModFix/>
          </a:blip>
          <a:srcRect l="6183" t="5624" r="3816" b="6355"/>
          <a:stretch/>
        </p:blipFill>
        <p:spPr>
          <a:xfrm>
            <a:off x="2922838" y="1990663"/>
            <a:ext cx="5203324" cy="2881025"/>
          </a:xfrm>
          <a:prstGeom prst="rect">
            <a:avLst/>
          </a:prstGeom>
          <a:noFill/>
          <a:ln>
            <a:noFill/>
          </a:ln>
        </p:spPr>
      </p:pic>
      <p:pic>
        <p:nvPicPr>
          <p:cNvPr id="91" name="Shape 91"/>
          <p:cNvPicPr preferRelativeResize="0"/>
          <p:nvPr/>
        </p:nvPicPr>
        <p:blipFill>
          <a:blip r:embed="rId4">
            <a:alphaModFix/>
          </a:blip>
          <a:stretch>
            <a:fillRect/>
          </a:stretch>
        </p:blipFill>
        <p:spPr>
          <a:xfrm>
            <a:off x="300905" y="4504430"/>
            <a:ext cx="3369497" cy="1287024"/>
          </a:xfrm>
          <a:prstGeom prst="rect">
            <a:avLst/>
          </a:prstGeom>
          <a:noFill/>
          <a:ln>
            <a:noFill/>
          </a:ln>
        </p:spPr>
      </p:pic>
      <p:sp>
        <p:nvSpPr>
          <p:cNvPr id="9" name="직사각형 8"/>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0" name="직사각형 9"/>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p:txBody>
          <a:bodyPr>
            <a:noAutofit/>
          </a:bodyPr>
          <a:lstStyle/>
          <a:p>
            <a:r>
              <a:rPr lang="en-US" altLang="ko-KR" dirty="0" smtClean="0">
                <a:latin typeface="Arial" panose="020B0604020202020204" pitchFamily="34" charset="0"/>
                <a:cs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cs typeface="Arial" panose="020B0604020202020204" pitchFamily="34" charset="0"/>
              </a:rPr>
              <a:t>In view of </a:t>
            </a:r>
            <a:r>
              <a:rPr lang="ko" altLang="ko-KR" sz="1600" b="1" dirty="0">
                <a:solidFill>
                  <a:schemeClr val="dk1"/>
                </a:solidFill>
                <a:latin typeface="Arial" panose="020B0604020202020204" pitchFamily="34" charset="0"/>
                <a:cs typeface="Arial" panose="020B0604020202020204" pitchFamily="34" charset="0"/>
              </a:rPr>
              <a:t>SRP (Single Responsibility Principle)</a:t>
            </a:r>
            <a:r>
              <a:rPr lang="ko" altLang="ko-KR" sz="1600" dirty="0">
                <a:solidFill>
                  <a:schemeClr val="dk1"/>
                </a:solidFill>
                <a:latin typeface="Arial" panose="020B0604020202020204" pitchFamily="34" charset="0"/>
                <a:cs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cs typeface="Arial" panose="020B0604020202020204" pitchFamily="34" charset="0"/>
              </a:rPr>
              <a:t>Message Exchange Pattern (MEP)</a:t>
            </a:r>
            <a:r>
              <a:rPr lang="ko" altLang="ko-KR" sz="1600" dirty="0">
                <a:solidFill>
                  <a:schemeClr val="dk1"/>
                </a:solidFill>
                <a:latin typeface="Arial" panose="020B0604020202020204" pitchFamily="34" charset="0"/>
                <a:cs typeface="Arial" panose="020B0604020202020204" pitchFamily="34" charset="0"/>
              </a:rPr>
              <a:t> of </a:t>
            </a:r>
            <a:r>
              <a:rPr lang="ko" altLang="ko-KR" sz="1600" b="1" dirty="0">
                <a:solidFill>
                  <a:schemeClr val="dk1"/>
                </a:solidFill>
                <a:latin typeface="Arial" panose="020B0604020202020204" pitchFamily="34" charset="0"/>
                <a:cs typeface="Arial" panose="020B0604020202020204" pitchFamily="34" charset="0"/>
              </a:rPr>
              <a:t>Server-Client Pattern</a:t>
            </a:r>
            <a:r>
              <a:rPr lang="ko" altLang="ko-KR" sz="1600" dirty="0">
                <a:solidFill>
                  <a:schemeClr val="dk1"/>
                </a:solidFill>
                <a:latin typeface="Arial" panose="020B0604020202020204" pitchFamily="34" charset="0"/>
                <a:cs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cs typeface="Arial" panose="020B0604020202020204" pitchFamily="34" charset="0"/>
              </a:rPr>
              <a:t>Request-Response Pattern</a:t>
            </a:r>
            <a:r>
              <a:rPr lang="ko" altLang="ko-KR" sz="1600" dirty="0">
                <a:solidFill>
                  <a:schemeClr val="dk1"/>
                </a:solidFill>
                <a:latin typeface="Arial" panose="020B0604020202020204" pitchFamily="34" charset="0"/>
                <a:cs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cs typeface="Arial" panose="020B0604020202020204" pitchFamily="34" charset="0"/>
              </a:rPr>
              <a:t>Request.</a:t>
            </a:r>
            <a:endParaRPr lang="ko-KR" altLang="en-US" sz="1600"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852936"/>
            <a:ext cx="10513167" cy="432047"/>
          </a:xfrm>
        </p:spPr>
        <p:txBody>
          <a:bodyPr/>
          <a:lstStyle/>
          <a:p>
            <a:r>
              <a:rPr lang="ko" altLang="ko-KR" dirty="0"/>
              <a:t>Table 1. Element Responsibility Catalog for the First-Level Decomposition</a:t>
            </a:r>
          </a:p>
          <a:p>
            <a:endParaRPr lang="ko-KR" altLang="en-US" dirty="0"/>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graphicFrame>
        <p:nvGraphicFramePr>
          <p:cNvPr id="98" name="Shape 98"/>
          <p:cNvGraphicFramePr/>
          <p:nvPr>
            <p:extLst>
              <p:ext uri="{D42A27DB-BD31-4B8C-83A1-F6EECF244321}">
                <p14:modId xmlns:p14="http://schemas.microsoft.com/office/powerpoint/2010/main" val="718646455"/>
              </p:ext>
            </p:extLst>
          </p:nvPr>
        </p:nvGraphicFramePr>
        <p:xfrm>
          <a:off x="371200" y="317308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idx="1"/>
          </p:nvPr>
        </p:nvSpPr>
        <p:spPr>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rPr>
              <a:t>Apply </a:t>
            </a:r>
            <a:r>
              <a:rPr lang="ko" altLang="ko-KR" dirty="0">
                <a:solidFill>
                  <a:schemeClr val="dk1"/>
                </a:solidFill>
              </a:rPr>
              <a:t>Layered Architecture Pattern For QA6 </a:t>
            </a:r>
            <a:endParaRPr dirty="0"/>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a:p>
        </p:txBody>
      </p:sp>
      <p:pic>
        <p:nvPicPr>
          <p:cNvPr id="106" name="Shape 106"/>
          <p:cNvPicPr preferRelativeResize="0"/>
          <p:nvPr/>
        </p:nvPicPr>
        <p:blipFill>
          <a:blip r:embed="rId3">
            <a:alphaModFix/>
          </a:blip>
          <a:stretch>
            <a:fillRect/>
          </a:stretch>
        </p:blipFill>
        <p:spPr>
          <a:xfrm>
            <a:off x="3372949" y="1777089"/>
            <a:ext cx="6175308" cy="4303100"/>
          </a:xfrm>
          <a:prstGeom prst="rect">
            <a:avLst/>
          </a:prstGeom>
          <a:noFill/>
          <a:ln>
            <a:noFill/>
          </a:ln>
        </p:spPr>
      </p:pic>
      <p:pic>
        <p:nvPicPr>
          <p:cNvPr id="107" name="Shape 107"/>
          <p:cNvPicPr preferRelativeResize="0"/>
          <p:nvPr/>
        </p:nvPicPr>
        <p:blipFill>
          <a:blip r:embed="rId4">
            <a:alphaModFix/>
          </a:blip>
          <a:stretch>
            <a:fillRect/>
          </a:stretch>
        </p:blipFill>
        <p:spPr>
          <a:xfrm>
            <a:off x="329143" y="4476520"/>
            <a:ext cx="2693194" cy="1219200"/>
          </a:xfrm>
          <a:prstGeom prst="rect">
            <a:avLst/>
          </a:prstGeom>
          <a:noFill/>
          <a:ln>
            <a:noFill/>
          </a:ln>
        </p:spPr>
      </p:pic>
      <p:sp>
        <p:nvSpPr>
          <p:cNvPr id="7" name="직사각형 6"/>
          <p:cNvSpPr/>
          <p:nvPr/>
        </p:nvSpPr>
        <p:spPr>
          <a:xfrm>
            <a:off x="267916" y="1647017"/>
            <a:ext cx="10513167" cy="4604239"/>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fontScale="47500" lnSpcReduction="20000"/>
          </a:bodyPr>
          <a:lstStyle/>
          <a:p>
            <a:r>
              <a:rPr lang="en-US" altLang="ko" sz="3800" dirty="0" smtClean="0">
                <a:solidFill>
                  <a:schemeClr val="dk1"/>
                </a:solidFill>
                <a:latin typeface="Arial" panose="020B0604020202020204" pitchFamily="34" charset="0"/>
                <a:cs typeface="Arial" panose="020B0604020202020204" pitchFamily="34" charset="0"/>
              </a:rPr>
              <a:t>Rationale: </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Level-2 we have decomposed the elements further by considering the QA6 (Extensibility</a:t>
            </a:r>
            <a:r>
              <a:rPr lang="en-US" altLang="ko" sz="3400" dirty="0" smtClean="0">
                <a:solidFill>
                  <a:schemeClr val="dk1"/>
                </a:solidFill>
                <a:latin typeface="Arial" panose="020B0604020202020204" pitchFamily="34" charset="0"/>
                <a:cs typeface="Arial" panose="020B0604020202020204" pitchFamily="34" charset="0"/>
              </a:rPr>
              <a:t>).</a:t>
            </a:r>
          </a:p>
          <a:p>
            <a:pPr lvl="1"/>
            <a:r>
              <a:rPr lang="en-US" altLang="ko" sz="3400" dirty="0" smtClean="0">
                <a:solidFill>
                  <a:schemeClr val="dk1"/>
                </a:solidFill>
                <a:latin typeface="Arial" panose="020B0604020202020204" pitchFamily="34" charset="0"/>
                <a:cs typeface="Arial" panose="020B0604020202020204" pitchFamily="34" charset="0"/>
              </a:rPr>
              <a:t>In </a:t>
            </a:r>
            <a:r>
              <a:rPr lang="en-US" altLang="ko" sz="3400" dirty="0">
                <a:solidFill>
                  <a:schemeClr val="dk1"/>
                </a:solidFill>
                <a:latin typeface="Arial" panose="020B0604020202020204" pitchFamily="34" charset="0"/>
                <a:cs typeface="Arial" panose="020B0604020202020204" pitchFamily="34" charset="0"/>
              </a:rPr>
              <a:t>Level-1 “</a:t>
            </a:r>
            <a:r>
              <a:rPr lang="en-US" altLang="ko" sz="3400" b="1" dirty="0">
                <a:solidFill>
                  <a:schemeClr val="dk1"/>
                </a:solidFill>
                <a:latin typeface="Arial" panose="020B0604020202020204" pitchFamily="34" charset="0"/>
                <a:cs typeface="Arial" panose="020B0604020202020204" pitchFamily="34" charset="0"/>
              </a:rPr>
              <a:t>Request-Response Pattern</a:t>
            </a:r>
            <a:r>
              <a:rPr lang="en-US" altLang="ko" sz="3400" dirty="0">
                <a:solidFill>
                  <a:schemeClr val="dk1"/>
                </a:solidFill>
                <a:latin typeface="Arial" panose="020B0604020202020204" pitchFamily="34" charset="0"/>
                <a:cs typeface="Arial" panose="020B0604020202020204" pitchFamily="34" charset="0"/>
              </a:rPr>
              <a:t>”, abstracting the external relationship, here applied “</a:t>
            </a:r>
            <a:r>
              <a:rPr lang="en-US" altLang="ko" sz="3400" b="1" dirty="0">
                <a:solidFill>
                  <a:schemeClr val="dk1"/>
                </a:solidFill>
                <a:latin typeface="Arial" panose="020B0604020202020204" pitchFamily="34" charset="0"/>
                <a:cs typeface="Arial" panose="020B0604020202020204" pitchFamily="34" charset="0"/>
              </a:rPr>
              <a:t>Layered Pattern</a:t>
            </a:r>
            <a:r>
              <a:rPr lang="en-US" altLang="ko" sz="3400" dirty="0">
                <a:solidFill>
                  <a:schemeClr val="dk1"/>
                </a:solidFill>
                <a:latin typeface="Arial" panose="020B0604020202020204" pitchFamily="34" charset="0"/>
                <a:cs typeface="Arial" panose="020B0604020202020204" pitchFamily="34" charset="0"/>
              </a:rPr>
              <a:t>” where “Handler” will interact with respective Elements Services (Internal relationship) whereas; same Handler will do External Elements </a:t>
            </a:r>
            <a:r>
              <a:rPr lang="en-US" altLang="ko" sz="3400" dirty="0" smtClean="0">
                <a:solidFill>
                  <a:schemeClr val="dk1"/>
                </a:solidFill>
                <a:latin typeface="Arial" panose="020B0604020202020204" pitchFamily="34" charset="0"/>
                <a:cs typeface="Arial" panose="020B0604020202020204" pitchFamily="34" charset="0"/>
              </a:rPr>
              <a:t>Interactions.</a:t>
            </a:r>
          </a:p>
          <a:p>
            <a:pPr lvl="1"/>
            <a:r>
              <a:rPr lang="en-US" altLang="ko" sz="3400" dirty="0" smtClean="0">
                <a:solidFill>
                  <a:schemeClr val="dk1"/>
                </a:solidFill>
                <a:latin typeface="Arial" panose="020B0604020202020204" pitchFamily="34" charset="0"/>
                <a:cs typeface="Arial" panose="020B0604020202020204" pitchFamily="34" charset="0"/>
              </a:rPr>
              <a:t>Handler </a:t>
            </a:r>
            <a:r>
              <a:rPr lang="en-US" altLang="ko" sz="3400" dirty="0">
                <a:solidFill>
                  <a:schemeClr val="dk1"/>
                </a:solidFill>
                <a:latin typeface="Arial" panose="020B0604020202020204" pitchFamily="34" charset="0"/>
                <a:cs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2000" b="1" dirty="0">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2780928"/>
            <a:ext cx="10513167" cy="432047"/>
          </a:xfrm>
        </p:spPr>
        <p:txBody>
          <a:bodyPr/>
          <a:lstStyle/>
          <a:p>
            <a:pPr lvl="0"/>
            <a:r>
              <a:rPr lang="ko" altLang="ko-KR" dirty="0"/>
              <a:t>Table </a:t>
            </a:r>
            <a:r>
              <a:rPr lang="ko" altLang="ko-KR" dirty="0" smtClean="0"/>
              <a:t>2. </a:t>
            </a:r>
            <a:r>
              <a:rPr lang="ko" altLang="ko-KR" dirty="0"/>
              <a:t>Element Responsibility Catalog for the Second-Level </a:t>
            </a:r>
            <a:r>
              <a:rPr lang="ko" altLang="ko-KR" dirty="0" smtClean="0"/>
              <a:t>Decomposition</a:t>
            </a:r>
            <a:endParaRPr lang="ko-KR" altLang="en-US" dirty="0"/>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graphicFrame>
        <p:nvGraphicFramePr>
          <p:cNvPr id="114" name="Shape 114"/>
          <p:cNvGraphicFramePr/>
          <p:nvPr>
            <p:extLst>
              <p:ext uri="{D42A27DB-BD31-4B8C-83A1-F6EECF244321}">
                <p14:modId xmlns:p14="http://schemas.microsoft.com/office/powerpoint/2010/main" val="1033262162"/>
              </p:ext>
            </p:extLst>
          </p:nvPr>
        </p:nvGraphicFramePr>
        <p:xfrm>
          <a:off x="371200" y="3140968"/>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Tree>
    <p:extLst>
      <p:ext uri="{BB962C8B-B14F-4D97-AF65-F5344CB8AC3E}">
        <p14:creationId xmlns:p14="http://schemas.microsoft.com/office/powerpoint/2010/main" val="186749926"/>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rPr>
              <a:t>Add component and Apply Pipe &amp; Filter pattern for QA3,QA7 </a:t>
            </a:r>
            <a:endParaRPr lang="ko-KR" altLang="en-US" dirty="0"/>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pic>
        <p:nvPicPr>
          <p:cNvPr id="122" name="Shape 122"/>
          <p:cNvPicPr preferRelativeResize="0"/>
          <p:nvPr/>
        </p:nvPicPr>
        <p:blipFill>
          <a:blip r:embed="rId3">
            <a:alphaModFix/>
          </a:blip>
          <a:stretch>
            <a:fillRect/>
          </a:stretch>
        </p:blipFill>
        <p:spPr>
          <a:xfrm>
            <a:off x="1066355" y="2349426"/>
            <a:ext cx="8924611" cy="4403099"/>
          </a:xfrm>
          <a:prstGeom prst="rect">
            <a:avLst/>
          </a:prstGeom>
          <a:noFill/>
          <a:ln>
            <a:noFill/>
          </a:ln>
        </p:spPr>
      </p:pic>
      <p:pic>
        <p:nvPicPr>
          <p:cNvPr id="123" name="Shape 123"/>
          <p:cNvPicPr preferRelativeResize="0"/>
          <p:nvPr/>
        </p:nvPicPr>
        <p:blipFill>
          <a:blip r:embed="rId4">
            <a:alphaModFix/>
          </a:blip>
          <a:stretch>
            <a:fillRect/>
          </a:stretch>
        </p:blipFill>
        <p:spPr>
          <a:xfrm>
            <a:off x="104037" y="5533325"/>
            <a:ext cx="2693194"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a:xfrm>
            <a:off x="267916" y="646366"/>
            <a:ext cx="10513168" cy="2638617"/>
          </a:xfrm>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a:xfrm>
            <a:off x="267916" y="3429000"/>
            <a:ext cx="10513167" cy="432047"/>
          </a:xfrm>
        </p:spPr>
        <p:txBody>
          <a:bodyPr/>
          <a:lstStyle/>
          <a:p>
            <a:pPr lvl="0"/>
            <a:r>
              <a:rPr lang="ko" altLang="ko-KR" dirty="0"/>
              <a:t>Table 3.1. Element Responsibility Catalog for the Second-Level Decomposition</a:t>
            </a:r>
          </a:p>
          <a:p>
            <a:pPr marL="0" indent="0">
              <a:buNone/>
            </a:pPr>
            <a:endParaRPr lang="ko-KR" altLang="en-US" dirty="0"/>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graphicFrame>
        <p:nvGraphicFramePr>
          <p:cNvPr id="130" name="Shape 130"/>
          <p:cNvGraphicFramePr/>
          <p:nvPr>
            <p:extLst>
              <p:ext uri="{D42A27DB-BD31-4B8C-83A1-F6EECF244321}">
                <p14:modId xmlns:p14="http://schemas.microsoft.com/office/powerpoint/2010/main" val="1736889241"/>
              </p:ext>
            </p:extLst>
          </p:nvPr>
        </p:nvGraphicFramePr>
        <p:xfrm>
          <a:off x="371200" y="3789040"/>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Tree>
    <p:extLst>
      <p:ext uri="{BB962C8B-B14F-4D97-AF65-F5344CB8AC3E}">
        <p14:creationId xmlns:p14="http://schemas.microsoft.com/office/powerpoint/2010/main" val="1129524069"/>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67916" y="614093"/>
            <a:ext cx="10513168" cy="1431624"/>
          </a:xfrm>
          <a:prstGeom prst="rect">
            <a:avLst/>
          </a:prstGeom>
          <a:noFill/>
          <a:ln>
            <a:noFill/>
          </a:ln>
        </p:spPr>
        <p:txBody>
          <a:bodyPr lIns="91425" tIns="91425" rIns="91425" bIns="91425" anchor="ctr" anchorCtr="0">
            <a:noAutofit/>
          </a:bodyPr>
          <a:lstStyle/>
          <a:p>
            <a:pPr marL="400050" lvl="0" indent="-285750">
              <a:spcBef>
                <a:spcPts val="0"/>
              </a:spcBef>
              <a:buClr>
                <a:schemeClr val="dk1"/>
              </a:buClr>
              <a:buSzPct val="100000"/>
            </a:pPr>
            <a:r>
              <a:rPr lang="ko" altLang="ko-KR" dirty="0">
                <a:solidFill>
                  <a:schemeClr val="dk1"/>
                </a:solidFill>
              </a:rPr>
              <a:t>Switch to physical perspective</a:t>
            </a:r>
            <a:endParaRPr lang="en-US" altLang="ko" dirty="0" smtClean="0">
              <a:solidFill>
                <a:schemeClr val="dk1"/>
              </a:solidFill>
            </a:endParaRPr>
          </a:p>
          <a:p>
            <a:pPr marL="400050" lvl="0" indent="-285750" rtl="0">
              <a:spcBef>
                <a:spcPts val="0"/>
              </a:spcBef>
              <a:buClr>
                <a:schemeClr val="dk1"/>
              </a:buClr>
              <a:buSzPct val="100000"/>
            </a:pPr>
            <a:r>
              <a:rPr lang="ko" dirty="0" smtClean="0">
                <a:solidFill>
                  <a:schemeClr val="dk1"/>
                </a:solidFill>
              </a:rPr>
              <a:t>Rationale</a:t>
            </a:r>
            <a:r>
              <a:rPr lang="ko" dirty="0">
                <a:solidFill>
                  <a:schemeClr val="dk1"/>
                </a:solidFill>
              </a:rPr>
              <a:t>: </a:t>
            </a:r>
            <a:endParaRPr lang="en-US" altLang="ko" dirty="0" smtClean="0">
              <a:solidFill>
                <a:schemeClr val="dk1"/>
              </a:solidFill>
            </a:endParaRPr>
          </a:p>
          <a:p>
            <a:pPr marL="800100" lvl="1">
              <a:spcBef>
                <a:spcPts val="0"/>
              </a:spcBef>
              <a:buClr>
                <a:schemeClr val="dk1"/>
              </a:buClr>
              <a:buSzPct val="100000"/>
            </a:pPr>
            <a:r>
              <a:rPr lang="ko" dirty="0" smtClean="0">
                <a:solidFill>
                  <a:schemeClr val="dk1"/>
                </a:solidFill>
                <a:latin typeface="+mj-lt"/>
              </a:rPr>
              <a:t>Security </a:t>
            </a:r>
            <a:r>
              <a:rPr lang="ko" dirty="0">
                <a:solidFill>
                  <a:schemeClr val="dk1"/>
                </a:solidFill>
                <a:latin typeface="+mj-lt"/>
              </a:rPr>
              <a:t>강화와 infrastructure 비용 감소를 위해서 Server의 위치를 Home network 안쪽으로 </a:t>
            </a:r>
            <a:r>
              <a:rPr lang="ko" dirty="0" smtClean="0">
                <a:solidFill>
                  <a:schemeClr val="dk1"/>
                </a:solidFill>
                <a:latin typeface="+mj-lt"/>
              </a:rPr>
              <a:t>결정함</a:t>
            </a:r>
            <a:r>
              <a:rPr lang="en-US" altLang="ko" dirty="0" smtClean="0">
                <a:solidFill>
                  <a:schemeClr val="dk1"/>
                </a:solidFill>
                <a:latin typeface="+mj-lt"/>
              </a:rPr>
              <a:t>	</a:t>
            </a:r>
          </a:p>
          <a:p>
            <a:pPr marL="800100" lvl="1">
              <a:spcBef>
                <a:spcPts val="0"/>
              </a:spcBef>
              <a:buClr>
                <a:schemeClr val="dk1"/>
              </a:buClr>
              <a:buSzPct val="100000"/>
            </a:pPr>
            <a:r>
              <a:rPr lang="ko" dirty="0" smtClean="0">
                <a:solidFill>
                  <a:schemeClr val="dk1"/>
                </a:solidFill>
                <a:latin typeface="+mj-lt"/>
              </a:rPr>
              <a:t>사용자 </a:t>
            </a:r>
            <a:r>
              <a:rPr lang="ko" dirty="0">
                <a:solidFill>
                  <a:schemeClr val="dk1"/>
                </a:solidFill>
                <a:latin typeface="+mj-lt"/>
              </a:rPr>
              <a:t>log와 login에 대해서 local로 관리하기 때문에 외부에 server가 있는 것보다는 security 확보 </a:t>
            </a:r>
            <a:r>
              <a:rPr lang="ko" dirty="0" smtClean="0">
                <a:solidFill>
                  <a:schemeClr val="dk1"/>
                </a:solidFill>
                <a:latin typeface="+mj-lt"/>
              </a:rPr>
              <a:t>가능</a:t>
            </a:r>
            <a:endParaRPr lang="en-US" altLang="ko" dirty="0" smtClean="0">
              <a:solidFill>
                <a:schemeClr val="dk1"/>
              </a:solidFill>
              <a:latin typeface="+mj-lt"/>
            </a:endParaRPr>
          </a:p>
          <a:p>
            <a:pPr marL="800100" lvl="1">
              <a:spcBef>
                <a:spcPts val="0"/>
              </a:spcBef>
              <a:buClr>
                <a:schemeClr val="dk1"/>
              </a:buClr>
              <a:buSzPct val="100000"/>
            </a:pPr>
            <a:r>
              <a:rPr lang="ko" dirty="0" smtClean="0">
                <a:solidFill>
                  <a:schemeClr val="dk1"/>
                </a:solidFill>
                <a:latin typeface="+mj-lt"/>
              </a:rPr>
              <a:t>AP</a:t>
            </a:r>
            <a:r>
              <a:rPr lang="ko" dirty="0">
                <a:solidFill>
                  <a:schemeClr val="dk1"/>
                </a:solidFill>
                <a:latin typeface="+mj-lt"/>
              </a:rPr>
              <a:t>에 Server를 Embedded하는 것도 고려 가능하며, 이러한 경우 Cost 절감 효과를 가질 수 있음.</a:t>
            </a: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686124"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007058"/>
            <a:ext cx="10513167" cy="4774742"/>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195908" y="193505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9919603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rPr>
              <a:t>Apply </a:t>
            </a:r>
            <a:r>
              <a:rPr lang="ko" altLang="ko-KR" dirty="0">
                <a:solidFill>
                  <a:schemeClr val="dk1"/>
                </a:solidFill>
              </a:rPr>
              <a:t>Broker Pattern for QA1 </a:t>
            </a:r>
            <a:endParaRPr dirty="0">
              <a:solidFill>
                <a:schemeClr val="dk1"/>
              </a:solidFill>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13"/>
          </p:nvPr>
        </p:nvSpPr>
        <p:spPr/>
        <p:txBody>
          <a:bodyPr/>
          <a:lstStyle/>
          <a:p>
            <a:endParaRPr lang="ko-KR" altLang="en-US"/>
          </a:p>
        </p:txBody>
      </p:sp>
      <p:pic>
        <p:nvPicPr>
          <p:cNvPr id="159" name="Shape 159"/>
          <p:cNvPicPr preferRelativeResize="0"/>
          <p:nvPr/>
        </p:nvPicPr>
        <p:blipFill>
          <a:blip r:embed="rId3">
            <a:alphaModFix/>
          </a:blip>
          <a:stretch>
            <a:fillRect/>
          </a:stretch>
        </p:blipFill>
        <p:spPr>
          <a:xfrm>
            <a:off x="1968843" y="1992325"/>
            <a:ext cx="7119652" cy="4257274"/>
          </a:xfrm>
          <a:prstGeom prst="rect">
            <a:avLst/>
          </a:prstGeom>
          <a:noFill/>
          <a:ln>
            <a:noFill/>
          </a:ln>
        </p:spPr>
      </p:pic>
      <p:pic>
        <p:nvPicPr>
          <p:cNvPr id="160" name="Shape 160"/>
          <p:cNvPicPr preferRelativeResize="0"/>
          <p:nvPr/>
        </p:nvPicPr>
        <p:blipFill>
          <a:blip r:embed="rId4">
            <a:alphaModFix/>
          </a:blip>
          <a:stretch>
            <a:fillRect/>
          </a:stretch>
        </p:blipFill>
        <p:spPr>
          <a:xfrm>
            <a:off x="138294" y="5454725"/>
            <a:ext cx="2693194"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a:xfrm>
            <a:off x="267916" y="614092"/>
            <a:ext cx="10513168" cy="2238843"/>
          </a:xfrm>
        </p:spPr>
        <p:txBody>
          <a:bodyPr>
            <a:normAutofit fontScale="77500" lnSpcReduction="20000"/>
          </a:bodyPr>
          <a:lstStyle/>
          <a:p>
            <a:pPr>
              <a:spcBef>
                <a:spcPts val="0"/>
              </a:spcBef>
            </a:pPr>
            <a:r>
              <a:rPr lang="en-US" altLang="ko" sz="2300" b="1" dirty="0" smtClean="0">
                <a:solidFill>
                  <a:schemeClr val="dk1"/>
                </a:solidFill>
                <a:latin typeface="Arial" panose="020B0604020202020204" pitchFamily="34" charset="0"/>
                <a:cs typeface="Arial" panose="020B0604020202020204" pitchFamily="34" charset="0"/>
              </a:rPr>
              <a:t>Rationale</a:t>
            </a:r>
            <a:r>
              <a:rPr lang="en-US" altLang="ko" sz="2300" dirty="0" smtClean="0">
                <a:solidFill>
                  <a:schemeClr val="dk1"/>
                </a:solidFill>
                <a:latin typeface="Arial" panose="020B0604020202020204" pitchFamily="34" charset="0"/>
                <a:cs typeface="Arial" panose="020B0604020202020204" pitchFamily="34" charset="0"/>
              </a:rPr>
              <a:t>:</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In </a:t>
            </a:r>
            <a:r>
              <a:rPr lang="en-US" altLang="ko" sz="21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2100" dirty="0" err="1">
                <a:solidFill>
                  <a:schemeClr val="dk1"/>
                </a:solidFill>
                <a:latin typeface="Arial" panose="020B0604020202020204" pitchFamily="34" charset="0"/>
                <a:cs typeface="Arial" panose="020B0604020202020204" pitchFamily="34" charset="0"/>
              </a:rPr>
              <a:t>IoT</a:t>
            </a:r>
            <a:r>
              <a:rPr lang="en-US" altLang="ko" sz="2100" dirty="0">
                <a:solidFill>
                  <a:schemeClr val="dk1"/>
                </a:solidFill>
                <a:latin typeface="Arial" panose="020B0604020202020204" pitchFamily="34" charset="0"/>
                <a:cs typeface="Arial" panose="020B0604020202020204" pitchFamily="34" charset="0"/>
              </a:rPr>
              <a:t> Service and Node/Terminal  we used Broker </a:t>
            </a:r>
            <a:r>
              <a:rPr lang="en-US" altLang="ko" sz="21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Broker </a:t>
            </a:r>
            <a:r>
              <a:rPr lang="en-US" altLang="ko" sz="21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2100" dirty="0" err="1">
                <a:solidFill>
                  <a:schemeClr val="dk1"/>
                </a:solidFill>
                <a:latin typeface="Arial" panose="020B0604020202020204" pitchFamily="34" charset="0"/>
                <a:cs typeface="Arial" panose="020B0604020202020204" pitchFamily="34" charset="0"/>
              </a:rPr>
              <a:t>identity,location</a:t>
            </a:r>
            <a:r>
              <a:rPr lang="en-US" altLang="ko" sz="21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2100" dirty="0" err="1">
                <a:solidFill>
                  <a:schemeClr val="dk1"/>
                </a:solidFill>
                <a:latin typeface="Arial" panose="020B0604020202020204" pitchFamily="34" charset="0"/>
                <a:cs typeface="Arial" panose="020B0604020202020204" pitchFamily="34" charset="0"/>
              </a:rPr>
              <a:t>benifit</a:t>
            </a:r>
            <a:r>
              <a:rPr lang="en-US" altLang="ko" sz="2100" dirty="0">
                <a:solidFill>
                  <a:schemeClr val="dk1"/>
                </a:solidFill>
                <a:latin typeface="Arial" panose="020B0604020202020204" pitchFamily="34" charset="0"/>
                <a:cs typeface="Arial" panose="020B0604020202020204" pitchFamily="34" charset="0"/>
              </a:rPr>
              <a:t> for the </a:t>
            </a:r>
            <a:r>
              <a:rPr lang="en-US" altLang="ko" sz="21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2100" dirty="0" smtClean="0">
                <a:solidFill>
                  <a:schemeClr val="dk1"/>
                </a:solidFill>
                <a:latin typeface="Arial" panose="020B0604020202020204" pitchFamily="34" charset="0"/>
                <a:cs typeface="Arial" panose="020B0604020202020204" pitchFamily="34" charset="0"/>
              </a:rPr>
              <a:t>We </a:t>
            </a:r>
            <a:r>
              <a:rPr lang="en-US" altLang="ko" sz="2100" dirty="0">
                <a:solidFill>
                  <a:schemeClr val="dk1"/>
                </a:solidFill>
                <a:latin typeface="Arial" panose="020B0604020202020204" pitchFamily="34" charset="0"/>
                <a:cs typeface="Arial" panose="020B0604020202020204" pitchFamily="34" charset="0"/>
              </a:rPr>
              <a:t>considered </a:t>
            </a:r>
            <a:r>
              <a:rPr lang="en-US" altLang="ko" sz="2100" b="1" dirty="0">
                <a:solidFill>
                  <a:schemeClr val="dk1"/>
                </a:solidFill>
                <a:latin typeface="Arial" panose="020B0604020202020204" pitchFamily="34" charset="0"/>
                <a:cs typeface="Arial" panose="020B0604020202020204" pitchFamily="34" charset="0"/>
              </a:rPr>
              <a:t>Broker Pattern</a:t>
            </a:r>
            <a:r>
              <a:rPr lang="en-US" altLang="ko" sz="21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1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9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2400" dirty="0">
              <a:solidFill>
                <a:schemeClr val="dk1"/>
              </a:solidFill>
              <a:latin typeface="Arial" panose="020B0604020202020204" pitchFamily="34" charset="0"/>
              <a:cs typeface="Arial" panose="020B0604020202020204" pitchFamily="34" charset="0"/>
            </a:endParaRPr>
          </a:p>
          <a:p>
            <a:endParaRPr lang="ko-KR" altLang="en-US" dirty="0">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lstStyle/>
          <a:p>
            <a:pPr lvl="0"/>
            <a:r>
              <a:rPr lang="ko" altLang="ko-KR" dirty="0"/>
              <a:t>Table 4.1. Element Responsibility Catalog for the Second-Level Decomposition</a:t>
            </a:r>
          </a:p>
          <a:p>
            <a:endParaRPr lang="ko-KR" altLang="en-US" dirty="0"/>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graphicFrame>
        <p:nvGraphicFramePr>
          <p:cNvPr id="167" name="Shape 167"/>
          <p:cNvGraphicFramePr/>
          <p:nvPr>
            <p:extLst>
              <p:ext uri="{D42A27DB-BD31-4B8C-83A1-F6EECF244321}">
                <p14:modId xmlns:p14="http://schemas.microsoft.com/office/powerpoint/2010/main" val="952565704"/>
              </p:ext>
            </p:extLst>
          </p:nvPr>
        </p:nvGraphicFramePr>
        <p:xfrm>
          <a:off x="371200" y="34288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Tree>
    <p:extLst>
      <p:ext uri="{BB962C8B-B14F-4D97-AF65-F5344CB8AC3E}">
        <p14:creationId xmlns:p14="http://schemas.microsoft.com/office/powerpoint/2010/main" val="188646537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552451" y="1052736"/>
            <a:ext cx="9944100" cy="5328591"/>
          </a:xfrm>
        </p:spPr>
        <p:txBody>
          <a:bodyPr>
            <a:normAutofit/>
          </a:bodyPr>
          <a:lstStyle/>
          <a:p>
            <a:r>
              <a:rPr lang="en-US" altLang="ko-KR" dirty="0"/>
              <a:t>Project Context</a:t>
            </a:r>
          </a:p>
          <a:p>
            <a:r>
              <a:rPr lang="en-US" altLang="ko-KR" dirty="0"/>
              <a:t>Architectural Driver</a:t>
            </a:r>
          </a:p>
          <a:p>
            <a:r>
              <a:rPr lang="en-US" altLang="ko-KR" dirty="0" smtClean="0"/>
              <a:t>System Context</a:t>
            </a:r>
          </a:p>
          <a:p>
            <a:r>
              <a:rPr lang="ko" altLang="ko-KR" dirty="0">
                <a:solidFill>
                  <a:schemeClr val="dk1"/>
                </a:solidFill>
              </a:rPr>
              <a:t>Architecture Design </a:t>
            </a:r>
            <a:endParaRPr lang="en-US" altLang="ko" dirty="0" smtClean="0">
              <a:solidFill>
                <a:schemeClr val="dk1"/>
              </a:solidFill>
            </a:endParaRPr>
          </a:p>
          <a:p>
            <a:r>
              <a:rPr lang="en-US" altLang="ko-KR" dirty="0" smtClean="0"/>
              <a:t>Detail </a:t>
            </a:r>
            <a:r>
              <a:rPr lang="en-US" altLang="ko-KR" dirty="0" smtClean="0"/>
              <a:t>Design</a:t>
            </a:r>
          </a:p>
          <a:p>
            <a:r>
              <a:rPr lang="en-US" altLang="ko-KR" dirty="0" smtClean="0"/>
              <a:t>Test</a:t>
            </a:r>
          </a:p>
          <a:p>
            <a:r>
              <a:rPr lang="en-US" altLang="ko-KR" dirty="0" smtClean="0"/>
              <a:t>Project plan &amp; Time log</a:t>
            </a:r>
            <a:endParaRPr lang="ko-KR" altLang="en-US"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2</a:t>
            </a:fld>
            <a:r>
              <a:rPr lang="en-US" altLang="ko-KR" smtClean="0"/>
              <a:t>/50</a:t>
            </a:r>
            <a:endParaRPr lang="ko-KR" altLang="en-US" dirty="0"/>
          </a:p>
        </p:txBody>
      </p:sp>
    </p:spTree>
    <p:extLst>
      <p:ext uri="{BB962C8B-B14F-4D97-AF65-F5344CB8AC3E}">
        <p14:creationId xmlns:p14="http://schemas.microsoft.com/office/powerpoint/2010/main" val="174122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idx="1"/>
          </p:nvPr>
        </p:nvSpPr>
        <p:spPr>
          <a:prstGeom prst="rect">
            <a:avLst/>
          </a:prstGeom>
          <a:noFill/>
          <a:ln>
            <a:noFill/>
          </a:ln>
        </p:spPr>
        <p:txBody>
          <a:bodyPr lIns="91425" tIns="91425" rIns="91425" bIns="91425" anchor="ctr" anchorCtr="0">
            <a:noAutofit/>
          </a:bodyPr>
          <a:lstStyle/>
          <a:p>
            <a:pPr>
              <a:spcBef>
                <a:spcPts val="0"/>
              </a:spcBef>
            </a:pPr>
            <a:r>
              <a:rPr lang="en-US" altLang="ko" dirty="0" smtClean="0">
                <a:solidFill>
                  <a:prstClr val="black"/>
                </a:solidFill>
              </a:rPr>
              <a:t>for </a:t>
            </a:r>
            <a:r>
              <a:rPr lang="en-US" altLang="ko" dirty="0">
                <a:solidFill>
                  <a:prstClr val="black"/>
                </a:solidFill>
              </a:rPr>
              <a:t>QA4</a:t>
            </a:r>
            <a:endParaRPr dirty="0"/>
          </a:p>
        </p:txBody>
      </p:sp>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13"/>
          </p:nvPr>
        </p:nvSpPr>
        <p:spPr/>
        <p:txBody>
          <a:bodyPr/>
          <a:lstStyle/>
          <a:p>
            <a:endParaRPr lang="ko-KR" altLang="en-US"/>
          </a:p>
        </p:txBody>
      </p:sp>
      <p:pic>
        <p:nvPicPr>
          <p:cNvPr id="175" name="Shape 175"/>
          <p:cNvPicPr preferRelativeResize="0"/>
          <p:nvPr/>
        </p:nvPicPr>
        <p:blipFill>
          <a:blip r:embed="rId3">
            <a:alphaModFix/>
          </a:blip>
          <a:stretch>
            <a:fillRect/>
          </a:stretch>
        </p:blipFill>
        <p:spPr>
          <a:xfrm>
            <a:off x="3025999" y="2266825"/>
            <a:ext cx="5005332" cy="4365200"/>
          </a:xfrm>
          <a:prstGeom prst="rect">
            <a:avLst/>
          </a:prstGeom>
          <a:noFill/>
          <a:ln>
            <a:noFill/>
          </a:ln>
        </p:spPr>
      </p:pic>
      <p:pic>
        <p:nvPicPr>
          <p:cNvPr id="176" name="Shape 176"/>
          <p:cNvPicPr preferRelativeResize="0"/>
          <p:nvPr/>
        </p:nvPicPr>
        <p:blipFill>
          <a:blip r:embed="rId4">
            <a:alphaModFix/>
          </a:blip>
          <a:stretch>
            <a:fillRect/>
          </a:stretch>
        </p:blipFill>
        <p:spPr>
          <a:xfrm>
            <a:off x="138294" y="5412825"/>
            <a:ext cx="2704703" cy="1219200"/>
          </a:xfrm>
          <a:prstGeom prst="rect">
            <a:avLst/>
          </a:prstGeom>
          <a:noFill/>
          <a:ln>
            <a:noFill/>
          </a:ln>
        </p:spPr>
      </p:pic>
      <p:sp>
        <p:nvSpPr>
          <p:cNvPr id="7" name="직사각형 6"/>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 name="직사각형 7"/>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401793088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a:xfrm>
            <a:off x="267916" y="614093"/>
            <a:ext cx="10513168" cy="4302716"/>
          </a:xfrm>
        </p:spPr>
        <p:txBody>
          <a:bodyPr/>
          <a:lstStyle/>
          <a:p>
            <a:pPr lvl="0">
              <a:spcBef>
                <a:spcPts val="0"/>
              </a:spcBef>
            </a:pPr>
            <a:r>
              <a:rPr lang="en-US" altLang="ko" b="1" dirty="0" smtClean="0">
                <a:solidFill>
                  <a:schemeClr val="dk1"/>
                </a:solidFill>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err="1">
                <a:solidFill>
                  <a:schemeClr val="dk1"/>
                </a:solidFill>
                <a:latin typeface="Arial" panose="020B0604020202020204" pitchFamily="34" charset="0"/>
              </a:rPr>
              <a:t>Authetificate</a:t>
            </a:r>
            <a:r>
              <a:rPr lang="en-US" altLang="ko" sz="1600" b="1" dirty="0">
                <a:solidFill>
                  <a:schemeClr val="dk1"/>
                </a:solidFill>
                <a:latin typeface="Arial" panose="020B0604020202020204" pitchFamily="34" charset="0"/>
              </a:rPr>
              <a:t> Actors</a:t>
            </a:r>
            <a:r>
              <a:rPr lang="en-US" altLang="ko" sz="1600" dirty="0">
                <a:solidFill>
                  <a:schemeClr val="dk1"/>
                </a:solidFill>
                <a:latin typeface="Arial" panose="020B0604020202020204" pitchFamily="34" charset="0"/>
              </a:rPr>
              <a:t>, in order to </a:t>
            </a:r>
            <a:r>
              <a:rPr lang="en-US" altLang="ko" sz="1600" dirty="0" err="1">
                <a:solidFill>
                  <a:schemeClr val="dk1"/>
                </a:solidFill>
                <a:latin typeface="Arial" panose="020B0604020202020204" pitchFamily="34" charset="0"/>
              </a:rPr>
              <a:t>achive</a:t>
            </a:r>
            <a:r>
              <a:rPr lang="en-US" altLang="ko" sz="1600" dirty="0">
                <a:solidFill>
                  <a:schemeClr val="dk1"/>
                </a:solidFill>
                <a:latin typeface="Arial" panose="020B0604020202020204" pitchFamily="34" charset="0"/>
              </a:rPr>
              <a:t> 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pPr>
              <a:spcBef>
                <a:spcPts val="0"/>
              </a:spcBef>
              <a:buNone/>
            </a:pPr>
            <a:endParaRPr lang="en-US" altLang="ko-KR" b="1" dirty="0"/>
          </a:p>
          <a:p>
            <a:endParaRPr lang="ko-KR" altLang="en-US" dirty="0"/>
          </a:p>
        </p:txBody>
      </p:sp>
      <p:sp>
        <p:nvSpPr>
          <p:cNvPr id="3" name="내용 개체 틀 2"/>
          <p:cNvSpPr>
            <a:spLocks noGrp="1"/>
          </p:cNvSpPr>
          <p:nvPr>
            <p:ph idx="13"/>
          </p:nvPr>
        </p:nvSpPr>
        <p:spPr>
          <a:xfrm>
            <a:off x="267916" y="3284985"/>
            <a:ext cx="10513167" cy="432047"/>
          </a:xfrm>
        </p:spPr>
        <p:txBody>
          <a:bodyPr/>
          <a:lstStyle/>
          <a:p>
            <a:pPr lvl="0"/>
            <a:r>
              <a:rPr lang="ko" altLang="ko-KR" dirty="0"/>
              <a:t>Table 5.1. Element Responsibility Catalog for the Second-Level Decomposition</a:t>
            </a:r>
          </a:p>
          <a:p>
            <a:endParaRPr lang="ko-KR" altLang="en-US" dirty="0"/>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graphicFrame>
        <p:nvGraphicFramePr>
          <p:cNvPr id="183" name="Shape 183"/>
          <p:cNvGraphicFramePr/>
          <p:nvPr>
            <p:extLst>
              <p:ext uri="{D42A27DB-BD31-4B8C-83A1-F6EECF244321}">
                <p14:modId xmlns:p14="http://schemas.microsoft.com/office/powerpoint/2010/main" val="603300738"/>
              </p:ext>
            </p:extLst>
          </p:nvPr>
        </p:nvGraphicFramePr>
        <p:xfrm>
          <a:off x="371200" y="362573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Tree>
    <p:extLst>
      <p:ext uri="{BB962C8B-B14F-4D97-AF65-F5344CB8AC3E}">
        <p14:creationId xmlns:p14="http://schemas.microsoft.com/office/powerpoint/2010/main" val="645683522"/>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idx="1"/>
          </p:nvPr>
        </p:nvSpPr>
        <p:spPr>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rPr>
              <a:t>Node &amp; Terminal Decomposition</a:t>
            </a:r>
            <a:endParaRPr dirty="0"/>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2" name="내용 개체 틀 1"/>
          <p:cNvSpPr>
            <a:spLocks noGrp="1"/>
          </p:cNvSpPr>
          <p:nvPr>
            <p:ph idx="13"/>
          </p:nvPr>
        </p:nvSpPr>
        <p:spPr/>
        <p:txBody>
          <a:bodyPr/>
          <a:lstStyle/>
          <a:p>
            <a:endParaRPr lang="ko-KR" altLang="en-US"/>
          </a:p>
        </p:txBody>
      </p:sp>
      <p:pic>
        <p:nvPicPr>
          <p:cNvPr id="191" name="Shape 191"/>
          <p:cNvPicPr preferRelativeResize="0"/>
          <p:nvPr/>
        </p:nvPicPr>
        <p:blipFill>
          <a:blip r:embed="rId3">
            <a:alphaModFix/>
          </a:blip>
          <a:stretch>
            <a:fillRect/>
          </a:stretch>
        </p:blipFill>
        <p:spPr>
          <a:xfrm>
            <a:off x="4169" y="3083645"/>
            <a:ext cx="5548389" cy="2602375"/>
          </a:xfrm>
          <a:prstGeom prst="rect">
            <a:avLst/>
          </a:prstGeom>
          <a:noFill/>
          <a:ln>
            <a:noFill/>
          </a:ln>
        </p:spPr>
      </p:pic>
      <p:pic>
        <p:nvPicPr>
          <p:cNvPr id="192" name="Shape 192"/>
          <p:cNvPicPr preferRelativeResize="0"/>
          <p:nvPr/>
        </p:nvPicPr>
        <p:blipFill>
          <a:blip r:embed="rId4">
            <a:alphaModFix/>
          </a:blip>
          <a:stretch>
            <a:fillRect/>
          </a:stretch>
        </p:blipFill>
        <p:spPr>
          <a:xfrm>
            <a:off x="5655031" y="2674839"/>
            <a:ext cx="5398139" cy="3419984"/>
          </a:xfrm>
          <a:prstGeom prst="rect">
            <a:avLst/>
          </a:prstGeom>
          <a:noFill/>
          <a:ln>
            <a:noFill/>
          </a:ln>
        </p:spPr>
      </p:pic>
      <p:pic>
        <p:nvPicPr>
          <p:cNvPr id="193" name="Shape 193"/>
          <p:cNvPicPr preferRelativeResize="0"/>
          <p:nvPr/>
        </p:nvPicPr>
        <p:blipFill>
          <a:blip r:embed="rId5">
            <a:alphaModFix/>
          </a:blip>
          <a:stretch>
            <a:fillRect/>
          </a:stretch>
        </p:blipFill>
        <p:spPr>
          <a:xfrm>
            <a:off x="138294" y="5573075"/>
            <a:ext cx="2704703" cy="1219200"/>
          </a:xfrm>
          <a:prstGeom prst="rect">
            <a:avLst/>
          </a:prstGeom>
          <a:noFill/>
          <a:ln>
            <a:noFill/>
          </a:ln>
        </p:spPr>
      </p:pic>
      <p:sp>
        <p:nvSpPr>
          <p:cNvPr id="8" name="직사각형 7"/>
          <p:cNvSpPr/>
          <p:nvPr/>
        </p:nvSpPr>
        <p:spPr>
          <a:xfrm>
            <a:off x="267916" y="1647018"/>
            <a:ext cx="10513167" cy="4176464"/>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9" name="직사각형 8"/>
          <p:cNvSpPr/>
          <p:nvPr/>
        </p:nvSpPr>
        <p:spPr>
          <a:xfrm>
            <a:off x="195908" y="157501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Dynamic</a:t>
            </a: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a:xfrm>
            <a:off x="267916" y="646367"/>
            <a:ext cx="10513168" cy="2062103"/>
          </a:xfrm>
        </p:spPr>
        <p:txBody>
          <a:bodyPr/>
          <a:lstStyle/>
          <a:p>
            <a:pPr>
              <a:spcBef>
                <a:spcPts val="0"/>
              </a:spcBef>
            </a:pPr>
            <a:r>
              <a:rPr lang="en-US" altLang="ko" sz="1600" b="1"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Considering </a:t>
            </a:r>
            <a:r>
              <a:rPr lang="en-US" altLang="ko" sz="1600" dirty="0">
                <a:solidFill>
                  <a:schemeClr val="dk1"/>
                </a:solidFill>
                <a:latin typeface="Arial" panose="020B0604020202020204" pitchFamily="34" charset="0"/>
                <a:cs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cs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Terminal </a:t>
            </a:r>
            <a:r>
              <a:rPr lang="en-US" altLang="ko" sz="1600" dirty="0">
                <a:solidFill>
                  <a:schemeClr val="dk1"/>
                </a:solidFill>
                <a:latin typeface="Arial" panose="020B0604020202020204" pitchFamily="34" charset="0"/>
                <a:cs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cs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The </a:t>
            </a:r>
            <a:r>
              <a:rPr lang="en-US" altLang="ko" sz="1600" dirty="0">
                <a:solidFill>
                  <a:schemeClr val="dk1"/>
                </a:solidFill>
                <a:latin typeface="Arial" panose="020B0604020202020204" pitchFamily="34" charset="0"/>
                <a:cs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cs typeface="Arial" panose="020B0604020202020204" pitchFamily="34" charset="0"/>
              </a:rPr>
              <a:t>develop</a:t>
            </a:r>
            <a:endParaRPr lang="en-US" altLang="ko" sz="1600" dirty="0">
              <a:solidFill>
                <a:schemeClr val="dk1"/>
              </a:solidFill>
              <a:latin typeface="Arial" panose="020B0604020202020204" pitchFamily="34" charset="0"/>
              <a:cs typeface="Arial" panose="020B0604020202020204" pitchFamily="34" charset="0"/>
            </a:endParaRPr>
          </a:p>
        </p:txBody>
      </p:sp>
      <p:sp>
        <p:nvSpPr>
          <p:cNvPr id="3" name="내용 개체 틀 2"/>
          <p:cNvSpPr>
            <a:spLocks noGrp="1"/>
          </p:cNvSpPr>
          <p:nvPr>
            <p:ph idx="13"/>
          </p:nvPr>
        </p:nvSpPr>
        <p:spPr/>
        <p:txBody>
          <a:bodyPr>
            <a:normAutofit/>
          </a:bodyPr>
          <a:lstStyle/>
          <a:p>
            <a:pPr lvl="0"/>
            <a:r>
              <a:rPr lang="ko" altLang="ko-KR" dirty="0"/>
              <a:t>Table 6.1. Element Responsibility Catalog for the Second-Level Decomposition</a:t>
            </a:r>
          </a:p>
          <a:p>
            <a:endParaRPr lang="ko-KR" altLang="en-US" dirty="0"/>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graphicFrame>
        <p:nvGraphicFramePr>
          <p:cNvPr id="200" name="Shape 200"/>
          <p:cNvGraphicFramePr/>
          <p:nvPr>
            <p:extLst>
              <p:ext uri="{D42A27DB-BD31-4B8C-83A1-F6EECF244321}">
                <p14:modId xmlns:p14="http://schemas.microsoft.com/office/powerpoint/2010/main" val="1107300480"/>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Tree>
    <p:extLst>
      <p:ext uri="{BB962C8B-B14F-4D97-AF65-F5344CB8AC3E}">
        <p14:creationId xmlns:p14="http://schemas.microsoft.com/office/powerpoint/2010/main" val="2378291985"/>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Shape 206"/>
          <p:cNvPicPr preferRelativeResize="0"/>
          <p:nvPr/>
        </p:nvPicPr>
        <p:blipFill>
          <a:blip r:embed="rId3">
            <a:alphaModFix/>
          </a:blip>
          <a:stretch>
            <a:fillRect/>
          </a:stretch>
        </p:blipFill>
        <p:spPr>
          <a:xfrm>
            <a:off x="297506" y="783800"/>
            <a:ext cx="10462325" cy="5462150"/>
          </a:xfrm>
          <a:prstGeom prst="rect">
            <a:avLst/>
          </a:prstGeom>
          <a:noFill/>
          <a:ln>
            <a:noFill/>
          </a:ln>
        </p:spPr>
      </p:pic>
      <p:sp>
        <p:nvSpPr>
          <p:cNvPr id="4" name="내용 개체 틀 3"/>
          <p:cNvSpPr>
            <a:spLocks noGrp="1"/>
          </p:cNvSpPr>
          <p:nvPr>
            <p:ph idx="1"/>
          </p:nvPr>
        </p:nvSpPr>
        <p:spPr/>
        <p:txBody>
          <a:bodyPr/>
          <a:lstStyle/>
          <a:p>
            <a:endParaRPr lang="ko-KR" altLang="en-US"/>
          </a:p>
        </p:txBody>
      </p:sp>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sp>
        <p:nvSpPr>
          <p:cNvPr id="5" name="내용 개체 틀 4"/>
          <p:cNvSpPr>
            <a:spLocks noGrp="1"/>
          </p:cNvSpPr>
          <p:nvPr>
            <p:ph idx="13"/>
          </p:nvPr>
        </p:nvSpPr>
        <p:spPr/>
        <p:txBody>
          <a:bodyPr/>
          <a:lstStyle/>
          <a:p>
            <a:endParaRPr lang="ko-KR" altLang="en-US"/>
          </a:p>
        </p:txBody>
      </p:sp>
      <p:pic>
        <p:nvPicPr>
          <p:cNvPr id="208" name="Shape 208"/>
          <p:cNvPicPr preferRelativeResize="0"/>
          <p:nvPr/>
        </p:nvPicPr>
        <p:blipFill>
          <a:blip r:embed="rId4">
            <a:alphaModFix/>
          </a:blip>
          <a:stretch>
            <a:fillRect/>
          </a:stretch>
        </p:blipFill>
        <p:spPr>
          <a:xfrm>
            <a:off x="104038" y="5594975"/>
            <a:ext cx="2704703" cy="1219200"/>
          </a:xfrm>
          <a:prstGeom prst="rect">
            <a:avLst/>
          </a:prstGeom>
          <a:noFill/>
          <a:ln>
            <a:noFill/>
          </a:ln>
        </p:spPr>
      </p:pic>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sp>
        <p:nvSpPr>
          <p:cNvPr id="3" name="내용 개체 틀 2"/>
          <p:cNvSpPr>
            <a:spLocks noGrp="1"/>
          </p:cNvSpPr>
          <p:nvPr>
            <p:ph idx="13"/>
          </p:nvPr>
        </p:nvSpPr>
        <p:spPr/>
        <p:txBody>
          <a:bodyPr/>
          <a:lstStyle/>
          <a:p>
            <a:endParaRPr lang="ko-KR" altLang="en-US"/>
          </a:p>
        </p:txBody>
      </p:sp>
      <p:pic>
        <p:nvPicPr>
          <p:cNvPr id="214" name="Shape 214"/>
          <p:cNvPicPr preferRelativeResize="0"/>
          <p:nvPr/>
        </p:nvPicPr>
        <p:blipFill>
          <a:blip r:embed="rId3">
            <a:alphaModFix/>
          </a:blip>
          <a:stretch>
            <a:fillRect/>
          </a:stretch>
        </p:blipFill>
        <p:spPr>
          <a:xfrm>
            <a:off x="719321" y="705759"/>
            <a:ext cx="9610328" cy="4219575"/>
          </a:xfrm>
          <a:prstGeom prst="rect">
            <a:avLst/>
          </a:prstGeom>
          <a:noFill/>
          <a:ln>
            <a:noFill/>
          </a:ln>
        </p:spPr>
      </p:pic>
      <p:grpSp>
        <p:nvGrpSpPr>
          <p:cNvPr id="216" name="Shape 216"/>
          <p:cNvGrpSpPr/>
          <p:nvPr/>
        </p:nvGrpSpPr>
        <p:grpSpPr>
          <a:xfrm>
            <a:off x="5478765" y="5024680"/>
            <a:ext cx="5566616" cy="1712394"/>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474280" y="623318"/>
            <a:ext cx="10139759" cy="5943600"/>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3" name="내용 개체 틀 2"/>
          <p:cNvSpPr>
            <a:spLocks noGrp="1"/>
          </p:cNvSpPr>
          <p:nvPr>
            <p:ph idx="13"/>
          </p:nvPr>
        </p:nvSpPr>
        <p:spPr/>
        <p:txBody>
          <a:bodyPr/>
          <a:lstStyle/>
          <a:p>
            <a:endParaRPr lang="ko-KR" altLang="en-US"/>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380386"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IoT service</a:t>
            </a:r>
          </a:p>
        </p:txBody>
      </p:sp>
      <p:grpSp>
        <p:nvGrpSpPr>
          <p:cNvPr id="238" name="Shape 238"/>
          <p:cNvGrpSpPr/>
          <p:nvPr/>
        </p:nvGrpSpPr>
        <p:grpSpPr>
          <a:xfrm>
            <a:off x="7072911" y="4325695"/>
            <a:ext cx="3531399" cy="2283900"/>
            <a:chOff x="10793500" y="2361975"/>
            <a:chExt cx="2922537" cy="2283900"/>
          </a:xfrm>
        </p:grpSpPr>
        <p:sp>
          <p:nvSpPr>
            <p:cNvPr id="239" name="Shape 239"/>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41" name="Shape 241"/>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2" name="Shape 242"/>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3" name="Shape 243"/>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4" name="Shape 244"/>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5" name="Shape 245"/>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6" name="Shape 246"/>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7" name="Shape 247"/>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48" name="Shape 248"/>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49" name="Shape 249"/>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2" name="Shape 252"/>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53" name="Shape 253"/>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4" name="Shape 254"/>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55" name="Shape 255"/>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56" name="Shape 256"/>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IoTMiddleWare</a:t>
              </a:r>
            </a:p>
          </p:txBody>
        </p:sp>
        <p:sp>
          <p:nvSpPr>
            <p:cNvPr id="257" name="Shape 257"/>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04038" y="57400"/>
            <a:ext cx="10849261" cy="472800"/>
          </a:xfrm>
          <a:prstGeom prst="rect">
            <a:avLst/>
          </a:prstGeom>
        </p:spPr>
        <p:txBody>
          <a:bodyPr lIns="91425" tIns="91425" rIns="91425" bIns="91425" anchor="ctr" anchorCtr="0">
            <a:noAutofit/>
          </a:bodyPr>
          <a:lstStyle/>
          <a:p>
            <a:pPr>
              <a:spcBef>
                <a:spcPts val="0"/>
              </a:spcBef>
              <a:buNone/>
            </a:pPr>
            <a:endParaRPr/>
          </a:p>
        </p:txBody>
      </p:sp>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Tree>
    <p:extLst>
      <p:ext uri="{BB962C8B-B14F-4D97-AF65-F5344CB8AC3E}">
        <p14:creationId xmlns:p14="http://schemas.microsoft.com/office/powerpoint/2010/main" val="1180581063"/>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Shape 268"/>
          <p:cNvPicPr preferRelativeResize="0"/>
          <p:nvPr/>
        </p:nvPicPr>
        <p:blipFill>
          <a:blip r:embed="rId3">
            <a:alphaModFix/>
          </a:blip>
          <a:stretch>
            <a:fillRect/>
          </a:stretch>
        </p:blipFill>
        <p:spPr>
          <a:xfrm>
            <a:off x="1" y="808511"/>
            <a:ext cx="11048999" cy="5240976"/>
          </a:xfrm>
          <a:prstGeom prst="rect">
            <a:avLst/>
          </a:prstGeom>
          <a:noFill/>
          <a:ln>
            <a:noFill/>
          </a:ln>
        </p:spPr>
      </p:pic>
      <p:sp>
        <p:nvSpPr>
          <p:cNvPr id="2" name="내용 개체 틀 1"/>
          <p:cNvSpPr>
            <a:spLocks noGrp="1"/>
          </p:cNvSpPr>
          <p:nvPr>
            <p:ph idx="1"/>
          </p:nvPr>
        </p:nvSpPr>
        <p:spPr/>
        <p:txBody>
          <a:bodyPr/>
          <a:lstStyle/>
          <a:p>
            <a:endParaRPr lang="ko-KR" altLang="en-US"/>
          </a:p>
        </p:txBody>
      </p:sp>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3" name="내용 개체 틀 2"/>
          <p:cNvSpPr>
            <a:spLocks noGrp="1"/>
          </p:cNvSpPr>
          <p:nvPr>
            <p:ph idx="13"/>
          </p:nvPr>
        </p:nvSpPr>
        <p:spPr/>
        <p:txBody>
          <a:bodyPr/>
          <a:lstStyle/>
          <a:p>
            <a:endParaRPr lang="ko-KR" altLang="en-US"/>
          </a:p>
        </p:txBody>
      </p:sp>
      <p:sp>
        <p:nvSpPr>
          <p:cNvPr id="270" name="Shape 270"/>
          <p:cNvSpPr txBox="1"/>
          <p:nvPr/>
        </p:nvSpPr>
        <p:spPr>
          <a:xfrm>
            <a:off x="1817666" y="834250"/>
            <a:ext cx="1584850" cy="369900"/>
          </a:xfrm>
          <a:prstGeom prst="rect">
            <a:avLst/>
          </a:prstGeom>
          <a:noFill/>
          <a:ln>
            <a:noFill/>
          </a:ln>
        </p:spPr>
        <p:txBody>
          <a:bodyPr lIns="91425" tIns="91425" rIns="91425" bIns="91425" anchor="t" anchorCtr="0">
            <a:noAutofit/>
          </a:bodyPr>
          <a:lstStyle/>
          <a:p>
            <a:pPr>
              <a:spcBef>
                <a:spcPts val="0"/>
              </a:spcBef>
              <a:buNone/>
            </a:pPr>
            <a:r>
              <a:rPr lang="ko" b="1"/>
              <a:t>IoT service</a:t>
            </a:r>
          </a:p>
        </p:txBody>
      </p:sp>
      <p:sp>
        <p:nvSpPr>
          <p:cNvPr id="271" name="Shape 271"/>
          <p:cNvSpPr txBox="1"/>
          <p:nvPr/>
        </p:nvSpPr>
        <p:spPr>
          <a:xfrm>
            <a:off x="5693999" y="2552325"/>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72" name="Shape 272"/>
          <p:cNvSpPr txBox="1"/>
          <p:nvPr/>
        </p:nvSpPr>
        <p:spPr>
          <a:xfrm>
            <a:off x="2808257" y="3971000"/>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pic>
        <p:nvPicPr>
          <p:cNvPr id="273" name="Shape 273"/>
          <p:cNvPicPr preferRelativeResize="0"/>
          <p:nvPr/>
        </p:nvPicPr>
        <p:blipFill>
          <a:blip r:embed="rId4">
            <a:alphaModFix/>
          </a:blip>
          <a:stretch>
            <a:fillRect/>
          </a:stretch>
        </p:blipFill>
        <p:spPr>
          <a:xfrm>
            <a:off x="12605515" y="834251"/>
            <a:ext cx="1145500" cy="1819548"/>
          </a:xfrm>
          <a:prstGeom prst="rect">
            <a:avLst/>
          </a:prstGeom>
          <a:noFill/>
          <a:ln>
            <a:noFill/>
          </a:ln>
        </p:spPr>
      </p:pic>
      <p:grpSp>
        <p:nvGrpSpPr>
          <p:cNvPr id="274" name="Shape 274"/>
          <p:cNvGrpSpPr/>
          <p:nvPr/>
        </p:nvGrpSpPr>
        <p:grpSpPr>
          <a:xfrm>
            <a:off x="7435985" y="4492595"/>
            <a:ext cx="3531399" cy="2283900"/>
            <a:chOff x="10793500" y="2361975"/>
            <a:chExt cx="2922537" cy="2283900"/>
          </a:xfrm>
        </p:grpSpPr>
        <p:sp>
          <p:nvSpPr>
            <p:cNvPr id="275" name="Shape 275"/>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6" name="Shape 276"/>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277" name="Shape 277"/>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78" name="Shape 278"/>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79" name="Shape 279"/>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0" name="Shape 280"/>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1" name="Shape 281"/>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2" name="Shape 282"/>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3" name="Shape 283"/>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284" name="Shape 284"/>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285" name="Shape 285"/>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86" name="Shape 286"/>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87" name="Shape 287"/>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88" name="Shape 288"/>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289" name="Shape 289"/>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90" name="Shape 290"/>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291" name="Shape 291"/>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292" name="Shape 292"/>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293" name="Shape 293"/>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359923099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4" name="내용 개체 틀 3"/>
          <p:cNvSpPr>
            <a:spLocks noGrp="1"/>
          </p:cNvSpPr>
          <p:nvPr>
            <p:ph idx="1"/>
          </p:nvPr>
        </p:nvSpPr>
        <p:spPr/>
        <p:txBody>
          <a:bodyPr/>
          <a:lstStyle/>
          <a:p>
            <a:endParaRPr lang="ko-KR" altLang="en-US"/>
          </a:p>
        </p:txBody>
      </p:sp>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sp>
        <p:nvSpPr>
          <p:cNvPr id="5" name="내용 개체 틀 4"/>
          <p:cNvSpPr>
            <a:spLocks noGrp="1"/>
          </p:cNvSpPr>
          <p:nvPr>
            <p:ph idx="13"/>
          </p:nvPr>
        </p:nvSpPr>
        <p:spPr/>
        <p:txBody>
          <a:bodyPr/>
          <a:lstStyle/>
          <a:p>
            <a:endParaRPr lang="ko-KR" altLang="en-US"/>
          </a:p>
        </p:txBody>
      </p:sp>
      <p:pic>
        <p:nvPicPr>
          <p:cNvPr id="299" name="Shape 299"/>
          <p:cNvPicPr preferRelativeResize="0"/>
          <p:nvPr/>
        </p:nvPicPr>
        <p:blipFill>
          <a:blip r:embed="rId3">
            <a:alphaModFix/>
          </a:blip>
          <a:stretch>
            <a:fillRect/>
          </a:stretch>
        </p:blipFill>
        <p:spPr>
          <a:xfrm>
            <a:off x="909241" y="1190625"/>
            <a:ext cx="9230519" cy="4476750"/>
          </a:xfrm>
          <a:prstGeom prst="rect">
            <a:avLst/>
          </a:prstGeom>
          <a:noFill/>
          <a:ln>
            <a:noFill/>
          </a:ln>
        </p:spPr>
      </p:pic>
      <p:grpSp>
        <p:nvGrpSpPr>
          <p:cNvPr id="300" name="Shape 300"/>
          <p:cNvGrpSpPr/>
          <p:nvPr/>
        </p:nvGrpSpPr>
        <p:grpSpPr>
          <a:xfrm>
            <a:off x="7180684" y="4166725"/>
            <a:ext cx="3531399" cy="2283900"/>
            <a:chOff x="10793500" y="2361975"/>
            <a:chExt cx="2922537" cy="2283900"/>
          </a:xfrm>
        </p:grpSpPr>
        <p:sp>
          <p:nvSpPr>
            <p:cNvPr id="301" name="Shape 30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02" name="Shape 30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03" name="Shape 303"/>
            <p:cNvSpPr txBox="1"/>
            <p:nvPr/>
          </p:nvSpPr>
          <p:spPr>
            <a:xfrm>
              <a:off x="10862950" y="3216500"/>
              <a:ext cx="276899" cy="183299"/>
            </a:xfrm>
            <a:prstGeom prst="rect">
              <a:avLst/>
            </a:prstGeom>
            <a:noFill/>
            <a:ln>
              <a:noFill/>
            </a:ln>
          </p:spPr>
          <p:txBody>
            <a:bodyPr lIns="91425" tIns="91425" rIns="91425" bIns="91425" anchor="t" anchorCtr="0">
              <a:noAutofit/>
            </a:bodyPr>
            <a:lstStyle/>
            <a:p>
              <a:pPr>
                <a:lnSpc>
                  <a:spcPct val="100000"/>
                </a:lnSpc>
                <a:spcBef>
                  <a:spcPts val="0"/>
                </a:spcBef>
                <a:buNone/>
              </a:pPr>
              <a:r>
                <a:rPr lang="ko" sz="1000"/>
                <a:t>A</a:t>
              </a:r>
            </a:p>
          </p:txBody>
        </p:sp>
        <p:sp>
          <p:nvSpPr>
            <p:cNvPr id="304" name="Shape 30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5" name="Shape 30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6" name="Shape 30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7" name="Shape 30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08" name="Shape 30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09" name="Shape 30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10" name="Shape 31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11" name="Shape 311"/>
            <p:cNvSpPr txBox="1"/>
            <p:nvPr/>
          </p:nvSpPr>
          <p:spPr>
            <a:xfrm>
              <a:off x="11808937" y="2829350"/>
              <a:ext cx="1907099" cy="781199"/>
            </a:xfrm>
            <a:prstGeom prst="rect">
              <a:avLst/>
            </a:prstGeom>
            <a:noFill/>
            <a:ln>
              <a:noFill/>
            </a:ln>
          </p:spPr>
          <p:txBody>
            <a:bodyPr lIns="91425" tIns="91425" rIns="91425" bIns="91425" anchor="t" anchorCtr="0">
              <a:noAutofit/>
            </a:bodyPr>
            <a:lstStyle/>
            <a:p>
              <a:pPr>
                <a:spcBef>
                  <a:spcPts val="0"/>
                </a:spcBef>
                <a:buNone/>
              </a:pPr>
              <a:endParaRPr sz="1200" b="1"/>
            </a:p>
          </p:txBody>
        </p:sp>
        <p:sp>
          <p:nvSpPr>
            <p:cNvPr id="312" name="Shape 312"/>
            <p:cNvSpPr txBox="1"/>
            <p:nvPr/>
          </p:nvSpPr>
          <p:spPr>
            <a:xfrm>
              <a:off x="11624429" y="2689650"/>
              <a:ext cx="1907099" cy="326099"/>
            </a:xfrm>
            <a:prstGeom prst="rect">
              <a:avLst/>
            </a:prstGeom>
            <a:noFill/>
            <a:ln>
              <a:noFill/>
            </a:ln>
          </p:spPr>
          <p:txBody>
            <a:bodyPr lIns="91425" tIns="91425" rIns="91425" bIns="91425" anchor="t" anchorCtr="0">
              <a:noAutofit/>
            </a:bodyPr>
            <a:lstStyle/>
            <a:p>
              <a:pPr>
                <a:spcBef>
                  <a:spcPts val="0"/>
                </a:spcBef>
                <a:buNone/>
              </a:pPr>
              <a:r>
                <a:rPr lang="ko" sz="1200" b="1"/>
                <a:t>Interface</a:t>
              </a:r>
            </a:p>
          </p:txBody>
        </p:sp>
        <p:sp>
          <p:nvSpPr>
            <p:cNvPr id="313" name="Shape 31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4" name="Shape 31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15" name="Shape 31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16" name="Shape 31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17" name="Shape 31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18" name="Shape 31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19" name="Shape 319"/>
            <p:cNvSpPr txBox="1"/>
            <p:nvPr/>
          </p:nvSpPr>
          <p:spPr>
            <a:xfrm>
              <a:off x="10793500" y="2361975"/>
              <a:ext cx="2410199" cy="430800"/>
            </a:xfrm>
            <a:prstGeom prst="rect">
              <a:avLst/>
            </a:prstGeom>
            <a:noFill/>
            <a:ln>
              <a:noFill/>
            </a:ln>
          </p:spPr>
          <p:txBody>
            <a:bodyPr lIns="91425" tIns="91425" rIns="91425" bIns="91425" anchor="t" anchorCtr="0">
              <a:noAutofit/>
            </a:bodyPr>
            <a:lstStyle/>
            <a:p>
              <a:pPr algn="ctr">
                <a:spcBef>
                  <a:spcPts val="0"/>
                </a:spcBef>
                <a:buNone/>
              </a:pPr>
              <a:r>
                <a:rPr lang="ko" b="1"/>
                <a:t>Legend</a:t>
              </a:r>
            </a:p>
          </p:txBody>
        </p:sp>
      </p:grpSp>
    </p:spTree>
    <p:extLst>
      <p:ext uri="{BB962C8B-B14F-4D97-AF65-F5344CB8AC3E}">
        <p14:creationId xmlns:p14="http://schemas.microsoft.com/office/powerpoint/2010/main" val="294021463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latin typeface="Arial" panose="020B0604020202020204" pitchFamily="34" charset="0"/>
              </a:rPr>
              <a:t>Table D1. Element Responsibility Catalog for </a:t>
            </a:r>
            <a:r>
              <a:rPr lang="en-US" altLang="ko" dirty="0" err="1"/>
              <a:t>IoT</a:t>
            </a:r>
            <a:r>
              <a:rPr lang="en-US" altLang="ko" dirty="0"/>
              <a:t> Service </a:t>
            </a:r>
            <a:r>
              <a:rPr lang="ko" altLang="ko-KR" dirty="0" smtClean="0">
                <a:solidFill>
                  <a:schemeClr val="dk1"/>
                </a:solidFill>
                <a:latin typeface="Arial" panose="020B0604020202020204" pitchFamily="34" charset="0"/>
              </a:rPr>
              <a:t>detail </a:t>
            </a:r>
            <a:r>
              <a:rPr lang="ko" altLang="ko-KR" dirty="0">
                <a:solidFill>
                  <a:schemeClr val="dk1"/>
                </a:solidFill>
                <a:latin typeface="Arial" panose="020B0604020202020204" pitchFamily="34" charset="0"/>
              </a:rPr>
              <a:t>design</a:t>
            </a:r>
          </a:p>
          <a:p>
            <a:endParaRPr lang="ko-KR" altLang="en-US"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1418253955"/>
              </p:ext>
            </p:extLst>
          </p:nvPr>
        </p:nvGraphicFramePr>
        <p:xfrm>
          <a:off x="371200" y="958300"/>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Tree>
    <p:extLst>
      <p:ext uri="{BB962C8B-B14F-4D97-AF65-F5344CB8AC3E}">
        <p14:creationId xmlns:p14="http://schemas.microsoft.com/office/powerpoint/2010/main" val="4242261606"/>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t>Table D2. Element Responsibility Catalog for </a:t>
            </a:r>
            <a:r>
              <a:rPr lang="en-US" altLang="ko" dirty="0" err="1" smtClean="0"/>
              <a:t>IoT</a:t>
            </a:r>
            <a:r>
              <a:rPr lang="en-US" altLang="ko" dirty="0" smtClean="0"/>
              <a:t> Service </a:t>
            </a:r>
            <a:r>
              <a:rPr lang="ko" altLang="ko-KR" dirty="0" smtClean="0"/>
              <a:t>detail </a:t>
            </a:r>
            <a:r>
              <a:rPr lang="ko" altLang="ko-KR" dirty="0"/>
              <a:t>design</a:t>
            </a:r>
          </a:p>
          <a:p>
            <a:endParaRPr lang="ko-KR" altLang="en-US" dirty="0"/>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3036990269"/>
              </p:ext>
            </p:extLst>
          </p:nvPr>
        </p:nvGraphicFramePr>
        <p:xfrm>
          <a:off x="371200" y="958300"/>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Tree>
    <p:extLst>
      <p:ext uri="{BB962C8B-B14F-4D97-AF65-F5344CB8AC3E}">
        <p14:creationId xmlns:p14="http://schemas.microsoft.com/office/powerpoint/2010/main" val="465758603"/>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sp>
        <p:nvSpPr>
          <p:cNvPr id="3" name="내용 개체 틀 2"/>
          <p:cNvSpPr>
            <a:spLocks noGrp="1"/>
          </p:cNvSpPr>
          <p:nvPr>
            <p:ph idx="13"/>
          </p:nvPr>
        </p:nvSpPr>
        <p:spPr/>
        <p:txBody>
          <a:bodyPr/>
          <a:lstStyle/>
          <a:p>
            <a:endParaRPr lang="ko-KR" altLang="en-US"/>
          </a:p>
        </p:txBody>
      </p:sp>
      <p:pic>
        <p:nvPicPr>
          <p:cNvPr id="339" name="Shape 339"/>
          <p:cNvPicPr preferRelativeResize="0"/>
          <p:nvPr/>
        </p:nvPicPr>
        <p:blipFill>
          <a:blip r:embed="rId3">
            <a:alphaModFix/>
          </a:blip>
          <a:stretch>
            <a:fillRect/>
          </a:stretch>
        </p:blipFill>
        <p:spPr>
          <a:xfrm>
            <a:off x="558625" y="859409"/>
            <a:ext cx="7089775" cy="2600325"/>
          </a:xfrm>
          <a:prstGeom prst="rect">
            <a:avLst/>
          </a:prstGeom>
          <a:noFill/>
          <a:ln>
            <a:noFill/>
          </a:ln>
        </p:spPr>
      </p:pic>
      <p:grpSp>
        <p:nvGrpSpPr>
          <p:cNvPr id="340" name="Shape 340"/>
          <p:cNvGrpSpPr/>
          <p:nvPr/>
        </p:nvGrpSpPr>
        <p:grpSpPr>
          <a:xfrm>
            <a:off x="7746867" y="986425"/>
            <a:ext cx="3531399" cy="2283900"/>
            <a:chOff x="10793500" y="2361975"/>
            <a:chExt cx="2922537" cy="2283900"/>
          </a:xfrm>
        </p:grpSpPr>
        <p:sp>
          <p:nvSpPr>
            <p:cNvPr id="341" name="Shape 341"/>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42" name="Shape 342"/>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43" name="Shape 343"/>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4" name="Shape 344"/>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5" name="Shape 345"/>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6" name="Shape 346"/>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7" name="Shape 347"/>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48" name="Shape 348"/>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49" name="Shape 349"/>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50" name="Shape 350"/>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51" name="Shape 351"/>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52" name="Shape 352"/>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53" name="Shape 353"/>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4" name="Shape 354"/>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55" name="Shape 355"/>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56" name="Shape 356"/>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57" name="Shape 357"/>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58" name="Shape 358"/>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59" name="Shape 359"/>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4005901566"/>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D3. Element Responsibility Catalog for </a:t>
            </a:r>
            <a:r>
              <a:rPr lang="en-US" altLang="ko" dirty="0" smtClean="0">
                <a:solidFill>
                  <a:schemeClr val="dk1"/>
                </a:solidFill>
              </a:rPr>
              <a:t>Terminal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nvGraphicFramePr>
        <p:xfrm>
          <a:off x="371200" y="958300"/>
          <a:ext cx="10383692" cy="43431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SensorManager</a:t>
                      </a:r>
                    </a:p>
                  </a:txBody>
                  <a:tcPr marL="101983" marR="101983" marT="91425" marB="91425"/>
                </a:tc>
                <a:tc>
                  <a:txBody>
                    <a:bodyPr/>
                    <a:lstStyle/>
                    <a:p>
                      <a:pPr lvl="0" rtl="0">
                        <a:spcBef>
                          <a:spcPts val="0"/>
                        </a:spcBef>
                        <a:buNone/>
                      </a:pPr>
                      <a:r>
                        <a:rPr lang="ko" sz="1300">
                          <a:solidFill>
                            <a:schemeClr val="dk1"/>
                          </a:solidFill>
                        </a:rPr>
                        <a:t>Responsible for Handling the connected Sensors into the Node</a:t>
                      </a:r>
                    </a:p>
                  </a:txBody>
                  <a:tcPr marL="101983" marR="101983" marT="91425" marB="91425"/>
                </a:tc>
              </a:tr>
              <a:tr h="229150">
                <a:tc>
                  <a:txBody>
                    <a:bodyPr/>
                    <a:lstStyle/>
                    <a:p>
                      <a:pPr lvl="0" rtl="0">
                        <a:spcBef>
                          <a:spcPts val="0"/>
                        </a:spcBef>
                        <a:buNone/>
                      </a:pPr>
                      <a:r>
                        <a:rPr lang="ko" sz="1200"/>
                        <a:t>ActuatorManager</a:t>
                      </a:r>
                    </a:p>
                  </a:txBody>
                  <a:tcPr marL="101983" marR="101983" marT="91425" marB="91425"/>
                </a:tc>
                <a:tc>
                  <a:txBody>
                    <a:bodyPr/>
                    <a:lstStyle/>
                    <a:p>
                      <a:pPr lvl="0" rtl="0">
                        <a:spcBef>
                          <a:spcPts val="0"/>
                        </a:spcBef>
                        <a:buNone/>
                      </a:pPr>
                      <a:r>
                        <a:rPr lang="ko" sz="1300">
                          <a:solidFill>
                            <a:schemeClr val="dk1"/>
                          </a:solidFill>
                        </a:rPr>
                        <a:t>Responsible for Handling the connected Actuators into the Node</a:t>
                      </a:r>
                    </a:p>
                  </a:txBody>
                  <a:tcPr marL="101983" marR="101983" marT="91425" marB="91425"/>
                </a:tc>
              </a:tr>
              <a:tr h="229150">
                <a:tc>
                  <a:txBody>
                    <a:bodyPr/>
                    <a:lstStyle/>
                    <a:p>
                      <a:pPr lvl="0" rtl="0">
                        <a:spcBef>
                          <a:spcPts val="0"/>
                        </a:spcBef>
                        <a:buNone/>
                      </a:pPr>
                      <a:r>
                        <a:rPr lang="ko" sz="1200"/>
                        <a:t>ServiceProvider</a:t>
                      </a:r>
                    </a:p>
                  </a:txBody>
                  <a:tcPr marL="101983" marR="101983" marT="91425" marB="91425"/>
                </a:tc>
                <a:tc>
                  <a:txBody>
                    <a:bodyPr/>
                    <a:lstStyle/>
                    <a:p>
                      <a:pPr lvl="0" rtl="0">
                        <a:spcBef>
                          <a:spcPts val="0"/>
                        </a:spcBef>
                        <a:buNone/>
                      </a:pPr>
                      <a:r>
                        <a:rPr lang="ko" sz="1300">
                          <a:solidFill>
                            <a:schemeClr val="dk1"/>
                          </a:solidFill>
                        </a:rPr>
                        <a:t>Responsible for providing servie such as data mining and actutor handling.</a:t>
                      </a:r>
                    </a:p>
                  </a:txBody>
                  <a:tcPr marL="101983" marR="101983" marT="91425" marB="91425"/>
                </a:tc>
              </a:tr>
              <a:tr h="229150">
                <a:tc>
                  <a:txBody>
                    <a:bodyPr/>
                    <a:lstStyle/>
                    <a:p>
                      <a:pPr lvl="0" rtl="0">
                        <a:spcBef>
                          <a:spcPts val="0"/>
                        </a:spcBef>
                        <a:buNone/>
                      </a:pPr>
                      <a:r>
                        <a:rPr lang="ko" sz="1200"/>
                        <a:t>MessageSendable</a:t>
                      </a:r>
                    </a:p>
                  </a:txBody>
                  <a:tcPr marL="101983" marR="101983" marT="91425" marB="91425"/>
                </a:tc>
                <a:tc>
                  <a:txBody>
                    <a:bodyPr/>
                    <a:lstStyle/>
                    <a:p>
                      <a:pPr lvl="0" rtl="0">
                        <a:spcBef>
                          <a:spcPts val="0"/>
                        </a:spcBef>
                        <a:buNone/>
                      </a:pPr>
                      <a:r>
                        <a:rPr lang="ko"/>
                        <a:t>Message를 server로 전달 할 수 있는 interface</a:t>
                      </a:r>
                    </a:p>
                  </a:txBody>
                  <a:tcPr marL="101983" marR="101983" marT="91425" marB="91425"/>
                </a:tc>
              </a:tr>
              <a:tr h="229150">
                <a:tc>
                  <a:txBody>
                    <a:bodyPr/>
                    <a:lstStyle/>
                    <a:p>
                      <a:pPr lvl="0" rtl="0">
                        <a:spcBef>
                          <a:spcPts val="0"/>
                        </a:spcBef>
                        <a:buNone/>
                      </a:pPr>
                      <a:r>
                        <a:rPr lang="ko" sz="1200"/>
                        <a:t>RuleChecker</a:t>
                      </a:r>
                    </a:p>
                  </a:txBody>
                  <a:tcPr marL="101983" marR="101983" marT="91425" marB="91425"/>
                </a:tc>
                <a:tc>
                  <a:txBody>
                    <a:bodyPr/>
                    <a:lstStyle/>
                    <a:p>
                      <a:pPr lvl="0" rtl="0">
                        <a:spcBef>
                          <a:spcPts val="0"/>
                        </a:spcBef>
                        <a:buNone/>
                      </a:pPr>
                      <a:r>
                        <a:rPr lang="ko"/>
                        <a:t>Service에 대한 rule을 check하는 루틴으로 dataAnalyzer를 통해서 정제된 data를 통해 원하는 rule이 만족될 경우 그에 대한 message를 생성 및 전달</a:t>
                      </a:r>
                    </a:p>
                  </a:txBody>
                  <a:tcPr marL="101983" marR="101983" marT="91425" marB="91425"/>
                </a:tc>
              </a:tr>
              <a:tr h="229150">
                <a:tc>
                  <a:txBody>
                    <a:bodyPr/>
                    <a:lstStyle/>
                    <a:p>
                      <a:pPr lvl="0" rtl="0">
                        <a:spcBef>
                          <a:spcPts val="0"/>
                        </a:spcBef>
                        <a:buNone/>
                      </a:pPr>
                      <a:r>
                        <a:rPr lang="ko" sz="1200" dirty="0"/>
                        <a:t>DataAnalyzer</a:t>
                      </a:r>
                    </a:p>
                  </a:txBody>
                  <a:tcPr marL="101983" marR="101983" marT="91425" marB="91425"/>
                </a:tc>
                <a:tc>
                  <a:txBody>
                    <a:bodyPr/>
                    <a:lstStyle/>
                    <a:p>
                      <a:pPr lvl="0" rtl="0">
                        <a:spcBef>
                          <a:spcPts val="0"/>
                        </a:spcBef>
                        <a:buNone/>
                      </a:pPr>
                      <a:r>
                        <a:rPr lang="ko" dirty="0"/>
                        <a:t>Log나 command에 대해서 받아서 </a:t>
                      </a:r>
                    </a:p>
                  </a:txBody>
                  <a:tcPr marL="101983" marR="101983" marT="91425" marB="91425"/>
                </a:tc>
              </a:tr>
            </a:tbl>
          </a:graphicData>
        </a:graphic>
      </p:graphicFrame>
    </p:spTree>
    <p:extLst>
      <p:ext uri="{BB962C8B-B14F-4D97-AF65-F5344CB8AC3E}">
        <p14:creationId xmlns:p14="http://schemas.microsoft.com/office/powerpoint/2010/main" val="331868935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sp>
        <p:nvSpPr>
          <p:cNvPr id="3" name="내용 개체 틀 2"/>
          <p:cNvSpPr>
            <a:spLocks noGrp="1"/>
          </p:cNvSpPr>
          <p:nvPr>
            <p:ph idx="13"/>
          </p:nvPr>
        </p:nvSpPr>
        <p:spPr/>
        <p:txBody>
          <a:bodyPr/>
          <a:lstStyle/>
          <a:p>
            <a:endParaRPr lang="ko-KR" altLang="en-US"/>
          </a:p>
        </p:txBody>
      </p:sp>
      <p:pic>
        <p:nvPicPr>
          <p:cNvPr id="372" name="Shape 372"/>
          <p:cNvPicPr preferRelativeResize="0"/>
          <p:nvPr/>
        </p:nvPicPr>
        <p:blipFill>
          <a:blip r:embed="rId3">
            <a:alphaModFix/>
          </a:blip>
          <a:stretch>
            <a:fillRect/>
          </a:stretch>
        </p:blipFill>
        <p:spPr>
          <a:xfrm>
            <a:off x="1137191" y="641799"/>
            <a:ext cx="5282803" cy="2819400"/>
          </a:xfrm>
          <a:prstGeom prst="rect">
            <a:avLst/>
          </a:prstGeom>
          <a:noFill/>
          <a:ln>
            <a:noFill/>
          </a:ln>
        </p:spPr>
      </p:pic>
      <p:grpSp>
        <p:nvGrpSpPr>
          <p:cNvPr id="373" name="Shape 373"/>
          <p:cNvGrpSpPr/>
          <p:nvPr/>
        </p:nvGrpSpPr>
        <p:grpSpPr>
          <a:xfrm>
            <a:off x="6634035" y="909550"/>
            <a:ext cx="3531399" cy="2283900"/>
            <a:chOff x="10793500" y="2361975"/>
            <a:chExt cx="2922537" cy="2283900"/>
          </a:xfrm>
        </p:grpSpPr>
        <p:sp>
          <p:nvSpPr>
            <p:cNvPr id="374" name="Shape 374"/>
            <p:cNvSpPr/>
            <p:nvPr/>
          </p:nvSpPr>
          <p:spPr>
            <a:xfrm>
              <a:off x="10793500" y="2361975"/>
              <a:ext cx="2410199" cy="22839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75" name="Shape 375"/>
            <p:cNvPicPr preferRelativeResize="0"/>
            <p:nvPr/>
          </p:nvPicPr>
          <p:blipFill>
            <a:blip r:embed="rId4">
              <a:alphaModFix/>
            </a:blip>
            <a:stretch>
              <a:fillRect/>
            </a:stretch>
          </p:blipFill>
          <p:spPr>
            <a:xfrm>
              <a:off x="10862950" y="2754576"/>
              <a:ext cx="948000" cy="1819548"/>
            </a:xfrm>
            <a:prstGeom prst="rect">
              <a:avLst/>
            </a:prstGeom>
            <a:noFill/>
            <a:ln>
              <a:noFill/>
            </a:ln>
          </p:spPr>
        </p:pic>
        <p:sp>
          <p:nvSpPr>
            <p:cNvPr id="376" name="Shape 376"/>
            <p:cNvSpPr txBox="1"/>
            <p:nvPr/>
          </p:nvSpPr>
          <p:spPr>
            <a:xfrm>
              <a:off x="1086295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77" name="Shape 377"/>
            <p:cNvSpPr txBox="1"/>
            <p:nvPr/>
          </p:nvSpPr>
          <p:spPr>
            <a:xfrm>
              <a:off x="11384000" y="321650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8" name="Shape 378"/>
            <p:cNvSpPr txBox="1"/>
            <p:nvPr/>
          </p:nvSpPr>
          <p:spPr>
            <a:xfrm>
              <a:off x="1138400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79" name="Shape 379"/>
            <p:cNvSpPr txBox="1"/>
            <p:nvPr/>
          </p:nvSpPr>
          <p:spPr>
            <a:xfrm>
              <a:off x="10862950" y="3455175"/>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0" name="Shape 380"/>
            <p:cNvSpPr txBox="1"/>
            <p:nvPr/>
          </p:nvSpPr>
          <p:spPr>
            <a:xfrm>
              <a:off x="1138400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1" name="Shape 381"/>
            <p:cNvSpPr txBox="1"/>
            <p:nvPr/>
          </p:nvSpPr>
          <p:spPr>
            <a:xfrm>
              <a:off x="10862950" y="3693850"/>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2" name="Shape 382"/>
            <p:cNvSpPr txBox="1"/>
            <p:nvPr/>
          </p:nvSpPr>
          <p:spPr>
            <a:xfrm>
              <a:off x="1138400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B</a:t>
              </a:r>
            </a:p>
          </p:txBody>
        </p:sp>
        <p:sp>
          <p:nvSpPr>
            <p:cNvPr id="383" name="Shape 383"/>
            <p:cNvSpPr txBox="1"/>
            <p:nvPr/>
          </p:nvSpPr>
          <p:spPr>
            <a:xfrm>
              <a:off x="10862950" y="3923792"/>
              <a:ext cx="276899" cy="183299"/>
            </a:xfrm>
            <a:prstGeom prst="rect">
              <a:avLst/>
            </a:prstGeom>
            <a:noFill/>
            <a:ln>
              <a:noFill/>
            </a:ln>
          </p:spPr>
          <p:txBody>
            <a:bodyPr lIns="91425" tIns="91425" rIns="91425" bIns="91425" anchor="t" anchorCtr="0">
              <a:noAutofit/>
            </a:bodyPr>
            <a:lstStyle/>
            <a:p>
              <a:pPr lvl="0" rtl="0">
                <a:lnSpc>
                  <a:spcPct val="100000"/>
                </a:lnSpc>
                <a:spcBef>
                  <a:spcPts val="0"/>
                </a:spcBef>
                <a:buNone/>
              </a:pPr>
              <a:r>
                <a:rPr lang="ko" sz="1000"/>
                <a:t>A</a:t>
              </a:r>
            </a:p>
          </p:txBody>
        </p:sp>
        <p:sp>
          <p:nvSpPr>
            <p:cNvPr id="384" name="Shape 384"/>
            <p:cNvSpPr txBox="1"/>
            <p:nvPr/>
          </p:nvSpPr>
          <p:spPr>
            <a:xfrm>
              <a:off x="11808937" y="2829350"/>
              <a:ext cx="1907099"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85" name="Shape 385"/>
            <p:cNvSpPr txBox="1"/>
            <p:nvPr/>
          </p:nvSpPr>
          <p:spPr>
            <a:xfrm>
              <a:off x="11624429" y="268965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86" name="Shape 386"/>
            <p:cNvSpPr txBox="1"/>
            <p:nvPr/>
          </p:nvSpPr>
          <p:spPr>
            <a:xfrm>
              <a:off x="11624429" y="318884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87" name="Shape 387"/>
            <p:cNvSpPr txBox="1"/>
            <p:nvPr/>
          </p:nvSpPr>
          <p:spPr>
            <a:xfrm>
              <a:off x="11624429" y="3407098"/>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Aggregation</a:t>
              </a:r>
            </a:p>
          </p:txBody>
        </p:sp>
        <p:sp>
          <p:nvSpPr>
            <p:cNvPr id="388" name="Shape 388"/>
            <p:cNvSpPr txBox="1"/>
            <p:nvPr/>
          </p:nvSpPr>
          <p:spPr>
            <a:xfrm>
              <a:off x="11624429" y="2925330"/>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89" name="Shape 389"/>
            <p:cNvSpPr txBox="1"/>
            <p:nvPr/>
          </p:nvSpPr>
          <p:spPr>
            <a:xfrm>
              <a:off x="11624429" y="36471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Use</a:t>
              </a:r>
            </a:p>
          </p:txBody>
        </p:sp>
        <p:sp>
          <p:nvSpPr>
            <p:cNvPr id="390" name="Shape 390"/>
            <p:cNvSpPr txBox="1"/>
            <p:nvPr/>
          </p:nvSpPr>
          <p:spPr>
            <a:xfrm>
              <a:off x="11624429" y="388887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Realize</a:t>
              </a:r>
            </a:p>
          </p:txBody>
        </p:sp>
        <p:sp>
          <p:nvSpPr>
            <p:cNvPr id="391" name="Shape 391"/>
            <p:cNvSpPr txBox="1"/>
            <p:nvPr/>
          </p:nvSpPr>
          <p:spPr>
            <a:xfrm>
              <a:off x="11624429" y="4220549"/>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Package</a:t>
              </a:r>
            </a:p>
          </p:txBody>
        </p:sp>
        <p:sp>
          <p:nvSpPr>
            <p:cNvPr id="392" name="Shape 392"/>
            <p:cNvSpPr txBox="1"/>
            <p:nvPr/>
          </p:nvSpPr>
          <p:spPr>
            <a:xfrm>
              <a:off x="10793500" y="2361975"/>
              <a:ext cx="2410199" cy="430800"/>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grpSp>
    </p:spTree>
    <p:extLst>
      <p:ext uri="{BB962C8B-B14F-4D97-AF65-F5344CB8AC3E}">
        <p14:creationId xmlns:p14="http://schemas.microsoft.com/office/powerpoint/2010/main" val="243347588"/>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a:xfrm>
            <a:off x="267916" y="614093"/>
            <a:ext cx="10513168" cy="701731"/>
          </a:xfrm>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2056632672"/>
              </p:ext>
            </p:extLst>
          </p:nvPr>
        </p:nvGraphicFramePr>
        <p:xfrm>
          <a:off x="371200" y="958300"/>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229150">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a:t>Responsible for Remote Node Control Operation (UI)</a:t>
                      </a:r>
                    </a:p>
                  </a:txBody>
                  <a:tcPr marL="101983" marR="101983" marT="91425" marB="91425"/>
                </a:tc>
              </a:tr>
              <a:tr h="229150">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a:t>Resposible for New Node Registration &amp; Existing Node UnRegistration (UI)</a:t>
                      </a:r>
                    </a:p>
                  </a:txBody>
                  <a:tcPr marL="101983" marR="101983" marT="91425" marB="91425"/>
                </a:tc>
              </a:tr>
            </a:tbl>
          </a:graphicData>
        </a:graphic>
      </p:graphicFrame>
    </p:spTree>
    <p:extLst>
      <p:ext uri="{BB962C8B-B14F-4D97-AF65-F5344CB8AC3E}">
        <p14:creationId xmlns:p14="http://schemas.microsoft.com/office/powerpoint/2010/main" val="178648044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30571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3088958359"/>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23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7" name="Shape 740"/>
          <p:cNvGraphicFramePr/>
          <p:nvPr>
            <p:extLst>
              <p:ext uri="{D42A27DB-BD31-4B8C-83A1-F6EECF244321}">
                <p14:modId xmlns:p14="http://schemas.microsoft.com/office/powerpoint/2010/main" val="1784632315"/>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4095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Detail </a:t>
            </a:r>
            <a:r>
              <a:rPr lang="en-US" altLang="ko-KR" dirty="0" smtClean="0"/>
              <a:t>Design - Protocol</a:t>
            </a:r>
            <a:endParaRPr lang="ko-KR" altLang="en-US" dirty="0"/>
          </a:p>
        </p:txBody>
      </p:sp>
      <p:graphicFrame>
        <p:nvGraphicFramePr>
          <p:cNvPr id="5" name="Shape 746"/>
          <p:cNvGraphicFramePr/>
          <p:nvPr>
            <p:extLst>
              <p:ext uri="{D42A27DB-BD31-4B8C-83A1-F6EECF244321}">
                <p14:modId xmlns:p14="http://schemas.microsoft.com/office/powerpoint/2010/main" val="415199638"/>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1384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256583"/>
          </a:xfrm>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816206869"/>
              </p:ext>
            </p:extLst>
          </p:nvPr>
        </p:nvGraphicFramePr>
        <p:xfrm>
          <a:off x="729743" y="1465968"/>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729640360"/>
              </p:ext>
            </p:extLst>
          </p:nvPr>
        </p:nvGraphicFramePr>
        <p:xfrm>
          <a:off x="729743" y="3284985"/>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3351688314"/>
              </p:ext>
            </p:extLst>
          </p:nvPr>
        </p:nvGraphicFramePr>
        <p:xfrm>
          <a:off x="729743" y="4797152"/>
          <a:ext cx="8107125" cy="1517264"/>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39043">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23032">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1249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9" name="Shape 764"/>
          <p:cNvGraphicFramePr/>
          <p:nvPr>
            <p:extLst>
              <p:ext uri="{D42A27DB-BD31-4B8C-83A1-F6EECF244321}">
                <p14:modId xmlns:p14="http://schemas.microsoft.com/office/powerpoint/2010/main" val="3399630381"/>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52292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7" name="Shape 757"/>
          <p:cNvGraphicFramePr/>
          <p:nvPr>
            <p:extLst>
              <p:ext uri="{D42A27DB-BD31-4B8C-83A1-F6EECF244321}">
                <p14:modId xmlns:p14="http://schemas.microsoft.com/office/powerpoint/2010/main" val="1938628799"/>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1748047815"/>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374810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
        <p:nvSpPr>
          <p:cNvPr id="35" name="직사각형 34"/>
          <p:cNvSpPr/>
          <p:nvPr/>
        </p:nvSpPr>
        <p:spPr>
          <a:xfrm>
            <a:off x="7900764" y="1124744"/>
            <a:ext cx="2520280" cy="91440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State change</a:t>
            </a:r>
          </a:p>
          <a:p>
            <a:pPr algn="ctr"/>
            <a:r>
              <a:rPr lang="en-US" altLang="ko-KR" sz="1200" dirty="0" smtClean="0">
                <a:solidFill>
                  <a:schemeClr val="tx1">
                    <a:lumMod val="75000"/>
                    <a:lumOff val="25000"/>
                  </a:schemeClr>
                </a:solidFill>
              </a:rPr>
              <a:t>Event</a:t>
            </a:r>
          </a:p>
          <a:p>
            <a:pPr algn="ctr"/>
            <a:r>
              <a:rPr lang="en-US" altLang="ko-KR" sz="1200" dirty="0" smtClean="0">
                <a:solidFill>
                  <a:schemeClr val="tx1">
                    <a:lumMod val="75000"/>
                    <a:lumOff val="25000"/>
                  </a:schemeClr>
                </a:solidFill>
              </a:rPr>
              <a:t>Operation</a:t>
            </a:r>
            <a:endParaRPr lang="ko-KR" altLang="en-US" sz="1200" dirty="0" smtClean="0">
              <a:solidFill>
                <a:schemeClr val="tx1">
                  <a:lumMod val="75000"/>
                  <a:lumOff val="25000"/>
                </a:schemeClr>
              </a:solidFill>
            </a:endParaRPr>
          </a:p>
        </p:txBody>
      </p:sp>
      <p:sp>
        <p:nvSpPr>
          <p:cNvPr id="36" name="직사각형 35"/>
          <p:cNvSpPr/>
          <p:nvPr/>
        </p:nvSpPr>
        <p:spPr>
          <a:xfrm>
            <a:off x="7108676" y="4293096"/>
            <a:ext cx="2088232" cy="504056"/>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38" name="직사각형 37"/>
          <p:cNvSpPr/>
          <p:nvPr/>
        </p:nvSpPr>
        <p:spPr>
          <a:xfrm>
            <a:off x="6964660" y="5445224"/>
            <a:ext cx="2088232" cy="50405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1259649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직사각형 33"/>
          <p:cNvSpPr/>
          <p:nvPr/>
        </p:nvSpPr>
        <p:spPr>
          <a:xfrm>
            <a:off x="8908876" y="5157192"/>
            <a:ext cx="1728192" cy="1152128"/>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Detail Design – </a:t>
            </a:r>
            <a:r>
              <a:rPr lang="en-US" altLang="ko-KR" dirty="0" smtClean="0"/>
              <a:t>Alarm status</a:t>
            </a:r>
            <a:endParaRPr lang="ko-KR" altLang="en-US" dirty="0"/>
          </a:p>
        </p:txBody>
      </p:sp>
      <p:sp>
        <p:nvSpPr>
          <p:cNvPr id="5" name="Shape 846"/>
          <p:cNvSpPr/>
          <p:nvPr/>
        </p:nvSpPr>
        <p:spPr>
          <a:xfrm>
            <a:off x="1433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secured</a:t>
            </a:r>
          </a:p>
        </p:txBody>
      </p:sp>
      <p:sp>
        <p:nvSpPr>
          <p:cNvPr id="6" name="Shape 847"/>
          <p:cNvSpPr/>
          <p:nvPr/>
        </p:nvSpPr>
        <p:spPr>
          <a:xfrm>
            <a:off x="5624823" y="2369796"/>
            <a:ext cx="2458500" cy="1389600"/>
          </a:xfrm>
          <a:prstGeom prst="ellipse">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ko"/>
              <a:t>unsecured</a:t>
            </a:r>
          </a:p>
        </p:txBody>
      </p:sp>
      <p:sp>
        <p:nvSpPr>
          <p:cNvPr id="7" name="Shape 848"/>
          <p:cNvSpPr/>
          <p:nvPr/>
        </p:nvSpPr>
        <p:spPr>
          <a:xfrm>
            <a:off x="3229723" y="1784714"/>
            <a:ext cx="3070250" cy="680049"/>
          </a:xfrm>
          <a:custGeom>
            <a:avLst/>
            <a:gdLst/>
            <a:ahLst/>
            <a:cxnLst/>
            <a:rect l="0" t="0" r="0" b="0"/>
            <a:pathLst>
              <a:path w="122810" h="20402" extrusionOk="0">
                <a:moveTo>
                  <a:pt x="122810" y="20402"/>
                </a:moveTo>
                <a:cubicBezTo>
                  <a:pt x="112764" y="17003"/>
                  <a:pt x="83006" y="84"/>
                  <a:pt x="62538" y="9"/>
                </a:cubicBezTo>
                <a:cubicBezTo>
                  <a:pt x="42069" y="-66"/>
                  <a:pt x="10423" y="16625"/>
                  <a:pt x="0" y="19949"/>
                </a:cubicBezTo>
              </a:path>
            </a:pathLst>
          </a:custGeom>
          <a:noFill/>
          <a:ln w="19050" cap="flat" cmpd="sng">
            <a:solidFill>
              <a:schemeClr val="dk2"/>
            </a:solidFill>
            <a:prstDash val="solid"/>
            <a:round/>
            <a:headEnd type="triangle" w="lg" len="lg"/>
            <a:tailEnd type="none" w="lg" len="lg"/>
          </a:ln>
        </p:spPr>
      </p:sp>
      <p:sp>
        <p:nvSpPr>
          <p:cNvPr id="8" name="Shape 849"/>
          <p:cNvSpPr txBox="1"/>
          <p:nvPr/>
        </p:nvSpPr>
        <p:spPr>
          <a:xfrm>
            <a:off x="3644012" y="4365104"/>
            <a:ext cx="2251822" cy="472800"/>
          </a:xfrm>
          <a:prstGeom prst="rect">
            <a:avLst/>
          </a:prstGeom>
          <a:noFill/>
          <a:ln>
            <a:noFill/>
          </a:ln>
        </p:spPr>
        <p:txBody>
          <a:bodyPr lIns="91425" tIns="91425" rIns="91425" bIns="91425" anchor="t" anchorCtr="0">
            <a:noAutofit/>
          </a:bodyPr>
          <a:lstStyle/>
          <a:p>
            <a:pPr lvl="0" rtl="0">
              <a:spcBef>
                <a:spcPts val="0"/>
              </a:spcBef>
              <a:buNone/>
            </a:pPr>
            <a:r>
              <a:rPr lang="ko" sz="1200" dirty="0"/>
              <a:t>Set alarm if anyone is home</a:t>
            </a:r>
          </a:p>
        </p:txBody>
      </p:sp>
      <p:cxnSp>
        <p:nvCxnSpPr>
          <p:cNvPr id="9" name="Shape 850"/>
          <p:cNvCxnSpPr>
            <a:endCxn id="11" idx="0"/>
          </p:cNvCxnSpPr>
          <p:nvPr/>
        </p:nvCxnSpPr>
        <p:spPr>
          <a:xfrm>
            <a:off x="1793798" y="3555829"/>
            <a:ext cx="88500" cy="1962299"/>
          </a:xfrm>
          <a:prstGeom prst="straightConnector1">
            <a:avLst/>
          </a:prstGeom>
          <a:noFill/>
          <a:ln w="19050" cap="flat" cmpd="sng">
            <a:solidFill>
              <a:schemeClr val="dk2"/>
            </a:solidFill>
            <a:prstDash val="solid"/>
            <a:round/>
            <a:headEnd type="none" w="lg" len="lg"/>
            <a:tailEnd type="triangle" w="lg" len="lg"/>
          </a:ln>
        </p:spPr>
      </p:cxnSp>
      <p:sp>
        <p:nvSpPr>
          <p:cNvPr id="10" name="Shape 852"/>
          <p:cNvSpPr txBox="1"/>
          <p:nvPr/>
        </p:nvSpPr>
        <p:spPr>
          <a:xfrm>
            <a:off x="1031848" y="5078096"/>
            <a:ext cx="6525599" cy="1015200"/>
          </a:xfrm>
          <a:prstGeom prst="rect">
            <a:avLst/>
          </a:prstGeom>
          <a:noFill/>
          <a:ln>
            <a:noFill/>
          </a:ln>
        </p:spPr>
        <p:txBody>
          <a:bodyPr lIns="91425" tIns="91425" rIns="91425" bIns="91425" anchor="t" anchorCtr="0">
            <a:noAutofit/>
          </a:bodyPr>
          <a:lstStyle/>
          <a:p>
            <a:pPr lvl="0" rtl="0">
              <a:spcBef>
                <a:spcPts val="0"/>
              </a:spcBef>
              <a:buNone/>
            </a:pPr>
            <a:endParaRPr/>
          </a:p>
        </p:txBody>
      </p:sp>
      <p:sp>
        <p:nvSpPr>
          <p:cNvPr id="11" name="Shape 851"/>
          <p:cNvSpPr txBox="1"/>
          <p:nvPr/>
        </p:nvSpPr>
        <p:spPr>
          <a:xfrm>
            <a:off x="772898" y="5518129"/>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emergency message</a:t>
            </a:r>
          </a:p>
        </p:txBody>
      </p:sp>
      <p:sp>
        <p:nvSpPr>
          <p:cNvPr id="12" name="Shape 853"/>
          <p:cNvSpPr txBox="1"/>
          <p:nvPr/>
        </p:nvSpPr>
        <p:spPr>
          <a:xfrm>
            <a:off x="658748" y="4511996"/>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Door is manually open</a:t>
            </a:r>
          </a:p>
          <a:p>
            <a:pPr marL="457200" lvl="0" indent="-304800" rtl="0">
              <a:spcBef>
                <a:spcPts val="0"/>
              </a:spcBef>
              <a:buClr>
                <a:srgbClr val="000000"/>
              </a:buClr>
              <a:buSzPct val="100000"/>
              <a:buFont typeface="Arial"/>
              <a:buChar char="-"/>
            </a:pPr>
            <a:r>
              <a:rPr lang="ko" sz="1200"/>
              <a:t>house is suddenly occupied</a:t>
            </a:r>
          </a:p>
        </p:txBody>
      </p:sp>
      <p:sp>
        <p:nvSpPr>
          <p:cNvPr id="13" name="Shape 854"/>
          <p:cNvSpPr txBox="1"/>
          <p:nvPr/>
        </p:nvSpPr>
        <p:spPr>
          <a:xfrm>
            <a:off x="555948" y="32865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Automatic door is not open</a:t>
            </a:r>
          </a:p>
        </p:txBody>
      </p:sp>
      <p:sp>
        <p:nvSpPr>
          <p:cNvPr id="14" name="Shape 855"/>
          <p:cNvSpPr/>
          <p:nvPr/>
        </p:nvSpPr>
        <p:spPr>
          <a:xfrm>
            <a:off x="3207073" y="3688362"/>
            <a:ext cx="3092900" cy="680049"/>
          </a:xfrm>
          <a:custGeom>
            <a:avLst/>
            <a:gdLst/>
            <a:ahLst/>
            <a:cxnLst/>
            <a:rect l="0" t="0" r="0" b="0"/>
            <a:pathLst>
              <a:path w="123716" h="20402" extrusionOk="0">
                <a:moveTo>
                  <a:pt x="0" y="453"/>
                </a:moveTo>
                <a:cubicBezTo>
                  <a:pt x="9365" y="3776"/>
                  <a:pt x="35573" y="20468"/>
                  <a:pt x="56193" y="20393"/>
                </a:cubicBezTo>
                <a:cubicBezTo>
                  <a:pt x="76812" y="20317"/>
                  <a:pt x="112462" y="3398"/>
                  <a:pt x="123716" y="0"/>
                </a:cubicBezTo>
              </a:path>
            </a:pathLst>
          </a:custGeom>
          <a:noFill/>
          <a:ln w="19050" cap="flat" cmpd="sng">
            <a:solidFill>
              <a:schemeClr val="dk2"/>
            </a:solidFill>
            <a:prstDash val="solid"/>
            <a:round/>
            <a:headEnd type="triangle" w="lg" len="lg"/>
            <a:tailEnd type="none" w="lg" len="lg"/>
          </a:ln>
        </p:spPr>
      </p:sp>
      <p:sp>
        <p:nvSpPr>
          <p:cNvPr id="15" name="Shape 856"/>
          <p:cNvSpPr txBox="1"/>
          <p:nvPr/>
        </p:nvSpPr>
        <p:spPr>
          <a:xfrm>
            <a:off x="3619923" y="1311929"/>
            <a:ext cx="2316900" cy="472800"/>
          </a:xfrm>
          <a:prstGeom prst="rect">
            <a:avLst/>
          </a:prstGeom>
          <a:noFill/>
          <a:ln>
            <a:noFill/>
          </a:ln>
        </p:spPr>
        <p:txBody>
          <a:bodyPr lIns="91425" tIns="91425" rIns="91425" bIns="91425" anchor="t" anchorCtr="0">
            <a:noAutofit/>
          </a:bodyPr>
          <a:lstStyle/>
          <a:p>
            <a:pPr lvl="0" rtl="0">
              <a:spcBef>
                <a:spcPts val="0"/>
              </a:spcBef>
              <a:buNone/>
            </a:pPr>
            <a:r>
              <a:rPr lang="ko" sz="1200"/>
              <a:t>Set before openning the door</a:t>
            </a:r>
          </a:p>
        </p:txBody>
      </p:sp>
      <p:cxnSp>
        <p:nvCxnSpPr>
          <p:cNvPr id="16" name="Shape 857"/>
          <p:cNvCxnSpPr/>
          <p:nvPr/>
        </p:nvCxnSpPr>
        <p:spPr>
          <a:xfrm>
            <a:off x="7624748" y="3623629"/>
            <a:ext cx="88500" cy="1962300"/>
          </a:xfrm>
          <a:prstGeom prst="straightConnector1">
            <a:avLst/>
          </a:prstGeom>
          <a:noFill/>
          <a:ln w="19050" cap="flat" cmpd="sng">
            <a:solidFill>
              <a:schemeClr val="dk2"/>
            </a:solidFill>
            <a:prstDash val="solid"/>
            <a:round/>
            <a:headEnd type="none" w="lg" len="lg"/>
            <a:tailEnd type="triangle" w="lg" len="lg"/>
          </a:ln>
        </p:spPr>
      </p:cxnSp>
      <p:sp>
        <p:nvSpPr>
          <p:cNvPr id="17" name="Shape 858"/>
          <p:cNvSpPr txBox="1"/>
          <p:nvPr/>
        </p:nvSpPr>
        <p:spPr>
          <a:xfrm>
            <a:off x="6559598" y="5620496"/>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Send message</a:t>
            </a:r>
          </a:p>
          <a:p>
            <a:pPr marL="457200" lvl="0" indent="-304800" rtl="0">
              <a:spcBef>
                <a:spcPts val="0"/>
              </a:spcBef>
              <a:buClr>
                <a:srgbClr val="000000"/>
              </a:buClr>
              <a:buSzPct val="100000"/>
              <a:buFont typeface="Arial"/>
              <a:buChar char="-"/>
            </a:pPr>
            <a:r>
              <a:rPr lang="ko" sz="1200"/>
              <a:t>Ask to set alarm</a:t>
            </a:r>
          </a:p>
        </p:txBody>
      </p:sp>
      <p:sp>
        <p:nvSpPr>
          <p:cNvPr id="18" name="Shape 859"/>
          <p:cNvSpPr txBox="1"/>
          <p:nvPr/>
        </p:nvSpPr>
        <p:spPr>
          <a:xfrm>
            <a:off x="7221488" y="43684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the house is vacant</a:t>
            </a:r>
          </a:p>
        </p:txBody>
      </p:sp>
      <p:cxnSp>
        <p:nvCxnSpPr>
          <p:cNvPr id="19" name="Shape 860"/>
          <p:cNvCxnSpPr>
            <a:endCxn id="5" idx="4"/>
          </p:cNvCxnSpPr>
          <p:nvPr/>
        </p:nvCxnSpPr>
        <p:spPr>
          <a:xfrm rot="10800000">
            <a:off x="2663073" y="3759395"/>
            <a:ext cx="3896400" cy="2097600"/>
          </a:xfrm>
          <a:prstGeom prst="curvedConnector2">
            <a:avLst/>
          </a:prstGeom>
          <a:noFill/>
          <a:ln w="19050" cap="flat" cmpd="sng">
            <a:solidFill>
              <a:schemeClr val="dk2"/>
            </a:solidFill>
            <a:prstDash val="solid"/>
            <a:round/>
            <a:headEnd type="none" w="lg" len="lg"/>
            <a:tailEnd type="stealth" w="lg" len="lg"/>
          </a:ln>
        </p:spPr>
      </p:cxnSp>
      <p:sp>
        <p:nvSpPr>
          <p:cNvPr id="20" name="Shape 861"/>
          <p:cNvSpPr txBox="1"/>
          <p:nvPr/>
        </p:nvSpPr>
        <p:spPr>
          <a:xfrm>
            <a:off x="3405773" y="5281629"/>
            <a:ext cx="2695500" cy="472800"/>
          </a:xfrm>
          <a:prstGeom prst="rect">
            <a:avLst/>
          </a:prstGeom>
          <a:noFill/>
          <a:ln>
            <a:noFill/>
          </a:ln>
        </p:spPr>
        <p:txBody>
          <a:bodyPr lIns="91425" tIns="91425" rIns="91425" bIns="91425" anchor="t" anchorCtr="0">
            <a:noAutofit/>
          </a:bodyPr>
          <a:lstStyle/>
          <a:p>
            <a:pPr marL="457200" lvl="0" indent="-304800" rtl="0">
              <a:spcBef>
                <a:spcPts val="0"/>
              </a:spcBef>
              <a:buClr>
                <a:srgbClr val="000000"/>
              </a:buClr>
              <a:buSzPct val="100000"/>
              <a:buFont typeface="Arial"/>
              <a:buChar char="-"/>
            </a:pPr>
            <a:r>
              <a:rPr lang="ko" sz="1200"/>
              <a:t>set alarm</a:t>
            </a:r>
          </a:p>
          <a:p>
            <a:pPr marL="457200" lvl="0" indent="-304800" rtl="0">
              <a:spcBef>
                <a:spcPts val="0"/>
              </a:spcBef>
              <a:buClr>
                <a:srgbClr val="000000"/>
              </a:buClr>
              <a:buSzPct val="100000"/>
              <a:buFont typeface="Arial"/>
              <a:buChar char="-"/>
            </a:pPr>
            <a:r>
              <a:rPr lang="ko" sz="1200"/>
              <a:t>No response during 5 min</a:t>
            </a:r>
          </a:p>
        </p:txBody>
      </p:sp>
      <p:sp>
        <p:nvSpPr>
          <p:cNvPr id="21" name="Shape 862"/>
          <p:cNvSpPr txBox="1"/>
          <p:nvPr/>
        </p:nvSpPr>
        <p:spPr>
          <a:xfrm>
            <a:off x="2377698" y="3755062"/>
            <a:ext cx="2218800" cy="472800"/>
          </a:xfrm>
          <a:prstGeom prst="rect">
            <a:avLst/>
          </a:prstGeom>
          <a:noFill/>
          <a:ln>
            <a:noFill/>
          </a:ln>
        </p:spPr>
        <p:txBody>
          <a:bodyPr lIns="91425" tIns="91425" rIns="91425" bIns="91425" anchor="t" anchorCtr="0">
            <a:noAutofit/>
          </a:bodyPr>
          <a:lstStyle/>
          <a:p>
            <a:pPr lvl="0" rtl="0">
              <a:spcBef>
                <a:spcPts val="0"/>
              </a:spcBef>
              <a:buNone/>
            </a:pPr>
            <a:r>
              <a:rPr lang="ko" sz="1200"/>
              <a:t>If door is opened, close door</a:t>
            </a:r>
          </a:p>
        </p:txBody>
      </p:sp>
      <p:sp>
        <p:nvSpPr>
          <p:cNvPr id="24" name="Shape 827"/>
          <p:cNvSpPr txBox="1"/>
          <p:nvPr/>
        </p:nvSpPr>
        <p:spPr>
          <a:xfrm>
            <a:off x="9772972" y="5877272"/>
            <a:ext cx="693599" cy="365099"/>
          </a:xfrm>
          <a:prstGeom prst="rect">
            <a:avLst/>
          </a:prstGeom>
          <a:noFill/>
          <a:ln>
            <a:noFill/>
          </a:ln>
        </p:spPr>
        <p:txBody>
          <a:bodyPr lIns="79125" tIns="79125" rIns="79125" bIns="79125" anchor="ctr" anchorCtr="0">
            <a:noAutofit/>
          </a:bodyPr>
          <a:lstStyle/>
          <a:p>
            <a:pPr lvl="0" algn="ctr" rtl="0">
              <a:spcBef>
                <a:spcPts val="0"/>
              </a:spcBef>
              <a:buNone/>
            </a:pPr>
            <a:r>
              <a:rPr lang="en-US" altLang="ko" sz="800" dirty="0" smtClean="0"/>
              <a:t>Event</a:t>
            </a:r>
            <a:endParaRPr lang="ko" sz="800" dirty="0"/>
          </a:p>
        </p:txBody>
      </p:sp>
      <p:sp>
        <p:nvSpPr>
          <p:cNvPr id="25" name="Shape 829"/>
          <p:cNvSpPr txBox="1"/>
          <p:nvPr/>
        </p:nvSpPr>
        <p:spPr>
          <a:xfrm>
            <a:off x="9628956" y="5589240"/>
            <a:ext cx="1080120" cy="365099"/>
          </a:xfrm>
          <a:prstGeom prst="rect">
            <a:avLst/>
          </a:prstGeom>
          <a:noFill/>
          <a:ln>
            <a:noFill/>
          </a:ln>
        </p:spPr>
        <p:txBody>
          <a:bodyPr lIns="79125" tIns="79125" rIns="79125" bIns="79125" anchor="t" anchorCtr="0">
            <a:noAutofit/>
          </a:bodyPr>
          <a:lstStyle/>
          <a:p>
            <a:pPr lvl="0" rtl="0">
              <a:spcBef>
                <a:spcPts val="0"/>
              </a:spcBef>
              <a:buNone/>
            </a:pPr>
            <a:r>
              <a:rPr lang="en-US" altLang="ko" sz="900" dirty="0" smtClean="0"/>
              <a:t>Alarm status</a:t>
            </a:r>
            <a:endParaRPr lang="ko" sz="900" dirty="0"/>
          </a:p>
        </p:txBody>
      </p:sp>
      <p:cxnSp>
        <p:nvCxnSpPr>
          <p:cNvPr id="26" name="Shape 830"/>
          <p:cNvCxnSpPr/>
          <p:nvPr/>
        </p:nvCxnSpPr>
        <p:spPr>
          <a:xfrm>
            <a:off x="9124900" y="6093296"/>
            <a:ext cx="526200" cy="0"/>
          </a:xfrm>
          <a:prstGeom prst="straightConnector1">
            <a:avLst/>
          </a:prstGeom>
          <a:noFill/>
          <a:ln w="9525" cap="flat" cmpd="sng">
            <a:solidFill>
              <a:srgbClr val="000000"/>
            </a:solidFill>
            <a:prstDash val="solid"/>
            <a:round/>
            <a:headEnd type="none" w="lg" len="lg"/>
            <a:tailEnd type="triangle" w="lg" len="lg"/>
          </a:ln>
        </p:spPr>
      </p:cxnSp>
      <p:sp>
        <p:nvSpPr>
          <p:cNvPr id="31" name="Shape 835"/>
          <p:cNvSpPr/>
          <p:nvPr/>
        </p:nvSpPr>
        <p:spPr>
          <a:xfrm>
            <a:off x="9124900" y="5564977"/>
            <a:ext cx="465908" cy="365099"/>
          </a:xfrm>
          <a:prstGeom prst="ellipse">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 name="직사각형 21"/>
          <p:cNvSpPr/>
          <p:nvPr/>
        </p:nvSpPr>
        <p:spPr>
          <a:xfrm>
            <a:off x="8908876" y="5157192"/>
            <a:ext cx="936104"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Legend</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32890383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Unit test</a:t>
            </a:r>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interaction between </a:t>
            </a:r>
            <a:r>
              <a:rPr lang="en-US" altLang="ko-KR" dirty="0" smtClean="0"/>
              <a:t>components</a:t>
            </a:r>
          </a:p>
          <a:p>
            <a:r>
              <a:rPr lang="en-US" altLang="ko-KR" dirty="0" smtClean="0"/>
              <a:t>Thread </a:t>
            </a:r>
            <a:r>
              <a:rPr lang="en-US" altLang="ko-KR" dirty="0"/>
              <a:t>Testing</a:t>
            </a:r>
          </a:p>
          <a:p>
            <a:pPr lvl="1"/>
            <a:r>
              <a:rPr lang="en-US" altLang="ko-KR" dirty="0" smtClean="0"/>
              <a:t>Check </a:t>
            </a:r>
            <a:r>
              <a:rPr lang="en-US" altLang="ko-KR" dirty="0"/>
              <a:t>the interaction between threads</a:t>
            </a:r>
          </a:p>
          <a:p>
            <a:r>
              <a:rPr lang="en-US" altLang="ko-KR" dirty="0"/>
              <a:t>System Testing</a:t>
            </a:r>
          </a:p>
          <a:p>
            <a:pPr lvl="1"/>
            <a:r>
              <a:rPr lang="en-US" altLang="ko-KR" dirty="0"/>
              <a:t>End-to-End functionality test</a:t>
            </a:r>
          </a:p>
          <a:p>
            <a:pPr lvl="1"/>
            <a:r>
              <a:rPr lang="en-US" altLang="ko-KR" dirty="0"/>
              <a:t>Functional requirement and Quality attribute have to be satisfied</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pic>
        <p:nvPicPr>
          <p:cNvPr id="5" name="table"/>
          <p:cNvPicPr>
            <a:picLocks noChangeAspect="1"/>
          </p:cNvPicPr>
          <p:nvPr/>
        </p:nvPicPr>
        <p:blipFill>
          <a:blip r:embed="rId2"/>
          <a:stretch>
            <a:fillRect/>
          </a:stretch>
        </p:blipFill>
        <p:spPr>
          <a:xfrm>
            <a:off x="987996" y="4293096"/>
            <a:ext cx="5421025" cy="2312125"/>
          </a:xfrm>
          <a:prstGeom prst="rect">
            <a:avLst/>
          </a:prstGeom>
        </p:spPr>
      </p:pic>
    </p:spTree>
    <p:extLst>
      <p:ext uri="{BB962C8B-B14F-4D97-AF65-F5344CB8AC3E}">
        <p14:creationId xmlns:p14="http://schemas.microsoft.com/office/powerpoint/2010/main" val="2206473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46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1282529668"/>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Tree>
    <p:extLst>
      <p:ext uri="{BB962C8B-B14F-4D97-AF65-F5344CB8AC3E}">
        <p14:creationId xmlns:p14="http://schemas.microsoft.com/office/powerpoint/2010/main" val="1290157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Project resource</a:t>
            </a:r>
          </a:p>
          <a:p>
            <a:pPr lvl="1"/>
            <a:r>
              <a:rPr lang="en-US" altLang="ko-KR" dirty="0"/>
              <a:t>pre-</a:t>
            </a:r>
            <a:r>
              <a:rPr lang="en-US" altLang="ko-KR" dirty="0" err="1"/>
              <a:t>caurse</a:t>
            </a:r>
            <a:r>
              <a:rPr lang="en-US" altLang="ko-KR" dirty="0"/>
              <a:t>: 2 weeks, 5 members, </a:t>
            </a:r>
            <a:r>
              <a:rPr lang="en-US" altLang="ko-KR" dirty="0" err="1"/>
              <a:t>korea</a:t>
            </a:r>
            <a:endParaRPr lang="en-US" altLang="ko-KR" dirty="0"/>
          </a:p>
          <a:p>
            <a:pPr lvl="1"/>
            <a:r>
              <a:rPr lang="en-US" altLang="ko-KR" dirty="0"/>
              <a:t>cause: 5 weeks, 6 members, CMU in </a:t>
            </a:r>
            <a:r>
              <a:rPr lang="en-US" altLang="ko-KR" dirty="0" smtClean="0"/>
              <a:t>USA</a:t>
            </a:r>
          </a:p>
          <a:p>
            <a:r>
              <a:rPr lang="en-US" altLang="ko-KR" dirty="0"/>
              <a:t>Resource plan</a:t>
            </a:r>
          </a:p>
          <a:p>
            <a:pPr lvl="1"/>
            <a:r>
              <a:rPr lang="en-US" altLang="ko-KR" dirty="0"/>
              <a:t>Total 672 hour works are planed</a:t>
            </a:r>
          </a:p>
          <a:p>
            <a:pPr lvl="1"/>
            <a:r>
              <a:rPr lang="en-US" altLang="ko-KR" dirty="0"/>
              <a:t>Architect: 356h(</a:t>
            </a:r>
            <a:r>
              <a:rPr lang="en-US" altLang="ko-KR" dirty="0" err="1"/>
              <a:t>Planing</a:t>
            </a:r>
            <a:r>
              <a:rPr lang="en-US" altLang="ko-KR" dirty="0"/>
              <a:t>, Require analysis, Design, Prototype)</a:t>
            </a:r>
          </a:p>
          <a:p>
            <a:pPr lvl="1"/>
            <a:r>
              <a:rPr lang="en-US" altLang="ko-KR" dirty="0"/>
              <a:t>Development: 181h(Detail design, Implement)</a:t>
            </a:r>
          </a:p>
          <a:p>
            <a:pPr lvl="1"/>
            <a:r>
              <a:rPr lang="en-US" altLang="ko-KR" dirty="0"/>
              <a:t>Test: 135h(component test, Integration Test</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9" name="차트 8"/>
          <p:cNvGraphicFramePr>
            <a:graphicFrameLocks/>
          </p:cNvGraphicFramePr>
          <p:nvPr>
            <p:extLst>
              <p:ext uri="{D42A27DB-BD31-4B8C-83A1-F6EECF244321}">
                <p14:modId xmlns:p14="http://schemas.microsoft.com/office/powerpoint/2010/main" val="2150198297"/>
              </p:ext>
            </p:extLst>
          </p:nvPr>
        </p:nvGraphicFramePr>
        <p:xfrm>
          <a:off x="1780084" y="3609256"/>
          <a:ext cx="5760640"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6008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Actual </a:t>
            </a:r>
            <a:r>
              <a:rPr lang="en-US" altLang="ko-KR" dirty="0" smtClean="0"/>
              <a:t>resource</a:t>
            </a:r>
          </a:p>
          <a:p>
            <a:pPr lvl="1"/>
            <a:r>
              <a:rPr lang="en-US" altLang="ko-KR" dirty="0"/>
              <a:t>Total </a:t>
            </a:r>
            <a:r>
              <a:rPr lang="en-US" altLang="ko-KR" dirty="0" smtClean="0"/>
              <a:t>766 </a:t>
            </a:r>
            <a:r>
              <a:rPr lang="en-US" altLang="ko-KR" dirty="0"/>
              <a:t>hour </a:t>
            </a:r>
            <a:r>
              <a:rPr lang="en-US" altLang="ko-KR" dirty="0" smtClean="0"/>
              <a:t>worked(94 </a:t>
            </a:r>
            <a:r>
              <a:rPr lang="en-US" altLang="ko-KR" dirty="0"/>
              <a:t>hours are overwork than plan)</a:t>
            </a:r>
          </a:p>
          <a:p>
            <a:pPr lvl="1"/>
            <a:r>
              <a:rPr lang="en-US" altLang="ko-KR" dirty="0"/>
              <a:t>Architect: </a:t>
            </a:r>
            <a:r>
              <a:rPr lang="en-US" altLang="ko-KR" dirty="0" smtClean="0"/>
              <a:t>552h(196h </a:t>
            </a:r>
            <a:r>
              <a:rPr lang="en-US" altLang="ko-KR" dirty="0"/>
              <a:t>more work than plan) </a:t>
            </a:r>
          </a:p>
          <a:p>
            <a:pPr lvl="2"/>
            <a:r>
              <a:rPr lang="en-US" altLang="ko-KR" dirty="0"/>
              <a:t>Especially decomposition in </a:t>
            </a:r>
            <a:r>
              <a:rPr lang="en-US" altLang="ko-KR" dirty="0" smtClean="0"/>
              <a:t>design </a:t>
            </a:r>
            <a:r>
              <a:rPr lang="en-US" altLang="ko-KR" dirty="0"/>
              <a:t>takes long time</a:t>
            </a:r>
          </a:p>
          <a:p>
            <a:pPr lvl="1"/>
            <a:r>
              <a:rPr lang="en-US" altLang="ko-KR" dirty="0"/>
              <a:t>Development: </a:t>
            </a:r>
            <a:r>
              <a:rPr lang="en-US" altLang="ko-KR" dirty="0" smtClean="0"/>
              <a:t>148h(Detail </a:t>
            </a:r>
            <a:r>
              <a:rPr lang="en-US" altLang="ko-KR" dirty="0"/>
              <a:t>design, Implement)</a:t>
            </a:r>
          </a:p>
          <a:p>
            <a:pPr lvl="1"/>
            <a:r>
              <a:rPr lang="en-US" altLang="ko-KR" dirty="0"/>
              <a:t>Test: </a:t>
            </a:r>
            <a:r>
              <a:rPr lang="en-US" altLang="ko-KR" dirty="0" smtClean="0"/>
              <a:t>66h(69h </a:t>
            </a:r>
            <a:r>
              <a:rPr lang="en-US" altLang="ko-KR" dirty="0"/>
              <a:t>less work than plan</a:t>
            </a:r>
            <a:r>
              <a:rPr lang="en-US" altLang="ko-KR" dirty="0" smtClean="0"/>
              <a:t>)</a:t>
            </a:r>
            <a:endParaRPr lang="en-US" altLang="ko-KR"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8" name="차트 7"/>
          <p:cNvGraphicFramePr>
            <a:graphicFrameLocks/>
          </p:cNvGraphicFramePr>
          <p:nvPr>
            <p:extLst>
              <p:ext uri="{D42A27DB-BD31-4B8C-83A1-F6EECF244321}">
                <p14:modId xmlns:p14="http://schemas.microsoft.com/office/powerpoint/2010/main" val="3804272094"/>
              </p:ext>
            </p:extLst>
          </p:nvPr>
        </p:nvGraphicFramePr>
        <p:xfrm>
          <a:off x="411932" y="3429000"/>
          <a:ext cx="4608512" cy="29523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차트 8"/>
          <p:cNvGraphicFramePr>
            <a:graphicFrameLocks/>
          </p:cNvGraphicFramePr>
          <p:nvPr>
            <p:extLst>
              <p:ext uri="{D42A27DB-BD31-4B8C-83A1-F6EECF244321}">
                <p14:modId xmlns:p14="http://schemas.microsoft.com/office/powerpoint/2010/main" val="1658153297"/>
              </p:ext>
            </p:extLst>
          </p:nvPr>
        </p:nvGraphicFramePr>
        <p:xfrm>
          <a:off x="5740524" y="3419475"/>
          <a:ext cx="5040560" cy="3438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644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err="1" smtClean="0"/>
              <a:t>IoT</a:t>
            </a:r>
            <a:r>
              <a:rPr lang="en-US" altLang="ko-KR" dirty="0" smtClean="0"/>
              <a:t> server</a:t>
            </a:r>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Future plan</a:t>
            </a:r>
            <a:endParaRPr lang="ko-KR" altLang="en-US" dirty="0"/>
          </a:p>
        </p:txBody>
      </p:sp>
    </p:spTree>
    <p:extLst>
      <p:ext uri="{BB962C8B-B14F-4D97-AF65-F5344CB8AC3E}">
        <p14:creationId xmlns:p14="http://schemas.microsoft.com/office/powerpoint/2010/main" val="312052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267916" y="1052736"/>
            <a:ext cx="10513168" cy="5328591"/>
          </a:xfrm>
        </p:spPr>
        <p:txBody>
          <a:bodyPr>
            <a:normAutofit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Project </a:t>
            </a:r>
            <a:r>
              <a:rPr lang="en-US" altLang="ko-KR" dirty="0" smtClean="0"/>
              <a:t>Context</a:t>
            </a:r>
            <a:endParaRPr lang="ko-KR" altLang="en-US" dirty="0"/>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Tree>
    <p:extLst>
      <p:ext uri="{BB962C8B-B14F-4D97-AF65-F5344CB8AC3E}">
        <p14:creationId xmlns:p14="http://schemas.microsoft.com/office/powerpoint/2010/main" val="3776697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51</a:t>
            </a:fld>
            <a:r>
              <a:rPr lang="en-US" altLang="ko-KR" smtClean="0"/>
              <a:t>/50</a:t>
            </a:r>
            <a:endParaRPr lang="ko-KR" altLang="en-US" dirty="0"/>
          </a:p>
        </p:txBody>
      </p:sp>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err="1" smtClean="0"/>
              <a:t>Appendixs</a:t>
            </a:r>
            <a:endParaRPr lang="ko-KR" altLang="en-US" sz="3400" dirty="0"/>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52</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a:t>
            </a:r>
            <a:endParaRPr lang="ko-KR" altLang="en-US" dirty="0"/>
          </a:p>
        </p:txBody>
      </p:sp>
    </p:spTree>
    <p:extLst>
      <p:ext uri="{BB962C8B-B14F-4D97-AF65-F5344CB8AC3E}">
        <p14:creationId xmlns:p14="http://schemas.microsoft.com/office/powerpoint/2010/main" val="1018327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53</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3723400624"/>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4016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54</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55</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Appendix - Quality Attribute Scenario</a:t>
            </a:r>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60</a:t>
            </a:fld>
            <a:r>
              <a:rPr lang="en-US" altLang="ko-KR" smtClean="0"/>
              <a:t>/50</a:t>
            </a:r>
            <a:endParaRPr lang="ko-KR" altLang="en-US" dirty="0"/>
          </a:p>
        </p:txBody>
      </p:sp>
      <p:sp>
        <p:nvSpPr>
          <p:cNvPr id="4" name="제목 3"/>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39197357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#1</a:t>
            </a:r>
            <a:endParaRPr lang="ko-KR" altLang="en-US" dirty="0"/>
          </a:p>
        </p:txBody>
      </p:sp>
      <p:pic>
        <p:nvPicPr>
          <p:cNvPr id="6" name="Shape 137"/>
          <p:cNvPicPr preferRelativeResize="0"/>
          <p:nvPr/>
        </p:nvPicPr>
        <p:blipFill>
          <a:blip r:embed="rId2">
            <a:alphaModFix/>
          </a:blip>
          <a:stretch>
            <a:fillRect/>
          </a:stretch>
        </p:blipFill>
        <p:spPr>
          <a:xfrm>
            <a:off x="555948" y="1196752"/>
            <a:ext cx="4752528" cy="2448272"/>
          </a:xfrm>
          <a:prstGeom prst="rect">
            <a:avLst/>
          </a:prstGeom>
          <a:noFill/>
          <a:ln>
            <a:noFill/>
          </a:ln>
        </p:spPr>
      </p:pic>
      <p:sp>
        <p:nvSpPr>
          <p:cNvPr id="7" name="직사각형 6"/>
          <p:cNvSpPr/>
          <p:nvPr/>
        </p:nvSpPr>
        <p:spPr>
          <a:xfrm>
            <a:off x="555948" y="1196752"/>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3663219291"/>
              </p:ext>
            </p:extLst>
          </p:nvPr>
        </p:nvGraphicFramePr>
        <p:xfrm>
          <a:off x="5524500" y="1196752"/>
          <a:ext cx="5184576" cy="237732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sz="1200"/>
                        <a:t>Iot Service</a:t>
                      </a:r>
                    </a:p>
                  </a:txBody>
                  <a:tcPr marL="84400" marR="84400" marT="91425" marB="91425"/>
                </a:tc>
                <a:tc>
                  <a:txBody>
                    <a:bodyPr/>
                    <a:lstStyle/>
                    <a:p>
                      <a:pPr lvl="0" rtl="0">
                        <a:spcBef>
                          <a:spcPts val="0"/>
                        </a:spcBef>
                        <a:buNone/>
                      </a:pPr>
                      <a:r>
                        <a:rPr lang="ko" sz="1200"/>
                        <a:t>Iot Service act as a Server &amp; is responsible to Interact &amp; manage the Clients(Node &amp; Terminal)</a:t>
                      </a:r>
                    </a:p>
                  </a:txBody>
                  <a:tcPr marL="84400" marR="84400" marT="91425" marB="91425"/>
                </a:tc>
              </a:tr>
              <a:tr h="315100">
                <a:tc>
                  <a:txBody>
                    <a:bodyPr/>
                    <a:lstStyle/>
                    <a:p>
                      <a:pPr lvl="0" rtl="0">
                        <a:spcBef>
                          <a:spcPts val="0"/>
                        </a:spcBef>
                        <a:buNone/>
                      </a:pPr>
                      <a:r>
                        <a:rPr lang="ko" sz="1200">
                          <a:solidFill>
                            <a:schemeClr val="dk1"/>
                          </a:solidFill>
                        </a:rPr>
                        <a:t>Node</a:t>
                      </a:r>
                    </a:p>
                  </a:txBody>
                  <a:tcPr marL="84400" marR="84400" marT="91425" marB="91425"/>
                </a:tc>
                <a:tc>
                  <a:txBody>
                    <a:bodyPr/>
                    <a:lstStyle/>
                    <a:p>
                      <a:pPr lvl="0" rtl="0">
                        <a:spcBef>
                          <a:spcPts val="0"/>
                        </a:spcBef>
                        <a:buNone/>
                      </a:pPr>
                      <a:r>
                        <a:rPr lang="ko" sz="1200"/>
                        <a:t>Node act as a Client &amp; responsible for Node core operation. It has to process/response Iot Service command </a:t>
                      </a:r>
                    </a:p>
                  </a:txBody>
                  <a:tcPr marL="84400" marR="84400" marT="91425" marB="91425"/>
                </a:tc>
              </a:tr>
              <a:tr h="315100">
                <a:tc>
                  <a:txBody>
                    <a:bodyPr/>
                    <a:lstStyle/>
                    <a:p>
                      <a:pPr lvl="0" rtl="0">
                        <a:spcBef>
                          <a:spcPts val="0"/>
                        </a:spcBef>
                        <a:buNone/>
                      </a:pPr>
                      <a:r>
                        <a:rPr lang="ko" sz="1200" dirty="0">
                          <a:solidFill>
                            <a:schemeClr val="dk1"/>
                          </a:solidFill>
                        </a:rPr>
                        <a:t>Terminal</a:t>
                      </a:r>
                    </a:p>
                  </a:txBody>
                  <a:tcPr marL="84400" marR="84400"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84400" marR="84400" marT="91425" marB="91425"/>
                </a:tc>
              </a:tr>
            </a:tbl>
          </a:graphicData>
        </a:graphic>
      </p:graphicFrame>
      <p:graphicFrame>
        <p:nvGraphicFramePr>
          <p:cNvPr id="9" name="Shape 757"/>
          <p:cNvGraphicFramePr/>
          <p:nvPr>
            <p:extLst>
              <p:ext uri="{D42A27DB-BD31-4B8C-83A1-F6EECF244321}">
                <p14:modId xmlns:p14="http://schemas.microsoft.com/office/powerpoint/2010/main" val="2564975851"/>
              </p:ext>
            </p:extLst>
          </p:nvPr>
        </p:nvGraphicFramePr>
        <p:xfrm>
          <a:off x="555948" y="4077072"/>
          <a:ext cx="10153128" cy="2136648"/>
        </p:xfrm>
        <a:graphic>
          <a:graphicData uri="http://schemas.openxmlformats.org/drawingml/2006/table">
            <a:tbl>
              <a:tblPr>
                <a:noFill/>
              </a:tblPr>
              <a:tblGrid>
                <a:gridCol w="1969599"/>
                <a:gridCol w="8183529"/>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err="1" smtClean="0"/>
                        <a:t>IoT</a:t>
                      </a:r>
                      <a:r>
                        <a:rPr lang="en-US" altLang="ko-KR" sz="1400" dirty="0" smtClean="0"/>
                        <a:t> Server, Node and Terminal have a different responsibility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relation between entities is a loose coupling</a:t>
                      </a:r>
                    </a:p>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Client-server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Easy to add the terminal and node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53481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a:t>
            </a:r>
            <a:r>
              <a:rPr lang="ko" altLang="ko-KR" dirty="0">
                <a:solidFill>
                  <a:schemeClr val="dk1"/>
                </a:solidFill>
              </a:rPr>
              <a:t>Switch to physical perspective</a:t>
            </a:r>
            <a:endParaRPr lang="ko-KR" altLang="en-US" dirty="0"/>
          </a:p>
        </p:txBody>
      </p:sp>
      <p:pic>
        <p:nvPicPr>
          <p:cNvPr id="5" name="Shape 192"/>
          <p:cNvPicPr preferRelativeResize="0"/>
          <p:nvPr/>
        </p:nvPicPr>
        <p:blipFill>
          <a:blip r:embed="rId2">
            <a:alphaModFix/>
          </a:blip>
          <a:stretch>
            <a:fillRect/>
          </a:stretch>
        </p:blipFill>
        <p:spPr>
          <a:xfrm>
            <a:off x="411932" y="3933056"/>
            <a:ext cx="6353175" cy="2371725"/>
          </a:xfrm>
          <a:prstGeom prst="rect">
            <a:avLst/>
          </a:prstGeom>
          <a:noFill/>
          <a:ln>
            <a:noFill/>
          </a:ln>
        </p:spPr>
      </p:pic>
      <p:pic>
        <p:nvPicPr>
          <p:cNvPr id="6" name="Shape 137"/>
          <p:cNvPicPr preferRelativeResize="0"/>
          <p:nvPr/>
        </p:nvPicPr>
        <p:blipFill>
          <a:blip r:embed="rId3">
            <a:alphaModFix/>
          </a:blip>
          <a:stretch>
            <a:fillRect/>
          </a:stretch>
        </p:blipFill>
        <p:spPr>
          <a:xfrm>
            <a:off x="555948" y="1196752"/>
            <a:ext cx="4752528" cy="2448272"/>
          </a:xfrm>
          <a:prstGeom prst="rect">
            <a:avLst/>
          </a:prstGeom>
          <a:noFill/>
          <a:ln>
            <a:noFill/>
          </a:ln>
        </p:spPr>
      </p:pic>
    </p:spTree>
    <p:extLst>
      <p:ext uri="{BB962C8B-B14F-4D97-AF65-F5344CB8AC3E}">
        <p14:creationId xmlns:p14="http://schemas.microsoft.com/office/powerpoint/2010/main" val="646319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hape 155"/>
          <p:cNvPicPr preferRelativeResize="0"/>
          <p:nvPr/>
        </p:nvPicPr>
        <p:blipFill>
          <a:blip r:embed="rId2">
            <a:alphaModFix/>
          </a:blip>
          <a:stretch>
            <a:fillRect/>
          </a:stretch>
        </p:blipFill>
        <p:spPr>
          <a:xfrm>
            <a:off x="585117" y="980728"/>
            <a:ext cx="4651351" cy="3908649"/>
          </a:xfrm>
          <a:prstGeom prst="rect">
            <a:avLst/>
          </a:prstGeom>
          <a:noFill/>
          <a:ln>
            <a:solidFill>
              <a:schemeClr val="tx1">
                <a:lumMod val="75000"/>
                <a:lumOff val="25000"/>
              </a:schemeClr>
            </a:solidFill>
          </a:ln>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63</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#2</a:t>
            </a:r>
            <a:endParaRPr lang="ko-KR" altLang="en-US" dirty="0"/>
          </a:p>
        </p:txBody>
      </p:sp>
      <p:sp>
        <p:nvSpPr>
          <p:cNvPr id="7" name="직사각형 6"/>
          <p:cNvSpPr/>
          <p:nvPr/>
        </p:nvSpPr>
        <p:spPr>
          <a:xfrm>
            <a:off x="555948" y="980728"/>
            <a:ext cx="1656184"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Perspective: Dynamic</a:t>
            </a:r>
          </a:p>
        </p:txBody>
      </p:sp>
      <p:graphicFrame>
        <p:nvGraphicFramePr>
          <p:cNvPr id="8" name="Shape 144"/>
          <p:cNvGraphicFramePr/>
          <p:nvPr>
            <p:extLst>
              <p:ext uri="{D42A27DB-BD31-4B8C-83A1-F6EECF244321}">
                <p14:modId xmlns:p14="http://schemas.microsoft.com/office/powerpoint/2010/main" val="1960589781"/>
              </p:ext>
            </p:extLst>
          </p:nvPr>
        </p:nvGraphicFramePr>
        <p:xfrm>
          <a:off x="5524500" y="1052736"/>
          <a:ext cx="5184576" cy="1828710"/>
        </p:xfrm>
        <a:graphic>
          <a:graphicData uri="http://schemas.openxmlformats.org/drawingml/2006/table">
            <a:tbl>
              <a:tblPr>
                <a:noFill/>
              </a:tblPr>
              <a:tblGrid>
                <a:gridCol w="1280955"/>
                <a:gridCol w="3903621"/>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229150">
                <a:tc>
                  <a:txBody>
                    <a:bodyPr/>
                    <a:lstStyle/>
                    <a:p>
                      <a:pPr lvl="0" rtl="0">
                        <a:spcBef>
                          <a:spcPts val="0"/>
                        </a:spcBef>
                        <a:buNone/>
                      </a:pPr>
                      <a:r>
                        <a:rPr lang="ko" altLang="ko-KR" sz="1200" dirty="0" smtClean="0"/>
                        <a:t>Service</a:t>
                      </a:r>
                      <a:endParaRPr lang="ko" sz="1200" dirty="0"/>
                    </a:p>
                  </a:txBody>
                  <a:tcPr marL="84400" marR="84400" marT="91425" marB="91425"/>
                </a:tc>
                <a:tc>
                  <a:txBody>
                    <a:bodyPr/>
                    <a:lstStyle/>
                    <a:p>
                      <a:pPr lvl="0" rtl="0">
                        <a:spcBef>
                          <a:spcPts val="0"/>
                        </a:spcBef>
                        <a:buNone/>
                      </a:pPr>
                      <a:r>
                        <a:rPr lang="en-US" altLang="ko" sz="1200" dirty="0" smtClean="0"/>
                        <a:t>Responsible for Process core operation apart from external data communication</a:t>
                      </a:r>
                    </a:p>
                  </a:txBody>
                  <a:tcPr marL="84400" marR="84400" marT="91425" marB="91425"/>
                </a:tc>
              </a:tr>
              <a:tr h="315100">
                <a:tc>
                  <a:txBody>
                    <a:bodyPr/>
                    <a:lstStyle/>
                    <a:p>
                      <a:pPr lvl="0" rtl="0">
                        <a:spcBef>
                          <a:spcPts val="0"/>
                        </a:spcBef>
                        <a:buNone/>
                      </a:pPr>
                      <a:r>
                        <a:rPr lang="ko" altLang="ko-KR" sz="1200" dirty="0" smtClean="0"/>
                        <a:t>Handler</a:t>
                      </a:r>
                      <a:endParaRPr lang="ko" sz="1200" dirty="0">
                        <a:solidFill>
                          <a:schemeClr val="dk1"/>
                        </a:solidFill>
                      </a:endParaRPr>
                    </a:p>
                  </a:txBody>
                  <a:tcPr marL="84400" marR="84400" marT="91425" marB="91425"/>
                </a:tc>
                <a:tc>
                  <a:txBody>
                    <a:bodyPr/>
                    <a:lstStyle/>
                    <a:p>
                      <a:pPr lvl="0" rtl="0">
                        <a:spcBef>
                          <a:spcPts val="0"/>
                        </a:spcBef>
                        <a:buNone/>
                      </a:pPr>
                      <a:r>
                        <a:rPr lang="en-US" altLang="ko" sz="1200" dirty="0" smtClean="0"/>
                        <a:t>Externally, Handler is responsible for data communication with other device.</a:t>
                      </a:r>
                    </a:p>
                    <a:p>
                      <a:pPr lvl="0" rtl="0">
                        <a:spcBef>
                          <a:spcPts val="0"/>
                        </a:spcBef>
                        <a:buNone/>
                      </a:pPr>
                      <a:r>
                        <a:rPr lang="en-US" altLang="ko" sz="1200" dirty="0" smtClean="0"/>
                        <a:t>Internally, Handling the data communication via own defined protocol.</a:t>
                      </a:r>
                      <a:endParaRPr lang="en-US" altLang="ko" sz="1200" dirty="0"/>
                    </a:p>
                  </a:txBody>
                  <a:tcPr marL="84400" marR="84400" marT="91425" marB="91425"/>
                </a:tc>
              </a:tr>
            </a:tbl>
          </a:graphicData>
        </a:graphic>
      </p:graphicFrame>
      <p:graphicFrame>
        <p:nvGraphicFramePr>
          <p:cNvPr id="10" name="Shape 757"/>
          <p:cNvGraphicFramePr/>
          <p:nvPr>
            <p:extLst>
              <p:ext uri="{D42A27DB-BD31-4B8C-83A1-F6EECF244321}">
                <p14:modId xmlns:p14="http://schemas.microsoft.com/office/powerpoint/2010/main" val="1985053751"/>
              </p:ext>
            </p:extLst>
          </p:nvPr>
        </p:nvGraphicFramePr>
        <p:xfrm>
          <a:off x="555948" y="5044776"/>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Layered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layered pattern is used to serve the restrict dependency</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Handler is served to 3rd party to develop their application or node easily</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QA6</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827130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64</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#3</a:t>
            </a:r>
            <a:endParaRPr lang="ko-KR"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56" y="1052736"/>
            <a:ext cx="447522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Shape 181"/>
          <p:cNvGraphicFramePr/>
          <p:nvPr>
            <p:extLst>
              <p:ext uri="{D42A27DB-BD31-4B8C-83A1-F6EECF244321}">
                <p14:modId xmlns:p14="http://schemas.microsoft.com/office/powerpoint/2010/main" val="3673839387"/>
              </p:ext>
            </p:extLst>
          </p:nvPr>
        </p:nvGraphicFramePr>
        <p:xfrm>
          <a:off x="5236468" y="1268760"/>
          <a:ext cx="5680356" cy="237732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ko" sz="1200" dirty="0"/>
                        <a:t>Protocol</a:t>
                      </a:r>
                    </a:p>
                  </a:txBody>
                  <a:tcPr marL="84400" marR="84400" marT="91425" marB="91425"/>
                </a:tc>
                <a:tc>
                  <a:txBody>
                    <a:bodyPr/>
                    <a:lstStyle/>
                    <a:p>
                      <a:pPr lvl="0" rtl="0">
                        <a:spcBef>
                          <a:spcPts val="0"/>
                        </a:spcBef>
                        <a:buNone/>
                      </a:pPr>
                      <a:r>
                        <a:rPr lang="ko" sz="1200" dirty="0"/>
                        <a:t>This component is responsible formating the message for communication.</a:t>
                      </a:r>
                    </a:p>
                  </a:txBody>
                  <a:tcPr marL="84400" marR="84400" marT="91425" marB="91425"/>
                </a:tc>
              </a:tr>
              <a:tr h="315100">
                <a:tc>
                  <a:txBody>
                    <a:bodyPr/>
                    <a:lstStyle/>
                    <a:p>
                      <a:pPr lvl="0" rtl="0">
                        <a:spcBef>
                          <a:spcPts val="0"/>
                        </a:spcBef>
                        <a:buNone/>
                      </a:pPr>
                      <a:r>
                        <a:rPr lang="ko" sz="1200">
                          <a:solidFill>
                            <a:schemeClr val="dk1"/>
                          </a:solidFill>
                        </a:rPr>
                        <a:t>Security</a:t>
                      </a:r>
                    </a:p>
                  </a:txBody>
                  <a:tcPr marL="84400" marR="84400"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84400" marR="84400" marT="91425" marB="91425"/>
                </a:tc>
              </a:tr>
              <a:tr h="315100">
                <a:tc>
                  <a:txBody>
                    <a:bodyPr/>
                    <a:lstStyle/>
                    <a:p>
                      <a:pPr lvl="0" rtl="0">
                        <a:spcBef>
                          <a:spcPts val="0"/>
                        </a:spcBef>
                        <a:buNone/>
                      </a:pPr>
                      <a:r>
                        <a:rPr lang="ko" sz="1200">
                          <a:solidFill>
                            <a:schemeClr val="dk1"/>
                          </a:solidFill>
                        </a:rPr>
                        <a:t>Transport</a:t>
                      </a:r>
                    </a:p>
                  </a:txBody>
                  <a:tcPr marL="84400" marR="84400"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84400" marR="84400" marT="91425" marB="91425"/>
                </a:tc>
              </a:tr>
            </a:tbl>
          </a:graphicData>
        </a:graphic>
      </p:graphicFrame>
      <p:graphicFrame>
        <p:nvGraphicFramePr>
          <p:cNvPr id="7" name="Shape 757"/>
          <p:cNvGraphicFramePr/>
          <p:nvPr>
            <p:extLst>
              <p:ext uri="{D42A27DB-BD31-4B8C-83A1-F6EECF244321}">
                <p14:modId xmlns:p14="http://schemas.microsoft.com/office/powerpoint/2010/main" val="4009561721"/>
              </p:ext>
            </p:extLst>
          </p:nvPr>
        </p:nvGraphicFramePr>
        <p:xfrm>
          <a:off x="483940" y="4581128"/>
          <a:ext cx="9793088" cy="1624584"/>
        </p:xfrm>
        <a:graphic>
          <a:graphicData uri="http://schemas.openxmlformats.org/drawingml/2006/table">
            <a:tbl>
              <a:tblPr>
                <a:noFill/>
              </a:tblPr>
              <a:tblGrid>
                <a:gridCol w="1899755"/>
                <a:gridCol w="789333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Pipe &amp; Filter</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Each filter has</a:t>
                      </a:r>
                      <a:r>
                        <a:rPr lang="en-US" altLang="ko-KR" sz="1400" baseline="0" dirty="0" smtClean="0"/>
                        <a:t> a responsibility</a:t>
                      </a:r>
                      <a:endParaRPr lang="en-US" altLang="ko-KR" sz="1400" dirty="0" smtClean="0"/>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The filter can replace</a:t>
                      </a:r>
                      <a:r>
                        <a:rPr lang="en-US" altLang="ko-KR" sz="1400" baseline="0" dirty="0" smtClean="0"/>
                        <a:t> easily(strong security, data stream type change </a:t>
                      </a:r>
                      <a:r>
                        <a:rPr lang="en-US" altLang="ko-KR" sz="1400" baseline="0" dirty="0" err="1" smtClean="0"/>
                        <a:t>etc</a:t>
                      </a:r>
                      <a:r>
                        <a:rPr lang="en-US" altLang="ko-KR" sz="1400" baseline="0" dirty="0" smtClean="0"/>
                        <a: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a:t>
                      </a:r>
                      <a:r>
                        <a:rPr lang="en-US" altLang="ko" sz="1300" baseline="0" dirty="0" smtClean="0">
                          <a:solidFill>
                            <a:schemeClr val="dk1"/>
                          </a:solidFill>
                        </a:rPr>
                        <a:t> QA7</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82050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65</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#4</a:t>
            </a:r>
            <a:endParaRPr lang="ko-KR" altLang="en-US" dirty="0"/>
          </a:p>
        </p:txBody>
      </p:sp>
      <p:pic>
        <p:nvPicPr>
          <p:cNvPr id="2050" name="Picture 2" descr="https://lh3.googleusercontent.com/MPmmhwY7-0G1TdVi98Xhx6oe1X4hQt_Hl9_Pn9XoJD3cu7Rw5-LJ4pS1cyA2JTra0gC_73L-o5VJkM84aOwmQEOrsPKxYn3MFDyy9BYKpWxfgXq9VWj1PHxzlWC98xf7iEye5_QkK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16" y="1052736"/>
            <a:ext cx="5112568" cy="53819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Shape 757"/>
          <p:cNvGraphicFramePr/>
          <p:nvPr>
            <p:extLst>
              <p:ext uri="{D42A27DB-BD31-4B8C-83A1-F6EECF244321}">
                <p14:modId xmlns:p14="http://schemas.microsoft.com/office/powerpoint/2010/main" val="935601611"/>
              </p:ext>
            </p:extLst>
          </p:nvPr>
        </p:nvGraphicFramePr>
        <p:xfrm>
          <a:off x="5561732" y="1072896"/>
          <a:ext cx="5256584" cy="2100072"/>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Broker pattern</a:t>
                      </a:r>
                    </a:p>
                    <a:p>
                      <a:pPr marL="285750" marR="0" lvl="0" indent="-285750" algn="l" defTabSz="914400" rtl="0" eaLnBrk="1" fontAlgn="auto" latinLnBrk="1" hangingPunct="1">
                        <a:lnSpc>
                          <a:spcPct val="120000"/>
                        </a:lnSpc>
                        <a:spcBef>
                          <a:spcPts val="0"/>
                        </a:spcBef>
                        <a:spcAft>
                          <a:spcPts val="0"/>
                        </a:spcAft>
                        <a:buClrTx/>
                        <a:buSzTx/>
                        <a:buFontTx/>
                        <a:buChar char="-"/>
                        <a:tabLst/>
                        <a:defRPr/>
                      </a:pPr>
                      <a:r>
                        <a:rPr lang="en-US" altLang="ko-KR" sz="1400" dirty="0" smtClean="0"/>
                        <a:t>Divide</a:t>
                      </a:r>
                      <a:r>
                        <a:rPr lang="en-US" altLang="ko-KR" sz="1400" baseline="0" dirty="0" smtClean="0"/>
                        <a:t> the message from terminal and node to responsibility component</a:t>
                      </a: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Publish-subscribe</a:t>
                      </a:r>
                      <a:r>
                        <a:rPr lang="en-US" altLang="ko" sz="1300" baseline="0" dirty="0" smtClean="0">
                          <a:solidFill>
                            <a:schemeClr val="dk1"/>
                          </a:solidFill>
                        </a:rPr>
                        <a:t> pattern</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직사각형 1"/>
          <p:cNvSpPr/>
          <p:nvPr/>
        </p:nvSpPr>
        <p:spPr>
          <a:xfrm>
            <a:off x="2788196" y="2564904"/>
            <a:ext cx="2160240" cy="144016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graphicFrame>
        <p:nvGraphicFramePr>
          <p:cNvPr id="10" name="Shape 181"/>
          <p:cNvGraphicFramePr/>
          <p:nvPr>
            <p:extLst>
              <p:ext uri="{D42A27DB-BD31-4B8C-83A1-F6EECF244321}">
                <p14:modId xmlns:p14="http://schemas.microsoft.com/office/powerpoint/2010/main" val="1500935687"/>
              </p:ext>
            </p:extLst>
          </p:nvPr>
        </p:nvGraphicFramePr>
        <p:xfrm>
          <a:off x="5668516" y="3645024"/>
          <a:ext cx="5680356" cy="164580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Broker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Node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Terminal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Tree>
    <p:extLst>
      <p:ext uri="{BB962C8B-B14F-4D97-AF65-F5344CB8AC3E}">
        <p14:creationId xmlns:p14="http://schemas.microsoft.com/office/powerpoint/2010/main" val="40178476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66</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Decomposition </a:t>
            </a:r>
            <a:r>
              <a:rPr lang="en-US" altLang="ko-KR" dirty="0" smtClean="0"/>
              <a:t>#5</a:t>
            </a:r>
            <a:endParaRPr lang="ko-KR" altLang="en-US" dirty="0"/>
          </a:p>
        </p:txBody>
      </p:sp>
      <p:graphicFrame>
        <p:nvGraphicFramePr>
          <p:cNvPr id="8" name="Shape 757"/>
          <p:cNvGraphicFramePr/>
          <p:nvPr>
            <p:extLst>
              <p:ext uri="{D42A27DB-BD31-4B8C-83A1-F6EECF244321}">
                <p14:modId xmlns:p14="http://schemas.microsoft.com/office/powerpoint/2010/main" val="116958268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r>
                        <a:rPr lang="en-US" altLang="ko" sz="1300" dirty="0" smtClean="0">
                          <a:solidFill>
                            <a:schemeClr val="dk1"/>
                          </a:solidFill>
                        </a:rPr>
                        <a:t>QA3, QA5</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243898314"/>
              </p:ext>
            </p:extLst>
          </p:nvPr>
        </p:nvGraphicFramePr>
        <p:xfrm>
          <a:off x="5668516" y="3645024"/>
          <a:ext cx="5680356" cy="182865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Data</a:t>
                      </a:r>
                      <a:r>
                        <a:rPr lang="en-US" altLang="ko" sz="1200" baseline="0" dirty="0" smtClean="0"/>
                        <a:t> 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Auto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LogDB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Login DB</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32" y="1196752"/>
            <a:ext cx="5616624" cy="2420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spTree>
    <p:extLst>
      <p:ext uri="{BB962C8B-B14F-4D97-AF65-F5344CB8AC3E}">
        <p14:creationId xmlns:p14="http://schemas.microsoft.com/office/powerpoint/2010/main" val="24395889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67</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Node decomposition</a:t>
            </a:r>
            <a:endParaRPr lang="ko-KR" altLang="en-US" dirty="0"/>
          </a:p>
        </p:txBody>
      </p:sp>
      <p:graphicFrame>
        <p:nvGraphicFramePr>
          <p:cNvPr id="8" name="Shape 757"/>
          <p:cNvGraphicFramePr/>
          <p:nvPr>
            <p:extLst>
              <p:ext uri="{D42A27DB-BD31-4B8C-83A1-F6EECF244321}">
                <p14:modId xmlns:p14="http://schemas.microsoft.com/office/powerpoint/2010/main" val="3404284922"/>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SRP(Single Responsibility Principle)</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2382126321"/>
              </p:ext>
            </p:extLst>
          </p:nvPr>
        </p:nvGraphicFramePr>
        <p:xfrm>
          <a:off x="5526088" y="1579266"/>
          <a:ext cx="5680356" cy="201153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Sensor </a:t>
                      </a:r>
                      <a:r>
                        <a:rPr lang="en-US" altLang="ko" sz="1200" baseline="0" dirty="0" smtClean="0"/>
                        <a:t>Manager</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err="1" smtClean="0">
                          <a:solidFill>
                            <a:schemeClr val="dk1"/>
                          </a:solidFill>
                        </a:rPr>
                        <a:t>Acturator</a:t>
                      </a:r>
                      <a:r>
                        <a:rPr lang="en-US" altLang="ko" sz="1200" dirty="0" smtClean="0">
                          <a:solidFill>
                            <a:schemeClr val="dk1"/>
                          </a:solidFill>
                        </a:rPr>
                        <a:t> Manager</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r>
                        <a:rPr lang="en-US" altLang="ko" sz="1200" baseline="0" dirty="0" smtClean="0">
                          <a:solidFill>
                            <a:schemeClr val="dk1"/>
                          </a:solidFill>
                        </a:rPr>
                        <a:t> provider</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solidFill>
                          <a:schemeClr val="dk1"/>
                        </a:solidFill>
                      </a:endParaRPr>
                    </a:p>
                  </a:txBody>
                  <a:tcPr marL="84400" marR="84400" marT="91425" marB="91425"/>
                </a:tc>
              </a:tr>
            </a:tbl>
          </a:graphicData>
        </a:graphic>
      </p:graphicFrame>
      <p:sp>
        <p:nvSpPr>
          <p:cNvPr id="5" name="직사각형 4"/>
          <p:cNvSpPr/>
          <p:nvPr/>
        </p:nvSpPr>
        <p:spPr>
          <a:xfrm>
            <a:off x="555948" y="3789040"/>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00" y="1412776"/>
            <a:ext cx="52863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13623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68</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2589344636"/>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1385806903"/>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8646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69</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a:t>
            </a:r>
            <a:r>
              <a:rPr lang="en-US" altLang="ko-KR" dirty="0" smtClean="0"/>
              <a:t>Terminal decomposition</a:t>
            </a:r>
            <a:endParaRPr lang="ko-KR" altLang="en-US" dirty="0"/>
          </a:p>
        </p:txBody>
      </p:sp>
      <p:graphicFrame>
        <p:nvGraphicFramePr>
          <p:cNvPr id="8" name="Shape 757"/>
          <p:cNvGraphicFramePr/>
          <p:nvPr>
            <p:extLst>
              <p:ext uri="{D42A27DB-BD31-4B8C-83A1-F6EECF244321}">
                <p14:modId xmlns:p14="http://schemas.microsoft.com/office/powerpoint/2010/main" val="164940703"/>
              </p:ext>
            </p:extLst>
          </p:nvPr>
        </p:nvGraphicFramePr>
        <p:xfrm>
          <a:off x="555948" y="4725260"/>
          <a:ext cx="5256584" cy="1844040"/>
        </p:xfrm>
        <a:graphic>
          <a:graphicData uri="http://schemas.openxmlformats.org/drawingml/2006/table">
            <a:tbl>
              <a:tblPr>
                <a:noFill/>
              </a:tblPr>
              <a:tblGrid>
                <a:gridCol w="1019721"/>
                <a:gridCol w="4236863"/>
              </a:tblGrid>
              <a:tr h="357188">
                <a:tc>
                  <a:txBody>
                    <a:bodyPr/>
                    <a:lstStyle/>
                    <a:p>
                      <a:pPr lvl="0" algn="ctr" rtl="0">
                        <a:lnSpc>
                          <a:spcPct val="120000"/>
                        </a:lnSpc>
                        <a:spcBef>
                          <a:spcPts val="0"/>
                        </a:spcBef>
                        <a:buNone/>
                      </a:pPr>
                      <a:r>
                        <a:rPr lang="en-US" altLang="ko-KR" sz="1400" b="1" dirty="0" smtClean="0"/>
                        <a:t>Rationale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lang="en-US" altLang="ko-KR" sz="1400" dirty="0" smtClean="0"/>
                        <a:t>MVC</a:t>
                      </a:r>
                    </a:p>
                    <a:p>
                      <a:pPr marL="285750" marR="0" lvl="0" indent="-285750" algn="l" defTabSz="914400" rtl="0" eaLnBrk="1" fontAlgn="auto" latinLnBrk="1" hangingPunct="1">
                        <a:lnSpc>
                          <a:spcPct val="120000"/>
                        </a:lnSpc>
                        <a:spcBef>
                          <a:spcPts val="0"/>
                        </a:spcBef>
                        <a:spcAft>
                          <a:spcPts val="0"/>
                        </a:spcAft>
                        <a:buClrTx/>
                        <a:buSzTx/>
                        <a:buFontTx/>
                        <a:buChar char="-"/>
                        <a:tabLst/>
                        <a:defRPr/>
                      </a:pPr>
                      <a:endParaRPr lang="en-US" altLang="ko-KR" sz="1400" dirty="0" smtClean="0"/>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en-US" altLang="ko" sz="1300" b="1" dirty="0" smtClean="0">
                          <a:solidFill>
                            <a:schemeClr val="dk1"/>
                          </a:solidFill>
                        </a:rPr>
                        <a:t>Alternatives</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en-US" altLang="ko" sz="1300" dirty="0" smtClean="0">
                          <a:solidFill>
                            <a:schemeClr val="dk1"/>
                          </a:solidFill>
                        </a:rPr>
                        <a:t>-</a:t>
                      </a: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en-US" altLang="ko" sz="1300" b="1" dirty="0" smtClean="0">
                          <a:solidFill>
                            <a:schemeClr val="dk1"/>
                          </a:solidFill>
                        </a:rPr>
                        <a:t>Requirement</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l" rtl="0">
                        <a:lnSpc>
                          <a:spcPct val="120000"/>
                        </a:lnSpc>
                        <a:spcBef>
                          <a:spcPts val="0"/>
                        </a:spcBef>
                        <a:buNone/>
                      </a:pPr>
                      <a:endParaRPr lang="ko"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181"/>
          <p:cNvGraphicFramePr/>
          <p:nvPr>
            <p:extLst>
              <p:ext uri="{D42A27DB-BD31-4B8C-83A1-F6EECF244321}">
                <p14:modId xmlns:p14="http://schemas.microsoft.com/office/powerpoint/2010/main" val="3605709805"/>
              </p:ext>
            </p:extLst>
          </p:nvPr>
        </p:nvGraphicFramePr>
        <p:xfrm>
          <a:off x="5526088" y="1579266"/>
          <a:ext cx="5680356" cy="1097190"/>
        </p:xfrm>
        <a:graphic>
          <a:graphicData uri="http://schemas.openxmlformats.org/drawingml/2006/table">
            <a:tbl>
              <a:tblPr>
                <a:noFill/>
              </a:tblPr>
              <a:tblGrid>
                <a:gridCol w="1403448"/>
                <a:gridCol w="4276908"/>
              </a:tblGrid>
              <a:tr h="229150">
                <a:tc>
                  <a:txBody>
                    <a:bodyPr/>
                    <a:lstStyle/>
                    <a:p>
                      <a:pPr lvl="0" rtl="0">
                        <a:spcBef>
                          <a:spcPts val="0"/>
                        </a:spcBef>
                        <a:buNone/>
                      </a:pPr>
                      <a:r>
                        <a:rPr lang="ko" sz="1200" b="1" dirty="0"/>
                        <a:t>Element</a:t>
                      </a:r>
                    </a:p>
                  </a:txBody>
                  <a:tcPr marL="84400" marR="84400" marT="91425" marB="91425"/>
                </a:tc>
                <a:tc>
                  <a:txBody>
                    <a:bodyPr/>
                    <a:lstStyle/>
                    <a:p>
                      <a:pPr lvl="0" algn="ctr" rtl="0">
                        <a:spcBef>
                          <a:spcPts val="0"/>
                        </a:spcBef>
                        <a:buNone/>
                      </a:pPr>
                      <a:r>
                        <a:rPr lang="ko" sz="1200" b="1"/>
                        <a:t>Responsibilities</a:t>
                      </a:r>
                    </a:p>
                  </a:txBody>
                  <a:tcPr marL="84400" marR="84400" marT="91425" marB="91425"/>
                </a:tc>
              </a:tr>
              <a:tr h="315100">
                <a:tc>
                  <a:txBody>
                    <a:bodyPr/>
                    <a:lstStyle/>
                    <a:p>
                      <a:pPr lvl="0" rtl="0">
                        <a:spcBef>
                          <a:spcPts val="0"/>
                        </a:spcBef>
                        <a:buNone/>
                      </a:pPr>
                      <a:r>
                        <a:rPr lang="en-US" altLang="ko" sz="1200" dirty="0" smtClean="0"/>
                        <a:t>View</a:t>
                      </a:r>
                      <a:endParaRPr lang="ko" sz="1200" dirty="0"/>
                    </a:p>
                  </a:txBody>
                  <a:tcPr marL="84400" marR="84400" marT="91425" marB="91425"/>
                </a:tc>
                <a:tc>
                  <a:txBody>
                    <a:bodyPr/>
                    <a:lstStyle/>
                    <a:p>
                      <a:pPr lvl="0" rtl="0">
                        <a:spcBef>
                          <a:spcPts val="0"/>
                        </a:spcBef>
                        <a:buNone/>
                      </a:pPr>
                      <a:endParaRPr lang="ko" sz="1200" dirty="0"/>
                    </a:p>
                  </a:txBody>
                  <a:tcPr marL="84400" marR="84400" marT="91425" marB="91425"/>
                </a:tc>
              </a:tr>
              <a:tr h="315100">
                <a:tc>
                  <a:txBody>
                    <a:bodyPr/>
                    <a:lstStyle/>
                    <a:p>
                      <a:pPr lvl="0" rtl="0">
                        <a:spcBef>
                          <a:spcPts val="0"/>
                        </a:spcBef>
                        <a:buNone/>
                      </a:pPr>
                      <a:r>
                        <a:rPr lang="en-US" altLang="ko" sz="1200" dirty="0" smtClean="0">
                          <a:solidFill>
                            <a:schemeClr val="dk1"/>
                          </a:solidFill>
                        </a:rPr>
                        <a:t>Service</a:t>
                      </a:r>
                      <a:endParaRPr lang="ko" sz="1200" dirty="0">
                        <a:solidFill>
                          <a:schemeClr val="dk1"/>
                        </a:solidFill>
                      </a:endParaRPr>
                    </a:p>
                  </a:txBody>
                  <a:tcPr marL="84400" marR="84400" marT="91425" marB="91425"/>
                </a:tc>
                <a:tc>
                  <a:txBody>
                    <a:bodyPr/>
                    <a:lstStyle/>
                    <a:p>
                      <a:pPr lvl="0" rtl="0">
                        <a:spcBef>
                          <a:spcPts val="0"/>
                        </a:spcBef>
                        <a:buNone/>
                      </a:pPr>
                      <a:endParaRPr lang="ko" sz="1200" dirty="0"/>
                    </a:p>
                  </a:txBody>
                  <a:tcPr marL="84400" marR="84400" marT="91425" marB="91425"/>
                </a:tc>
              </a:tr>
            </a:tbl>
          </a:graphicData>
        </a:graphic>
      </p:graphicFrame>
      <p:sp>
        <p:nvSpPr>
          <p:cNvPr id="5" name="직사각형 4"/>
          <p:cNvSpPr/>
          <p:nvPr/>
        </p:nvSpPr>
        <p:spPr>
          <a:xfrm>
            <a:off x="528688" y="2747392"/>
            <a:ext cx="497014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Handler </a:t>
            </a:r>
            <a:endParaRPr lang="ko-KR" altLang="en-US" sz="1200" dirty="0" smtClean="0">
              <a:solidFill>
                <a:schemeClr val="tx1">
                  <a:lumMod val="75000"/>
                  <a:lumOff val="25000"/>
                </a:schemeClr>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52863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01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7</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70</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a:t>
            </a:r>
            <a:endParaRPr lang="ko-KR" altLang="en-US" dirty="0"/>
          </a:p>
        </p:txBody>
      </p:sp>
      <p:pic>
        <p:nvPicPr>
          <p:cNvPr id="7170" name="Picture 2" descr="https://lh5.googleusercontent.com/lUZvomUSM5Ry85VugE4gXdX7tTaeBFwg7v7VnRERYhDmc-sJaPSPOzZlIGixofOlnQxNXsDfil0W5tHYve_9RiR8Jcb62hLm5GLFIAuQ1vqOPLnSn8b6wR25kYd5wY27YzK3GGVy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80" y="1148620"/>
            <a:ext cx="9041432" cy="570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217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71</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smtClean="0"/>
              <a:t>The views – switch to physical</a:t>
            </a:r>
            <a:endParaRPr lang="ko-KR" altLang="en-US" dirty="0"/>
          </a:p>
        </p:txBody>
      </p:sp>
      <p:pic>
        <p:nvPicPr>
          <p:cNvPr id="9218" name="Picture 2" descr="https://lh3.googleusercontent.com/jWpXF9o4ZToGci_JHYF0Hx4lp-WcnzYkGbGQwCTE_RkP29qYJv5NDtrEpOUkVKB6etHu-qOBjA1vEgmkJ70qdtJ1K6dkM9g03zIvm5lWcd18ki2KySTvSysfCCNYNz2RQbrMRpd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004" y="1556792"/>
            <a:ext cx="79533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9224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p:cNvSpPr>
            <a:spLocks noGrp="1"/>
          </p:cNvSpPr>
          <p:nvPr>
            <p:ph type="sldNum" sz="quarter" idx="12"/>
          </p:nvPr>
        </p:nvSpPr>
        <p:spPr/>
        <p:txBody>
          <a:bodyPr/>
          <a:lstStyle/>
          <a:p>
            <a:fld id="{57E7012D-DD87-4EE6-9959-B8E2C5F13A34}" type="slidenum">
              <a:rPr lang="ko-KR" altLang="en-US" smtClean="0"/>
              <a:pPr/>
              <a:t>72</a:t>
            </a:fld>
            <a:r>
              <a:rPr lang="en-US" altLang="ko-KR" smtClean="0"/>
              <a:t>/50</a:t>
            </a:r>
            <a:endParaRPr lang="ko-KR" altLang="en-US" dirty="0"/>
          </a:p>
        </p:txBody>
      </p:sp>
      <p:sp>
        <p:nvSpPr>
          <p:cNvPr id="4" name="제목 3"/>
          <p:cNvSpPr>
            <a:spLocks noGrp="1"/>
          </p:cNvSpPr>
          <p:nvPr>
            <p:ph type="title"/>
          </p:nvPr>
        </p:nvSpPr>
        <p:spPr/>
        <p:txBody>
          <a:bodyPr/>
          <a:lstStyle/>
          <a:p>
            <a:r>
              <a:rPr lang="en-US" altLang="ko-KR" dirty="0"/>
              <a:t>The views – switch to </a:t>
            </a:r>
            <a:r>
              <a:rPr lang="en-US" altLang="ko-KR" dirty="0" smtClean="0"/>
              <a:t>static view</a:t>
            </a:r>
            <a:endParaRPr lang="ko-KR" altLang="en-US" dirty="0"/>
          </a:p>
        </p:txBody>
      </p:sp>
      <p:pic>
        <p:nvPicPr>
          <p:cNvPr id="10242" name="Picture 2" descr="https://lh3.googleusercontent.com/ufYhkZGYwLqXc-2aPCEO898uKVYXOer05Bv6qEyhDD--sxEAxA9ANHi8rQGHntOAtkHNBR7uTy4Olf2QK1uKw8g51dsnOSuTSyp2YB4fn2VEl_LbTKV7wADubDGjf2KNn5ElefTf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8" y="1124744"/>
            <a:ext cx="9057159" cy="519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76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8</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endParaRPr lang="en-US" altLang="ko-KR" dirty="0" smtClean="0"/>
          </a:p>
          <a:p>
            <a:r>
              <a:rPr lang="en-US" altLang="ko-KR" dirty="0" smtClean="0"/>
              <a:t>Technical </a:t>
            </a:r>
            <a:r>
              <a:rPr lang="en-US" altLang="ko-KR" dirty="0"/>
              <a:t>Constraints</a:t>
            </a:r>
          </a:p>
          <a:p>
            <a:endParaRPr lang="ko-KR" altLang="en-US" dirty="0"/>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9</a:t>
            </a:fld>
            <a:r>
              <a:rPr lang="en-US" altLang="ko-KR" smtClean="0"/>
              <a:t>/50</a:t>
            </a:r>
            <a:endParaRPr lang="ko-KR" altLang="en-US" dirty="0"/>
          </a:p>
        </p:txBody>
      </p:sp>
      <p:sp>
        <p:nvSpPr>
          <p:cNvPr id="4" name="제목 3"/>
          <p:cNvSpPr>
            <a:spLocks noGrp="1"/>
          </p:cNvSpPr>
          <p:nvPr>
            <p:ph type="title"/>
          </p:nvPr>
        </p:nvSpPr>
        <p:spPr/>
        <p:txBody>
          <a:bodyPr>
            <a:norm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914039573"/>
              </p:ext>
            </p:extLst>
          </p:nvPr>
        </p:nvGraphicFramePr>
        <p:xfrm>
          <a:off x="843980" y="1628800"/>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764852197"/>
              </p:ext>
            </p:extLst>
          </p:nvPr>
        </p:nvGraphicFramePr>
        <p:xfrm>
          <a:off x="843632" y="3789040"/>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2971</TotalTime>
  <Words>5404</Words>
  <Application>Microsoft Office PowerPoint</Application>
  <PresentationFormat>사용자 지정</PresentationFormat>
  <Paragraphs>1231</Paragraphs>
  <Slides>72</Slides>
  <Notes>25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72</vt:i4>
      </vt:variant>
    </vt:vector>
  </HeadingPairs>
  <TitlesOfParts>
    <vt:vector size="78" baseType="lpstr">
      <vt:lpstr>맑은 고딕</vt:lpstr>
      <vt:lpstr>맑은 고딕</vt:lpstr>
      <vt:lpstr>Arial</vt:lpstr>
      <vt:lpstr>Times New Roman</vt:lpstr>
      <vt:lpstr>Wingdings</vt:lpstr>
      <vt:lpstr>Office 테마</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Level 1</vt:lpstr>
      <vt:lpstr>Architecture Design - Level 1</vt:lpstr>
      <vt:lpstr>Architecture Design - Level 2</vt:lpstr>
      <vt:lpstr>Architecture Design - Level 2</vt:lpstr>
      <vt:lpstr>Architecture Design - Level 3</vt:lpstr>
      <vt:lpstr>Architecture Design - Level 3</vt:lpstr>
      <vt:lpstr>Architecture Design - Level 3</vt:lpstr>
      <vt:lpstr>Architecture Design - Level 4</vt:lpstr>
      <vt:lpstr>Architecture Design - Level 4</vt:lpstr>
      <vt:lpstr>Architecture Design - Level 5</vt:lpstr>
      <vt:lpstr>Architecture Design - Level 5</vt:lpstr>
      <vt:lpstr>Architecture Design - Level 6 </vt:lpstr>
      <vt:lpstr>Architecture Design - Level 6</vt:lpstr>
      <vt:lpstr>Architecture Design - Final dynamic perspective </vt:lpstr>
      <vt:lpstr>Architecture Design - Final physical perspective </vt:lpstr>
      <vt:lpstr>Architecture Design - Final static perspective </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Protocol</vt:lpstr>
      <vt:lpstr>Detail Design - Protocol</vt:lpstr>
      <vt:lpstr>Detail Design – Mata data</vt:lpstr>
      <vt:lpstr>Detail Design – Mata data</vt:lpstr>
      <vt:lpstr>Detail Design – Mata data</vt:lpstr>
      <vt:lpstr>Detail Design – Alarm status</vt:lpstr>
      <vt:lpstr>Detail Design – Alarm status</vt:lpstr>
      <vt:lpstr>Test</vt:lpstr>
      <vt:lpstr>Project plan &amp; Time log</vt:lpstr>
      <vt:lpstr>Project plan &amp; Time log</vt:lpstr>
      <vt:lpstr>Project plan &amp; Time log</vt:lpstr>
      <vt:lpstr>Future plan</vt:lpstr>
      <vt:lpstr>Lessons &amp; Learned</vt:lpstr>
      <vt:lpstr>PowerPoint 프레젠테이션</vt:lpstr>
      <vt:lpstr>Appendix</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PowerPoint 프레젠테이션</vt:lpstr>
      <vt:lpstr>The views – Decomposition #1</vt:lpstr>
      <vt:lpstr>The views - Switch to physical perspective</vt:lpstr>
      <vt:lpstr>The views – Decomposition #2</vt:lpstr>
      <vt:lpstr>The views – Decomposition #3</vt:lpstr>
      <vt:lpstr>The views – Decomposition #4</vt:lpstr>
      <vt:lpstr>The views – Decomposition #5</vt:lpstr>
      <vt:lpstr>The views – Node decomposition</vt:lpstr>
      <vt:lpstr>The views – Terminal decomposition</vt:lpstr>
      <vt:lpstr>The views – Terminal decomposition</vt:lpstr>
      <vt:lpstr>The views</vt:lpstr>
      <vt:lpstr>The views – switch to physical</vt:lpstr>
      <vt:lpstr>The views – switch to static 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오진석/선임연구원/MC 연구소 A실 7팀 1파트(jinsuk.oh@lge.com)</cp:lastModifiedBy>
  <cp:revision>275</cp:revision>
  <dcterms:created xsi:type="dcterms:W3CDTF">2015-05-20T02:13:37Z</dcterms:created>
  <dcterms:modified xsi:type="dcterms:W3CDTF">2015-06-25T04:15:45Z</dcterms:modified>
</cp:coreProperties>
</file>