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2" autoAdjust="0"/>
    <p:restoredTop sz="94186" autoAdjust="0"/>
  </p:normalViewPr>
  <p:slideViewPr>
    <p:cSldViewPr>
      <p:cViewPr varScale="1">
        <p:scale>
          <a:sx n="88" d="100"/>
          <a:sy n="88" d="100"/>
        </p:scale>
        <p:origin x="318"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285337344"/>
        <c:axId val="285340144"/>
      </c:barChart>
      <c:catAx>
        <c:axId val="285337344"/>
        <c:scaling>
          <c:orientation val="minMax"/>
        </c:scaling>
        <c:delete val="0"/>
        <c:axPos val="b"/>
        <c:numFmt formatCode="General" sourceLinked="0"/>
        <c:majorTickMark val="out"/>
        <c:minorTickMark val="none"/>
        <c:tickLblPos val="nextTo"/>
        <c:crossAx val="285340144"/>
        <c:crosses val="autoZero"/>
        <c:auto val="1"/>
        <c:lblAlgn val="ctr"/>
        <c:lblOffset val="100"/>
        <c:noMultiLvlLbl val="0"/>
      </c:catAx>
      <c:valAx>
        <c:axId val="285340144"/>
        <c:scaling>
          <c:orientation val="minMax"/>
        </c:scaling>
        <c:delete val="0"/>
        <c:axPos val="l"/>
        <c:majorGridlines/>
        <c:numFmt formatCode="General" sourceLinked="1"/>
        <c:majorTickMark val="out"/>
        <c:minorTickMark val="none"/>
        <c:tickLblPos val="nextTo"/>
        <c:crossAx val="285337344"/>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395062" y="1406933"/>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t>
            </a:r>
            <a:r>
              <a:rPr lang="ko-KR" altLang="ko-KR" sz="1600">
                <a:latin typeface="Arial" panose="020B0604020202020204" pitchFamily="34" charset="0"/>
                <a:cs typeface="Arial" panose="020B0604020202020204" pitchFamily="34" charset="0"/>
              </a:rPr>
              <a:t>application </a:t>
            </a:r>
            <a:r>
              <a:rPr lang="ko-KR" altLang="ko-KR" sz="1600" smtClean="0">
                <a:latin typeface="Arial" panose="020B0604020202020204" pitchFamily="34" charset="0"/>
                <a:cs typeface="Arial" panose="020B0604020202020204" pitchFamily="34" charset="0"/>
              </a:rPr>
              <a:t>developers</a:t>
            </a:r>
            <a:endParaRPr lang="ko-KR" altLang="ko-KR" sz="160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pic>
        <p:nvPicPr>
          <p:cNvPr id="107" name="Shape 107"/>
          <p:cNvPicPr preferRelativeResize="0"/>
          <p:nvPr/>
        </p:nvPicPr>
        <p:blipFill>
          <a:blip r:embed="rId4">
            <a:alphaModFix/>
          </a:blip>
          <a:stretch>
            <a:fillRect/>
          </a:stretch>
        </p:blipFill>
        <p:spPr>
          <a:xfrm>
            <a:off x="303858" y="4664022"/>
            <a:ext cx="2693194" cy="1219200"/>
          </a:xfrm>
          <a:prstGeom prst="rect">
            <a:avLst/>
          </a:prstGeom>
          <a:noFill/>
          <a:ln>
            <a:noFill/>
          </a:ln>
        </p:spPr>
      </p:pic>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3146615" y="1484784"/>
            <a:ext cx="7130413" cy="4176464"/>
          </a:xfrm>
          <a:prstGeom prst="rect">
            <a:avLst/>
          </a:prstGeom>
          <a:effectLst/>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600" b="1" dirty="0" smtClean="0">
                <a:latin typeface="Arial" panose="020B0604020202020204" pitchFamily="34" charset="0"/>
                <a:cs typeface="Arial" panose="020B0604020202020204" pitchFamily="34" charset="0"/>
              </a:rPr>
              <a:t>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pic>
        <p:nvPicPr>
          <p:cNvPr id="123" name="Shape 123"/>
          <p:cNvPicPr preferRelativeResize="0"/>
          <p:nvPr/>
        </p:nvPicPr>
        <p:blipFill>
          <a:blip r:embed="rId4">
            <a:alphaModFix/>
          </a:blip>
          <a:stretch>
            <a:fillRect/>
          </a:stretch>
        </p:blipFill>
        <p:spPr>
          <a:xfrm>
            <a:off x="300123" y="4658712"/>
            <a:ext cx="2693194" cy="1219200"/>
          </a:xfrm>
          <a:prstGeom prst="rect">
            <a:avLst/>
          </a:prstGeom>
          <a:noFill/>
          <a:ln>
            <a:noFill/>
          </a:ln>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ko" sz="1600" dirty="0" smtClean="0">
                <a:solidFill>
                  <a:schemeClr val="dk1"/>
                </a:solidFill>
                <a:latin typeface="Arial" panose="020B0604020202020204" pitchFamily="34" charset="0"/>
              </a:rPr>
              <a:t>Security </a:t>
            </a:r>
            <a:r>
              <a:rPr lang="ko" sz="1600" dirty="0">
                <a:solidFill>
                  <a:schemeClr val="dk1"/>
                </a:solidFill>
                <a:latin typeface="Arial" panose="020B0604020202020204" pitchFamily="34" charset="0"/>
              </a:rPr>
              <a:t>강화와 infrastructure 비용 감소를 위해서 Server의 위치를 Home network 안쪽으로 </a:t>
            </a:r>
            <a:r>
              <a:rPr lang="ko" sz="1600" dirty="0" smtClean="0">
                <a:solidFill>
                  <a:schemeClr val="dk1"/>
                </a:solidFill>
                <a:latin typeface="Arial" panose="020B0604020202020204" pitchFamily="34" charset="0"/>
              </a:rPr>
              <a:t>결정함</a:t>
            </a:r>
            <a:r>
              <a:rPr lang="en-US" altLang="ko" sz="1600" dirty="0" smtClean="0">
                <a:solidFill>
                  <a:schemeClr val="dk1"/>
                </a:solidFill>
                <a:latin typeface="Arial" panose="020B0604020202020204" pitchFamily="34" charset="0"/>
              </a:rPr>
              <a:t>	</a:t>
            </a:r>
          </a:p>
          <a:p>
            <a:pPr marL="800100" lvl="1">
              <a:spcBef>
                <a:spcPts val="0"/>
              </a:spcBef>
              <a:buClr>
                <a:schemeClr val="dk1"/>
              </a:buClr>
              <a:buSzPct val="100000"/>
            </a:pPr>
            <a:r>
              <a:rPr lang="ko" sz="1600" dirty="0" smtClean="0">
                <a:solidFill>
                  <a:schemeClr val="dk1"/>
                </a:solidFill>
                <a:latin typeface="Arial" panose="020B0604020202020204" pitchFamily="34" charset="0"/>
              </a:rPr>
              <a:t>사용자 </a:t>
            </a:r>
            <a:r>
              <a:rPr lang="ko" sz="1600" dirty="0">
                <a:solidFill>
                  <a:schemeClr val="dk1"/>
                </a:solidFill>
                <a:latin typeface="Arial" panose="020B0604020202020204" pitchFamily="34" charset="0"/>
              </a:rPr>
              <a:t>log와 login에 대해서 local로 관리하기 때문에 외부에 server가 있는 것보다는 security 확보 </a:t>
            </a:r>
            <a:r>
              <a:rPr lang="ko" sz="1600" dirty="0" smtClean="0">
                <a:solidFill>
                  <a:schemeClr val="dk1"/>
                </a:solidFill>
                <a:latin typeface="Arial" panose="020B0604020202020204" pitchFamily="34" charset="0"/>
              </a:rPr>
              <a:t>가능</a:t>
            </a:r>
            <a:endParaRPr lang="en-US" altLang="ko" sz="1600" dirty="0" smtClean="0">
              <a:solidFill>
                <a:schemeClr val="dk1"/>
              </a:solidFill>
              <a:latin typeface="Arial" panose="020B0604020202020204" pitchFamily="34" charset="0"/>
            </a:endParaRPr>
          </a:p>
          <a:p>
            <a:pPr marL="800100" lvl="1">
              <a:spcBef>
                <a:spcPts val="0"/>
              </a:spcBef>
              <a:buClr>
                <a:schemeClr val="dk1"/>
              </a:buClr>
              <a:buSzPct val="100000"/>
            </a:pPr>
            <a:r>
              <a:rPr lang="ko" sz="1600" dirty="0" smtClean="0">
                <a:solidFill>
                  <a:schemeClr val="dk1"/>
                </a:solidFill>
                <a:latin typeface="Arial" panose="020B0604020202020204" pitchFamily="34" charset="0"/>
              </a:rPr>
              <a:t>AP</a:t>
            </a:r>
            <a:r>
              <a:rPr lang="ko" sz="1600" dirty="0">
                <a:solidFill>
                  <a:schemeClr val="dk1"/>
                </a:solidFill>
                <a:latin typeface="Arial" panose="020B0604020202020204" pitchFamily="34" charset="0"/>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572172"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pic>
        <p:nvPicPr>
          <p:cNvPr id="160" name="Shape 160"/>
          <p:cNvPicPr preferRelativeResize="0"/>
          <p:nvPr/>
        </p:nvPicPr>
        <p:blipFill>
          <a:blip r:embed="rId4">
            <a:alphaModFix/>
          </a:blip>
          <a:stretch>
            <a:fillRect/>
          </a:stretch>
        </p:blipFill>
        <p:spPr>
          <a:xfrm>
            <a:off x="411932" y="4545733"/>
            <a:ext cx="1996879" cy="12192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Extensibility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The system should make it easy for application </a:t>
            </a:r>
            <a:r>
              <a:rPr lang="ko" altLang="ko-KR" sz="1600" dirty="0" smtClean="0">
                <a:solidFill>
                  <a:schemeClr val="dk1"/>
                </a:solidFill>
                <a:latin typeface="Arial" panose="020B0604020202020204" pitchFamily="34" charset="0"/>
                <a:cs typeface="Arial" panose="020B0604020202020204" pitchFamily="34" charset="0"/>
              </a:rPr>
              <a:t>developers</a:t>
            </a:r>
            <a:endParaRPr lang="ko" altLang="ko-KR" sz="1600" dirty="0">
              <a:solidFill>
                <a:schemeClr val="dk1"/>
              </a:solidFill>
              <a:latin typeface="Arial" panose="020B0604020202020204" pitchFamily="34" charset="0"/>
              <a:cs typeface="Arial" panose="020B0604020202020204" pitchFamily="34" charset="0"/>
            </a:endParaRPr>
          </a:p>
        </p:txBody>
      </p:sp>
      <p:pic>
        <p:nvPicPr>
          <p:cNvPr id="176" name="Shape 176"/>
          <p:cNvPicPr preferRelativeResize="0"/>
          <p:nvPr/>
        </p:nvPicPr>
        <p:blipFill>
          <a:blip r:embed="rId4">
            <a:alphaModFix/>
          </a:blip>
          <a:stretch>
            <a:fillRect/>
          </a:stretch>
        </p:blipFill>
        <p:spPr>
          <a:xfrm>
            <a:off x="267916" y="4604282"/>
            <a:ext cx="2704703" cy="1219200"/>
          </a:xfrm>
          <a:prstGeom prst="rect">
            <a:avLst/>
          </a:prstGeom>
          <a:noFill/>
          <a:ln>
            <a:no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r>
              <a:rPr lang="en-US" altLang="ko-KR" dirty="0" smtClean="0">
                <a:latin typeface="Arial" panose="020B0604020202020204" pitchFamily="34" charset="0"/>
              </a:rPr>
              <a:t>Apply Pub-Sub pattern</a:t>
            </a:r>
            <a:endParaRPr lang="ko-KR" altLang="en-US" dirty="0">
              <a:latin typeface="Arial" panose="020B0604020202020204" pitchFamily="34" charset="0"/>
            </a:endParaRPr>
          </a:p>
        </p:txBody>
      </p:sp>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pic>
        <p:nvPicPr>
          <p:cNvPr id="12" name="Shape 107"/>
          <p:cNvPicPr preferRelativeResize="0"/>
          <p:nvPr/>
        </p:nvPicPr>
        <p:blipFill>
          <a:blip r:embed="rId5">
            <a:alphaModFix/>
          </a:blip>
          <a:stretch>
            <a:fillRect/>
          </a:stretch>
        </p:blipFill>
        <p:spPr>
          <a:xfrm>
            <a:off x="3578480" y="4925159"/>
            <a:ext cx="1866918" cy="931168"/>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56208" y="726079"/>
            <a:ext cx="10139759" cy="5943600"/>
          </a:xfrm>
          <a:prstGeom prst="rect">
            <a:avLst/>
          </a:prstGeom>
          <a:noFill/>
          <a:ln>
            <a:noFill/>
          </a:ln>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460735672"/>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1717098879"/>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dirty="0"/>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558625" y="2128837"/>
            <a:ext cx="7089775" cy="2600325"/>
          </a:xfrm>
          <a:prstGeom prst="rect">
            <a:avLst/>
          </a:prstGeom>
          <a:noFill/>
          <a:ln>
            <a:noFill/>
          </a:ln>
        </p:spPr>
      </p:pic>
      <p:grpSp>
        <p:nvGrpSpPr>
          <p:cNvPr id="340" name="Shape 340"/>
          <p:cNvGrpSpPr/>
          <p:nvPr/>
        </p:nvGrpSpPr>
        <p:grpSpPr>
          <a:xfrm>
            <a:off x="7746867" y="2255853"/>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4065511399"/>
              </p:ext>
            </p:extLst>
          </p:nvPr>
        </p:nvGraphicFramePr>
        <p:xfrm>
          <a:off x="371200" y="1257435"/>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1137191" y="2019300"/>
            <a:ext cx="5282803" cy="2819400"/>
          </a:xfrm>
          <a:prstGeom prst="rect">
            <a:avLst/>
          </a:prstGeom>
          <a:noFill/>
          <a:ln>
            <a:noFill/>
          </a:ln>
        </p:spPr>
      </p:pic>
      <p:grpSp>
        <p:nvGrpSpPr>
          <p:cNvPr id="373" name="Shape 373"/>
          <p:cNvGrpSpPr/>
          <p:nvPr/>
        </p:nvGrpSpPr>
        <p:grpSpPr>
          <a:xfrm>
            <a:off x="6634035" y="2287051"/>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491681897"/>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내용 개체 틀 18"/>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3158</TotalTime>
  <Words>5100</Words>
  <Application>Microsoft Office PowerPoint</Application>
  <PresentationFormat>사용자 지정</PresentationFormat>
  <Paragraphs>1223</Paragraphs>
  <Slides>59</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59</vt:i4>
      </vt:variant>
    </vt:vector>
  </HeadingPairs>
  <TitlesOfParts>
    <vt:vector size="67"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오진석/선임연구원/MC 연구소 A실 7팀 1파트(jinsuk.oh@lge.com)</cp:lastModifiedBy>
  <cp:revision>330</cp:revision>
  <dcterms:created xsi:type="dcterms:W3CDTF">2015-05-20T02:13:37Z</dcterms:created>
  <dcterms:modified xsi:type="dcterms:W3CDTF">2015-06-25T20:48:26Z</dcterms:modified>
</cp:coreProperties>
</file>