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5"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3" r:id="rId39"/>
    <p:sldId id="294" r:id="rId40"/>
    <p:sldId id="295" r:id="rId41"/>
    <p:sldId id="296" r:id="rId42"/>
    <p:sldId id="297" r:id="rId43"/>
    <p:sldId id="302" r:id="rId44"/>
    <p:sldId id="332" r:id="rId45"/>
    <p:sldId id="284" r:id="rId46"/>
    <p:sldId id="285" r:id="rId47"/>
    <p:sldId id="291" r:id="rId48"/>
    <p:sldId id="292" r:id="rId49"/>
    <p:sldId id="286" r:id="rId50"/>
    <p:sldId id="301" r:id="rId51"/>
    <p:sldId id="287" r:id="rId52"/>
    <p:sldId id="289" r:id="rId53"/>
    <p:sldId id="305" r:id="rId54"/>
    <p:sldId id="306" r:id="rId55"/>
    <p:sldId id="307" r:id="rId56"/>
    <p:sldId id="308" r:id="rId57"/>
    <p:sldId id="309" r:id="rId58"/>
    <p:sldId id="310" r:id="rId59"/>
    <p:sldId id="311" r:id="rId60"/>
    <p:sldId id="290" r:id="rId61"/>
    <p:sldId id="333" r:id="rId62"/>
    <p:sldId id="334" r:id="rId63"/>
    <p:sldId id="322" r:id="rId64"/>
    <p:sldId id="323" r:id="rId65"/>
    <p:sldId id="324" r:id="rId66"/>
    <p:sldId id="325" r:id="rId67"/>
    <p:sldId id="326" r:id="rId68"/>
    <p:sldId id="327" r:id="rId69"/>
    <p:sldId id="328" r:id="rId70"/>
    <p:sldId id="329" r:id="rId71"/>
    <p:sldId id="330" r:id="rId72"/>
    <p:sldId id="331" r:id="rId73"/>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186" autoAdjust="0"/>
  </p:normalViewPr>
  <p:slideViewPr>
    <p:cSldViewPr>
      <p:cViewPr varScale="1">
        <p:scale>
          <a:sx n="72" d="100"/>
          <a:sy n="72" d="100"/>
        </p:scale>
        <p:origin x="172" y="5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2"/>
            <c:bubble3D val="0"/>
            <c:spPr>
              <a:solidFill>
                <a:srgbClr val="00B050"/>
              </a:solidFill>
            </c:spPr>
          </c:dPt>
          <c:dPt>
            <c:idx val="6"/>
            <c:bubble3D val="0"/>
            <c:spPr>
              <a:solidFill>
                <a:schemeClr val="accent3"/>
              </a:solidFill>
            </c:spPr>
          </c:dPt>
          <c:dLbls>
            <c:dLbl>
              <c:idx val="0"/>
              <c:layout>
                <c:manualLayout>
                  <c:x val="0.10730115993565323"/>
                  <c:y val="-0.14882736432139532"/>
                </c:manualLayout>
              </c:layout>
              <c:tx>
                <c:rich>
                  <a:bodyPr/>
                  <a:lstStyle/>
                  <a:p>
                    <a:pPr>
                      <a:defRPr sz="1200"/>
                    </a:pPr>
                    <a:r>
                      <a:rPr lang="en-US" altLang="ko-KR" sz="1200"/>
                      <a:t>Develop</a:t>
                    </a:r>
                  </a:p>
                  <a:p>
                    <a:pPr>
                      <a:defRPr sz="1200"/>
                    </a:pPr>
                    <a:r>
                      <a:rPr lang="en-US" altLang="ko-KR" sz="1200"/>
                      <a:t>27%</a:t>
                    </a:r>
                  </a:p>
                </c:rich>
              </c:tx>
              <c:spPr/>
              <c:showLegendKey val="0"/>
              <c:showVal val="0"/>
              <c:showCatName val="0"/>
              <c:showSerName val="0"/>
              <c:showPercent val="1"/>
              <c:showBubbleSize val="0"/>
              <c:extLst>
                <c:ext xmlns:c15="http://schemas.microsoft.com/office/drawing/2012/chart" uri="{CE6537A1-D6FC-4f65-9D91-7224C49458BB}"/>
              </c:extLst>
            </c:dLbl>
            <c:dLbl>
              <c:idx val="1"/>
              <c:layout>
                <c:manualLayout>
                  <c:x val="8.0583354500042337E-2"/>
                  <c:y val="0.16207001006594607"/>
                </c:manualLayout>
              </c:layout>
              <c:tx>
                <c:rich>
                  <a:bodyPr/>
                  <a:lstStyle/>
                  <a:p>
                    <a:r>
                      <a:rPr lang="en-US" altLang="ko-KR" sz="1200"/>
                      <a:t>Test</a:t>
                    </a:r>
                  </a:p>
                  <a:p>
                    <a:r>
                      <a:rPr lang="en-US" altLang="ko-KR" sz="1200"/>
                      <a:t>20%</a:t>
                    </a:r>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6203703452731058"/>
                  <c:y val="1.0545948637449258E-2"/>
                </c:manualLayout>
              </c:layout>
              <c:tx>
                <c:rich>
                  <a:bodyPr/>
                  <a:lstStyle/>
                  <a:p>
                    <a:r>
                      <a:rPr lang="en-US" altLang="en-US" sz="1200"/>
                      <a:t>Architect</a:t>
                    </a:r>
                  </a:p>
                  <a:p>
                    <a:r>
                      <a:rPr lang="en-US" altLang="en-US" sz="1200"/>
                      <a:t>53%</a:t>
                    </a:r>
                  </a:p>
                </c:rich>
              </c:tx>
              <c:showLegendKey val="0"/>
              <c:showVal val="1"/>
              <c:showCatName val="0"/>
              <c:showSerName val="0"/>
              <c:showPercent val="1"/>
              <c:showBubbleSize val="0"/>
              <c:extLst>
                <c:ext xmlns:c15="http://schemas.microsoft.com/office/drawing/2012/chart" uri="{CE6537A1-D6FC-4f65-9D91-7224C49458BB}"/>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Sheet1!$D$20:$D$25</c:f>
              <c:strCache>
                <c:ptCount val="6"/>
                <c:pt idx="0">
                  <c:v>Development</c:v>
                </c:pt>
                <c:pt idx="1">
                  <c:v>Test</c:v>
                </c:pt>
                <c:pt idx="2">
                  <c:v>Planing</c:v>
                </c:pt>
                <c:pt idx="3">
                  <c:v>Analysis</c:v>
                </c:pt>
                <c:pt idx="4">
                  <c:v>Design</c:v>
                </c:pt>
                <c:pt idx="5">
                  <c:v>Prototype</c:v>
                </c:pt>
              </c:strCache>
            </c:strRef>
          </c:cat>
          <c:val>
            <c:numRef>
              <c:f>Sheet1!$E$20:$E$25</c:f>
              <c:numCache>
                <c:formatCode>General</c:formatCode>
                <c:ptCount val="6"/>
                <c:pt idx="0">
                  <c:v>181</c:v>
                </c:pt>
                <c:pt idx="1">
                  <c:v>135</c:v>
                </c:pt>
                <c:pt idx="2">
                  <c:v>33</c:v>
                </c:pt>
                <c:pt idx="3">
                  <c:v>141</c:v>
                </c:pt>
                <c:pt idx="4">
                  <c:v>128</c:v>
                </c:pt>
                <c:pt idx="5">
                  <c:v>54</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manualLayout>
          <c:xMode val="edge"/>
          <c:yMode val="edge"/>
          <c:x val="0.8161177443181048"/>
          <c:y val="0.29281278746909045"/>
          <c:w val="0.15599568126273372"/>
          <c:h val="0.35161489058240708"/>
        </c:manualLayout>
      </c:layout>
      <c:overlay val="0"/>
      <c:txPr>
        <a:bodyPr/>
        <a:lstStyle/>
        <a:p>
          <a:pPr>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1001640242124206"/>
                  <c:y val="-0.25794248059418107"/>
                </c:manualLayout>
              </c:layout>
              <c:tx>
                <c:rich>
                  <a:bodyPr/>
                  <a:lstStyle/>
                  <a:p>
                    <a:r>
                      <a:rPr lang="en-US" altLang="en-US" sz="1200"/>
                      <a:t>72.1%</a:t>
                    </a:r>
                  </a:p>
                </c:rich>
              </c:tx>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ltLang="en-US" sz="1200"/>
                      <a:t>19.3%</a:t>
                    </a:r>
                  </a:p>
                </c:rich>
              </c:tx>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ltLang="en-US" sz="1200"/>
                      <a:t>8.6%</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Sheet1!$C$16:$C$18</c:f>
              <c:strCache>
                <c:ptCount val="3"/>
                <c:pt idx="0">
                  <c:v>Architect</c:v>
                </c:pt>
                <c:pt idx="1">
                  <c:v>Development</c:v>
                </c:pt>
                <c:pt idx="2">
                  <c:v>Test</c:v>
                </c:pt>
              </c:strCache>
            </c:strRef>
          </c:cat>
          <c:val>
            <c:numRef>
              <c:f>Sheet1!$K$16:$K$18</c:f>
              <c:numCache>
                <c:formatCode>0.0%</c:formatCode>
                <c:ptCount val="3"/>
                <c:pt idx="0">
                  <c:v>0.72062663185378595</c:v>
                </c:pt>
                <c:pt idx="1">
                  <c:v>0.19321148825065274</c:v>
                </c:pt>
                <c:pt idx="2">
                  <c:v>8.6161879895561358E-2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5001443569553807"/>
          <c:y val="0.37442403032954213"/>
          <c:w val="0.2711225380070128"/>
          <c:h val="0.32162420873861358"/>
        </c:manualLayout>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Sheet1!$H$5:$H$11</c:f>
              <c:numCache>
                <c:formatCode>General</c:formatCode>
                <c:ptCount val="7"/>
                <c:pt idx="0">
                  <c:v>40</c:v>
                </c:pt>
                <c:pt idx="1">
                  <c:v>147</c:v>
                </c:pt>
                <c:pt idx="2">
                  <c:v>288</c:v>
                </c:pt>
                <c:pt idx="3">
                  <c:v>77</c:v>
                </c:pt>
                <c:pt idx="4">
                  <c:v>50</c:v>
                </c:pt>
                <c:pt idx="5">
                  <c:v>98</c:v>
                </c:pt>
                <c:pt idx="6">
                  <c:v>66</c:v>
                </c:pt>
              </c:numCache>
            </c:numRef>
          </c:val>
        </c:ser>
        <c:dLbls>
          <c:showLegendKey val="0"/>
          <c:showVal val="0"/>
          <c:showCatName val="0"/>
          <c:showSerName val="0"/>
          <c:showPercent val="0"/>
          <c:showBubbleSize val="0"/>
        </c:dLbls>
        <c:gapWidth val="150"/>
        <c:axId val="364528584"/>
        <c:axId val="403498312"/>
      </c:barChart>
      <c:catAx>
        <c:axId val="364528584"/>
        <c:scaling>
          <c:orientation val="minMax"/>
        </c:scaling>
        <c:delete val="0"/>
        <c:axPos val="b"/>
        <c:numFmt formatCode="General" sourceLinked="0"/>
        <c:majorTickMark val="out"/>
        <c:minorTickMark val="none"/>
        <c:tickLblPos val="nextTo"/>
        <c:crossAx val="403498312"/>
        <c:crosses val="autoZero"/>
        <c:auto val="1"/>
        <c:lblAlgn val="ctr"/>
        <c:lblOffset val="100"/>
        <c:noMultiLvlLbl val="0"/>
      </c:catAx>
      <c:valAx>
        <c:axId val="403498312"/>
        <c:scaling>
          <c:orientation val="minMax"/>
        </c:scaling>
        <c:delete val="0"/>
        <c:axPos val="l"/>
        <c:majorGridlines/>
        <c:numFmt formatCode="General" sourceLinked="1"/>
        <c:majorTickMark val="out"/>
        <c:minorTickMark val="none"/>
        <c:tickLblPos val="nextTo"/>
        <c:crossAx val="364528584"/>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Shared data pattern
- need more decomposition5</p:text>
  </p:cm>
  <p:cm authorId="1" idx="2">
    <p:pos x="6000" y="100"/>
    <p:text>additional rationale required
Broker pattern: hide locale of service
Pub-Sub: manage the node and terminal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2015-06-25</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5" name="내용 개체 틀 4"/>
          <p:cNvSpPr>
            <a:spLocks noGrp="1"/>
          </p:cNvSpPr>
          <p:nvPr>
            <p:ph idx="13"/>
          </p:nvPr>
        </p:nvSpPr>
        <p:spPr/>
        <p:txBody>
          <a:bodyPr/>
          <a:lstStyle/>
          <a:p>
            <a:endParaRPr lang="ko-KR" altLang="en-US"/>
          </a:p>
        </p:txBody>
      </p:sp>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2" name="그림 1"/>
          <p:cNvPicPr>
            <a:picLocks noChangeAspect="1"/>
          </p:cNvPicPr>
          <p:nvPr/>
        </p:nvPicPr>
        <p:blipFill>
          <a:blip r:embed="rId3"/>
          <a:stretch>
            <a:fillRect/>
          </a:stretch>
        </p:blipFill>
        <p:spPr>
          <a:xfrm>
            <a:off x="3386777" y="2187078"/>
            <a:ext cx="4275447" cy="3096344"/>
          </a:xfrm>
          <a:prstGeom prst="rect">
            <a:avLst/>
          </a:prstGeom>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852936"/>
            <a:ext cx="10513167" cy="432047"/>
          </a:xfrm>
        </p:spPr>
        <p:txBody>
          <a:bodyPr/>
          <a:lstStyle/>
          <a:p>
            <a:r>
              <a:rPr lang="ko" altLang="ko-KR" dirty="0"/>
              <a:t>Table 1. Element Responsibility Catalog for the First-Level Decomposition</a:t>
            </a:r>
          </a:p>
          <a:p>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dirty="0"/>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그림 2"/>
          <p:cNvPicPr>
            <a:picLocks noChangeAspect="1"/>
          </p:cNvPicPr>
          <p:nvPr/>
        </p:nvPicPr>
        <p:blipFill>
          <a:blip r:embed="rId3"/>
          <a:stretch>
            <a:fillRect/>
          </a:stretch>
        </p:blipFill>
        <p:spPr>
          <a:xfrm>
            <a:off x="2977203" y="1593070"/>
            <a:ext cx="5094595" cy="4329757"/>
          </a:xfrm>
          <a:prstGeom prst="rect">
            <a:avLst/>
          </a:prstGeom>
        </p:spPr>
      </p:pic>
      <p:pic>
        <p:nvPicPr>
          <p:cNvPr id="107" name="Shape 107"/>
          <p:cNvPicPr preferRelativeResize="0"/>
          <p:nvPr/>
        </p:nvPicPr>
        <p:blipFill>
          <a:blip r:embed="rId4">
            <a:alphaModFix/>
          </a:blip>
          <a:stretch>
            <a:fillRect/>
          </a:stretch>
        </p:blipFill>
        <p:spPr>
          <a:xfrm>
            <a:off x="284411" y="4696981"/>
            <a:ext cx="2433255" cy="1162506"/>
          </a:xfrm>
          <a:prstGeom prst="rect">
            <a:avLst/>
          </a:prstGeom>
          <a:noFill/>
          <a:ln>
            <a:noFill/>
          </a:ln>
        </p:spPr>
      </p:pic>
      <p:sp>
        <p:nvSpPr>
          <p:cNvPr id="7" name="직사각형 6"/>
          <p:cNvSpPr/>
          <p:nvPr/>
        </p:nvSpPr>
        <p:spPr>
          <a:xfrm>
            <a:off x="267916" y="1647017"/>
            <a:ext cx="10513167" cy="4604239"/>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47500" lnSpcReduction="2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780928"/>
            <a:ext cx="10513167" cy="432047"/>
          </a:xfrm>
        </p:spPr>
        <p:txBody>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sp>
        <p:nvSpPr>
          <p:cNvPr id="8" name="직사각형 7"/>
          <p:cNvSpPr/>
          <p:nvPr/>
        </p:nvSpPr>
        <p:spPr>
          <a:xfrm>
            <a:off x="267916" y="165048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123" name="Shape 123"/>
          <p:cNvPicPr preferRelativeResize="0"/>
          <p:nvPr/>
        </p:nvPicPr>
        <p:blipFill>
          <a:blip r:embed="rId3">
            <a:alphaModFix/>
          </a:blip>
          <a:stretch>
            <a:fillRect/>
          </a:stretch>
        </p:blipFill>
        <p:spPr>
          <a:xfrm>
            <a:off x="104037" y="5533325"/>
            <a:ext cx="2693194" cy="1219200"/>
          </a:xfrm>
          <a:prstGeom prst="rect">
            <a:avLst/>
          </a:prstGeom>
          <a:noFill/>
          <a:ln>
            <a:noFill/>
          </a:ln>
        </p:spPr>
      </p:pic>
      <p:pic>
        <p:nvPicPr>
          <p:cNvPr id="6" name="그림 5"/>
          <p:cNvPicPr>
            <a:picLocks noChangeAspect="1"/>
          </p:cNvPicPr>
          <p:nvPr/>
        </p:nvPicPr>
        <p:blipFill>
          <a:blip r:embed="rId4"/>
          <a:stretch>
            <a:fillRect/>
          </a:stretch>
        </p:blipFill>
        <p:spPr>
          <a:xfrm>
            <a:off x="1959294" y="1650488"/>
            <a:ext cx="7130413" cy="4176464"/>
          </a:xfrm>
          <a:prstGeom prst="rect">
            <a:avLst/>
          </a:prstGeom>
        </p:spPr>
      </p:pic>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a:xfrm>
            <a:off x="267916" y="646366"/>
            <a:ext cx="10513168" cy="2638617"/>
          </a:xfrm>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3429000"/>
            <a:ext cx="10513167" cy="432047"/>
          </a:xfrm>
        </p:spPr>
        <p:txBody>
          <a:bodyPr/>
          <a:lstStyle/>
          <a:p>
            <a:pPr lvl="0"/>
            <a:r>
              <a:rPr lang="ko" altLang="ko-KR" dirty="0"/>
              <a:t>Table 3.1. Element Responsibility Catalog for the Second-Level Decomposition</a:t>
            </a:r>
          </a:p>
          <a:p>
            <a:pPr marL="0" indent="0">
              <a:buNone/>
            </a:pPr>
            <a:endParaRPr lang="ko-KR" altLang="en-US" dirty="0"/>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67916" y="614093"/>
            <a:ext cx="10513168" cy="1431624"/>
          </a:xfrm>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4" name="그림 3"/>
          <p:cNvPicPr>
            <a:picLocks noChangeAspect="1"/>
          </p:cNvPicPr>
          <p:nvPr/>
        </p:nvPicPr>
        <p:blipFill>
          <a:blip r:embed="rId3"/>
          <a:stretch>
            <a:fillRect/>
          </a:stretch>
        </p:blipFill>
        <p:spPr>
          <a:xfrm>
            <a:off x="2039779" y="1647018"/>
            <a:ext cx="6969442" cy="4176464"/>
          </a:xfrm>
          <a:prstGeom prst="rect">
            <a:avLst/>
          </a:prstGeom>
        </p:spPr>
      </p:pic>
      <p:pic>
        <p:nvPicPr>
          <p:cNvPr id="160" name="Shape 160"/>
          <p:cNvPicPr preferRelativeResize="0"/>
          <p:nvPr/>
        </p:nvPicPr>
        <p:blipFill>
          <a:blip r:embed="rId4">
            <a:alphaModFix/>
          </a:blip>
          <a:stretch>
            <a:fillRect/>
          </a:stretch>
        </p:blipFill>
        <p:spPr>
          <a:xfrm>
            <a:off x="138294" y="5454725"/>
            <a:ext cx="2693194" cy="1219200"/>
          </a:xfrm>
          <a:prstGeom prst="rect">
            <a:avLst/>
          </a:prstGeom>
          <a:noFill/>
          <a:ln>
            <a:noFill/>
          </a:ln>
        </p:spPr>
      </p:pic>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a:xfrm>
            <a:off x="267916" y="614092"/>
            <a:ext cx="10513168" cy="2238843"/>
          </a:xfrm>
        </p:spPr>
        <p:txBody>
          <a:bodyPr>
            <a:normAutofit fontScale="77500" lnSpcReduction="20000"/>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lstStyle/>
          <a:p>
            <a:pPr lvl="0"/>
            <a:r>
              <a:rPr lang="ko" altLang="ko-KR" dirty="0"/>
              <a:t>Table 4.1. Element Responsibility Catalog for the Second-Level Decomposition</a:t>
            </a:r>
          </a:p>
          <a:p>
            <a:endParaRPr lang="ko-KR" altLang="en-US"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ko" altLang="ko-KR" dirty="0">
                <a:solidFill>
                  <a:schemeClr val="dk1"/>
                </a:solidFill>
              </a:rPr>
              <a:t>Architecture Design </a:t>
            </a:r>
            <a:endParaRPr lang="en-US" altLang="ko" dirty="0" smtClean="0">
              <a:solidFill>
                <a:schemeClr val="dk1"/>
              </a:solidFill>
            </a:endParaRPr>
          </a:p>
          <a:p>
            <a:r>
              <a:rPr lang="en-US" altLang="ko-KR" dirty="0" smtClean="0"/>
              <a:t>Detail Design</a:t>
            </a:r>
          </a:p>
          <a:p>
            <a:r>
              <a:rPr lang="en-US" altLang="ko-KR" dirty="0" smtClean="0"/>
              <a:t>Test</a:t>
            </a:r>
          </a:p>
          <a:p>
            <a:r>
              <a:rPr lang="en-US" altLang="ko-KR" dirty="0" smtClean="0"/>
              <a:t>Project plan &amp; Time log</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174122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a:p>
        </p:txBody>
      </p:sp>
      <p:pic>
        <p:nvPicPr>
          <p:cNvPr id="176" name="Shape 176"/>
          <p:cNvPicPr preferRelativeResize="0"/>
          <p:nvPr/>
        </p:nvPicPr>
        <p:blipFill>
          <a:blip r:embed="rId3">
            <a:alphaModFix/>
          </a:blip>
          <a:stretch>
            <a:fillRect/>
          </a:stretch>
        </p:blipFill>
        <p:spPr>
          <a:xfrm>
            <a:off x="138294" y="5412825"/>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3" name="그림 2"/>
          <p:cNvPicPr>
            <a:picLocks noChangeAspect="1"/>
          </p:cNvPicPr>
          <p:nvPr/>
        </p:nvPicPr>
        <p:blipFill>
          <a:blip r:embed="rId4"/>
          <a:stretch>
            <a:fillRect/>
          </a:stretch>
        </p:blipFill>
        <p:spPr>
          <a:xfrm>
            <a:off x="3543000" y="1647018"/>
            <a:ext cx="3963000" cy="4176464"/>
          </a:xfrm>
          <a:prstGeom prst="rect">
            <a:avLst/>
          </a:prstGeom>
        </p:spPr>
      </p:pic>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a:xfrm>
            <a:off x="267916" y="614093"/>
            <a:ext cx="10513168" cy="4302716"/>
          </a:xfrm>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3" name="내용 개체 틀 2"/>
          <p:cNvSpPr>
            <a:spLocks noGrp="1"/>
          </p:cNvSpPr>
          <p:nvPr>
            <p:ph idx="13"/>
          </p:nvPr>
        </p:nvSpPr>
        <p:spPr>
          <a:xfrm>
            <a:off x="267916" y="3284985"/>
            <a:ext cx="10513167" cy="432047"/>
          </a:xfrm>
        </p:spPr>
        <p:txBody>
          <a:bodyPr/>
          <a:lstStyle/>
          <a:p>
            <a:pPr lvl="0"/>
            <a:r>
              <a:rPr lang="ko" altLang="ko-KR" dirty="0"/>
              <a:t>Table 5.1. Element Responsibility Catalog for the Second-Level Decomposition</a:t>
            </a:r>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내용 개체 틀 1"/>
          <p:cNvSpPr>
            <a:spLocks noGrp="1"/>
          </p:cNvSpPr>
          <p:nvPr>
            <p:ph idx="13"/>
          </p:nvPr>
        </p:nvSpPr>
        <p:spPr/>
        <p:txBody>
          <a:bodyPr/>
          <a:lstStyle/>
          <a:p>
            <a:endParaRPr lang="ko-KR" altLang="en-US" dirty="0"/>
          </a:p>
        </p:txBody>
      </p:sp>
      <p:pic>
        <p:nvPicPr>
          <p:cNvPr id="193" name="Shape 193"/>
          <p:cNvPicPr preferRelativeResize="0"/>
          <p:nvPr/>
        </p:nvPicPr>
        <p:blipFill>
          <a:blip r:embed="rId3">
            <a:alphaModFix/>
          </a:blip>
          <a:stretch>
            <a:fillRect/>
          </a:stretch>
        </p:blipFill>
        <p:spPr>
          <a:xfrm>
            <a:off x="138294" y="5573075"/>
            <a:ext cx="2704703"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3" name="그림 2"/>
          <p:cNvPicPr>
            <a:picLocks noChangeAspect="1"/>
          </p:cNvPicPr>
          <p:nvPr/>
        </p:nvPicPr>
        <p:blipFill>
          <a:blip r:embed="rId4"/>
          <a:stretch>
            <a:fillRect/>
          </a:stretch>
        </p:blipFill>
        <p:spPr>
          <a:xfrm>
            <a:off x="270544" y="2301686"/>
            <a:ext cx="5290571" cy="2978355"/>
          </a:xfrm>
          <a:prstGeom prst="rect">
            <a:avLst/>
          </a:prstGeom>
        </p:spPr>
      </p:pic>
      <p:pic>
        <p:nvPicPr>
          <p:cNvPr id="4" name="그림 3"/>
          <p:cNvPicPr>
            <a:picLocks noChangeAspect="1"/>
          </p:cNvPicPr>
          <p:nvPr/>
        </p:nvPicPr>
        <p:blipFill>
          <a:blip r:embed="rId5"/>
          <a:stretch>
            <a:fillRect/>
          </a:stretch>
        </p:blipFill>
        <p:spPr>
          <a:xfrm>
            <a:off x="5570098" y="1681162"/>
            <a:ext cx="5210985" cy="398008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a:xfrm>
            <a:off x="267916" y="646367"/>
            <a:ext cx="10513168" cy="2062103"/>
          </a:xfrm>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normAutofit/>
          </a:bodyPr>
          <a:lstStyle/>
          <a:p>
            <a:pPr lvl="0"/>
            <a:r>
              <a:rPr lang="ko" altLang="ko-KR" dirty="0"/>
              <a:t>Table 6.1. Element Responsibility Catalog for the Second-Level Decomposition</a:t>
            </a:r>
          </a:p>
          <a:p>
            <a:endParaRPr lang="ko-KR" altLang="en-US" dirty="0"/>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4" name="내용 개체 틀 3"/>
          <p:cNvSpPr>
            <a:spLocks noGrp="1"/>
          </p:cNvSpPr>
          <p:nvPr>
            <p:ph idx="1"/>
          </p:nvPr>
        </p:nvSpPr>
        <p:spPr/>
        <p:txBody>
          <a:bodyPr/>
          <a:lstStyle/>
          <a:p>
            <a:endParaRPr lang="ko-KR" altLang="en-US"/>
          </a:p>
        </p:txBody>
      </p:sp>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sp>
        <p:nvSpPr>
          <p:cNvPr id="5" name="내용 개체 틀 4"/>
          <p:cNvSpPr>
            <a:spLocks noGrp="1"/>
          </p:cNvSpPr>
          <p:nvPr>
            <p:ph idx="13"/>
          </p:nvPr>
        </p:nvSpPr>
        <p:spPr/>
        <p:txBody>
          <a:bodyPr/>
          <a:lstStyle/>
          <a:p>
            <a:endParaRPr lang="ko-KR" altLang="en-US"/>
          </a:p>
        </p:txBody>
      </p:sp>
      <p:pic>
        <p:nvPicPr>
          <p:cNvPr id="2" name="그림 1"/>
          <p:cNvPicPr>
            <a:picLocks noChangeAspect="1"/>
          </p:cNvPicPr>
          <p:nvPr/>
        </p:nvPicPr>
        <p:blipFill>
          <a:blip r:embed="rId3"/>
          <a:stretch>
            <a:fillRect/>
          </a:stretch>
        </p:blipFill>
        <p:spPr>
          <a:xfrm>
            <a:off x="945123" y="630123"/>
            <a:ext cx="9158754" cy="5727341"/>
          </a:xfrm>
          <a:prstGeom prst="rect">
            <a:avLst/>
          </a:prstGeom>
        </p:spPr>
      </p:pic>
      <p:pic>
        <p:nvPicPr>
          <p:cNvPr id="208" name="Shape 208"/>
          <p:cNvPicPr preferRelativeResize="0"/>
          <p:nvPr/>
        </p:nvPicPr>
        <p:blipFill>
          <a:blip r:embed="rId4">
            <a:alphaModFix/>
          </a:blip>
          <a:stretch>
            <a:fillRect/>
          </a:stretch>
        </p:blipFill>
        <p:spPr>
          <a:xfrm>
            <a:off x="8313338" y="5506113"/>
            <a:ext cx="2704703" cy="1219200"/>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sp>
        <p:nvSpPr>
          <p:cNvPr id="3" name="내용 개체 틀 2"/>
          <p:cNvSpPr>
            <a:spLocks noGrp="1"/>
          </p:cNvSpPr>
          <p:nvPr>
            <p:ph idx="13"/>
          </p:nvPr>
        </p:nvSpPr>
        <p:spPr/>
        <p:txBody>
          <a:bodyPr/>
          <a:lstStyle/>
          <a:p>
            <a:endParaRPr lang="ko-KR" altLang="en-US"/>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3" name="내용 개체 틀 2"/>
          <p:cNvSpPr>
            <a:spLocks noGrp="1"/>
          </p:cNvSpPr>
          <p:nvPr>
            <p:ph idx="13"/>
          </p:nvPr>
        </p:nvSpPr>
        <p:spPr/>
        <p:txBody>
          <a:bodyPr/>
          <a:lstStyle/>
          <a:p>
            <a:endParaRPr lang="ko-KR" altLang="en-US"/>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3" name="내용 개체 틀 2"/>
          <p:cNvSpPr>
            <a:spLocks noGrp="1"/>
          </p:cNvSpPr>
          <p:nvPr>
            <p:ph idx="13"/>
          </p:nvPr>
        </p:nvSpPr>
        <p:spPr/>
        <p:txBody>
          <a:bodyPr/>
          <a:lstStyle/>
          <a:p>
            <a:endParaRPr lang="ko-KR" altLang="en-US"/>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내용 개체 틀 3"/>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sp>
        <p:nvSpPr>
          <p:cNvPr id="5" name="내용 개체 틀 4"/>
          <p:cNvSpPr>
            <a:spLocks noGrp="1"/>
          </p:cNvSpPr>
          <p:nvPr>
            <p:ph idx="13"/>
          </p:nvPr>
        </p:nvSpPr>
        <p:spPr/>
        <p:txBody>
          <a:bodyPr/>
          <a:lstStyle/>
          <a:p>
            <a:endParaRPr lang="ko-KR" altLang="en-US"/>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sp>
        <p:nvSpPr>
          <p:cNvPr id="3" name="내용 개체 틀 2"/>
          <p:cNvSpPr>
            <a:spLocks noGrp="1"/>
          </p:cNvSpPr>
          <p:nvPr>
            <p:ph idx="13"/>
          </p:nvPr>
        </p:nvSpPr>
        <p:spPr/>
        <p:txBody>
          <a:bodyPr/>
          <a:lstStyle/>
          <a:p>
            <a:endParaRPr lang="ko-KR" altLang="en-US"/>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sp>
        <p:nvSpPr>
          <p:cNvPr id="3" name="내용 개체 틀 2"/>
          <p:cNvSpPr>
            <a:spLocks noGrp="1"/>
          </p:cNvSpPr>
          <p:nvPr>
            <p:ph idx="13"/>
          </p:nvPr>
        </p:nvSpPr>
        <p:spPr/>
        <p:txBody>
          <a:bodyPr/>
          <a:lstStyle/>
          <a:p>
            <a:endParaRPr lang="ko-KR" altLang="en-US"/>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7" name="Shape 740"/>
          <p:cNvGraphicFramePr/>
          <p:nvPr>
            <p:extLst>
              <p:ext uri="{D42A27DB-BD31-4B8C-83A1-F6EECF244321}">
                <p14:modId xmlns:p14="http://schemas.microsoft.com/office/powerpoint/2010/main" val="1784632315"/>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4095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5" name="Shape 746"/>
          <p:cNvGraphicFramePr/>
          <p:nvPr>
            <p:extLst>
              <p:ext uri="{D42A27DB-BD31-4B8C-83A1-F6EECF244321}">
                <p14:modId xmlns:p14="http://schemas.microsoft.com/office/powerpoint/2010/main" val="41519963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1384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9" name="Shape 764"/>
          <p:cNvGraphicFramePr/>
          <p:nvPr>
            <p:extLst>
              <p:ext uri="{D42A27DB-BD31-4B8C-83A1-F6EECF244321}">
                <p14:modId xmlns:p14="http://schemas.microsoft.com/office/powerpoint/2010/main" val="3399630381"/>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5229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7" name="Shape 757"/>
          <p:cNvGraphicFramePr/>
          <p:nvPr>
            <p:extLst>
              <p:ext uri="{D42A27DB-BD31-4B8C-83A1-F6EECF244321}">
                <p14:modId xmlns:p14="http://schemas.microsoft.com/office/powerpoint/2010/main" val="1938628799"/>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748047815"/>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7481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
        <p:nvSpPr>
          <p:cNvPr id="35" name="직사각형 34"/>
          <p:cNvSpPr/>
          <p:nvPr/>
        </p:nvSpPr>
        <p:spPr>
          <a:xfrm>
            <a:off x="7900764" y="1124744"/>
            <a:ext cx="2520280" cy="91440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State change</a:t>
            </a:r>
          </a:p>
          <a:p>
            <a:pPr algn="ctr"/>
            <a:r>
              <a:rPr lang="en-US" altLang="ko-KR" sz="1200" dirty="0" smtClean="0">
                <a:solidFill>
                  <a:schemeClr val="tx1">
                    <a:lumMod val="75000"/>
                    <a:lumOff val="25000"/>
                  </a:schemeClr>
                </a:solidFill>
              </a:rPr>
              <a:t>Event</a:t>
            </a:r>
          </a:p>
          <a:p>
            <a:pPr algn="ctr"/>
            <a:r>
              <a:rPr lang="en-US" altLang="ko-KR" sz="1200" dirty="0" smtClean="0">
                <a:solidFill>
                  <a:schemeClr val="tx1">
                    <a:lumMod val="75000"/>
                    <a:lumOff val="25000"/>
                  </a:schemeClr>
                </a:solidFill>
              </a:rPr>
              <a:t>Operation</a:t>
            </a:r>
            <a:endParaRPr lang="ko-KR" altLang="en-US" sz="1200" dirty="0" smtClean="0">
              <a:solidFill>
                <a:schemeClr val="tx1">
                  <a:lumMod val="75000"/>
                  <a:lumOff val="25000"/>
                </a:schemeClr>
              </a:solidFill>
            </a:endParaRPr>
          </a:p>
        </p:txBody>
      </p:sp>
      <p:sp>
        <p:nvSpPr>
          <p:cNvPr id="36" name="직사각형 35"/>
          <p:cNvSpPr/>
          <p:nvPr/>
        </p:nvSpPr>
        <p:spPr>
          <a:xfrm>
            <a:off x="7108676" y="4293096"/>
            <a:ext cx="2088232" cy="504056"/>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38" name="직사각형 37"/>
          <p:cNvSpPr/>
          <p:nvPr/>
        </p:nvSpPr>
        <p:spPr>
          <a:xfrm>
            <a:off x="6964660" y="5445224"/>
            <a:ext cx="2088232" cy="50405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1259649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6" name="Shape 857"/>
          <p:cNvCxnSpPr/>
          <p:nvPr/>
        </p:nvCxnSpPr>
        <p:spPr>
          <a:xfrm>
            <a:off x="7624748" y="3623629"/>
            <a:ext cx="88500" cy="1962300"/>
          </a:xfrm>
          <a:prstGeom prst="straightConnector1">
            <a:avLst/>
          </a:prstGeom>
          <a:noFill/>
          <a:ln w="19050" cap="flat" cmpd="sng">
            <a:solidFill>
              <a:schemeClr val="dk2"/>
            </a:solidFill>
            <a:prstDash val="solid"/>
            <a:round/>
            <a:headEnd type="none" w="lg" len="lg"/>
            <a:tailEnd type="triangle" w="lg" len="lg"/>
          </a:ln>
        </p:spPr>
      </p:cxnSp>
      <p:sp>
        <p:nvSpPr>
          <p:cNvPr id="17" name="Shape 858"/>
          <p:cNvSpPr txBox="1"/>
          <p:nvPr/>
        </p:nvSpPr>
        <p:spPr>
          <a:xfrm>
            <a:off x="6559598" y="56204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message</a:t>
            </a:r>
          </a:p>
          <a:p>
            <a:pPr marL="457200" lvl="0" indent="-304800" rtl="0">
              <a:spcBef>
                <a:spcPts val="0"/>
              </a:spcBef>
              <a:buClr>
                <a:srgbClr val="000000"/>
              </a:buClr>
              <a:buSzPct val="100000"/>
              <a:buFont typeface="Arial"/>
              <a:buChar char="-"/>
            </a:pPr>
            <a:r>
              <a:rPr lang="ko" sz="1200"/>
              <a:t>Ask to set alarm</a:t>
            </a:r>
          </a:p>
        </p:txBody>
      </p:sp>
      <p:sp>
        <p:nvSpPr>
          <p:cNvPr id="18" name="Shape 859"/>
          <p:cNvSpPr txBox="1"/>
          <p:nvPr/>
        </p:nvSpPr>
        <p:spPr>
          <a:xfrm>
            <a:off x="7221488" y="43684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the house is vacant</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89038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Unit test</a:t>
            </a:r>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a:t>
            </a:r>
          </a:p>
          <a:p>
            <a:r>
              <a:rPr lang="en-US" altLang="ko-KR" dirty="0" smtClean="0"/>
              <a:t>Thread </a:t>
            </a:r>
            <a:r>
              <a:rPr lang="en-US" altLang="ko-KR" dirty="0"/>
              <a:t>Testing</a:t>
            </a:r>
          </a:p>
          <a:p>
            <a:pPr lvl="1"/>
            <a:r>
              <a:rPr lang="en-US" altLang="ko-KR" dirty="0" smtClean="0"/>
              <a:t>Check </a:t>
            </a:r>
            <a:r>
              <a:rPr lang="en-US" altLang="ko-KR" dirty="0"/>
              <a:t>the interaction between threads</a:t>
            </a:r>
          </a:p>
          <a:p>
            <a:r>
              <a:rPr lang="en-US" altLang="ko-KR" dirty="0"/>
              <a:t>System Testing</a:t>
            </a:r>
          </a:p>
          <a:p>
            <a:pPr lvl="1"/>
            <a:r>
              <a:rPr lang="en-US" altLang="ko-KR" dirty="0"/>
              <a:t>End-to-End functionality test</a:t>
            </a:r>
          </a:p>
          <a:p>
            <a:pPr lvl="1"/>
            <a:r>
              <a:rPr lang="en-US" altLang="ko-KR" dirty="0"/>
              <a:t>Functional 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pic>
        <p:nvPicPr>
          <p:cNvPr id="5" name="table"/>
          <p:cNvPicPr>
            <a:picLocks noChangeAspect="1"/>
          </p:cNvPicPr>
          <p:nvPr/>
        </p:nvPicPr>
        <p:blipFill>
          <a:blip r:embed="rId2"/>
          <a:stretch>
            <a:fillRect/>
          </a:stretch>
        </p:blipFill>
        <p:spPr>
          <a:xfrm>
            <a:off x="987996" y="4293096"/>
            <a:ext cx="5421025" cy="2312125"/>
          </a:xfrm>
          <a:prstGeom prst="rect">
            <a:avLst/>
          </a:prstGeom>
        </p:spPr>
      </p:pic>
    </p:spTree>
    <p:extLst>
      <p:ext uri="{BB962C8B-B14F-4D97-AF65-F5344CB8AC3E}">
        <p14:creationId xmlns:p14="http://schemas.microsoft.com/office/powerpoint/2010/main" val="2206473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Project resource</a:t>
            </a:r>
          </a:p>
          <a:p>
            <a:pPr lvl="1"/>
            <a:r>
              <a:rPr lang="en-US" altLang="ko-KR" dirty="0"/>
              <a:t>pre-</a:t>
            </a:r>
            <a:r>
              <a:rPr lang="en-US" altLang="ko-KR" dirty="0" err="1"/>
              <a:t>caurse</a:t>
            </a:r>
            <a:r>
              <a:rPr lang="en-US" altLang="ko-KR" dirty="0"/>
              <a:t>: 2 weeks, 5 members, </a:t>
            </a:r>
            <a:r>
              <a:rPr lang="en-US" altLang="ko-KR" dirty="0" err="1"/>
              <a:t>korea</a:t>
            </a:r>
            <a:endParaRPr lang="en-US" altLang="ko-KR" dirty="0"/>
          </a:p>
          <a:p>
            <a:pPr lvl="1"/>
            <a:r>
              <a:rPr lang="en-US" altLang="ko-KR" dirty="0"/>
              <a:t>cause: 5 weeks, 6 members, CMU in </a:t>
            </a:r>
            <a:r>
              <a:rPr lang="en-US" altLang="ko-KR" dirty="0" smtClean="0"/>
              <a:t>USA</a:t>
            </a:r>
          </a:p>
          <a:p>
            <a:r>
              <a:rPr lang="en-US" altLang="ko-KR" dirty="0"/>
              <a:t>Resource plan</a:t>
            </a:r>
          </a:p>
          <a:p>
            <a:pPr lvl="1"/>
            <a:r>
              <a:rPr lang="en-US" altLang="ko-KR" dirty="0"/>
              <a:t>Total 672 hour works are planed</a:t>
            </a:r>
          </a:p>
          <a:p>
            <a:pPr lvl="1"/>
            <a:r>
              <a:rPr lang="en-US" altLang="ko-KR" dirty="0"/>
              <a:t>Architect: 356h(</a:t>
            </a:r>
            <a:r>
              <a:rPr lang="en-US" altLang="ko-KR" dirty="0" err="1"/>
              <a:t>Planing</a:t>
            </a:r>
            <a:r>
              <a:rPr lang="en-US" altLang="ko-KR" dirty="0"/>
              <a:t>, Require analysis, Design, Prototype)</a:t>
            </a:r>
          </a:p>
          <a:p>
            <a:pPr lvl="1"/>
            <a:r>
              <a:rPr lang="en-US" altLang="ko-KR" dirty="0"/>
              <a:t>Development: 181h(Detail design, Implement)</a:t>
            </a:r>
          </a:p>
          <a:p>
            <a:pPr lvl="1"/>
            <a:r>
              <a:rPr lang="en-US" altLang="ko-KR" dirty="0"/>
              <a:t>Test: 135h(component test, Integration Test</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9" name="차트 8"/>
          <p:cNvGraphicFramePr>
            <a:graphicFrameLocks/>
          </p:cNvGraphicFramePr>
          <p:nvPr>
            <p:extLst>
              <p:ext uri="{D42A27DB-BD31-4B8C-83A1-F6EECF244321}">
                <p14:modId xmlns:p14="http://schemas.microsoft.com/office/powerpoint/2010/main" val="2150198297"/>
              </p:ext>
            </p:extLst>
          </p:nvPr>
        </p:nvGraphicFramePr>
        <p:xfrm>
          <a:off x="1780084" y="3609256"/>
          <a:ext cx="5760640"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008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Actual </a:t>
            </a:r>
            <a:r>
              <a:rPr lang="en-US" altLang="ko-KR" dirty="0" smtClean="0"/>
              <a:t>resource</a:t>
            </a:r>
          </a:p>
          <a:p>
            <a:pPr lvl="1"/>
            <a:r>
              <a:rPr lang="en-US" altLang="ko-KR" dirty="0"/>
              <a:t>Total </a:t>
            </a:r>
            <a:r>
              <a:rPr lang="en-US" altLang="ko-KR" dirty="0" smtClean="0"/>
              <a:t>766 </a:t>
            </a:r>
            <a:r>
              <a:rPr lang="en-US" altLang="ko-KR" dirty="0"/>
              <a:t>hour </a:t>
            </a:r>
            <a:r>
              <a:rPr lang="en-US" altLang="ko-KR" dirty="0" smtClean="0"/>
              <a:t>worked(94 </a:t>
            </a:r>
            <a:r>
              <a:rPr lang="en-US" altLang="ko-KR" dirty="0"/>
              <a:t>hours are overwork than plan)</a:t>
            </a:r>
          </a:p>
          <a:p>
            <a:pPr lvl="1"/>
            <a:r>
              <a:rPr lang="en-US" altLang="ko-KR" dirty="0"/>
              <a:t>Architect: </a:t>
            </a:r>
            <a:r>
              <a:rPr lang="en-US" altLang="ko-KR" dirty="0" smtClean="0"/>
              <a:t>552h(196h </a:t>
            </a:r>
            <a:r>
              <a:rPr lang="en-US" altLang="ko-KR" dirty="0"/>
              <a:t>more work than plan) </a:t>
            </a:r>
          </a:p>
          <a:p>
            <a:pPr lvl="2"/>
            <a:r>
              <a:rPr lang="en-US" altLang="ko-KR" dirty="0"/>
              <a:t>Especially decomposition in </a:t>
            </a:r>
            <a:r>
              <a:rPr lang="en-US" altLang="ko-KR" dirty="0" smtClean="0"/>
              <a:t>design </a:t>
            </a:r>
            <a:r>
              <a:rPr lang="en-US" altLang="ko-KR" dirty="0"/>
              <a:t>takes long time</a:t>
            </a:r>
          </a:p>
          <a:p>
            <a:pPr lvl="1"/>
            <a:r>
              <a:rPr lang="en-US" altLang="ko-KR" dirty="0"/>
              <a:t>Development: </a:t>
            </a:r>
            <a:r>
              <a:rPr lang="en-US" altLang="ko-KR" dirty="0" smtClean="0"/>
              <a:t>148h(Detail </a:t>
            </a:r>
            <a:r>
              <a:rPr lang="en-US" altLang="ko-KR" dirty="0"/>
              <a:t>design, Implement)</a:t>
            </a:r>
          </a:p>
          <a:p>
            <a:pPr lvl="1"/>
            <a:r>
              <a:rPr lang="en-US" altLang="ko-KR" dirty="0"/>
              <a:t>Test: </a:t>
            </a:r>
            <a:r>
              <a:rPr lang="en-US" altLang="ko-KR" dirty="0" smtClean="0"/>
              <a:t>66h(69h </a:t>
            </a:r>
            <a:r>
              <a:rPr lang="en-US" altLang="ko-KR" dirty="0"/>
              <a:t>less work than plan</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8" name="차트 7"/>
          <p:cNvGraphicFramePr>
            <a:graphicFrameLocks/>
          </p:cNvGraphicFramePr>
          <p:nvPr>
            <p:extLst>
              <p:ext uri="{D42A27DB-BD31-4B8C-83A1-F6EECF244321}">
                <p14:modId xmlns:p14="http://schemas.microsoft.com/office/powerpoint/2010/main" val="3804272094"/>
              </p:ext>
            </p:extLst>
          </p:nvPr>
        </p:nvGraphicFramePr>
        <p:xfrm>
          <a:off x="411932" y="3429000"/>
          <a:ext cx="4608512" cy="2952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차트 8"/>
          <p:cNvGraphicFramePr>
            <a:graphicFrameLocks/>
          </p:cNvGraphicFramePr>
          <p:nvPr>
            <p:extLst>
              <p:ext uri="{D42A27DB-BD31-4B8C-83A1-F6EECF244321}">
                <p14:modId xmlns:p14="http://schemas.microsoft.com/office/powerpoint/2010/main" val="1658153297"/>
              </p:ext>
            </p:extLst>
          </p:nvPr>
        </p:nvGraphicFramePr>
        <p:xfrm>
          <a:off x="5740524" y="3419475"/>
          <a:ext cx="5040560" cy="3438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644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9197357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#1</a:t>
            </a:r>
            <a:endParaRPr lang="ko-KR" altLang="en-US" dirty="0"/>
          </a:p>
        </p:txBody>
      </p:sp>
      <p:pic>
        <p:nvPicPr>
          <p:cNvPr id="6" name="Shape 137"/>
          <p:cNvPicPr preferRelativeResize="0"/>
          <p:nvPr/>
        </p:nvPicPr>
        <p:blipFill>
          <a:blip r:embed="rId2">
            <a:alphaModFix/>
          </a:blip>
          <a:stretch>
            <a:fillRect/>
          </a:stretch>
        </p:blipFill>
        <p:spPr>
          <a:xfrm>
            <a:off x="555948" y="1196752"/>
            <a:ext cx="4752528" cy="2448272"/>
          </a:xfrm>
          <a:prstGeom prst="rect">
            <a:avLst/>
          </a:prstGeom>
          <a:noFill/>
          <a:ln>
            <a:noFill/>
          </a:ln>
        </p:spPr>
      </p:pic>
      <p:sp>
        <p:nvSpPr>
          <p:cNvPr id="7" name="직사각형 6"/>
          <p:cNvSpPr/>
          <p:nvPr/>
        </p:nvSpPr>
        <p:spPr>
          <a:xfrm>
            <a:off x="555948" y="1196752"/>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3663219291"/>
              </p:ext>
            </p:extLst>
          </p:nvPr>
        </p:nvGraphicFramePr>
        <p:xfrm>
          <a:off x="5524500" y="1196752"/>
          <a:ext cx="5184576" cy="237732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sz="1200"/>
                        <a:t>Iot Service</a:t>
                      </a:r>
                    </a:p>
                  </a:txBody>
                  <a:tcPr marL="84400" marR="84400" marT="91425" marB="91425"/>
                </a:tc>
                <a:tc>
                  <a:txBody>
                    <a:bodyPr/>
                    <a:lstStyle/>
                    <a:p>
                      <a:pPr lvl="0" rtl="0">
                        <a:spcBef>
                          <a:spcPts val="0"/>
                        </a:spcBef>
                        <a:buNone/>
                      </a:pPr>
                      <a:r>
                        <a:rPr lang="ko" sz="1200"/>
                        <a:t>Iot Service act as a Server &amp; is responsible to Interact &amp; manage the Clients(Node &amp; Terminal)</a:t>
                      </a:r>
                    </a:p>
                  </a:txBody>
                  <a:tcPr marL="84400" marR="84400" marT="91425" marB="91425"/>
                </a:tc>
              </a:tr>
              <a:tr h="315100">
                <a:tc>
                  <a:txBody>
                    <a:bodyPr/>
                    <a:lstStyle/>
                    <a:p>
                      <a:pPr lvl="0" rtl="0">
                        <a:spcBef>
                          <a:spcPts val="0"/>
                        </a:spcBef>
                        <a:buNone/>
                      </a:pPr>
                      <a:r>
                        <a:rPr lang="ko" sz="1200">
                          <a:solidFill>
                            <a:schemeClr val="dk1"/>
                          </a:solidFill>
                        </a:rPr>
                        <a:t>Node</a:t>
                      </a:r>
                    </a:p>
                  </a:txBody>
                  <a:tcPr marL="84400" marR="84400" marT="91425" marB="91425"/>
                </a:tc>
                <a:tc>
                  <a:txBody>
                    <a:bodyPr/>
                    <a:lstStyle/>
                    <a:p>
                      <a:pPr lvl="0" rtl="0">
                        <a:spcBef>
                          <a:spcPts val="0"/>
                        </a:spcBef>
                        <a:buNone/>
                      </a:pPr>
                      <a:r>
                        <a:rPr lang="ko" sz="1200"/>
                        <a:t>Node act as a Client &amp; responsible for Node core operation. It has to process/response Iot Service command </a:t>
                      </a:r>
                    </a:p>
                  </a:txBody>
                  <a:tcPr marL="84400" marR="84400" marT="91425" marB="91425"/>
                </a:tc>
              </a:tr>
              <a:tr h="315100">
                <a:tc>
                  <a:txBody>
                    <a:bodyPr/>
                    <a:lstStyle/>
                    <a:p>
                      <a:pPr lvl="0" rtl="0">
                        <a:spcBef>
                          <a:spcPts val="0"/>
                        </a:spcBef>
                        <a:buNone/>
                      </a:pPr>
                      <a:r>
                        <a:rPr lang="ko" sz="1200" dirty="0">
                          <a:solidFill>
                            <a:schemeClr val="dk1"/>
                          </a:solidFill>
                        </a:rPr>
                        <a:t>Terminal</a:t>
                      </a:r>
                    </a:p>
                  </a:txBody>
                  <a:tcPr marL="84400" marR="84400"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84400" marR="84400" marT="91425" marB="91425"/>
                </a:tc>
              </a:tr>
            </a:tbl>
          </a:graphicData>
        </a:graphic>
      </p:graphicFrame>
      <p:graphicFrame>
        <p:nvGraphicFramePr>
          <p:cNvPr id="9" name="Shape 757"/>
          <p:cNvGraphicFramePr/>
          <p:nvPr>
            <p:extLst>
              <p:ext uri="{D42A27DB-BD31-4B8C-83A1-F6EECF244321}">
                <p14:modId xmlns:p14="http://schemas.microsoft.com/office/powerpoint/2010/main" val="2564975851"/>
              </p:ext>
            </p:extLst>
          </p:nvPr>
        </p:nvGraphicFramePr>
        <p:xfrm>
          <a:off x="555948" y="4077072"/>
          <a:ext cx="10153128" cy="2136648"/>
        </p:xfrm>
        <a:graphic>
          <a:graphicData uri="http://schemas.openxmlformats.org/drawingml/2006/table">
            <a:tbl>
              <a:tblPr>
                <a:noFill/>
              </a:tblPr>
              <a:tblGrid>
                <a:gridCol w="1969599"/>
                <a:gridCol w="8183529"/>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err="1" smtClean="0"/>
                        <a:t>IoT</a:t>
                      </a:r>
                      <a:r>
                        <a:rPr lang="en-US" altLang="ko-KR" sz="1400" dirty="0" smtClean="0"/>
                        <a:t> Server, Node and Terminal have a different responsibility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relation between entities is a loose coupling</a:t>
                      </a:r>
                    </a:p>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Client-server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Easy to add the terminal and node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3481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a:t>
            </a:r>
            <a:r>
              <a:rPr lang="ko" altLang="ko-KR" dirty="0">
                <a:solidFill>
                  <a:schemeClr val="dk1"/>
                </a:solidFill>
              </a:rPr>
              <a:t>Switch to physical perspective</a:t>
            </a:r>
            <a:endParaRPr lang="ko-KR" altLang="en-US" dirty="0"/>
          </a:p>
        </p:txBody>
      </p:sp>
      <p:pic>
        <p:nvPicPr>
          <p:cNvPr id="5" name="Shape 192"/>
          <p:cNvPicPr preferRelativeResize="0"/>
          <p:nvPr/>
        </p:nvPicPr>
        <p:blipFill>
          <a:blip r:embed="rId2">
            <a:alphaModFix/>
          </a:blip>
          <a:stretch>
            <a:fillRect/>
          </a:stretch>
        </p:blipFill>
        <p:spPr>
          <a:xfrm>
            <a:off x="411932" y="3933056"/>
            <a:ext cx="6353175" cy="2371725"/>
          </a:xfrm>
          <a:prstGeom prst="rect">
            <a:avLst/>
          </a:prstGeom>
          <a:noFill/>
          <a:ln>
            <a:noFill/>
          </a:ln>
        </p:spPr>
      </p:pic>
      <p:pic>
        <p:nvPicPr>
          <p:cNvPr id="6" name="Shape 137"/>
          <p:cNvPicPr preferRelativeResize="0"/>
          <p:nvPr/>
        </p:nvPicPr>
        <p:blipFill>
          <a:blip r:embed="rId3">
            <a:alphaModFix/>
          </a:blip>
          <a:stretch>
            <a:fillRect/>
          </a:stretch>
        </p:blipFill>
        <p:spPr>
          <a:xfrm>
            <a:off x="555948" y="1196752"/>
            <a:ext cx="4752528" cy="2448272"/>
          </a:xfrm>
          <a:prstGeom prst="rect">
            <a:avLst/>
          </a:prstGeom>
          <a:noFill/>
          <a:ln>
            <a:noFill/>
          </a:ln>
        </p:spPr>
      </p:pic>
    </p:spTree>
    <p:extLst>
      <p:ext uri="{BB962C8B-B14F-4D97-AF65-F5344CB8AC3E}">
        <p14:creationId xmlns:p14="http://schemas.microsoft.com/office/powerpoint/2010/main" val="64631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hape 155"/>
          <p:cNvPicPr preferRelativeResize="0"/>
          <p:nvPr/>
        </p:nvPicPr>
        <p:blipFill>
          <a:blip r:embed="rId2">
            <a:alphaModFix/>
          </a:blip>
          <a:stretch>
            <a:fillRect/>
          </a:stretch>
        </p:blipFill>
        <p:spPr>
          <a:xfrm>
            <a:off x="585117" y="980728"/>
            <a:ext cx="4651351" cy="3908649"/>
          </a:xfrm>
          <a:prstGeom prst="rect">
            <a:avLst/>
          </a:prstGeom>
          <a:noFill/>
          <a:ln>
            <a:solidFill>
              <a:schemeClr val="tx1">
                <a:lumMod val="75000"/>
                <a:lumOff val="25000"/>
              </a:schemeClr>
            </a:solid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#2</a:t>
            </a:r>
            <a:endParaRPr lang="ko-KR" altLang="en-US" dirty="0"/>
          </a:p>
        </p:txBody>
      </p:sp>
      <p:sp>
        <p:nvSpPr>
          <p:cNvPr id="7" name="직사각형 6"/>
          <p:cNvSpPr/>
          <p:nvPr/>
        </p:nvSpPr>
        <p:spPr>
          <a:xfrm>
            <a:off x="555948" y="980728"/>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1960589781"/>
              </p:ext>
            </p:extLst>
          </p:nvPr>
        </p:nvGraphicFramePr>
        <p:xfrm>
          <a:off x="5524500" y="1052736"/>
          <a:ext cx="5184576" cy="182871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altLang="ko-KR" sz="1200" dirty="0" smtClean="0"/>
                        <a:t>Service</a:t>
                      </a:r>
                      <a:endParaRPr lang="ko" sz="1200" dirty="0"/>
                    </a:p>
                  </a:txBody>
                  <a:tcPr marL="84400" marR="84400" marT="91425" marB="91425"/>
                </a:tc>
                <a:tc>
                  <a:txBody>
                    <a:bodyPr/>
                    <a:lstStyle/>
                    <a:p>
                      <a:pPr lvl="0" rtl="0">
                        <a:spcBef>
                          <a:spcPts val="0"/>
                        </a:spcBef>
                        <a:buNone/>
                      </a:pPr>
                      <a:r>
                        <a:rPr lang="en-US" altLang="ko" sz="1200" dirty="0" smtClean="0"/>
                        <a:t>Responsible for Process core operation apart from external data communication</a:t>
                      </a:r>
                    </a:p>
                  </a:txBody>
                  <a:tcPr marL="84400" marR="84400" marT="91425" marB="91425"/>
                </a:tc>
              </a:tr>
              <a:tr h="315100">
                <a:tc>
                  <a:txBody>
                    <a:bodyPr/>
                    <a:lstStyle/>
                    <a:p>
                      <a:pPr lvl="0" rtl="0">
                        <a:spcBef>
                          <a:spcPts val="0"/>
                        </a:spcBef>
                        <a:buNone/>
                      </a:pPr>
                      <a:r>
                        <a:rPr lang="ko" altLang="ko-KR" sz="1200" dirty="0" smtClean="0"/>
                        <a:t>Handler</a:t>
                      </a:r>
                      <a:endParaRPr lang="ko" sz="1200" dirty="0">
                        <a:solidFill>
                          <a:schemeClr val="dk1"/>
                        </a:solidFill>
                      </a:endParaRPr>
                    </a:p>
                  </a:txBody>
                  <a:tcPr marL="84400" marR="84400" marT="91425" marB="91425"/>
                </a:tc>
                <a:tc>
                  <a:txBody>
                    <a:bodyPr/>
                    <a:lstStyle/>
                    <a:p>
                      <a:pPr lvl="0" rtl="0">
                        <a:spcBef>
                          <a:spcPts val="0"/>
                        </a:spcBef>
                        <a:buNone/>
                      </a:pPr>
                      <a:r>
                        <a:rPr lang="en-US" altLang="ko" sz="1200" dirty="0" smtClean="0"/>
                        <a:t>Externally, Handler is responsible for data communication with other device.</a:t>
                      </a:r>
                    </a:p>
                    <a:p>
                      <a:pPr lvl="0" rtl="0">
                        <a:spcBef>
                          <a:spcPts val="0"/>
                        </a:spcBef>
                        <a:buNone/>
                      </a:pPr>
                      <a:r>
                        <a:rPr lang="en-US" altLang="ko" sz="1200" dirty="0" smtClean="0"/>
                        <a:t>Internally, Handling the data communication via own defined protocol.</a:t>
                      </a:r>
                      <a:endParaRPr lang="en-US" altLang="ko" sz="1200" dirty="0"/>
                    </a:p>
                  </a:txBody>
                  <a:tcPr marL="84400" marR="84400" marT="91425" marB="91425"/>
                </a:tc>
              </a:tr>
            </a:tbl>
          </a:graphicData>
        </a:graphic>
      </p:graphicFrame>
      <p:graphicFrame>
        <p:nvGraphicFramePr>
          <p:cNvPr id="10" name="Shape 757"/>
          <p:cNvGraphicFramePr/>
          <p:nvPr>
            <p:extLst>
              <p:ext uri="{D42A27DB-BD31-4B8C-83A1-F6EECF244321}">
                <p14:modId xmlns:p14="http://schemas.microsoft.com/office/powerpoint/2010/main" val="1985053751"/>
              </p:ext>
            </p:extLst>
          </p:nvPr>
        </p:nvGraphicFramePr>
        <p:xfrm>
          <a:off x="555948" y="5044776"/>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Layered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layered pattern is used to serve the restrict dependency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Handler is served to 3rd party to develop their application or node easily</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QA6</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2713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#3</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56" y="1052736"/>
            <a:ext cx="447522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Shape 181"/>
          <p:cNvGraphicFramePr/>
          <p:nvPr>
            <p:extLst>
              <p:ext uri="{D42A27DB-BD31-4B8C-83A1-F6EECF244321}">
                <p14:modId xmlns:p14="http://schemas.microsoft.com/office/powerpoint/2010/main" val="3673839387"/>
              </p:ext>
            </p:extLst>
          </p:nvPr>
        </p:nvGraphicFramePr>
        <p:xfrm>
          <a:off x="5236468" y="1268760"/>
          <a:ext cx="5680356" cy="237732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ko" sz="1200" dirty="0"/>
                        <a:t>Protocol</a:t>
                      </a:r>
                    </a:p>
                  </a:txBody>
                  <a:tcPr marL="84400" marR="84400" marT="91425" marB="91425"/>
                </a:tc>
                <a:tc>
                  <a:txBody>
                    <a:bodyPr/>
                    <a:lstStyle/>
                    <a:p>
                      <a:pPr lvl="0" rtl="0">
                        <a:spcBef>
                          <a:spcPts val="0"/>
                        </a:spcBef>
                        <a:buNone/>
                      </a:pPr>
                      <a:r>
                        <a:rPr lang="ko" sz="1200" dirty="0"/>
                        <a:t>This component is responsible formating the message for communication.</a:t>
                      </a:r>
                    </a:p>
                  </a:txBody>
                  <a:tcPr marL="84400" marR="84400" marT="91425" marB="91425"/>
                </a:tc>
              </a:tr>
              <a:tr h="315100">
                <a:tc>
                  <a:txBody>
                    <a:bodyPr/>
                    <a:lstStyle/>
                    <a:p>
                      <a:pPr lvl="0" rtl="0">
                        <a:spcBef>
                          <a:spcPts val="0"/>
                        </a:spcBef>
                        <a:buNone/>
                      </a:pPr>
                      <a:r>
                        <a:rPr lang="ko" sz="1200">
                          <a:solidFill>
                            <a:schemeClr val="dk1"/>
                          </a:solidFill>
                        </a:rPr>
                        <a:t>Security</a:t>
                      </a:r>
                    </a:p>
                  </a:txBody>
                  <a:tcPr marL="84400" marR="84400"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84400" marR="84400" marT="91425" marB="91425"/>
                </a:tc>
              </a:tr>
              <a:tr h="315100">
                <a:tc>
                  <a:txBody>
                    <a:bodyPr/>
                    <a:lstStyle/>
                    <a:p>
                      <a:pPr lvl="0" rtl="0">
                        <a:spcBef>
                          <a:spcPts val="0"/>
                        </a:spcBef>
                        <a:buNone/>
                      </a:pPr>
                      <a:r>
                        <a:rPr lang="ko" sz="1200">
                          <a:solidFill>
                            <a:schemeClr val="dk1"/>
                          </a:solidFill>
                        </a:rPr>
                        <a:t>Transport</a:t>
                      </a:r>
                    </a:p>
                  </a:txBody>
                  <a:tcPr marL="84400" marR="84400"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84400" marR="84400" marT="91425" marB="91425"/>
                </a:tc>
              </a:tr>
            </a:tbl>
          </a:graphicData>
        </a:graphic>
      </p:graphicFrame>
      <p:graphicFrame>
        <p:nvGraphicFramePr>
          <p:cNvPr id="7" name="Shape 757"/>
          <p:cNvGraphicFramePr/>
          <p:nvPr>
            <p:extLst>
              <p:ext uri="{D42A27DB-BD31-4B8C-83A1-F6EECF244321}">
                <p14:modId xmlns:p14="http://schemas.microsoft.com/office/powerpoint/2010/main" val="4009561721"/>
              </p:ext>
            </p:extLst>
          </p:nvPr>
        </p:nvGraphicFramePr>
        <p:xfrm>
          <a:off x="483940" y="4581128"/>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Pipe &amp; Filter</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Each filter has</a:t>
                      </a:r>
                      <a:r>
                        <a:rPr lang="en-US" altLang="ko-KR" sz="1400" baseline="0" dirty="0" smtClean="0"/>
                        <a:t> a responsibility</a:t>
                      </a:r>
                      <a:endParaRPr lang="en-US" altLang="ko-KR" sz="1400" dirty="0" smtClean="0"/>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filter can replace</a:t>
                      </a:r>
                      <a:r>
                        <a:rPr lang="en-US" altLang="ko-KR" sz="1400" baseline="0" dirty="0" smtClean="0"/>
                        <a:t> easily(strong security, data stream type change </a:t>
                      </a:r>
                      <a:r>
                        <a:rPr lang="en-US" altLang="ko-KR" sz="1400" baseline="0" dirty="0" err="1" smtClean="0"/>
                        <a:t>etc</a:t>
                      </a:r>
                      <a:r>
                        <a:rPr lang="en-US" altLang="ko-KR" sz="1400" baseline="0" dirty="0" smtClean="0"/>
                        <a: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a:t>
                      </a:r>
                      <a:r>
                        <a:rPr lang="en-US" altLang="ko" sz="1300" baseline="0" dirty="0" smtClean="0">
                          <a:solidFill>
                            <a:schemeClr val="dk1"/>
                          </a:solidFill>
                        </a:rPr>
                        <a:t> QA7</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2050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#4</a:t>
            </a:r>
            <a:endParaRPr lang="ko-KR" altLang="en-US" dirty="0"/>
          </a:p>
        </p:txBody>
      </p:sp>
      <p:pic>
        <p:nvPicPr>
          <p:cNvPr id="2050" name="Picture 2" descr="https://lh3.googleusercontent.com/MPmmhwY7-0G1TdVi98Xhx6oe1X4hQt_Hl9_Pn9XoJD3cu7Rw5-LJ4pS1cyA2JTra0gC_73L-o5VJkM84aOwmQEOrsPKxYn3MFDyy9BYKpWxfgXq9VWj1PHxzlWC98xf7iEye5_QkK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16" y="1052736"/>
            <a:ext cx="5112568" cy="53819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Shape 757"/>
          <p:cNvGraphicFramePr/>
          <p:nvPr>
            <p:extLst>
              <p:ext uri="{D42A27DB-BD31-4B8C-83A1-F6EECF244321}">
                <p14:modId xmlns:p14="http://schemas.microsoft.com/office/powerpoint/2010/main" val="935601611"/>
              </p:ext>
            </p:extLst>
          </p:nvPr>
        </p:nvGraphicFramePr>
        <p:xfrm>
          <a:off x="5561732" y="1072896"/>
          <a:ext cx="5256584" cy="2100072"/>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Broker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Divide</a:t>
                      </a:r>
                      <a:r>
                        <a:rPr lang="en-US" altLang="ko-KR" sz="1400" baseline="0" dirty="0" smtClean="0"/>
                        <a:t> the message from terminal and node to responsibility component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Publish-subscribe</a:t>
                      </a:r>
                      <a:r>
                        <a:rPr lang="en-US" altLang="ko" sz="1300" baseline="0" dirty="0" smtClean="0">
                          <a:solidFill>
                            <a:schemeClr val="dk1"/>
                          </a:solidFill>
                        </a:rPr>
                        <a:t> pattern</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직사각형 1"/>
          <p:cNvSpPr/>
          <p:nvPr/>
        </p:nvSpPr>
        <p:spPr>
          <a:xfrm>
            <a:off x="2788196" y="2564904"/>
            <a:ext cx="2160240" cy="144016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graphicFrame>
        <p:nvGraphicFramePr>
          <p:cNvPr id="10" name="Shape 181"/>
          <p:cNvGraphicFramePr/>
          <p:nvPr>
            <p:extLst>
              <p:ext uri="{D42A27DB-BD31-4B8C-83A1-F6EECF244321}">
                <p14:modId xmlns:p14="http://schemas.microsoft.com/office/powerpoint/2010/main" val="1500935687"/>
              </p:ext>
            </p:extLst>
          </p:nvPr>
        </p:nvGraphicFramePr>
        <p:xfrm>
          <a:off x="5668516" y="3645024"/>
          <a:ext cx="5680356" cy="164580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Broker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Node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Terminal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Tree>
    <p:extLst>
      <p:ext uri="{BB962C8B-B14F-4D97-AF65-F5344CB8AC3E}">
        <p14:creationId xmlns:p14="http://schemas.microsoft.com/office/powerpoint/2010/main" val="40178476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#5</a:t>
            </a:r>
            <a:endParaRPr lang="ko-KR" altLang="en-US" dirty="0"/>
          </a:p>
        </p:txBody>
      </p:sp>
      <p:graphicFrame>
        <p:nvGraphicFramePr>
          <p:cNvPr id="8" name="Shape 757"/>
          <p:cNvGraphicFramePr/>
          <p:nvPr>
            <p:extLst>
              <p:ext uri="{D42A27DB-BD31-4B8C-83A1-F6EECF244321}">
                <p14:modId xmlns:p14="http://schemas.microsoft.com/office/powerpoint/2010/main" val="116958268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 QA5</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243898314"/>
              </p:ext>
            </p:extLst>
          </p:nvPr>
        </p:nvGraphicFramePr>
        <p:xfrm>
          <a:off x="5668516" y="3645024"/>
          <a:ext cx="5680356" cy="182865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Data</a:t>
                      </a:r>
                      <a:r>
                        <a:rPr lang="en-US" altLang="ko" sz="1200" baseline="0" dirty="0" smtClean="0"/>
                        <a:t> 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Auto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LogDB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Login 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2" y="1196752"/>
            <a:ext cx="5616624" cy="242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243958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Node decomposition</a:t>
            </a:r>
            <a:endParaRPr lang="ko-KR" altLang="en-US" dirty="0"/>
          </a:p>
        </p:txBody>
      </p:sp>
      <p:graphicFrame>
        <p:nvGraphicFramePr>
          <p:cNvPr id="8" name="Shape 757"/>
          <p:cNvGraphicFramePr/>
          <p:nvPr>
            <p:extLst>
              <p:ext uri="{D42A27DB-BD31-4B8C-83A1-F6EECF244321}">
                <p14:modId xmlns:p14="http://schemas.microsoft.com/office/powerpoint/2010/main" val="3404284922"/>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382126321"/>
              </p:ext>
            </p:extLst>
          </p:nvPr>
        </p:nvGraphicFramePr>
        <p:xfrm>
          <a:off x="5526088" y="1579266"/>
          <a:ext cx="5680356" cy="201153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Sensor </a:t>
                      </a:r>
                      <a:r>
                        <a:rPr lang="en-US" altLang="ko" sz="1200" baseline="0" dirty="0" smtClean="0"/>
                        <a:t>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Acturator</a:t>
                      </a:r>
                      <a:r>
                        <a:rPr lang="en-US" altLang="ko" sz="1200" dirty="0" smtClean="0">
                          <a:solidFill>
                            <a:schemeClr val="dk1"/>
                          </a:solidFill>
                        </a:rPr>
                        <a:t>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r>
                        <a:rPr lang="en-US" altLang="ko" sz="1200" baseline="0" dirty="0" smtClean="0">
                          <a:solidFill>
                            <a:schemeClr val="dk1"/>
                          </a:solidFill>
                        </a:rPr>
                        <a:t> provider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0" y="1412776"/>
            <a:ext cx="52863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362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258934463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1385806903"/>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864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164940703"/>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3605709805"/>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 </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01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a:t>
            </a:r>
            <a:endParaRPr lang="ko-KR" altLang="en-US" dirty="0"/>
          </a:p>
        </p:txBody>
      </p:sp>
      <p:pic>
        <p:nvPicPr>
          <p:cNvPr id="7170" name="Picture 2" descr="https://lh5.googleusercontent.com/lUZvomUSM5Ry85VugE4gXdX7tTaeBFwg7v7VnRERYhDmc-sJaPSPOzZlIGixofOlnQxNXsDfil0W5tHYve_9RiR8Jcb62hLm5GLFIAuQ1vqOPLnSn8b6wR25kYd5wY27YzK3GGVy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80" y="1148620"/>
            <a:ext cx="9041432" cy="570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21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switch to physical</a:t>
            </a:r>
            <a:endParaRPr lang="ko-KR" altLang="en-US" dirty="0"/>
          </a:p>
        </p:txBody>
      </p:sp>
      <p:pic>
        <p:nvPicPr>
          <p:cNvPr id="9218" name="Picture 2" descr="https://lh3.googleusercontent.com/jWpXF9o4ZToGci_JHYF0Hx4lp-WcnzYkGbGQwCTE_RkP29qYJv5NDtrEpOUkVKB6etHu-qOBjA1vEgmkJ70qdtJ1K6dkM9g03zIvm5lWcd18ki2KySTvSysfCCNYNz2RQbrMRpd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004" y="1556792"/>
            <a:ext cx="79533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2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switch to </a:t>
            </a:r>
            <a:r>
              <a:rPr lang="en-US" altLang="ko-KR" dirty="0" smtClean="0"/>
              <a:t>static view</a:t>
            </a:r>
            <a:endParaRPr lang="ko-KR" altLang="en-US" dirty="0"/>
          </a:p>
        </p:txBody>
      </p:sp>
      <p:pic>
        <p:nvPicPr>
          <p:cNvPr id="10242" name="Picture 2" descr="https://lh3.googleusercontent.com/ufYhkZGYwLqXc-2aPCEO898uKVYXOer05Bv6qEyhDD--sxEAxA9ANHi8rQGHntOAtkHNBR7uTy4Olf2QK1uKw8g51dsnOSuTSyp2YB4fn2VEl_LbTKV7wADubDGjf2KNn5ElefT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8" y="1124744"/>
            <a:ext cx="9057159" cy="51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6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5404</Words>
  <Application>Microsoft Office PowerPoint</Application>
  <PresentationFormat>사용자 지정</PresentationFormat>
  <Paragraphs>1231</Paragraphs>
  <Slides>72</Slides>
  <Notes>25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72</vt:i4>
      </vt:variant>
    </vt:vector>
  </HeadingPairs>
  <TitlesOfParts>
    <vt:vector size="78" baseType="lpstr">
      <vt:lpstr>Malgun Gothic</vt:lpstr>
      <vt:lpstr>Malgun Gothic</vt:lpstr>
      <vt:lpstr>Arial</vt:lpstr>
      <vt:lpstr>Times New Roman</vt:lpstr>
      <vt:lpstr>Wingdings</vt: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Protocol</vt:lpstr>
      <vt:lpstr>Detail Design - Protocol</vt:lpstr>
      <vt:lpstr>Detail Design – Mata data</vt:lpstr>
      <vt:lpstr>Detail Design – Mata data</vt:lpstr>
      <vt:lpstr>Detail Design – Mata data</vt:lpstr>
      <vt:lpstr>Detail Design – Alarm status</vt:lpstr>
      <vt:lpstr>Detail Design – Alarm status</vt:lpstr>
      <vt:lpstr>Test</vt:lpstr>
      <vt:lpstr>Project plan &amp; Time log</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PowerPoint 프레젠테이션</vt:lpstr>
      <vt:lpstr>The views – Decomposition #1</vt:lpstr>
      <vt:lpstr>The views - Switch to physical perspective</vt:lpstr>
      <vt:lpstr>The views – Decomposition #2</vt:lpstr>
      <vt:lpstr>The views – Decomposition #3</vt:lpstr>
      <vt:lpstr>The views – Decomposition #4</vt:lpstr>
      <vt:lpstr>The views – Decomposition #5</vt:lpstr>
      <vt:lpstr>The views – Node decomposition</vt:lpstr>
      <vt:lpstr>The views – Terminal decomposition</vt:lpstr>
      <vt:lpstr>The views – Terminal decomposition</vt:lpstr>
      <vt:lpstr>The views</vt:lpstr>
      <vt:lpstr>The views – switch to physical</vt:lpstr>
      <vt:lpstr>The views – switch to static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280</cp:revision>
  <dcterms:created xsi:type="dcterms:W3CDTF">2015-05-20T02:13:37Z</dcterms:created>
  <dcterms:modified xsi:type="dcterms:W3CDTF">2015-06-25T05:27:10Z</dcterms:modified>
</cp:coreProperties>
</file>