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93" r:id="rId21"/>
    <p:sldId id="294" r:id="rId22"/>
    <p:sldId id="295" r:id="rId23"/>
    <p:sldId id="296" r:id="rId24"/>
    <p:sldId id="297" r:id="rId25"/>
    <p:sldId id="299" r:id="rId26"/>
    <p:sldId id="284" r:id="rId27"/>
    <p:sldId id="285" r:id="rId28"/>
    <p:sldId id="291" r:id="rId29"/>
    <p:sldId id="292" r:id="rId30"/>
    <p:sldId id="286" r:id="rId31"/>
    <p:sldId id="287" r:id="rId32"/>
    <p:sldId id="289" r:id="rId33"/>
    <p:sldId id="290" r:id="rId34"/>
    <p:sldId id="264" r:id="rId35"/>
  </p:sldIdLst>
  <p:sldSz cx="11049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86" autoAdjust="0"/>
  </p:normalViewPr>
  <p:slideViewPr>
    <p:cSldViewPr>
      <p:cViewPr>
        <p:scale>
          <a:sx n="75" d="100"/>
          <a:sy n="75" d="100"/>
        </p:scale>
        <p:origin x="-510" y="-72"/>
      </p:cViewPr>
      <p:guideLst>
        <p:guide orient="horz" pos="2160"/>
        <p:guide pos="34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rchitect\project\IoT%20project%20plan%20-%20team5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rchitect\project\IoT%20project%20plan%20-%20team5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rchitect\project\IoT%20project%20plan%20-%20team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Lbls>
            <c:dLbl>
              <c:idx val="0"/>
              <c:layout>
                <c:manualLayout>
                  <c:x val="-0.18716640419947506"/>
                  <c:y val="-3.4574219889180517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sz="1200"/>
                      <a:t>53.0</a:t>
                    </a:r>
                    <a:r>
                      <a:rPr lang="en-US" altLang="en-US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140849343832021"/>
                  <c:y val="-0.11759477981918927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sz="1200"/>
                      <a:t>26.9</a:t>
                    </a:r>
                    <a:r>
                      <a:rPr lang="en-US" altLang="en-US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11483674540682415"/>
                  <c:y val="0.15887321376494604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sz="1200"/>
                      <a:t>20.1%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Sheet1!$C$16:$C$18</c:f>
              <c:strCache>
                <c:ptCount val="3"/>
                <c:pt idx="0">
                  <c:v>Architect</c:v>
                </c:pt>
                <c:pt idx="1">
                  <c:v>Development</c:v>
                </c:pt>
                <c:pt idx="2">
                  <c:v>Test</c:v>
                </c:pt>
              </c:strCache>
            </c:strRef>
          </c:cat>
          <c:val>
            <c:numRef>
              <c:f>Sheet1!$E$16:$E$18</c:f>
              <c:numCache>
                <c:formatCode>0.0%</c:formatCode>
                <c:ptCount val="3"/>
                <c:pt idx="0">
                  <c:v>0.52976190476190477</c:v>
                </c:pt>
                <c:pt idx="1">
                  <c:v>0.26934523809523808</c:v>
                </c:pt>
                <c:pt idx="2">
                  <c:v>0.20089285714285715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474823870700371"/>
          <c:y val="0.37442403032954213"/>
          <c:w val="0.28400078740157481"/>
          <c:h val="0.28477143482064743"/>
        </c:manualLayout>
      </c:layout>
      <c:overlay val="0"/>
      <c:txPr>
        <a:bodyPr/>
        <a:lstStyle/>
        <a:p>
          <a:pPr rtl="0">
            <a:defRPr sz="1200"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시트1!$B$137:$B$143</c:f>
              <c:strCache>
                <c:ptCount val="7"/>
                <c:pt idx="0">
                  <c:v>Planing</c:v>
                </c:pt>
                <c:pt idx="1">
                  <c:v>Analysis</c:v>
                </c:pt>
                <c:pt idx="2">
                  <c:v>Design</c:v>
                </c:pt>
                <c:pt idx="3">
                  <c:v>Prototype</c:v>
                </c:pt>
                <c:pt idx="4">
                  <c:v>Detail design</c:v>
                </c:pt>
                <c:pt idx="5">
                  <c:v>Implement</c:v>
                </c:pt>
                <c:pt idx="6">
                  <c:v>Test</c:v>
                </c:pt>
              </c:strCache>
            </c:strRef>
          </c:cat>
          <c:val>
            <c:numRef>
              <c:f>시트1!$D$137:$D$143</c:f>
              <c:numCache>
                <c:formatCode>0.0%</c:formatCode>
                <c:ptCount val="7"/>
                <c:pt idx="0">
                  <c:v>7.0298769771529004E-2</c:v>
                </c:pt>
                <c:pt idx="1">
                  <c:v>0.25834797891036909</c:v>
                </c:pt>
                <c:pt idx="2">
                  <c:v>0.41827768014059752</c:v>
                </c:pt>
                <c:pt idx="3">
                  <c:v>0.13532513181019332</c:v>
                </c:pt>
                <c:pt idx="4">
                  <c:v>2.9876977152899824E-2</c:v>
                </c:pt>
                <c:pt idx="5">
                  <c:v>7.0298769771529004E-2</c:v>
                </c:pt>
                <c:pt idx="6">
                  <c:v>1.7574692442882251E-2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8179716142650815"/>
          <c:y val="0.16069335083114608"/>
          <c:w val="0.29608423138169832"/>
          <c:h val="0.66446668124817732"/>
        </c:manualLayout>
      </c:layout>
      <c:overlay val="0"/>
      <c:txPr>
        <a:bodyPr/>
        <a:lstStyle/>
        <a:p>
          <a:pPr rtl="0">
            <a:defRPr sz="1200"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Lbls>
            <c:dLbl>
              <c:idx val="0"/>
              <c:layout>
                <c:manualLayout>
                  <c:x val="-6.7643700787401576E-2"/>
                  <c:y val="-0.25794254884806067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sz="1200"/>
                      <a:t>88.2%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altLang="en-US" sz="1200"/>
                      <a:t>10.0%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altLang="en-US" sz="1200"/>
                      <a:t>1.8%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Sheet1!$C$16:$C$18</c:f>
              <c:strCache>
                <c:ptCount val="3"/>
                <c:pt idx="0">
                  <c:v>Architect</c:v>
                </c:pt>
                <c:pt idx="1">
                  <c:v>Development</c:v>
                </c:pt>
                <c:pt idx="2">
                  <c:v>Test</c:v>
                </c:pt>
              </c:strCache>
            </c:strRef>
          </c:cat>
          <c:val>
            <c:numRef>
              <c:f>Sheet1!$I$16:$I$18</c:f>
              <c:numCache>
                <c:formatCode>0.0%</c:formatCode>
                <c:ptCount val="3"/>
                <c:pt idx="0">
                  <c:v>0.88224956063268889</c:v>
                </c:pt>
                <c:pt idx="1">
                  <c:v>0.10017574692442882</c:v>
                </c:pt>
                <c:pt idx="2">
                  <c:v>1.7574692442882251E-2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5001443569553807"/>
          <c:y val="0.37442403032954213"/>
          <c:w val="0.27707393892836568"/>
          <c:h val="0.28477143482064743"/>
        </c:manualLayout>
      </c:layout>
      <c:overlay val="0"/>
      <c:txPr>
        <a:bodyPr/>
        <a:lstStyle/>
        <a:p>
          <a:pPr rtl="0">
            <a:defRPr sz="1200"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DDCA8-67DB-4228-B125-3018ED02C1D4}" type="datetimeFigureOut">
              <a:rPr lang="ko-KR" altLang="en-US" smtClean="0"/>
              <a:t>2015-06-23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66750" y="685800"/>
            <a:ext cx="5524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34E59-0F50-4142-9680-A343DA93F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0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8675" y="2130427"/>
            <a:ext cx="93916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57350" y="3886200"/>
            <a:ext cx="77343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7194-33E3-479B-BC01-CBBD375FC71F}" type="datetime1">
              <a:rPr lang="ko-KR" altLang="en-US" smtClean="0"/>
              <a:t>2015-06-23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012D-DD87-4EE6-9959-B8E2C5F13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31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65682" y="4800600"/>
            <a:ext cx="6629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165682" y="612775"/>
            <a:ext cx="6629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165682" y="5367338"/>
            <a:ext cx="6629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598D-2118-4AB6-B384-AC6BC0D956E0}" type="datetime1">
              <a:rPr lang="ko-KR" altLang="en-US" smtClean="0"/>
              <a:t>2015-06-23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012D-DD87-4EE6-9959-B8E2C5F13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48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D094-FCFF-43BC-8C94-D895ECE02849}" type="datetime1">
              <a:rPr lang="ko-KR" altLang="en-US" smtClean="0"/>
              <a:t>2015-06-23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012D-DD87-4EE6-9959-B8E2C5F13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273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010525" y="274640"/>
            <a:ext cx="248602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52450" y="274640"/>
            <a:ext cx="727392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8081-BBBD-47AF-8C31-5ACF4E40D54D}" type="datetime1">
              <a:rPr lang="ko-KR" altLang="en-US" smtClean="0"/>
              <a:t>2015-06-23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012D-DD87-4EE6-9959-B8E2C5F13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00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7916" y="1052736"/>
            <a:ext cx="10513168" cy="5184575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ko-KR" altLang="en-US" dirty="0" smtClean="0"/>
              <a:t>마스터 텍스트 스타일을 </a:t>
            </a:r>
            <a:r>
              <a:rPr lang="ko-KR" altLang="en-US" dirty="0" smtClean="0"/>
              <a:t>편집합니다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1"/>
            <a:endParaRPr lang="ko-KR" altLang="en-US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D060-39C9-4C7F-A882-D5472901AC4A}" type="datetime1">
              <a:rPr lang="ko-KR" altLang="en-US" smtClean="0"/>
              <a:t>2015-06-23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020444" y="6356352"/>
            <a:ext cx="993924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7E7012D-DD87-4EE6-9959-B8E2C5F13A34}" type="slidenum">
              <a:rPr lang="ko-KR" altLang="en-US" smtClean="0"/>
              <a:pPr/>
              <a:t>‹#›</a:t>
            </a:fld>
            <a:r>
              <a:rPr lang="en-US" altLang="ko-KR" dirty="0" smtClean="0"/>
              <a:t>/50</a:t>
            </a:r>
            <a:endParaRPr lang="ko-KR" altLang="en-US" dirty="0"/>
          </a:p>
        </p:txBody>
      </p:sp>
      <p:sp>
        <p:nvSpPr>
          <p:cNvPr id="7" name="순서도: 처리 6"/>
          <p:cNvSpPr/>
          <p:nvPr userDrawn="1"/>
        </p:nvSpPr>
        <p:spPr>
          <a:xfrm>
            <a:off x="267916" y="764705"/>
            <a:ext cx="10513167" cy="720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순서도: 처리 7"/>
          <p:cNvSpPr/>
          <p:nvPr userDrawn="1"/>
        </p:nvSpPr>
        <p:spPr>
          <a:xfrm>
            <a:off x="267916" y="260648"/>
            <a:ext cx="10585175" cy="504056"/>
          </a:xfrm>
          <a:prstGeom prst="flowChartProcess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67916" y="274638"/>
            <a:ext cx="10513168" cy="490066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4262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2451" y="1052737"/>
            <a:ext cx="9944100" cy="1296144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A83D-23AB-4234-AC5C-46093F8EB0A1}" type="datetime1">
              <a:rPr lang="ko-KR" altLang="en-US" smtClean="0"/>
              <a:t>2015-06-23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012D-DD87-4EE6-9959-B8E2C5F13A3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순서도: 처리 6"/>
          <p:cNvSpPr/>
          <p:nvPr userDrawn="1"/>
        </p:nvSpPr>
        <p:spPr>
          <a:xfrm>
            <a:off x="521445" y="764705"/>
            <a:ext cx="10006111" cy="72008"/>
          </a:xfrm>
          <a:prstGeom prst="flowChartProcess">
            <a:avLst/>
          </a:prstGeom>
          <a:solidFill>
            <a:srgbClr val="92D050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순서도: 처리 7"/>
          <p:cNvSpPr/>
          <p:nvPr userDrawn="1"/>
        </p:nvSpPr>
        <p:spPr>
          <a:xfrm>
            <a:off x="521445" y="260648"/>
            <a:ext cx="10006111" cy="504056"/>
          </a:xfrm>
          <a:prstGeom prst="flowChartProcess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947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2795" y="4406902"/>
            <a:ext cx="93916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72795" y="2906713"/>
            <a:ext cx="93916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E99E-AA02-41B4-BB1D-74DE2D386013}" type="datetime1">
              <a:rPr lang="ko-KR" altLang="en-US" smtClean="0"/>
              <a:t>2015-06-23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012D-DD87-4EE6-9959-B8E2C5F13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54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52450" y="1600202"/>
            <a:ext cx="48799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616575" y="1600202"/>
            <a:ext cx="48799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3AEF-75EC-4610-AFAA-A8C0FAA5DA14}" type="datetime1">
              <a:rPr lang="ko-KR" altLang="en-US" smtClean="0"/>
              <a:t>2015-06-23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012D-DD87-4EE6-9959-B8E2C5F13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836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52450" y="1535113"/>
            <a:ext cx="488189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52450" y="2174875"/>
            <a:ext cx="488189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612739" y="1535113"/>
            <a:ext cx="48838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612739" y="2174875"/>
            <a:ext cx="48838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5C85-EEB2-4DC7-B158-99F3D2235532}" type="datetime1">
              <a:rPr lang="ko-KR" altLang="en-US" smtClean="0"/>
              <a:t>2015-06-23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012D-DD87-4EE6-9959-B8E2C5F13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13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68B3-31F0-415E-BEB8-6B84105FD3F4}" type="datetime1">
              <a:rPr lang="ko-KR" altLang="en-US" smtClean="0"/>
              <a:t>2015-06-23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012D-DD87-4EE6-9959-B8E2C5F13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92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81D9-867D-42F2-89DE-057793A25ED7}" type="datetime1">
              <a:rPr lang="ko-KR" altLang="en-US" smtClean="0"/>
              <a:t>2015-06-23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012D-DD87-4EE6-9959-B8E2C5F13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41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2451" y="273050"/>
            <a:ext cx="363504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9852" y="273052"/>
            <a:ext cx="617669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2451" y="1435102"/>
            <a:ext cx="363504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FB26-1353-43C3-8926-E3B6C285032B}" type="datetime1">
              <a:rPr lang="ko-KR" altLang="en-US" smtClean="0"/>
              <a:t>2015-06-23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012D-DD87-4EE6-9959-B8E2C5F13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89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52451" y="274638"/>
            <a:ext cx="99441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52451" y="1600202"/>
            <a:ext cx="99441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52450" y="6356352"/>
            <a:ext cx="2578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00109-931A-4BDB-A186-FA4612DC394D}" type="datetime1">
              <a:rPr lang="ko-KR" altLang="en-US" smtClean="0"/>
              <a:t>2015-06-23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775076" y="6356352"/>
            <a:ext cx="349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18451" y="6356352"/>
            <a:ext cx="2578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7012D-DD87-4EE6-9959-B8E2C5F13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4060" y="1844824"/>
            <a:ext cx="7920880" cy="936104"/>
          </a:xfr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pPr lvl="0"/>
            <a:r>
              <a:rPr lang="ko" altLang="ko-KR" sz="3400" b="1" dirty="0"/>
              <a:t>Architecture of IoT </a:t>
            </a:r>
            <a:r>
              <a:rPr lang="ko" altLang="ko-KR" sz="3400" b="1" dirty="0" smtClean="0"/>
              <a:t>Platform</a:t>
            </a:r>
            <a:endParaRPr lang="ko-KR" altLang="en-US" sz="3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2015.06.26.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Team 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012D-DD87-4EE6-9959-B8E2C5F13A3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46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Quality Attribute Scenario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012D-DD87-4EE6-9959-B8E2C5F13A34}" type="slidenum">
              <a:rPr lang="ko-KR" altLang="en-US" smtClean="0"/>
              <a:pPr/>
              <a:t>10</a:t>
            </a:fld>
            <a:r>
              <a:rPr lang="en-US" altLang="ko-KR" smtClean="0"/>
              <a:t>/50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Architectural </a:t>
            </a:r>
            <a:r>
              <a:rPr lang="en-US" altLang="ko-KR" dirty="0" smtClean="0"/>
              <a:t>Driver</a:t>
            </a:r>
            <a:endParaRPr lang="ko-KR" altLang="en-US" dirty="0"/>
          </a:p>
        </p:txBody>
      </p:sp>
      <p:graphicFrame>
        <p:nvGraphicFramePr>
          <p:cNvPr id="8" name="Shape 108"/>
          <p:cNvGraphicFramePr/>
          <p:nvPr>
            <p:extLst>
              <p:ext uri="{D42A27DB-BD31-4B8C-83A1-F6EECF244321}">
                <p14:modId xmlns:p14="http://schemas.microsoft.com/office/powerpoint/2010/main" val="1607180596"/>
              </p:ext>
            </p:extLst>
          </p:nvPr>
        </p:nvGraphicFramePr>
        <p:xfrm>
          <a:off x="843980" y="1700808"/>
          <a:ext cx="9361040" cy="429518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40360"/>
                <a:gridCol w="6120680"/>
              </a:tblGrid>
              <a:tr h="2698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ID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QA-0</a:t>
                      </a:r>
                      <a:r>
                        <a:rPr lang="ko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0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Scenario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ko" sz="14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System(Server) will be available always to do any IoT Based Operations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8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Raw quality attribute</a:t>
                      </a:r>
                    </a:p>
                  </a:txBody>
                  <a:tcPr marL="90000" marR="900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Availability</a:t>
                      </a:r>
                    </a:p>
                  </a:txBody>
                  <a:tcPr marL="90000" marR="900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64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Stimulus</a:t>
                      </a:r>
                    </a:p>
                  </a:txBody>
                  <a:tcPr marL="90000" marR="900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ko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Add/Remove Node to/from the System(Server)</a:t>
                      </a: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AutoNum type="arabicPeriod"/>
                      </a:pPr>
                      <a:r>
                        <a:rPr lang="ko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Terminal access to the Server</a:t>
                      </a:r>
                    </a:p>
                  </a:txBody>
                  <a:tcPr marL="90000" marR="900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88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Source(s) of the stimulus</a:t>
                      </a:r>
                    </a:p>
                  </a:txBody>
                  <a:tcPr marL="90000" marR="900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system(Server)</a:t>
                      </a:r>
                    </a:p>
                  </a:txBody>
                  <a:tcPr marL="90000" marR="900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37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Relevant environmental conditions</a:t>
                      </a:r>
                    </a:p>
                  </a:txBody>
                  <a:tcPr marL="90000" marR="900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The </a:t>
                      </a:r>
                      <a:r>
                        <a:rPr lang="k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ko" sz="1400" b="0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ystem(Server) </a:t>
                      </a:r>
                      <a:r>
                        <a:rPr lang="k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shall be always online</a:t>
                      </a:r>
                    </a:p>
                  </a:txBody>
                  <a:tcPr marL="90000" marR="900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8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Architectural elements</a:t>
                      </a:r>
                    </a:p>
                  </a:txBody>
                  <a:tcPr marL="90000" marR="900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Terminal, S</a:t>
                      </a:r>
                      <a:r>
                        <a:rPr lang="ko" sz="1400" b="0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ystem(Server)</a:t>
                      </a:r>
                      <a:r>
                        <a:rPr lang="k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</a:t>
                      </a:r>
                      <a:r>
                        <a:rPr lang="ko" sz="1400" b="0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Node</a:t>
                      </a:r>
                    </a:p>
                  </a:txBody>
                  <a:tcPr marL="90000" marR="900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884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System response</a:t>
                      </a:r>
                    </a:p>
                  </a:txBody>
                  <a:tcPr marL="90000" marR="900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Server Fault Detection &amp; Recover the Server with Auto-Recovery</a:t>
                      </a:r>
                    </a:p>
                  </a:txBody>
                  <a:tcPr marL="90000" marR="900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884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Response measure(s)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400" b="1" i="0" u="none" strike="noStrike" cap="none" baseline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90000" marR="900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Server Shouldn’t be restarted &amp; be available online 99.99%.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Processing should be resume within 30 Sec.</a:t>
                      </a:r>
                    </a:p>
                  </a:txBody>
                  <a:tcPr marL="90000" marR="900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148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Quality Attribute Scenario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012D-DD87-4EE6-9959-B8E2C5F13A34}" type="slidenum">
              <a:rPr lang="ko-KR" altLang="en-US" smtClean="0"/>
              <a:pPr/>
              <a:t>11</a:t>
            </a:fld>
            <a:r>
              <a:rPr lang="en-US" altLang="ko-KR" smtClean="0"/>
              <a:t>/50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Architectural </a:t>
            </a:r>
            <a:r>
              <a:rPr lang="en-US" altLang="ko-KR" dirty="0" smtClean="0"/>
              <a:t>Driver</a:t>
            </a:r>
            <a:endParaRPr lang="ko-KR" altLang="en-US" dirty="0"/>
          </a:p>
        </p:txBody>
      </p:sp>
      <p:graphicFrame>
        <p:nvGraphicFramePr>
          <p:cNvPr id="7" name="Shape 115"/>
          <p:cNvGraphicFramePr/>
          <p:nvPr>
            <p:extLst>
              <p:ext uri="{D42A27DB-BD31-4B8C-83A1-F6EECF244321}">
                <p14:modId xmlns:p14="http://schemas.microsoft.com/office/powerpoint/2010/main" val="591642744"/>
              </p:ext>
            </p:extLst>
          </p:nvPr>
        </p:nvGraphicFramePr>
        <p:xfrm>
          <a:off x="845568" y="1700808"/>
          <a:ext cx="9361040" cy="432176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38772"/>
                <a:gridCol w="6122268"/>
              </a:tblGrid>
              <a:tr h="2880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ID</a:t>
                      </a:r>
                    </a:p>
                  </a:txBody>
                  <a:tcPr marL="90000" marR="90000" marT="952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QA-0</a:t>
                      </a:r>
                      <a:r>
                        <a:rPr lang="ko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0000" marR="90000" marT="952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921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Scenario</a:t>
                      </a:r>
                    </a:p>
                  </a:txBody>
                  <a:tcPr marL="90000" marR="90000" marT="952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Do not allow unauthorized persons to register a sensor that they do not own (think of the apartment case where a neighbor might be able to “see” your sensor). </a:t>
                      </a:r>
                    </a:p>
                  </a:txBody>
                  <a:tcPr marL="90000" marR="90000" marT="952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46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Raw quality attribute</a:t>
                      </a:r>
                    </a:p>
                  </a:txBody>
                  <a:tcPr marL="90000" marR="90000" marT="952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Security</a:t>
                      </a:r>
                    </a:p>
                  </a:txBody>
                  <a:tcPr marL="90000" marR="90000" marT="952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16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Stimulus</a:t>
                      </a:r>
                    </a:p>
                  </a:txBody>
                  <a:tcPr marL="90000" marR="90000" marT="952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Request for registration SA nodes</a:t>
                      </a:r>
                    </a:p>
                  </a:txBody>
                  <a:tcPr marL="90000" marR="90000" marT="952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9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Source(s) of the stimulus</a:t>
                      </a:r>
                    </a:p>
                  </a:txBody>
                  <a:tcPr marL="90000" marR="90000" marT="952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Unauthorized person</a:t>
                      </a:r>
                    </a:p>
                  </a:txBody>
                  <a:tcPr marL="90000" marR="90000" marT="952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9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Relevant environmental conditions</a:t>
                      </a:r>
                    </a:p>
                  </a:txBody>
                  <a:tcPr marL="90000" marR="90000" marT="952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The system and SA nodes are working properly.</a:t>
                      </a:r>
                    </a:p>
                  </a:txBody>
                  <a:tcPr marL="90000" marR="90000" marT="952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46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Architectural elements</a:t>
                      </a:r>
                    </a:p>
                  </a:txBody>
                  <a:tcPr marL="90000" marR="90000" marT="952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The system and SA nodes</a:t>
                      </a:r>
                    </a:p>
                  </a:txBody>
                  <a:tcPr marL="90000" marR="90000" marT="952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84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System response</a:t>
                      </a:r>
                    </a:p>
                  </a:txBody>
                  <a:tcPr marL="90000" marR="90000" marT="952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SA nodes should NOT be registered and request should be denied.</a:t>
                      </a:r>
                    </a:p>
                  </a:txBody>
                  <a:tcPr marL="90000" marR="90000" marT="952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70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Response measure(s)</a:t>
                      </a:r>
                    </a:p>
                  </a:txBody>
                  <a:tcPr marL="90000" marR="90000" marT="952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Denial for registration SA nodes by unauthorized person SHOULD be guaranteed.</a:t>
                      </a:r>
                    </a:p>
                  </a:txBody>
                  <a:tcPr marL="90000" marR="90000" marT="952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295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Quality Attribute Scenario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012D-DD87-4EE6-9959-B8E2C5F13A34}" type="slidenum">
              <a:rPr lang="ko-KR" altLang="en-US" smtClean="0"/>
              <a:pPr/>
              <a:t>12</a:t>
            </a:fld>
            <a:r>
              <a:rPr lang="en-US" altLang="ko-KR" smtClean="0"/>
              <a:t>/50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Architectural </a:t>
            </a:r>
            <a:r>
              <a:rPr lang="en-US" altLang="ko-KR" dirty="0" smtClean="0"/>
              <a:t>Driver</a:t>
            </a:r>
            <a:endParaRPr lang="ko-KR" altLang="en-US" dirty="0"/>
          </a:p>
        </p:txBody>
      </p:sp>
      <p:graphicFrame>
        <p:nvGraphicFramePr>
          <p:cNvPr id="9" name="Shape 124"/>
          <p:cNvGraphicFramePr/>
          <p:nvPr>
            <p:extLst>
              <p:ext uri="{D42A27DB-BD31-4B8C-83A1-F6EECF244321}">
                <p14:modId xmlns:p14="http://schemas.microsoft.com/office/powerpoint/2010/main" val="1120562711"/>
              </p:ext>
            </p:extLst>
          </p:nvPr>
        </p:nvGraphicFramePr>
        <p:xfrm>
          <a:off x="843980" y="1700808"/>
          <a:ext cx="9361040" cy="43204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40360"/>
                <a:gridCol w="6120680"/>
              </a:tblGrid>
              <a:tr h="26552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ID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QA-0</a:t>
                      </a:r>
                      <a:r>
                        <a:rPr lang="ko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1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Scenario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Only the authorized person(Terminal) can access the home sensors/actuators or access any data generated by them, or any data stored in the system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52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Raw quality attribute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Security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37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Stimulus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Access the </a:t>
                      </a:r>
                      <a:r>
                        <a:rPr lang="ko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</a:t>
                      </a:r>
                      <a:r>
                        <a:rPr lang="ko" sz="1400" b="0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or data in the </a:t>
                      </a:r>
                      <a:r>
                        <a:rPr lang="ko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ko" sz="1400" b="0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ystem(Server)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48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Source(s) of the stimulus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Terminal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13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Relevant environmental conditions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ko" sz="1400" b="0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ystem(Server) </a:t>
                      </a:r>
                      <a:r>
                        <a:rPr lang="k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should</a:t>
                      </a:r>
                      <a:r>
                        <a:rPr lang="ko" sz="1400" b="0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give the access </a:t>
                      </a:r>
                      <a:r>
                        <a:rPr lang="k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only the Authorized Terminal &amp; work properly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52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Architectural elements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Terminal , </a:t>
                      </a:r>
                      <a:r>
                        <a:rPr lang="ko" sz="1400" b="0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System(Server)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58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System response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gives the access permission to the user for sensors/actuators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11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Response measure(s)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Authorized User(Terminal) can access the sensors/actuators or data in the System(Server)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001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Quality Attribute Scenario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012D-DD87-4EE6-9959-B8E2C5F13A34}" type="slidenum">
              <a:rPr lang="ko-KR" altLang="en-US" smtClean="0"/>
              <a:pPr/>
              <a:t>13</a:t>
            </a:fld>
            <a:r>
              <a:rPr lang="en-US" altLang="ko-KR" smtClean="0"/>
              <a:t>/50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Architectural </a:t>
            </a:r>
            <a:r>
              <a:rPr lang="en-US" altLang="ko-KR" dirty="0" smtClean="0"/>
              <a:t>Driver</a:t>
            </a:r>
            <a:endParaRPr lang="ko-KR" altLang="en-US" dirty="0"/>
          </a:p>
        </p:txBody>
      </p:sp>
      <p:graphicFrame>
        <p:nvGraphicFramePr>
          <p:cNvPr id="10" name="Shape 133"/>
          <p:cNvGraphicFramePr/>
          <p:nvPr>
            <p:extLst>
              <p:ext uri="{D42A27DB-BD31-4B8C-83A1-F6EECF244321}">
                <p14:modId xmlns:p14="http://schemas.microsoft.com/office/powerpoint/2010/main" val="2908524111"/>
              </p:ext>
            </p:extLst>
          </p:nvPr>
        </p:nvGraphicFramePr>
        <p:xfrm>
          <a:off x="845568" y="1700808"/>
          <a:ext cx="9361040" cy="43204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40360"/>
                <a:gridCol w="6120680"/>
              </a:tblGrid>
              <a:tr h="2975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ID</a:t>
                      </a:r>
                    </a:p>
                  </a:txBody>
                  <a:tcPr marL="90000" marR="90000" marT="952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QA-0</a:t>
                      </a:r>
                      <a:r>
                        <a:rPr lang="ko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0000" marR="90000" marT="952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3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Scenario</a:t>
                      </a:r>
                    </a:p>
                  </a:txBody>
                  <a:tcPr marL="90000" marR="90000" marT="952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The system should be store sensor values and log all user commands for some period of time</a:t>
                      </a:r>
                    </a:p>
                  </a:txBody>
                  <a:tcPr marL="90000" marR="90000" marT="952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Raw quality attribute</a:t>
                      </a:r>
                    </a:p>
                  </a:txBody>
                  <a:tcPr marL="90000" marR="90000" marT="952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Reliability</a:t>
                      </a:r>
                    </a:p>
                  </a:txBody>
                  <a:tcPr marL="90000" marR="90000" marT="952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37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Stimulus</a:t>
                      </a:r>
                    </a:p>
                  </a:txBody>
                  <a:tcPr marL="90000" marR="90000" marT="952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sensor values &amp; user commands</a:t>
                      </a:r>
                    </a:p>
                  </a:txBody>
                  <a:tcPr marL="90000" marR="90000" marT="952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9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Source(s) of the stimulus</a:t>
                      </a:r>
                    </a:p>
                  </a:txBody>
                  <a:tcPr marL="90000" marR="90000" marT="952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Nodes &amp; terminal</a:t>
                      </a:r>
                    </a:p>
                  </a:txBody>
                  <a:tcPr marL="90000" marR="90000" marT="952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9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Relevant environmental conditions</a:t>
                      </a:r>
                    </a:p>
                  </a:txBody>
                  <a:tcPr marL="90000" marR="90000" marT="952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The system is working properly. The store service could be implemented and the area for store is served.</a:t>
                      </a:r>
                    </a:p>
                  </a:txBody>
                  <a:tcPr marL="90000" marR="90000" marT="952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Architectural elements</a:t>
                      </a:r>
                    </a:p>
                  </a:txBody>
                  <a:tcPr marL="90000" marR="90000" marT="952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System</a:t>
                      </a:r>
                    </a:p>
                  </a:txBody>
                  <a:tcPr marL="90000" marR="90000" marT="952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64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System response</a:t>
                      </a:r>
                    </a:p>
                  </a:txBody>
                  <a:tcPr marL="90000" marR="90000" marT="952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The sensor value and log have to be stored during configured value</a:t>
                      </a:r>
                    </a:p>
                  </a:txBody>
                  <a:tcPr marL="90000" marR="90000" marT="952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41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Response measure(s)</a:t>
                      </a:r>
                    </a:p>
                  </a:txBody>
                  <a:tcPr marL="90000" marR="90000" marT="952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After change the sensor value and user command, all changes have to be stored correctly during configured time</a:t>
                      </a:r>
                    </a:p>
                  </a:txBody>
                  <a:tcPr marL="90000" marR="90000" marT="952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253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Quality Attribute Scenario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012D-DD87-4EE6-9959-B8E2C5F13A34}" type="slidenum">
              <a:rPr lang="ko-KR" altLang="en-US" smtClean="0"/>
              <a:pPr/>
              <a:t>14</a:t>
            </a:fld>
            <a:r>
              <a:rPr lang="en-US" altLang="ko-KR" smtClean="0"/>
              <a:t>/50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Architectural </a:t>
            </a:r>
            <a:r>
              <a:rPr lang="en-US" altLang="ko-KR" dirty="0" smtClean="0"/>
              <a:t>Driver</a:t>
            </a:r>
            <a:endParaRPr lang="ko-KR" altLang="en-US" dirty="0"/>
          </a:p>
        </p:txBody>
      </p:sp>
      <p:graphicFrame>
        <p:nvGraphicFramePr>
          <p:cNvPr id="10" name="Shape 142"/>
          <p:cNvGraphicFramePr/>
          <p:nvPr>
            <p:extLst>
              <p:ext uri="{D42A27DB-BD31-4B8C-83A1-F6EECF244321}">
                <p14:modId xmlns:p14="http://schemas.microsoft.com/office/powerpoint/2010/main" val="457560375"/>
              </p:ext>
            </p:extLst>
          </p:nvPr>
        </p:nvGraphicFramePr>
        <p:xfrm>
          <a:off x="843980" y="1700808"/>
          <a:ext cx="9361040" cy="432047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40360"/>
                <a:gridCol w="6120680"/>
              </a:tblGrid>
              <a:tr h="29589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ID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QA-0</a:t>
                      </a:r>
                      <a:r>
                        <a:rPr lang="ko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688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Scenario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The system should make it easy for application developers (private persons, VARs, or other 3</a:t>
                      </a:r>
                      <a:r>
                        <a:rPr lang="ko" sz="1400" b="0" i="0" u="none" strike="noStrike" cap="none" baseline="300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rd</a:t>
                      </a:r>
                      <a:r>
                        <a:rPr lang="ko" sz="1400" b="0" i="0" u="none" strike="noStrike" cap="none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parties) to build custom apps, services, and/or make mashups from existing available services (you should describe how the design supports this).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89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Raw quality attribute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ko" sz="1400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xtensibility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77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Stimulus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Develop a custom application or service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5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Source(s) of the stimulus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Private persons, VARs, or other 3rd parties developers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57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Relevant environmental conditions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has been designed, implemented and working properly.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89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Architectural elements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Custom application</a:t>
                      </a:r>
                      <a:r>
                        <a:rPr lang="ko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" sz="1400" b="0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service or nodes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52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System response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3rd party application can receive events from other nodes and access to data in our system by their permissions.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57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Response measure(s)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3rd party application can control and interact with other nodes.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247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Quality Attribute Scenario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012D-DD87-4EE6-9959-B8E2C5F13A34}" type="slidenum">
              <a:rPr lang="ko-KR" altLang="en-US" smtClean="0"/>
              <a:pPr/>
              <a:t>15</a:t>
            </a:fld>
            <a:r>
              <a:rPr lang="en-US" altLang="ko-KR" smtClean="0"/>
              <a:t>/50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Architectural </a:t>
            </a:r>
            <a:r>
              <a:rPr lang="en-US" altLang="ko-KR" dirty="0" smtClean="0"/>
              <a:t>Driver</a:t>
            </a:r>
            <a:endParaRPr lang="ko-KR" altLang="en-US" dirty="0"/>
          </a:p>
        </p:txBody>
      </p:sp>
      <p:graphicFrame>
        <p:nvGraphicFramePr>
          <p:cNvPr id="10" name="Shape 151"/>
          <p:cNvGraphicFramePr/>
          <p:nvPr>
            <p:extLst>
              <p:ext uri="{D42A27DB-BD31-4B8C-83A1-F6EECF244321}">
                <p14:modId xmlns:p14="http://schemas.microsoft.com/office/powerpoint/2010/main" val="2844274229"/>
              </p:ext>
            </p:extLst>
          </p:nvPr>
        </p:nvGraphicFramePr>
        <p:xfrm>
          <a:off x="843980" y="1700808"/>
          <a:ext cx="9361040" cy="439248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40360"/>
                <a:gridCol w="6120680"/>
              </a:tblGrid>
              <a:tr h="30154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ID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QA-0</a:t>
                      </a:r>
                      <a:r>
                        <a:rPr lang="ko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Scenario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make it easy to add emerging protocols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54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Raw quality attribute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Modifiability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90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Stimulus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4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Supporting emerging protocol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03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Source(s) of the stimulus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03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Relevant environmental conditions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does not support the emerging protocol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54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Architectural elements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07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System response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can adapt emerging protocol without changing other protocol which is already supported.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549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Response measure(s)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When the node with emerging protocol is installed, it has to be added in the node list. 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990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Business </a:t>
            </a:r>
            <a:r>
              <a:rPr lang="en-US" altLang="ko-KR" dirty="0" smtClean="0"/>
              <a:t>Constraints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Technical </a:t>
            </a:r>
            <a:r>
              <a:rPr lang="en-US" altLang="ko-KR" dirty="0"/>
              <a:t>Constraints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012D-DD87-4EE6-9959-B8E2C5F13A34}" type="slidenum">
              <a:rPr lang="ko-KR" altLang="en-US" smtClean="0"/>
              <a:pPr/>
              <a:t>16</a:t>
            </a:fld>
            <a:r>
              <a:rPr lang="en-US" altLang="ko-KR" smtClean="0"/>
              <a:t>/50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Architectural </a:t>
            </a:r>
            <a:r>
              <a:rPr lang="en-US" altLang="ko-KR" dirty="0" smtClean="0"/>
              <a:t>Driver</a:t>
            </a:r>
            <a:endParaRPr lang="ko-KR" altLang="en-US" dirty="0"/>
          </a:p>
        </p:txBody>
      </p:sp>
      <p:graphicFrame>
        <p:nvGraphicFramePr>
          <p:cNvPr id="6" name="Shape 160"/>
          <p:cNvGraphicFramePr/>
          <p:nvPr>
            <p:extLst>
              <p:ext uri="{D42A27DB-BD31-4B8C-83A1-F6EECF244321}">
                <p14:modId xmlns:p14="http://schemas.microsoft.com/office/powerpoint/2010/main" val="2914039573"/>
              </p:ext>
            </p:extLst>
          </p:nvPr>
        </p:nvGraphicFramePr>
        <p:xfrm>
          <a:off x="843980" y="1628800"/>
          <a:ext cx="9361040" cy="9810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48272"/>
                <a:gridCol w="691276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Consideration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Schedule limitations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 features of functional requirements list should be implemented by 26</a:t>
                      </a:r>
                      <a:r>
                        <a:rPr lang="ko" sz="1400" b="0" i="0" u="none" strike="noStrike" cap="none" baseline="300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r>
                        <a:rPr lang="ko" sz="1400" b="0" i="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June. 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Shape 164"/>
          <p:cNvGraphicFramePr/>
          <p:nvPr>
            <p:extLst>
              <p:ext uri="{D42A27DB-BD31-4B8C-83A1-F6EECF244321}">
                <p14:modId xmlns:p14="http://schemas.microsoft.com/office/powerpoint/2010/main" val="764852197"/>
              </p:ext>
            </p:extLst>
          </p:nvPr>
        </p:nvGraphicFramePr>
        <p:xfrm>
          <a:off x="843632" y="3789040"/>
          <a:ext cx="9361388" cy="252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48620"/>
                <a:gridCol w="691276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6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Consideration</a:t>
                      </a:r>
                    </a:p>
                  </a:txBody>
                  <a:tcPr marL="90000" marR="90000" marT="10800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600" b="1" i="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90000" marR="90000" marT="10800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42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5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Computer language(s)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5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system only permits Java language.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5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Logistical Issues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5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system should store sensor values and log all user command, and time limitation is up to max. 72 hours.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/>
                        <a:t>Communication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 dirty="0"/>
                        <a:t>CMU Network should be always available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659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012D-DD87-4EE6-9959-B8E2C5F13A34}" type="slidenum">
              <a:rPr lang="ko-KR" altLang="en-US" smtClean="0"/>
              <a:pPr/>
              <a:t>17</a:t>
            </a:fld>
            <a:r>
              <a:rPr lang="en-US" altLang="ko-KR" smtClean="0"/>
              <a:t>/50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System </a:t>
            </a:r>
            <a:r>
              <a:rPr lang="en-US" altLang="ko-KR" dirty="0" smtClean="0"/>
              <a:t>Context</a:t>
            </a:r>
            <a:endParaRPr lang="ko-KR" altLang="en-US" dirty="0"/>
          </a:p>
        </p:txBody>
      </p:sp>
      <p:sp>
        <p:nvSpPr>
          <p:cNvPr id="5" name="Shape 52"/>
          <p:cNvSpPr/>
          <p:nvPr/>
        </p:nvSpPr>
        <p:spPr>
          <a:xfrm>
            <a:off x="2346148" y="5027989"/>
            <a:ext cx="1440900" cy="99329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79125" rIns="79125" bIns="791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ko" b="1"/>
              <a:t>Terminal</a:t>
            </a:r>
          </a:p>
        </p:txBody>
      </p:sp>
      <p:sp>
        <p:nvSpPr>
          <p:cNvPr id="6" name="Shape 53"/>
          <p:cNvSpPr/>
          <p:nvPr/>
        </p:nvSpPr>
        <p:spPr>
          <a:xfrm>
            <a:off x="6454738" y="4984061"/>
            <a:ext cx="1440900" cy="99329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79125" rIns="79125" bIns="791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ko" b="1"/>
              <a:t>SA node</a:t>
            </a:r>
          </a:p>
        </p:txBody>
      </p:sp>
      <p:sp>
        <p:nvSpPr>
          <p:cNvPr id="7" name="Shape 55"/>
          <p:cNvSpPr/>
          <p:nvPr/>
        </p:nvSpPr>
        <p:spPr>
          <a:xfrm>
            <a:off x="1708076" y="1302309"/>
            <a:ext cx="7632848" cy="292769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endParaRPr b="1"/>
          </a:p>
        </p:txBody>
      </p:sp>
      <p:sp>
        <p:nvSpPr>
          <p:cNvPr id="9" name="Shape 57"/>
          <p:cNvSpPr/>
          <p:nvPr/>
        </p:nvSpPr>
        <p:spPr>
          <a:xfrm>
            <a:off x="4064760" y="1556792"/>
            <a:ext cx="1531747" cy="232133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79125" rIns="79125" bIns="791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ko" b="1"/>
              <a:t>Server</a:t>
            </a:r>
          </a:p>
        </p:txBody>
      </p:sp>
      <p:sp>
        <p:nvSpPr>
          <p:cNvPr id="11" name="Shape 59"/>
          <p:cNvSpPr txBox="1"/>
          <p:nvPr/>
        </p:nvSpPr>
        <p:spPr>
          <a:xfrm>
            <a:off x="7612732" y="1340768"/>
            <a:ext cx="1440900" cy="47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" b="1" dirty="0"/>
              <a:t>Project scope </a:t>
            </a:r>
          </a:p>
        </p:txBody>
      </p:sp>
      <p:cxnSp>
        <p:nvCxnSpPr>
          <p:cNvPr id="13" name="Shape 61"/>
          <p:cNvCxnSpPr/>
          <p:nvPr/>
        </p:nvCxnSpPr>
        <p:spPr>
          <a:xfrm rot="5400000" flipH="1">
            <a:off x="5045760" y="3981412"/>
            <a:ext cx="1301699" cy="1155900"/>
          </a:xfrm>
          <a:prstGeom prst="bentConnector3">
            <a:avLst>
              <a:gd name="adj1" fmla="val 82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4" name="Shape 62"/>
          <p:cNvSpPr/>
          <p:nvPr/>
        </p:nvSpPr>
        <p:spPr>
          <a:xfrm>
            <a:off x="6358985" y="4856390"/>
            <a:ext cx="1440900" cy="99329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79125" rIns="79125" bIns="791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ko" b="1"/>
              <a:t>SA node</a:t>
            </a:r>
          </a:p>
        </p:txBody>
      </p:sp>
      <p:cxnSp>
        <p:nvCxnSpPr>
          <p:cNvPr id="15" name="Shape 63"/>
          <p:cNvCxnSpPr>
            <a:stCxn id="19" idx="3"/>
          </p:cNvCxnSpPr>
          <p:nvPr/>
        </p:nvCxnSpPr>
        <p:spPr>
          <a:xfrm rot="10800000" flipH="1">
            <a:off x="3981661" y="3893584"/>
            <a:ext cx="513900" cy="1345500"/>
          </a:xfrm>
          <a:prstGeom prst="bentConnector2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" name="Shape 66"/>
          <p:cNvSpPr/>
          <p:nvPr/>
        </p:nvSpPr>
        <p:spPr>
          <a:xfrm>
            <a:off x="2436783" y="4885212"/>
            <a:ext cx="1440900" cy="99329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79125" rIns="79125" bIns="791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ko" b="1"/>
              <a:t>Terminal</a:t>
            </a:r>
          </a:p>
        </p:txBody>
      </p:sp>
      <p:sp>
        <p:nvSpPr>
          <p:cNvPr id="18" name="Shape 67"/>
          <p:cNvSpPr/>
          <p:nvPr/>
        </p:nvSpPr>
        <p:spPr>
          <a:xfrm>
            <a:off x="6274561" y="4713612"/>
            <a:ext cx="1440900" cy="99329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79125" rIns="79125" bIns="791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ko" b="1"/>
              <a:t>Node</a:t>
            </a:r>
          </a:p>
        </p:txBody>
      </p:sp>
      <p:sp>
        <p:nvSpPr>
          <p:cNvPr id="19" name="Shape 64"/>
          <p:cNvSpPr/>
          <p:nvPr/>
        </p:nvSpPr>
        <p:spPr>
          <a:xfrm>
            <a:off x="2540761" y="4742434"/>
            <a:ext cx="1440900" cy="99329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79125" rIns="79125" bIns="791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ko" b="1"/>
              <a:t>Terminal</a:t>
            </a:r>
          </a:p>
        </p:txBody>
      </p:sp>
      <p:sp>
        <p:nvSpPr>
          <p:cNvPr id="20" name="Shape 68"/>
          <p:cNvSpPr txBox="1"/>
          <p:nvPr/>
        </p:nvSpPr>
        <p:spPr>
          <a:xfrm>
            <a:off x="2540760" y="4742437"/>
            <a:ext cx="1039523" cy="4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ko" b="1" dirty="0"/>
              <a:t>3rd party</a:t>
            </a:r>
          </a:p>
        </p:txBody>
      </p:sp>
      <p:sp>
        <p:nvSpPr>
          <p:cNvPr id="21" name="Shape 69"/>
          <p:cNvSpPr txBox="1"/>
          <p:nvPr/>
        </p:nvSpPr>
        <p:spPr>
          <a:xfrm>
            <a:off x="6274561" y="4713636"/>
            <a:ext cx="895200" cy="47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ko" b="1"/>
              <a:t>vendors </a:t>
            </a:r>
          </a:p>
        </p:txBody>
      </p:sp>
      <p:sp>
        <p:nvSpPr>
          <p:cNvPr id="22" name="Shape 56"/>
          <p:cNvSpPr/>
          <p:nvPr/>
        </p:nvSpPr>
        <p:spPr>
          <a:xfrm>
            <a:off x="1996108" y="2276872"/>
            <a:ext cx="1440900" cy="86409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79125" rIns="79125" bIns="791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ko" b="1"/>
              <a:t>Terminal</a:t>
            </a:r>
          </a:p>
        </p:txBody>
      </p:sp>
      <p:cxnSp>
        <p:nvCxnSpPr>
          <p:cNvPr id="24" name="직선 연결선 23"/>
          <p:cNvCxnSpPr>
            <a:stCxn id="22" idx="3"/>
            <a:endCxn id="9" idx="1"/>
          </p:cNvCxnSpPr>
          <p:nvPr/>
        </p:nvCxnSpPr>
        <p:spPr>
          <a:xfrm>
            <a:off x="3437008" y="2708920"/>
            <a:ext cx="627752" cy="853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hape 58"/>
          <p:cNvSpPr/>
          <p:nvPr/>
        </p:nvSpPr>
        <p:spPr>
          <a:xfrm>
            <a:off x="6172572" y="2852936"/>
            <a:ext cx="1440900" cy="84540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79125" rIns="79125" bIns="791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-US" altLang="ko" b="1" dirty="0" smtClean="0"/>
              <a:t>Mail Box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altLang="ko" b="1" dirty="0" smtClean="0"/>
              <a:t>Node</a:t>
            </a:r>
            <a:endParaRPr lang="ko" b="1" dirty="0"/>
          </a:p>
        </p:txBody>
      </p:sp>
      <p:sp>
        <p:nvSpPr>
          <p:cNvPr id="26" name="Shape 58"/>
          <p:cNvSpPr/>
          <p:nvPr/>
        </p:nvSpPr>
        <p:spPr>
          <a:xfrm>
            <a:off x="6172572" y="1844824"/>
            <a:ext cx="1440900" cy="84540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9125" tIns="79125" rIns="79125" bIns="791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-US" altLang="ko" b="1" dirty="0" smtClean="0"/>
              <a:t>Home Security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altLang="ko" b="1" dirty="0" smtClean="0"/>
              <a:t>Node</a:t>
            </a:r>
            <a:endParaRPr lang="ko" b="1" dirty="0"/>
          </a:p>
        </p:txBody>
      </p:sp>
      <p:cxnSp>
        <p:nvCxnSpPr>
          <p:cNvPr id="32" name="직선 연결선 31"/>
          <p:cNvCxnSpPr>
            <a:stCxn id="26" idx="1"/>
          </p:cNvCxnSpPr>
          <p:nvPr/>
        </p:nvCxnSpPr>
        <p:spPr>
          <a:xfrm flipH="1">
            <a:off x="5596508" y="2267526"/>
            <a:ext cx="576064" cy="934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5" idx="1"/>
          </p:cNvCxnSpPr>
          <p:nvPr/>
        </p:nvCxnSpPr>
        <p:spPr>
          <a:xfrm flipH="1">
            <a:off x="5596508" y="3275638"/>
            <a:ext cx="576064" cy="934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588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012D-DD87-4EE6-9959-B8E2C5F13A34}" type="slidenum">
              <a:rPr lang="ko-KR" altLang="en-US" smtClean="0"/>
              <a:pPr/>
              <a:t>18</a:t>
            </a:fld>
            <a:r>
              <a:rPr lang="en-US" altLang="ko-KR" smtClean="0"/>
              <a:t>/50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Architectural </a:t>
            </a:r>
            <a:r>
              <a:rPr lang="en-US" altLang="ko-KR" dirty="0" smtClean="0"/>
              <a:t>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444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012D-DD87-4EE6-9959-B8E2C5F13A34}" type="slidenum">
              <a:rPr lang="ko-KR" altLang="en-US" smtClean="0"/>
              <a:pPr/>
              <a:t>19</a:t>
            </a:fld>
            <a:r>
              <a:rPr lang="en-US" altLang="ko-KR" smtClean="0"/>
              <a:t>/50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Detail </a:t>
            </a:r>
            <a:r>
              <a:rPr lang="en-US" altLang="ko-KR" dirty="0" smtClean="0"/>
              <a:t>Design - Protocol</a:t>
            </a:r>
            <a:endParaRPr lang="ko-KR" altLang="en-US" dirty="0"/>
          </a:p>
        </p:txBody>
      </p:sp>
      <p:graphicFrame>
        <p:nvGraphicFramePr>
          <p:cNvPr id="6" name="Shape 734"/>
          <p:cNvGraphicFramePr/>
          <p:nvPr>
            <p:extLst>
              <p:ext uri="{D42A27DB-BD31-4B8C-83A1-F6EECF244321}">
                <p14:modId xmlns:p14="http://schemas.microsoft.com/office/powerpoint/2010/main" val="3088958359"/>
              </p:ext>
            </p:extLst>
          </p:nvPr>
        </p:nvGraphicFramePr>
        <p:xfrm>
          <a:off x="953580" y="980728"/>
          <a:ext cx="9145015" cy="54636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93287"/>
                <a:gridCol w="1725152"/>
                <a:gridCol w="1725152"/>
                <a:gridCol w="1419682"/>
                <a:gridCol w="1781742"/>
              </a:tblGrid>
              <a:tr h="5715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 dirty="0"/>
                        <a:t>Command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/>
                        <a:t>Sender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/>
                        <a:t>Intermediacy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/>
                        <a:t>Receiver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/>
                        <a:t>Value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</a:tr>
              <a:tr h="349375">
                <a:tc gridSpan="5"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>
                          <a:solidFill>
                            <a:schemeClr val="dk1"/>
                          </a:solidFill>
                        </a:rPr>
                        <a:t>Certificate user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551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>
                          <a:solidFill>
                            <a:schemeClr val="dk1"/>
                          </a:solidFill>
                        </a:rPr>
                        <a:t>Request login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/>
                        <a:t>Terminal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/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/>
                        <a:t>Server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/>
                        <a:t>ID/PW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43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/>
                        <a:t>Confirm login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Server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Terminal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/>
                        <a:t>Success or Fail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825">
                <a:tc gridSpan="5"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/>
                        <a:t>Register node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543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/>
                        <a:t>Request registration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/>
                        <a:t>Terminal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/>
                        <a:t>Server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Node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/>
                        <a:t>serial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43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>
                          <a:solidFill>
                            <a:schemeClr val="dk1"/>
                          </a:solidFill>
                        </a:rPr>
                        <a:t>Confirm registration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Node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Server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Terminal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5384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(success, nodeinfo)</a:t>
                      </a:r>
                    </a:p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5384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or (fail, reason)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43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>
                          <a:solidFill>
                            <a:schemeClr val="dk1"/>
                          </a:solidFill>
                        </a:rPr>
                        <a:t>Confirm registration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Server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Terminal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fail, reason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3725">
                <a:tc gridSpan="5"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/>
                        <a:t>Get node value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543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/>
                        <a:t>Get node value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/>
                        <a:t>Terminal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/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Node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/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43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/>
                        <a:t>Node value response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Node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Server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node value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43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>
                          <a:solidFill>
                            <a:schemeClr val="dk1"/>
                          </a:solidFill>
                        </a:rPr>
                        <a:t>Node value response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Server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Terminal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dirty="0">
                          <a:solidFill>
                            <a:schemeClr val="dk1"/>
                          </a:solidFill>
                        </a:rPr>
                        <a:t>All node value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3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52451" y="1052736"/>
            <a:ext cx="9944100" cy="5328591"/>
          </a:xfrm>
        </p:spPr>
        <p:txBody>
          <a:bodyPr>
            <a:normAutofit/>
          </a:bodyPr>
          <a:lstStyle/>
          <a:p>
            <a:r>
              <a:rPr lang="en-US" altLang="ko-KR" dirty="0"/>
              <a:t>Project Context</a:t>
            </a:r>
          </a:p>
          <a:p>
            <a:r>
              <a:rPr lang="en-US" altLang="ko-KR" dirty="0"/>
              <a:t>Architectural Driver</a:t>
            </a:r>
          </a:p>
          <a:p>
            <a:r>
              <a:rPr lang="en-US" altLang="ko-KR" dirty="0" smtClean="0"/>
              <a:t>System Context</a:t>
            </a:r>
          </a:p>
          <a:p>
            <a:r>
              <a:rPr lang="en-US" altLang="ko-KR" dirty="0" smtClean="0"/>
              <a:t>Architectural Design</a:t>
            </a:r>
          </a:p>
          <a:p>
            <a:r>
              <a:rPr lang="en-US" altLang="ko-KR" dirty="0" smtClean="0"/>
              <a:t>Detail Design</a:t>
            </a:r>
          </a:p>
          <a:p>
            <a:r>
              <a:rPr lang="en-US" altLang="ko-KR" dirty="0" smtClean="0"/>
              <a:t>Test</a:t>
            </a:r>
          </a:p>
          <a:p>
            <a:r>
              <a:rPr lang="en-US" altLang="ko-KR" dirty="0" smtClean="0"/>
              <a:t>Project plan &amp; Time log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012D-DD87-4EE6-9959-B8E2C5F13A34}" type="slidenum">
              <a:rPr lang="ko-KR" altLang="en-US" smtClean="0"/>
              <a:pPr/>
              <a:t>2</a:t>
            </a:fld>
            <a:r>
              <a:rPr lang="en-US" altLang="ko-KR" smtClean="0"/>
              <a:t>/50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227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012D-DD87-4EE6-9959-B8E2C5F13A34}" type="slidenum">
              <a:rPr lang="ko-KR" altLang="en-US" smtClean="0"/>
              <a:pPr/>
              <a:t>20</a:t>
            </a:fld>
            <a:r>
              <a:rPr lang="en-US" altLang="ko-KR" smtClean="0"/>
              <a:t>/50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Detail </a:t>
            </a:r>
            <a:r>
              <a:rPr lang="en-US" altLang="ko-KR" dirty="0" smtClean="0"/>
              <a:t>Design - Protocol</a:t>
            </a:r>
            <a:endParaRPr lang="ko-KR" altLang="en-US" dirty="0"/>
          </a:p>
        </p:txBody>
      </p:sp>
      <p:graphicFrame>
        <p:nvGraphicFramePr>
          <p:cNvPr id="7" name="Shape 740"/>
          <p:cNvGraphicFramePr/>
          <p:nvPr>
            <p:extLst>
              <p:ext uri="{D42A27DB-BD31-4B8C-83A1-F6EECF244321}">
                <p14:modId xmlns:p14="http://schemas.microsoft.com/office/powerpoint/2010/main" val="1784632315"/>
              </p:ext>
            </p:extLst>
          </p:nvPr>
        </p:nvGraphicFramePr>
        <p:xfrm>
          <a:off x="951711" y="980728"/>
          <a:ext cx="9181301" cy="532175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03180"/>
                <a:gridCol w="1731997"/>
                <a:gridCol w="1731997"/>
                <a:gridCol w="1425315"/>
                <a:gridCol w="1788812"/>
              </a:tblGrid>
              <a:tr h="5715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 dirty="0"/>
                        <a:t>Command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/>
                        <a:t>Sender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>
                          <a:solidFill>
                            <a:schemeClr val="dk1"/>
                          </a:solidFill>
                        </a:rPr>
                        <a:t>Intermediacy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/>
                        <a:t>Receiver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/>
                        <a:t>Value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</a:tr>
              <a:tr h="349375">
                <a:tc gridSpan="5"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/>
                        <a:t>Unregister node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493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>
                          <a:solidFill>
                            <a:schemeClr val="dk1"/>
                          </a:solidFill>
                        </a:rPr>
                        <a:t>Request unregistration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/>
                        <a:t>Terminal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Server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Node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nodeId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93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/>
                        <a:t>Confirm </a:t>
                      </a:r>
                      <a:r>
                        <a:rPr lang="ko" sz="1300" b="1">
                          <a:solidFill>
                            <a:schemeClr val="dk1"/>
                          </a:solidFill>
                        </a:rPr>
                        <a:t>unregistration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Node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Server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Terminal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Success or Fail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9375">
                <a:tc gridSpan="5"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 dirty="0">
                          <a:solidFill>
                            <a:schemeClr val="dk1"/>
                          </a:solidFill>
                        </a:rPr>
                        <a:t>Control acturator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493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/>
                        <a:t>Control acturator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/>
                        <a:t>Terminal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Server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Node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nodeId, name, value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93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/>
                        <a:t>Confirm control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Node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Server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Terminal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success or fail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9375">
                <a:tc gridSpan="5"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>
                          <a:solidFill>
                            <a:schemeClr val="dk1"/>
                          </a:solidFill>
                        </a:rPr>
                        <a:t>Request logs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551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>
                          <a:solidFill>
                            <a:schemeClr val="dk1"/>
                          </a:solidFill>
                        </a:rPr>
                        <a:t>Request logs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/>
                        <a:t>Terminal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/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/>
                        <a:t>Server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/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43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/>
                        <a:t>Confirm </a:t>
                      </a:r>
                      <a:r>
                        <a:rPr lang="ko" sz="1300" b="1">
                          <a:solidFill>
                            <a:schemeClr val="dk1"/>
                          </a:solidFill>
                        </a:rPr>
                        <a:t>logs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Server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Terminal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/>
                        <a:t>logs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825">
                <a:tc gridSpan="5"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/>
                        <a:t>Set alarm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543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>
                          <a:solidFill>
                            <a:schemeClr val="dk1"/>
                          </a:solidFill>
                        </a:rPr>
                        <a:t>Ask to set alarming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Node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Server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Terminal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/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43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>
                          <a:solidFill>
                            <a:schemeClr val="dk1"/>
                          </a:solidFill>
                        </a:rPr>
                        <a:t>Set alarm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Terminal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Server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Node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dirty="0">
                          <a:solidFill>
                            <a:schemeClr val="dk1"/>
                          </a:solidFill>
                        </a:rPr>
                        <a:t>yes or no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095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012D-DD87-4EE6-9959-B8E2C5F13A34}" type="slidenum">
              <a:rPr lang="ko-KR" altLang="en-US" smtClean="0"/>
              <a:pPr/>
              <a:t>21</a:t>
            </a:fld>
            <a:r>
              <a:rPr lang="en-US" altLang="ko-KR" smtClean="0"/>
              <a:t>/50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Detail </a:t>
            </a:r>
            <a:r>
              <a:rPr lang="en-US" altLang="ko-KR" dirty="0" smtClean="0"/>
              <a:t>Design - Protocol</a:t>
            </a:r>
            <a:endParaRPr lang="ko-KR" altLang="en-US" dirty="0"/>
          </a:p>
        </p:txBody>
      </p:sp>
      <p:graphicFrame>
        <p:nvGraphicFramePr>
          <p:cNvPr id="5" name="Shape 746"/>
          <p:cNvGraphicFramePr/>
          <p:nvPr>
            <p:extLst>
              <p:ext uri="{D42A27DB-BD31-4B8C-83A1-F6EECF244321}">
                <p14:modId xmlns:p14="http://schemas.microsoft.com/office/powerpoint/2010/main" val="415199638"/>
              </p:ext>
            </p:extLst>
          </p:nvPr>
        </p:nvGraphicFramePr>
        <p:xfrm>
          <a:off x="954088" y="980728"/>
          <a:ext cx="9145016" cy="24489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93267"/>
                <a:gridCol w="1725147"/>
                <a:gridCol w="1725147"/>
                <a:gridCol w="1419685"/>
                <a:gridCol w="1781770"/>
              </a:tblGrid>
              <a:tr h="5715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 dirty="0"/>
                        <a:t>Command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/>
                        <a:t>Sender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>
                          <a:solidFill>
                            <a:schemeClr val="dk1"/>
                          </a:solidFill>
                        </a:rPr>
                        <a:t>Intermediacy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/>
                        <a:t>Receiver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/>
                        <a:t>Parameter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</a:tr>
              <a:tr h="319125">
                <a:tc gridSpan="5"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 dirty="0">
                          <a:solidFill>
                            <a:schemeClr val="dk1"/>
                          </a:solidFill>
                        </a:rPr>
                        <a:t>Send message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551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 dirty="0">
                          <a:solidFill>
                            <a:schemeClr val="dk1"/>
                          </a:solidFill>
                        </a:rPr>
                        <a:t>Send message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Node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Server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Terminal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5384"/>
                        <a:buFont typeface="Arial"/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(emergency, reason) </a:t>
                      </a:r>
                    </a:p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or (normal, reason)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5100">
                <a:tc gridSpan="5">
                  <a:txBody>
                    <a:bodyPr/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>
                          <a:solidFill>
                            <a:schemeClr val="dk1"/>
                          </a:solidFill>
                        </a:rPr>
                        <a:t>Set alarm timer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551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>
                          <a:solidFill>
                            <a:schemeClr val="dk1"/>
                          </a:solidFill>
                        </a:rPr>
                        <a:t>Set alarm timer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Terminal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Server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Node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dirty="0">
                          <a:solidFill>
                            <a:schemeClr val="dk1"/>
                          </a:solidFill>
                        </a:rPr>
                        <a:t>time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841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Certificate user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Register </a:t>
            </a:r>
            <a:r>
              <a:rPr lang="en-US" altLang="ko-KR" dirty="0"/>
              <a:t>node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Confirm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012D-DD87-4EE6-9959-B8E2C5F13A34}" type="slidenum">
              <a:rPr lang="ko-KR" altLang="en-US" smtClean="0"/>
              <a:pPr/>
              <a:t>22</a:t>
            </a:fld>
            <a:r>
              <a:rPr lang="en-US" altLang="ko-KR" smtClean="0"/>
              <a:t>/50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Detail Design </a:t>
            </a:r>
            <a:r>
              <a:rPr lang="en-US" altLang="ko-KR" dirty="0" smtClean="0"/>
              <a:t>– Mata data</a:t>
            </a:r>
            <a:endParaRPr lang="ko-KR" altLang="en-US" dirty="0"/>
          </a:p>
        </p:txBody>
      </p:sp>
      <p:graphicFrame>
        <p:nvGraphicFramePr>
          <p:cNvPr id="5" name="Shape 757"/>
          <p:cNvGraphicFramePr/>
          <p:nvPr>
            <p:extLst>
              <p:ext uri="{D42A27DB-BD31-4B8C-83A1-F6EECF244321}">
                <p14:modId xmlns:p14="http://schemas.microsoft.com/office/powerpoint/2010/main" val="3816206869"/>
              </p:ext>
            </p:extLst>
          </p:nvPr>
        </p:nvGraphicFramePr>
        <p:xfrm>
          <a:off x="729743" y="1465968"/>
          <a:ext cx="8107125" cy="145897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21425"/>
                <a:gridCol w="1621425"/>
                <a:gridCol w="1621425"/>
                <a:gridCol w="1621425"/>
                <a:gridCol w="1621425"/>
              </a:tblGrid>
              <a:tr h="3600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 dirty="0">
                          <a:solidFill>
                            <a:srgbClr val="FFFFFF"/>
                          </a:solidFill>
                        </a:rPr>
                        <a:t>1st level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 dirty="0">
                          <a:solidFill>
                            <a:srgbClr val="FFFFFF"/>
                          </a:solidFill>
                        </a:rPr>
                        <a:t>2nd level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 dirty="0">
                          <a:solidFill>
                            <a:srgbClr val="FFFFFF"/>
                          </a:solidFill>
                        </a:rPr>
                        <a:t>Type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>
                          <a:solidFill>
                            <a:srgbClr val="FFFFFF"/>
                          </a:solidFill>
                        </a:rPr>
                        <a:t>value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 b="1">
                        <a:solidFill>
                          <a:srgbClr val="FFFFFF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 dirty="0">
                          <a:solidFill>
                            <a:schemeClr val="dk1"/>
                          </a:solidFill>
                        </a:rPr>
                        <a:t>messageType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 b="1" dirty="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string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register, etc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2484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>
                          <a:solidFill>
                            <a:schemeClr val="dk1"/>
                          </a:solidFill>
                        </a:rPr>
                        <a:t>id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srring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5772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 dirty="0">
                          <a:solidFill>
                            <a:schemeClr val="dk1"/>
                          </a:solidFill>
                        </a:rPr>
                        <a:t>password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string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 dirty="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Shape 753"/>
          <p:cNvGraphicFramePr/>
          <p:nvPr>
            <p:extLst>
              <p:ext uri="{D42A27DB-BD31-4B8C-83A1-F6EECF244321}">
                <p14:modId xmlns:p14="http://schemas.microsoft.com/office/powerpoint/2010/main" val="729640360"/>
              </p:ext>
            </p:extLst>
          </p:nvPr>
        </p:nvGraphicFramePr>
        <p:xfrm>
          <a:off x="729743" y="3284985"/>
          <a:ext cx="8107125" cy="10801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21425"/>
                <a:gridCol w="1621425"/>
                <a:gridCol w="1621425"/>
                <a:gridCol w="1621425"/>
                <a:gridCol w="1621425"/>
              </a:tblGrid>
              <a:tr h="352569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 dirty="0">
                          <a:solidFill>
                            <a:srgbClr val="FFFFFF"/>
                          </a:solidFill>
                        </a:rPr>
                        <a:t>1st level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>
                          <a:solidFill>
                            <a:srgbClr val="FFFFFF"/>
                          </a:solidFill>
                        </a:rPr>
                        <a:t>2nd level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>
                          <a:solidFill>
                            <a:srgbClr val="FFFFFF"/>
                          </a:solidFill>
                        </a:rPr>
                        <a:t>Type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>
                          <a:solidFill>
                            <a:srgbClr val="FFFFFF"/>
                          </a:solidFill>
                        </a:rPr>
                        <a:t>value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 b="1">
                        <a:solidFill>
                          <a:srgbClr val="FFFFFF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</a:tr>
              <a:tr h="329920"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>
                          <a:solidFill>
                            <a:schemeClr val="dk1"/>
                          </a:solidFill>
                        </a:rPr>
                        <a:t>messageType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string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register, etc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631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 dirty="0">
                          <a:solidFill>
                            <a:schemeClr val="dk1"/>
                          </a:solidFill>
                        </a:rPr>
                        <a:t>serial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dirty="0">
                          <a:solidFill>
                            <a:schemeClr val="dk1"/>
                          </a:solidFill>
                        </a:rPr>
                        <a:t>number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 dirty="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Shape 755"/>
          <p:cNvGraphicFramePr/>
          <p:nvPr>
            <p:extLst>
              <p:ext uri="{D42A27DB-BD31-4B8C-83A1-F6EECF244321}">
                <p14:modId xmlns:p14="http://schemas.microsoft.com/office/powerpoint/2010/main" val="3351688314"/>
              </p:ext>
            </p:extLst>
          </p:nvPr>
        </p:nvGraphicFramePr>
        <p:xfrm>
          <a:off x="729743" y="4797152"/>
          <a:ext cx="8107125" cy="1470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21425"/>
                <a:gridCol w="1621425"/>
                <a:gridCol w="1621425"/>
                <a:gridCol w="1621425"/>
                <a:gridCol w="1621425"/>
              </a:tblGrid>
              <a:tr h="339043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 dirty="0">
                          <a:solidFill>
                            <a:srgbClr val="FFFFFF"/>
                          </a:solidFill>
                        </a:rPr>
                        <a:t>1st level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 dirty="0">
                          <a:solidFill>
                            <a:srgbClr val="FFFFFF"/>
                          </a:solidFill>
                        </a:rPr>
                        <a:t>2nd level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 dirty="0">
                          <a:solidFill>
                            <a:srgbClr val="FFFFFF"/>
                          </a:solidFill>
                        </a:rPr>
                        <a:t>Type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>
                          <a:solidFill>
                            <a:srgbClr val="FFFFFF"/>
                          </a:solidFill>
                        </a:rPr>
                        <a:t>value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 b="1">
                        <a:solidFill>
                          <a:srgbClr val="FFFFFF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</a:tr>
              <a:tr h="339043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>
                          <a:solidFill>
                            <a:schemeClr val="dk1"/>
                          </a:solidFill>
                        </a:rPr>
                        <a:t>messageType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string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register, etc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9043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>
                          <a:solidFill>
                            <a:schemeClr val="dk1"/>
                          </a:solidFill>
                        </a:rPr>
                        <a:t>result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srring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success or fail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3032"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>
                          <a:solidFill>
                            <a:schemeClr val="dk1"/>
                          </a:solidFill>
                        </a:rPr>
                        <a:t>reason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string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 dirty="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49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Node information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012D-DD87-4EE6-9959-B8E2C5F13A34}" type="slidenum">
              <a:rPr lang="ko-KR" altLang="en-US" smtClean="0"/>
              <a:pPr/>
              <a:t>23</a:t>
            </a:fld>
            <a:r>
              <a:rPr lang="en-US" altLang="ko-KR" smtClean="0"/>
              <a:t>/50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Detail Design </a:t>
            </a:r>
            <a:r>
              <a:rPr lang="en-US" altLang="ko-KR" dirty="0" smtClean="0"/>
              <a:t>– Mata data</a:t>
            </a:r>
            <a:endParaRPr lang="ko-KR" altLang="en-US" dirty="0"/>
          </a:p>
        </p:txBody>
      </p:sp>
      <p:graphicFrame>
        <p:nvGraphicFramePr>
          <p:cNvPr id="9" name="Shape 764"/>
          <p:cNvGraphicFramePr/>
          <p:nvPr>
            <p:extLst>
              <p:ext uri="{D42A27DB-BD31-4B8C-83A1-F6EECF244321}">
                <p14:modId xmlns:p14="http://schemas.microsoft.com/office/powerpoint/2010/main" val="3399630381"/>
              </p:ext>
            </p:extLst>
          </p:nvPr>
        </p:nvGraphicFramePr>
        <p:xfrm>
          <a:off x="729743" y="1484784"/>
          <a:ext cx="8107125" cy="416105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21425"/>
                <a:gridCol w="1621425"/>
                <a:gridCol w="1621425"/>
                <a:gridCol w="1621425"/>
                <a:gridCol w="1621425"/>
              </a:tblGrid>
              <a:tr h="412552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 dirty="0">
                          <a:solidFill>
                            <a:srgbClr val="FFFFFF"/>
                          </a:solidFill>
                        </a:rPr>
                        <a:t>1st level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>
                          <a:solidFill>
                            <a:srgbClr val="FFFFFF"/>
                          </a:solidFill>
                        </a:rPr>
                        <a:t>2nd level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>
                          <a:solidFill>
                            <a:srgbClr val="FFFFFF"/>
                          </a:solidFill>
                        </a:rPr>
                        <a:t>Type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>
                          <a:solidFill>
                            <a:srgbClr val="FFFFFF"/>
                          </a:solidFill>
                        </a:rPr>
                        <a:t>value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300" b="1" dirty="0" smtClean="0">
                          <a:solidFill>
                            <a:srgbClr val="FFFFFF"/>
                          </a:solidFill>
                        </a:rPr>
                        <a:t>Command</a:t>
                      </a:r>
                      <a:endParaRPr sz="1300" b="1" dirty="0">
                        <a:solidFill>
                          <a:srgbClr val="FFFFFF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</a:tr>
              <a:tr h="35845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 dirty="0">
                          <a:solidFill>
                            <a:schemeClr val="dk1"/>
                          </a:solidFill>
                        </a:rPr>
                        <a:t>messageType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string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register, etc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45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>
                          <a:solidFill>
                            <a:schemeClr val="dk1"/>
                          </a:solidFill>
                        </a:rPr>
                        <a:t>deviceType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string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node or terminal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45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>
                          <a:solidFill>
                            <a:schemeClr val="dk1"/>
                          </a:solidFill>
                        </a:rPr>
                        <a:t>nodeName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string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/>
                        <a:t>node name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/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45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 dirty="0">
                          <a:solidFill>
                            <a:schemeClr val="dk1"/>
                          </a:solidFill>
                        </a:rPr>
                        <a:t>nodeId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number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dirty="0" smtClean="0">
                          <a:solidFill>
                            <a:schemeClr val="dk1"/>
                          </a:solidFill>
                        </a:rPr>
                        <a:t>MACAddress</a:t>
                      </a:r>
                      <a:endParaRPr lang="ko" sz="1300" dirty="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" sz="1300" dirty="0" smtClean="0">
                          <a:solidFill>
                            <a:schemeClr val="dk1"/>
                          </a:solidFill>
                        </a:rPr>
                        <a:t>l</a:t>
                      </a:r>
                      <a:r>
                        <a:rPr lang="ko" altLang="ko-KR" sz="1300" dirty="0" smtClean="0">
                          <a:solidFill>
                            <a:schemeClr val="dk1"/>
                          </a:solidFill>
                        </a:rPr>
                        <a:t>ast 4 digit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45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 dirty="0">
                          <a:solidFill>
                            <a:schemeClr val="dk1"/>
                          </a:solidFill>
                        </a:rPr>
                        <a:t>sensor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array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optional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45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>
                          <a:solidFill>
                            <a:schemeClr val="dk1"/>
                          </a:solidFill>
                        </a:rPr>
                        <a:t>name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string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sensor name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45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>
                          <a:solidFill>
                            <a:schemeClr val="dk1"/>
                          </a:solidFill>
                        </a:rPr>
                        <a:t>valueType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dirty="0">
                          <a:solidFill>
                            <a:schemeClr val="dk1"/>
                          </a:solidFill>
                        </a:rPr>
                        <a:t>number or array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ko" sz="1300" dirty="0" smtClean="0">
                          <a:solidFill>
                            <a:schemeClr val="dk1"/>
                          </a:solidFill>
                        </a:rPr>
                        <a:t>vender define</a:t>
                      </a:r>
                      <a:endParaRPr lang="ko" altLang="ko-KR" sz="1300" dirty="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45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>
                          <a:solidFill>
                            <a:schemeClr val="dk1"/>
                          </a:solidFill>
                        </a:rPr>
                        <a:t>acturator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array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 dirty="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optional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45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>
                          <a:solidFill>
                            <a:schemeClr val="dk1"/>
                          </a:solidFill>
                        </a:rPr>
                        <a:t>name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string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0" dirty="0">
                          <a:solidFill>
                            <a:schemeClr val="dk1"/>
                          </a:solidFill>
                        </a:rPr>
                        <a:t>acturator name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 dirty="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5806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>
                          <a:solidFill>
                            <a:schemeClr val="dk1"/>
                          </a:solidFill>
                        </a:rPr>
                        <a:t>valueType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number or array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ko" sz="1300" dirty="0" smtClean="0">
                          <a:solidFill>
                            <a:schemeClr val="dk1"/>
                          </a:solidFill>
                        </a:rPr>
                        <a:t>vender define</a:t>
                      </a:r>
                      <a:endParaRPr lang="ko" altLang="ko-KR" sz="1300" dirty="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 dirty="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29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 value </a:t>
            </a:r>
            <a:r>
              <a:rPr lang="en-US" altLang="ko-KR" dirty="0" smtClean="0"/>
              <a:t>response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Control </a:t>
            </a:r>
            <a:r>
              <a:rPr lang="en-US" altLang="ko-KR" dirty="0" err="1"/>
              <a:t>acturator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012D-DD87-4EE6-9959-B8E2C5F13A34}" type="slidenum">
              <a:rPr lang="ko-KR" altLang="en-US" smtClean="0"/>
              <a:pPr/>
              <a:t>24</a:t>
            </a:fld>
            <a:r>
              <a:rPr lang="en-US" altLang="ko-KR" smtClean="0"/>
              <a:t>/50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Detail Design </a:t>
            </a:r>
            <a:r>
              <a:rPr lang="en-US" altLang="ko-KR" dirty="0" smtClean="0"/>
              <a:t>– Mata data</a:t>
            </a:r>
            <a:endParaRPr lang="ko-KR" altLang="en-US" dirty="0"/>
          </a:p>
        </p:txBody>
      </p:sp>
      <p:graphicFrame>
        <p:nvGraphicFramePr>
          <p:cNvPr id="7" name="Shape 757"/>
          <p:cNvGraphicFramePr/>
          <p:nvPr>
            <p:extLst>
              <p:ext uri="{D42A27DB-BD31-4B8C-83A1-F6EECF244321}">
                <p14:modId xmlns:p14="http://schemas.microsoft.com/office/powerpoint/2010/main" val="1938628799"/>
              </p:ext>
            </p:extLst>
          </p:nvPr>
        </p:nvGraphicFramePr>
        <p:xfrm>
          <a:off x="729743" y="1506848"/>
          <a:ext cx="8107125" cy="24262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21425"/>
                <a:gridCol w="1621425"/>
                <a:gridCol w="1621425"/>
                <a:gridCol w="1874698"/>
                <a:gridCol w="1368152"/>
              </a:tblGrid>
              <a:tr h="3600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 dirty="0">
                          <a:solidFill>
                            <a:srgbClr val="FFFFFF"/>
                          </a:solidFill>
                        </a:rPr>
                        <a:t>1st level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 dirty="0">
                          <a:solidFill>
                            <a:srgbClr val="FFFFFF"/>
                          </a:solidFill>
                        </a:rPr>
                        <a:t>2nd level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 dirty="0">
                          <a:solidFill>
                            <a:srgbClr val="FFFFFF"/>
                          </a:solidFill>
                        </a:rPr>
                        <a:t>Type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>
                          <a:solidFill>
                            <a:srgbClr val="FFFFFF"/>
                          </a:solidFill>
                        </a:rPr>
                        <a:t>value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300" b="1" dirty="0" smtClean="0">
                          <a:solidFill>
                            <a:srgbClr val="FFFFFF"/>
                          </a:solidFill>
                        </a:rPr>
                        <a:t>Command</a:t>
                      </a:r>
                      <a:endParaRPr sz="1300" b="1" dirty="0">
                        <a:solidFill>
                          <a:srgbClr val="FFFFFF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 dirty="0">
                          <a:solidFill>
                            <a:schemeClr val="dk1"/>
                          </a:solidFill>
                        </a:rPr>
                        <a:t>messageType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 b="1" dirty="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dirty="0">
                          <a:solidFill>
                            <a:schemeClr val="dk1"/>
                          </a:solidFill>
                        </a:rPr>
                        <a:t>string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register, etc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2484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altLang="ko-KR" sz="1300" b="1" dirty="0" smtClean="0">
                          <a:solidFill>
                            <a:schemeClr val="dk1"/>
                          </a:solidFill>
                        </a:rPr>
                        <a:t>nodeId</a:t>
                      </a:r>
                      <a:endParaRPr lang="ko" sz="1300" b="1" dirty="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altLang="ko-KR" sz="1300" dirty="0" smtClean="0">
                          <a:solidFill>
                            <a:schemeClr val="dk1"/>
                          </a:solidFill>
                        </a:rPr>
                        <a:t>number</a:t>
                      </a:r>
                      <a:endParaRPr lang="ko" sz="1300" dirty="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altLang="ko-KR" sz="1300" dirty="0" smtClean="0">
                          <a:solidFill>
                            <a:schemeClr val="dk1"/>
                          </a:solidFill>
                        </a:rPr>
                        <a:t>MACAddress</a:t>
                      </a:r>
                      <a:endParaRPr sz="1300" dirty="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 dirty="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5772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altLang="ko-KR" sz="1300" b="1" dirty="0" smtClean="0">
                          <a:solidFill>
                            <a:schemeClr val="dk1"/>
                          </a:solidFill>
                        </a:rPr>
                        <a:t>equipmentType</a:t>
                      </a:r>
                      <a:endParaRPr lang="ko" sz="1300" b="1" dirty="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string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" altLang="ko-KR" sz="1300" dirty="0" smtClean="0"/>
                        <a:t>sensor or acturator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 dirty="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5772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altLang="ko-KR" sz="1300" b="1" dirty="0" smtClean="0">
                          <a:solidFill>
                            <a:schemeClr val="dk1"/>
                          </a:solidFill>
                        </a:rPr>
                        <a:t>name</a:t>
                      </a:r>
                      <a:endParaRPr lang="ko" sz="1300" b="1" dirty="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" altLang="ko-KR" sz="1300" dirty="0" smtClean="0">
                          <a:solidFill>
                            <a:schemeClr val="dk1"/>
                          </a:solidFill>
                        </a:rPr>
                        <a:t>string</a:t>
                      </a:r>
                    </a:p>
                  </a:txBody>
                  <a:tcPr marL="95250" marR="9525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" altLang="ko-KR" sz="1300" dirty="0" smtClean="0">
                          <a:solidFill>
                            <a:schemeClr val="dk1"/>
                          </a:solidFill>
                        </a:rPr>
                        <a:t>sensor or acturator name</a:t>
                      </a:r>
                    </a:p>
                  </a:txBody>
                  <a:tcPr marL="95250" marR="9525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 dirty="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5772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altLang="ko-KR" sz="1300" b="1" dirty="0" smtClean="0">
                          <a:solidFill>
                            <a:schemeClr val="dk1"/>
                          </a:solidFill>
                        </a:rPr>
                        <a:t>value</a:t>
                      </a:r>
                      <a:endParaRPr lang="ko" sz="1300" b="1" dirty="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" altLang="ko-KR" sz="1300" dirty="0" smtClean="0">
                          <a:solidFill>
                            <a:schemeClr val="dk1"/>
                          </a:solidFill>
                        </a:rPr>
                        <a:t>number or string</a:t>
                      </a:r>
                    </a:p>
                  </a:txBody>
                  <a:tcPr marL="95250" marR="9525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" sz="1300" dirty="0" smtClean="0">
                          <a:solidFill>
                            <a:schemeClr val="dk1"/>
                          </a:solidFill>
                        </a:rPr>
                        <a:t>vender define</a:t>
                      </a:r>
                      <a:endParaRPr lang="ko" altLang="ko-KR" sz="130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 dirty="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Shape 757"/>
          <p:cNvGraphicFramePr/>
          <p:nvPr>
            <p:extLst>
              <p:ext uri="{D42A27DB-BD31-4B8C-83A1-F6EECF244321}">
                <p14:modId xmlns:p14="http://schemas.microsoft.com/office/powerpoint/2010/main" val="1748047815"/>
              </p:ext>
            </p:extLst>
          </p:nvPr>
        </p:nvGraphicFramePr>
        <p:xfrm>
          <a:off x="729743" y="4437112"/>
          <a:ext cx="8107125" cy="1696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21425"/>
                <a:gridCol w="1621425"/>
                <a:gridCol w="1621425"/>
                <a:gridCol w="1874698"/>
                <a:gridCol w="1368152"/>
              </a:tblGrid>
              <a:tr h="3600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 dirty="0">
                          <a:solidFill>
                            <a:srgbClr val="FFFFFF"/>
                          </a:solidFill>
                        </a:rPr>
                        <a:t>1st level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 dirty="0">
                          <a:solidFill>
                            <a:srgbClr val="FFFFFF"/>
                          </a:solidFill>
                        </a:rPr>
                        <a:t>2nd level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 dirty="0">
                          <a:solidFill>
                            <a:srgbClr val="FFFFFF"/>
                          </a:solidFill>
                        </a:rPr>
                        <a:t>Type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>
                          <a:solidFill>
                            <a:srgbClr val="FFFFFF"/>
                          </a:solidFill>
                        </a:rPr>
                        <a:t>value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300" b="1" dirty="0" smtClean="0">
                          <a:solidFill>
                            <a:srgbClr val="FFFFFF"/>
                          </a:solidFill>
                        </a:rPr>
                        <a:t>Command</a:t>
                      </a:r>
                      <a:endParaRPr sz="1300" b="1" dirty="0">
                        <a:solidFill>
                          <a:srgbClr val="FFFFFF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b="1" dirty="0">
                          <a:solidFill>
                            <a:schemeClr val="dk1"/>
                          </a:solidFill>
                        </a:rPr>
                        <a:t>messageType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 b="1" dirty="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 dirty="0">
                          <a:solidFill>
                            <a:schemeClr val="dk1"/>
                          </a:solidFill>
                        </a:rPr>
                        <a:t>string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</a:rPr>
                        <a:t>register, etc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2484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altLang="ko-KR" sz="1300" b="1" dirty="0" smtClean="0">
                          <a:solidFill>
                            <a:schemeClr val="dk1"/>
                          </a:solidFill>
                        </a:rPr>
                        <a:t>name</a:t>
                      </a:r>
                      <a:endParaRPr lang="ko" sz="1300" b="1" dirty="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 b="1" dirty="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" altLang="ko-KR" sz="1300" dirty="0" smtClean="0">
                          <a:solidFill>
                            <a:schemeClr val="dk1"/>
                          </a:solidFill>
                        </a:rPr>
                        <a:t>string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" altLang="ko-KR" sz="1300" dirty="0" smtClean="0">
                          <a:solidFill>
                            <a:schemeClr val="dk1"/>
                          </a:solidFill>
                        </a:rPr>
                        <a:t>sensor or acturator name</a:t>
                      </a: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 dirty="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5772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altLang="ko-KR" sz="1300" b="1" dirty="0" smtClean="0">
                          <a:solidFill>
                            <a:schemeClr val="dk1"/>
                          </a:solidFill>
                        </a:rPr>
                        <a:t>value</a:t>
                      </a:r>
                      <a:endParaRPr lang="ko" sz="1300" b="1" dirty="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" altLang="ko-KR" sz="1300" dirty="0" smtClean="0">
                          <a:solidFill>
                            <a:schemeClr val="dk1"/>
                          </a:solidFill>
                        </a:rPr>
                        <a:t>number or string</a:t>
                      </a:r>
                    </a:p>
                  </a:txBody>
                  <a:tcPr marL="95250" marR="9525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" sz="1300" dirty="0" smtClean="0">
                          <a:solidFill>
                            <a:schemeClr val="dk1"/>
                          </a:solidFill>
                        </a:rPr>
                        <a:t>vender define</a:t>
                      </a:r>
                      <a:endParaRPr lang="ko" altLang="ko-KR" sz="130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sz="1300" dirty="0">
                        <a:solidFill>
                          <a:schemeClr val="dk1"/>
                        </a:solidFill>
                      </a:endParaRPr>
                    </a:p>
                  </a:txBody>
                  <a:tcPr marL="95250" marR="9525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481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Node registration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012D-DD87-4EE6-9959-B8E2C5F13A34}" type="slidenum">
              <a:rPr lang="ko-KR" altLang="en-US" smtClean="0"/>
              <a:pPr/>
              <a:t>25</a:t>
            </a:fld>
            <a:r>
              <a:rPr lang="en-US" altLang="ko-KR" smtClean="0"/>
              <a:t>/50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Detail Design – Sequence diagram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27956" y="1556792"/>
            <a:ext cx="1728192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Service:Terminal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27956" y="6237312"/>
            <a:ext cx="1728192" cy="3600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직선 연결선 15"/>
          <p:cNvCxnSpPr>
            <a:stCxn id="7" idx="2"/>
            <a:endCxn id="14" idx="0"/>
          </p:cNvCxnSpPr>
          <p:nvPr/>
        </p:nvCxnSpPr>
        <p:spPr>
          <a:xfrm>
            <a:off x="1492052" y="1916832"/>
            <a:ext cx="0" cy="432048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068116" y="2204864"/>
            <a:ext cx="1368152" cy="28803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Request register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220244" y="1556792"/>
            <a:ext cx="1728192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Broker:Server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20244" y="6237312"/>
            <a:ext cx="1728192" cy="3600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직선 연결선 48"/>
          <p:cNvCxnSpPr>
            <a:stCxn id="47" idx="2"/>
            <a:endCxn id="48" idx="0"/>
          </p:cNvCxnSpPr>
          <p:nvPr/>
        </p:nvCxnSpPr>
        <p:spPr>
          <a:xfrm>
            <a:off x="4084340" y="1916832"/>
            <a:ext cx="0" cy="432048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1492052" y="2492896"/>
            <a:ext cx="259228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4084340" y="2708920"/>
            <a:ext cx="259228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812532" y="1556792"/>
            <a:ext cx="1728192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manager:Server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812532" y="6237312"/>
            <a:ext cx="1728192" cy="3600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5" name="직선 연결선 54"/>
          <p:cNvCxnSpPr>
            <a:stCxn id="53" idx="2"/>
            <a:endCxn id="54" idx="0"/>
          </p:cNvCxnSpPr>
          <p:nvPr/>
        </p:nvCxnSpPr>
        <p:spPr>
          <a:xfrm>
            <a:off x="6676628" y="1916832"/>
            <a:ext cx="0" cy="432048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8404820" y="1556792"/>
            <a:ext cx="1728192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manager:Server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404820" y="6237312"/>
            <a:ext cx="1728192" cy="3600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8" name="직선 연결선 57"/>
          <p:cNvCxnSpPr>
            <a:stCxn id="56" idx="2"/>
            <a:endCxn id="57" idx="0"/>
          </p:cNvCxnSpPr>
          <p:nvPr/>
        </p:nvCxnSpPr>
        <p:spPr>
          <a:xfrm>
            <a:off x="9268916" y="1916832"/>
            <a:ext cx="0" cy="432048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6676628" y="2780928"/>
            <a:ext cx="144016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6820644" y="2852936"/>
            <a:ext cx="28803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7108676" y="2852936"/>
            <a:ext cx="0" cy="3600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H="1">
            <a:off x="6820644" y="3212976"/>
            <a:ext cx="28803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4804420" y="2420888"/>
            <a:ext cx="1368152" cy="28803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Request register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180684" y="2924944"/>
            <a:ext cx="1368152" cy="28803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Check new node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4084340" y="3429000"/>
            <a:ext cx="259228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4804420" y="3140968"/>
            <a:ext cx="1368152" cy="28803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Find new node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4" name="직선 화살표 연결선 83"/>
          <p:cNvCxnSpPr/>
          <p:nvPr/>
        </p:nvCxnSpPr>
        <p:spPr>
          <a:xfrm>
            <a:off x="4084340" y="3861048"/>
            <a:ext cx="518457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6028556" y="3573016"/>
            <a:ext cx="1368152" cy="28803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Request register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268916" y="4005064"/>
            <a:ext cx="144016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8" name="직선 연결선 87"/>
          <p:cNvCxnSpPr/>
          <p:nvPr/>
        </p:nvCxnSpPr>
        <p:spPr>
          <a:xfrm>
            <a:off x="9412932" y="4077072"/>
            <a:ext cx="28803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9700964" y="4077072"/>
            <a:ext cx="0" cy="3600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H="1">
            <a:off x="9412932" y="4437112"/>
            <a:ext cx="28803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9772972" y="4149080"/>
            <a:ext cx="1008112" cy="28803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Check serial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4084340" y="4725144"/>
            <a:ext cx="518457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6028556" y="4437112"/>
            <a:ext cx="1368152" cy="28803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 information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>
            <a:off x="4084340" y="5157192"/>
            <a:ext cx="259228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4804420" y="4869160"/>
            <a:ext cx="1368152" cy="28803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 information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4084340" y="5589240"/>
            <a:ext cx="259228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4804420" y="5301208"/>
            <a:ext cx="1368152" cy="28803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Register confirm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1492052" y="5877272"/>
            <a:ext cx="259228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2068116" y="5589240"/>
            <a:ext cx="1368152" cy="28803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Register confirm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093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</a:p>
          <a:p>
            <a:pPr lvl="1"/>
            <a:r>
              <a:rPr lang="en-US" altLang="ko-KR" dirty="0" smtClean="0"/>
              <a:t>Developer </a:t>
            </a:r>
            <a:r>
              <a:rPr lang="en-US" altLang="ko-KR" dirty="0"/>
              <a:t>has to make a test code to verify the component function &amp; exceptional case</a:t>
            </a:r>
          </a:p>
          <a:p>
            <a:r>
              <a:rPr lang="en-US" altLang="ko-KR" dirty="0"/>
              <a:t>Integration Testing</a:t>
            </a:r>
          </a:p>
          <a:p>
            <a:pPr lvl="1"/>
            <a:r>
              <a:rPr lang="en-US" altLang="ko-KR" dirty="0"/>
              <a:t>Check the interaction between </a:t>
            </a:r>
            <a:r>
              <a:rPr lang="en-US" altLang="ko-KR" dirty="0" smtClean="0"/>
              <a:t>components</a:t>
            </a:r>
          </a:p>
          <a:p>
            <a:r>
              <a:rPr lang="en-US" altLang="ko-KR" dirty="0" smtClean="0"/>
              <a:t>Thread </a:t>
            </a:r>
            <a:r>
              <a:rPr lang="en-US" altLang="ko-KR" dirty="0"/>
              <a:t>Testing</a:t>
            </a:r>
          </a:p>
          <a:p>
            <a:pPr lvl="1"/>
            <a:r>
              <a:rPr lang="en-US" altLang="ko-KR" dirty="0" smtClean="0"/>
              <a:t>Check </a:t>
            </a:r>
            <a:r>
              <a:rPr lang="en-US" altLang="ko-KR" dirty="0"/>
              <a:t>the interaction between threads</a:t>
            </a:r>
          </a:p>
          <a:p>
            <a:r>
              <a:rPr lang="en-US" altLang="ko-KR" dirty="0"/>
              <a:t>System Testing</a:t>
            </a:r>
          </a:p>
          <a:p>
            <a:pPr lvl="1"/>
            <a:r>
              <a:rPr lang="en-US" altLang="ko-KR" dirty="0"/>
              <a:t>End-to-End functionality test</a:t>
            </a:r>
          </a:p>
          <a:p>
            <a:pPr lvl="1"/>
            <a:r>
              <a:rPr lang="en-US" altLang="ko-KR" dirty="0"/>
              <a:t>Functional requirement and Quality attribute have to be satisfied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012D-DD87-4EE6-9959-B8E2C5F13A34}" type="slidenum">
              <a:rPr lang="ko-KR" altLang="en-US" smtClean="0"/>
              <a:pPr/>
              <a:t>26</a:t>
            </a:fld>
            <a:r>
              <a:rPr lang="en-US" altLang="ko-KR" smtClean="0"/>
              <a:t>/50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</a:t>
            </a:r>
            <a:endParaRPr lang="ko-KR" altLang="en-US" dirty="0"/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96" y="4293096"/>
            <a:ext cx="5421025" cy="231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73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012D-DD87-4EE6-9959-B8E2C5F13A34}" type="slidenum">
              <a:rPr lang="ko-KR" altLang="en-US" smtClean="0"/>
              <a:pPr/>
              <a:t>27</a:t>
            </a:fld>
            <a:r>
              <a:rPr lang="en-US" altLang="ko-KR" smtClean="0"/>
              <a:t>/50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Project plan &amp; Time </a:t>
            </a:r>
            <a:r>
              <a:rPr lang="en-US" altLang="ko-KR" dirty="0" smtClean="0"/>
              <a:t>log</a:t>
            </a:r>
            <a:endParaRPr lang="ko-KR" altLang="en-US" dirty="0"/>
          </a:p>
        </p:txBody>
      </p:sp>
      <p:graphicFrame>
        <p:nvGraphicFramePr>
          <p:cNvPr id="5" name="Shape 172"/>
          <p:cNvGraphicFramePr/>
          <p:nvPr>
            <p:extLst>
              <p:ext uri="{D42A27DB-BD31-4B8C-83A1-F6EECF244321}">
                <p14:modId xmlns:p14="http://schemas.microsoft.com/office/powerpoint/2010/main" val="1282529668"/>
              </p:ext>
            </p:extLst>
          </p:nvPr>
        </p:nvGraphicFramePr>
        <p:xfrm>
          <a:off x="339924" y="1268760"/>
          <a:ext cx="10009111" cy="49398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52128"/>
                <a:gridCol w="1282616"/>
                <a:gridCol w="1365754"/>
                <a:gridCol w="1365754"/>
                <a:gridCol w="1211959"/>
                <a:gridCol w="1210300"/>
                <a:gridCol w="1210300"/>
                <a:gridCol w="1210300"/>
              </a:tblGrid>
              <a:tr h="301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775" marB="4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100" b="1" i="0" u="none" strike="noStrike" cap="none" baseline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-2W</a:t>
                      </a:r>
                    </a:p>
                  </a:txBody>
                  <a:tcPr marL="90000" marR="90000" marT="46775" marB="4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100" b="1" i="0" u="none" strike="noStrike" cap="none" baseline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-1W</a:t>
                      </a:r>
                    </a:p>
                  </a:txBody>
                  <a:tcPr marL="90000" marR="90000" marT="46775" marB="4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100" b="1" i="0" u="none" strike="noStrike" cap="none" baseline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1W(5/25~)</a:t>
                      </a:r>
                    </a:p>
                  </a:txBody>
                  <a:tcPr marL="90000" marR="90000" marT="46775" marB="4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100" b="1" i="0" u="none" strike="noStrike" cap="none" baseline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2W(6/1~)</a:t>
                      </a:r>
                    </a:p>
                  </a:txBody>
                  <a:tcPr marL="90000" marR="90000" marT="46775" marB="4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100" b="1" i="0" u="none" strike="noStrike" cap="none" baseline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3W(6/8~)</a:t>
                      </a:r>
                    </a:p>
                  </a:txBody>
                  <a:tcPr marL="90000" marR="90000" marT="46775" marB="4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100" b="1" i="0" u="none" strike="noStrike" cap="none" baseline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4W(6/15~)</a:t>
                      </a:r>
                    </a:p>
                  </a:txBody>
                  <a:tcPr marL="90000" marR="90000" marT="46775" marB="4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100" b="1" i="0" u="none" strike="noStrike" cap="none" baseline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5W(6/22~)</a:t>
                      </a:r>
                    </a:p>
                  </a:txBody>
                  <a:tcPr marL="90000" marR="90000" marT="46775" marB="4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2349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100" b="1" i="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Schedule</a:t>
                      </a:r>
                    </a:p>
                  </a:txBody>
                  <a:tcPr marL="36000" marR="36000" marT="46775" marB="4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775" marB="4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775" marB="4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775" marB="4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775" marB="4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775" marB="4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775" marB="4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775" marB="4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2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100" b="1" i="0" u="none" strike="noStrike" cap="none" baseline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</a:p>
                  </a:txBody>
                  <a:tcPr marL="36000" marR="36000" marT="46775" marB="4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3050" marR="93050" marT="44625" marB="446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000" b="0" i="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Initial presentation (Draft)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000" b="0" i="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3050" marR="93050" marT="44625" marB="446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000" b="0" i="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Initial presentation</a:t>
                      </a: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Char char="-"/>
                      </a:pPr>
                      <a:r>
                        <a:rPr lang="ko" sz="1000" b="0" i="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Context</a:t>
                      </a: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Char char="-"/>
                      </a:pPr>
                      <a:r>
                        <a:rPr lang="ko" sz="1000" b="0" i="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Architect Driver</a:t>
                      </a: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Char char="-"/>
                      </a:pPr>
                      <a:r>
                        <a:rPr lang="ko" sz="1000" b="0" i="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plan</a:t>
                      </a: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Char char="-"/>
                      </a:pPr>
                      <a:r>
                        <a:rPr lang="ko" sz="1000" b="0" i="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 log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000" b="0" i="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3050" marR="93050" marT="44625" marB="446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3050" marR="93050" marT="44625" marB="446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000" b="0" i="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Prototype Demo</a:t>
                      </a: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000" b="0" i="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Architectural design(Draft) </a:t>
                      </a:r>
                    </a:p>
                  </a:txBody>
                  <a:tcPr marL="93050" marR="93050" marT="44625" marB="446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3050" marR="93050" marT="44625" marB="446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Presentation</a:t>
                      </a:r>
                      <a:endParaRPr lang="ko" sz="1000" b="0" i="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Char char="-"/>
                      </a:pPr>
                      <a:r>
                        <a:rPr lang="en-US" altLang="ko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Arc</a:t>
                      </a:r>
                      <a:r>
                        <a:rPr lang="ko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hitectural design</a:t>
                      </a:r>
                      <a:endParaRPr lang="en-US" altLang="ko" sz="1000" b="0" i="0" u="none" strike="noStrike" cap="none" baseline="0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Char char="-"/>
                        <a:tabLst/>
                        <a:defRPr/>
                      </a:pPr>
                      <a:r>
                        <a:rPr lang="en-US" altLang="ko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Detail Design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Char char="-"/>
                        <a:tabLst/>
                        <a:defRPr/>
                      </a:pPr>
                      <a:r>
                        <a:rPr lang="en-US" altLang="ko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Test result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Char char="-"/>
                        <a:tabLst/>
                        <a:defRPr/>
                      </a:pPr>
                      <a:r>
                        <a:rPr lang="en-US" altLang="ko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Time log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  <a:tabLst/>
                        <a:defRPr/>
                      </a:pPr>
                      <a:endParaRPr lang="en-US" altLang="ko" sz="1000" b="0" i="0" u="none" strike="noStrike" cap="none" baseline="0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Char char="-"/>
                      </a:pPr>
                      <a:endParaRPr lang="en-US" altLang="ko" sz="1000" b="0" i="0" u="none" strike="noStrike" cap="none" baseline="0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3050" marR="93050" marT="44625" marB="446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hape 173"/>
          <p:cNvSpPr/>
          <p:nvPr/>
        </p:nvSpPr>
        <p:spPr>
          <a:xfrm>
            <a:off x="5055542" y="2133600"/>
            <a:ext cx="198436" cy="215900"/>
          </a:xfrm>
          <a:custGeom>
            <a:avLst/>
            <a:gdLst/>
            <a:ahLst/>
            <a:cxnLst/>
            <a:rect l="0" t="0" r="0" b="0"/>
            <a:pathLst>
              <a:path w="198437" h="215899" extrusionOk="0">
                <a:moveTo>
                  <a:pt x="0" y="82466"/>
                </a:moveTo>
                <a:lnTo>
                  <a:pt x="75797" y="82467"/>
                </a:lnTo>
                <a:lnTo>
                  <a:pt x="99219" y="0"/>
                </a:lnTo>
                <a:lnTo>
                  <a:pt x="122640" y="82467"/>
                </a:lnTo>
                <a:lnTo>
                  <a:pt x="198437" y="82466"/>
                </a:lnTo>
                <a:lnTo>
                  <a:pt x="137116" y="133433"/>
                </a:lnTo>
                <a:lnTo>
                  <a:pt x="160539" y="215899"/>
                </a:lnTo>
                <a:lnTo>
                  <a:pt x="99219" y="164932"/>
                </a:lnTo>
                <a:lnTo>
                  <a:pt x="37898" y="215899"/>
                </a:lnTo>
                <a:lnTo>
                  <a:pt x="61321" y="133433"/>
                </a:lnTo>
                <a:lnTo>
                  <a:pt x="0" y="82466"/>
                </a:lnTo>
                <a:close/>
              </a:path>
            </a:pathLst>
          </a:custGeom>
          <a:solidFill>
            <a:schemeClr val="accent2"/>
          </a:solidFill>
          <a:ln w="25400" cap="flat" cmpd="sng">
            <a:solidFill>
              <a:srgbClr val="A9072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174"/>
          <p:cNvSpPr txBox="1"/>
          <p:nvPr/>
        </p:nvSpPr>
        <p:spPr>
          <a:xfrm>
            <a:off x="4520555" y="2301875"/>
            <a:ext cx="1320800" cy="292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" sz="1000" b="1">
                <a:solidFill>
                  <a:schemeClr val="dk1"/>
                </a:solidFill>
              </a:rPr>
              <a:t>5/29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" sz="1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presentation</a:t>
            </a:r>
          </a:p>
        </p:txBody>
      </p:sp>
      <p:sp>
        <p:nvSpPr>
          <p:cNvPr id="8" name="Shape 176"/>
          <p:cNvSpPr/>
          <p:nvPr/>
        </p:nvSpPr>
        <p:spPr>
          <a:xfrm>
            <a:off x="10078591" y="2122486"/>
            <a:ext cx="198437" cy="215898"/>
          </a:xfrm>
          <a:custGeom>
            <a:avLst/>
            <a:gdLst/>
            <a:ahLst/>
            <a:cxnLst/>
            <a:rect l="0" t="0" r="0" b="0"/>
            <a:pathLst>
              <a:path w="198438" h="215899" extrusionOk="0">
                <a:moveTo>
                  <a:pt x="0" y="82466"/>
                </a:moveTo>
                <a:lnTo>
                  <a:pt x="75797" y="82467"/>
                </a:lnTo>
                <a:lnTo>
                  <a:pt x="99219" y="0"/>
                </a:lnTo>
                <a:lnTo>
                  <a:pt x="122641" y="82467"/>
                </a:lnTo>
                <a:lnTo>
                  <a:pt x="198438" y="82466"/>
                </a:lnTo>
                <a:lnTo>
                  <a:pt x="137117" y="133433"/>
                </a:lnTo>
                <a:lnTo>
                  <a:pt x="160540" y="215899"/>
                </a:lnTo>
                <a:lnTo>
                  <a:pt x="99219" y="164932"/>
                </a:lnTo>
                <a:lnTo>
                  <a:pt x="37898" y="215899"/>
                </a:lnTo>
                <a:lnTo>
                  <a:pt x="61321" y="133433"/>
                </a:lnTo>
                <a:lnTo>
                  <a:pt x="0" y="82466"/>
                </a:lnTo>
                <a:close/>
              </a:path>
            </a:pathLst>
          </a:custGeom>
          <a:solidFill>
            <a:schemeClr val="accent2"/>
          </a:solidFill>
          <a:ln w="25400" cap="flat" cmpd="sng">
            <a:solidFill>
              <a:srgbClr val="A9072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Shape 177"/>
          <p:cNvCxnSpPr/>
          <p:nvPr/>
        </p:nvCxnSpPr>
        <p:spPr>
          <a:xfrm flipV="1">
            <a:off x="1492052" y="2055811"/>
            <a:ext cx="3761926" cy="503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0" name="Shape 178"/>
          <p:cNvSpPr txBox="1"/>
          <p:nvPr/>
        </p:nvSpPr>
        <p:spPr>
          <a:xfrm>
            <a:off x="2679055" y="2009775"/>
            <a:ext cx="1303337" cy="331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" sz="1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analyze</a:t>
            </a:r>
          </a:p>
        </p:txBody>
      </p:sp>
      <p:cxnSp>
        <p:nvCxnSpPr>
          <p:cNvPr id="11" name="Shape 179"/>
          <p:cNvCxnSpPr/>
          <p:nvPr/>
        </p:nvCxnSpPr>
        <p:spPr>
          <a:xfrm>
            <a:off x="5253980" y="2055811"/>
            <a:ext cx="4302968" cy="503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2" name="Shape 180"/>
          <p:cNvSpPr txBox="1"/>
          <p:nvPr/>
        </p:nvSpPr>
        <p:spPr>
          <a:xfrm>
            <a:off x="6643042" y="2047875"/>
            <a:ext cx="696912" cy="331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" sz="1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</a:p>
        </p:txBody>
      </p:sp>
      <p:cxnSp>
        <p:nvCxnSpPr>
          <p:cNvPr id="13" name="Shape 181"/>
          <p:cNvCxnSpPr/>
          <p:nvPr/>
        </p:nvCxnSpPr>
        <p:spPr>
          <a:xfrm flipV="1">
            <a:off x="5989605" y="2708920"/>
            <a:ext cx="4071399" cy="1883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4" name="Shape 182"/>
          <p:cNvSpPr txBox="1"/>
          <p:nvPr/>
        </p:nvSpPr>
        <p:spPr>
          <a:xfrm>
            <a:off x="6336663" y="2708249"/>
            <a:ext cx="1322400" cy="331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" sz="1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</p:txBody>
      </p:sp>
      <p:cxnSp>
        <p:nvCxnSpPr>
          <p:cNvPr id="15" name="Shape 183"/>
          <p:cNvCxnSpPr/>
          <p:nvPr/>
        </p:nvCxnSpPr>
        <p:spPr>
          <a:xfrm flipV="1">
            <a:off x="6387455" y="3356992"/>
            <a:ext cx="3673549" cy="57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6" name="Shape 184"/>
          <p:cNvSpPr txBox="1"/>
          <p:nvPr/>
        </p:nvSpPr>
        <p:spPr>
          <a:xfrm>
            <a:off x="7568555" y="3357562"/>
            <a:ext cx="488949" cy="331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" sz="1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</a:p>
        </p:txBody>
      </p:sp>
      <p:sp>
        <p:nvSpPr>
          <p:cNvPr id="17" name="Shape 186"/>
          <p:cNvSpPr/>
          <p:nvPr/>
        </p:nvSpPr>
        <p:spPr>
          <a:xfrm>
            <a:off x="7337580" y="2122475"/>
            <a:ext cx="198436" cy="215898"/>
          </a:xfrm>
          <a:custGeom>
            <a:avLst/>
            <a:gdLst/>
            <a:ahLst/>
            <a:cxnLst/>
            <a:rect l="0" t="0" r="0" b="0"/>
            <a:pathLst>
              <a:path w="198437" h="215899" extrusionOk="0">
                <a:moveTo>
                  <a:pt x="0" y="82466"/>
                </a:moveTo>
                <a:lnTo>
                  <a:pt x="75797" y="82467"/>
                </a:lnTo>
                <a:lnTo>
                  <a:pt x="99219" y="0"/>
                </a:lnTo>
                <a:lnTo>
                  <a:pt x="122640" y="82467"/>
                </a:lnTo>
                <a:lnTo>
                  <a:pt x="198437" y="82466"/>
                </a:lnTo>
                <a:lnTo>
                  <a:pt x="137116" y="133433"/>
                </a:lnTo>
                <a:lnTo>
                  <a:pt x="160539" y="215899"/>
                </a:lnTo>
                <a:lnTo>
                  <a:pt x="99219" y="164932"/>
                </a:lnTo>
                <a:lnTo>
                  <a:pt x="37898" y="215899"/>
                </a:lnTo>
                <a:lnTo>
                  <a:pt x="61321" y="133433"/>
                </a:lnTo>
                <a:lnTo>
                  <a:pt x="0" y="82466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7"/>
          <p:cNvSpPr txBox="1"/>
          <p:nvPr/>
        </p:nvSpPr>
        <p:spPr>
          <a:xfrm>
            <a:off x="6776342" y="2301012"/>
            <a:ext cx="1320899" cy="29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" sz="1000" b="1" dirty="0">
                <a:solidFill>
                  <a:schemeClr val="dk1"/>
                </a:solidFill>
              </a:rPr>
              <a:t>6/12</a:t>
            </a: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" sz="1000" b="1" dirty="0">
                <a:solidFill>
                  <a:schemeClr val="dk1"/>
                </a:solidFill>
              </a:rPr>
              <a:t>Prototype demo</a:t>
            </a:r>
          </a:p>
        </p:txBody>
      </p:sp>
      <p:sp>
        <p:nvSpPr>
          <p:cNvPr id="21" name="Shape 187"/>
          <p:cNvSpPr txBox="1"/>
          <p:nvPr/>
        </p:nvSpPr>
        <p:spPr>
          <a:xfrm>
            <a:off x="9844980" y="2132856"/>
            <a:ext cx="1320899" cy="29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" sz="1000" b="1" dirty="0" smtClean="0">
                <a:solidFill>
                  <a:schemeClr val="dk1"/>
                </a:solidFill>
              </a:rPr>
              <a:t>6/</a:t>
            </a:r>
            <a:r>
              <a:rPr lang="en-US" altLang="ko" sz="1000" b="1" dirty="0" smtClean="0">
                <a:solidFill>
                  <a:schemeClr val="dk1"/>
                </a:solidFill>
              </a:rPr>
              <a:t>26</a:t>
            </a: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ko" sz="1000" b="1" dirty="0" smtClean="0">
                <a:solidFill>
                  <a:schemeClr val="dk1"/>
                </a:solidFill>
              </a:rPr>
              <a:t>Final presentation</a:t>
            </a:r>
            <a:endParaRPr lang="ko" sz="10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57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Project resource</a:t>
            </a:r>
          </a:p>
          <a:p>
            <a:pPr lvl="1"/>
            <a:r>
              <a:rPr lang="en-US" altLang="ko-KR" dirty="0"/>
              <a:t>pre-</a:t>
            </a:r>
            <a:r>
              <a:rPr lang="en-US" altLang="ko-KR" dirty="0" err="1"/>
              <a:t>caurse</a:t>
            </a:r>
            <a:r>
              <a:rPr lang="en-US" altLang="ko-KR" dirty="0"/>
              <a:t>: 2 weeks, 5 members, </a:t>
            </a:r>
            <a:r>
              <a:rPr lang="en-US" altLang="ko-KR" dirty="0" err="1"/>
              <a:t>korea</a:t>
            </a:r>
            <a:endParaRPr lang="en-US" altLang="ko-KR" dirty="0"/>
          </a:p>
          <a:p>
            <a:pPr lvl="1"/>
            <a:r>
              <a:rPr lang="en-US" altLang="ko-KR" dirty="0"/>
              <a:t>cause: 5 weeks, 6 members, CMU in </a:t>
            </a:r>
            <a:r>
              <a:rPr lang="en-US" altLang="ko-KR" dirty="0" smtClean="0"/>
              <a:t>USA</a:t>
            </a:r>
          </a:p>
          <a:p>
            <a:r>
              <a:rPr lang="en-US" altLang="ko-KR" dirty="0"/>
              <a:t>Resource plan</a:t>
            </a:r>
          </a:p>
          <a:p>
            <a:pPr lvl="1"/>
            <a:r>
              <a:rPr lang="en-US" altLang="ko-KR" dirty="0"/>
              <a:t>Total 672 hour works are planed</a:t>
            </a:r>
          </a:p>
          <a:p>
            <a:pPr lvl="1"/>
            <a:r>
              <a:rPr lang="en-US" altLang="ko-KR" dirty="0"/>
              <a:t>Architect: 356h(</a:t>
            </a:r>
            <a:r>
              <a:rPr lang="en-US" altLang="ko-KR" dirty="0" err="1"/>
              <a:t>Planing</a:t>
            </a:r>
            <a:r>
              <a:rPr lang="en-US" altLang="ko-KR" dirty="0"/>
              <a:t>, Require analysis, Design, Prototype)</a:t>
            </a:r>
          </a:p>
          <a:p>
            <a:pPr lvl="1"/>
            <a:r>
              <a:rPr lang="en-US" altLang="ko-KR" dirty="0"/>
              <a:t>Development: 181h(Detail design, Implement)</a:t>
            </a:r>
          </a:p>
          <a:p>
            <a:pPr lvl="1"/>
            <a:r>
              <a:rPr lang="en-US" altLang="ko-KR" dirty="0"/>
              <a:t>Test: 135h(component test, Integration Test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012D-DD87-4EE6-9959-B8E2C5F13A34}" type="slidenum">
              <a:rPr lang="ko-KR" altLang="en-US" smtClean="0"/>
              <a:pPr/>
              <a:t>28</a:t>
            </a:fld>
            <a:r>
              <a:rPr lang="en-US" altLang="ko-KR" smtClean="0"/>
              <a:t>/50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plan &amp; Time log</a:t>
            </a:r>
            <a:endParaRPr lang="ko-KR" altLang="en-US" dirty="0"/>
          </a:p>
        </p:txBody>
      </p:sp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4112111"/>
              </p:ext>
            </p:extLst>
          </p:nvPr>
        </p:nvGraphicFramePr>
        <p:xfrm>
          <a:off x="987996" y="3861048"/>
          <a:ext cx="403244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1867966"/>
              </p:ext>
            </p:extLst>
          </p:nvPr>
        </p:nvGraphicFramePr>
        <p:xfrm>
          <a:off x="5956548" y="3789040"/>
          <a:ext cx="4176464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96008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Actual </a:t>
            </a:r>
            <a:r>
              <a:rPr lang="en-US" altLang="ko-KR" dirty="0" smtClean="0"/>
              <a:t>resource</a:t>
            </a:r>
          </a:p>
          <a:p>
            <a:pPr lvl="1"/>
            <a:r>
              <a:rPr lang="en-US" altLang="ko-KR" dirty="0"/>
              <a:t>Total xxx hour worked(xxx hours are overwork than plan)</a:t>
            </a:r>
          </a:p>
          <a:p>
            <a:pPr lvl="1"/>
            <a:r>
              <a:rPr lang="en-US" altLang="ko-KR" dirty="0"/>
              <a:t>Architect: </a:t>
            </a:r>
            <a:r>
              <a:rPr lang="en-US" altLang="ko-KR" dirty="0" err="1"/>
              <a:t>xxxh</a:t>
            </a:r>
            <a:r>
              <a:rPr lang="en-US" altLang="ko-KR" dirty="0"/>
              <a:t>(</a:t>
            </a:r>
            <a:r>
              <a:rPr lang="en-US" altLang="ko-KR" dirty="0" err="1"/>
              <a:t>xxh</a:t>
            </a:r>
            <a:r>
              <a:rPr lang="en-US" altLang="ko-KR" dirty="0"/>
              <a:t> more work than plan) </a:t>
            </a:r>
          </a:p>
          <a:p>
            <a:pPr lvl="2"/>
            <a:r>
              <a:rPr lang="en-US" altLang="ko-KR" dirty="0"/>
              <a:t>Especially decomposition in </a:t>
            </a:r>
            <a:r>
              <a:rPr lang="en-US" altLang="ko-KR" dirty="0" smtClean="0"/>
              <a:t>design </a:t>
            </a:r>
            <a:r>
              <a:rPr lang="en-US" altLang="ko-KR" dirty="0"/>
              <a:t>takes long time</a:t>
            </a:r>
          </a:p>
          <a:p>
            <a:pPr lvl="1"/>
            <a:r>
              <a:rPr lang="en-US" altLang="ko-KR" dirty="0"/>
              <a:t>Development: </a:t>
            </a:r>
            <a:r>
              <a:rPr lang="en-US" altLang="ko-KR" dirty="0" err="1"/>
              <a:t>xxxh</a:t>
            </a:r>
            <a:r>
              <a:rPr lang="en-US" altLang="ko-KR" dirty="0"/>
              <a:t>(Detail design, Implement)</a:t>
            </a:r>
          </a:p>
          <a:p>
            <a:pPr lvl="1"/>
            <a:r>
              <a:rPr lang="en-US" altLang="ko-KR" dirty="0"/>
              <a:t>Test: </a:t>
            </a:r>
            <a:r>
              <a:rPr lang="en-US" altLang="ko-KR" dirty="0" err="1"/>
              <a:t>xxxh</a:t>
            </a:r>
            <a:r>
              <a:rPr lang="en-US" altLang="ko-KR" dirty="0"/>
              <a:t>(</a:t>
            </a:r>
            <a:r>
              <a:rPr lang="en-US" altLang="ko-KR" dirty="0" err="1"/>
              <a:t>xxh</a:t>
            </a:r>
            <a:r>
              <a:rPr lang="en-US" altLang="ko-KR" dirty="0"/>
              <a:t> less work than plan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012D-DD87-4EE6-9959-B8E2C5F13A34}" type="slidenum">
              <a:rPr lang="ko-KR" altLang="en-US" smtClean="0"/>
              <a:pPr/>
              <a:t>29</a:t>
            </a:fld>
            <a:r>
              <a:rPr lang="en-US" altLang="ko-KR" smtClean="0"/>
              <a:t>/50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plan &amp; Time log</a:t>
            </a:r>
            <a:endParaRPr lang="ko-KR" altLang="en-US" dirty="0"/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6182039"/>
              </p:ext>
            </p:extLst>
          </p:nvPr>
        </p:nvGraphicFramePr>
        <p:xfrm>
          <a:off x="915988" y="3645024"/>
          <a:ext cx="417646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Shape 1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524" y="3789040"/>
            <a:ext cx="4464496" cy="26642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564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67916" y="1052736"/>
            <a:ext cx="10513168" cy="5256583"/>
          </a:xfrm>
        </p:spPr>
        <p:txBody>
          <a:bodyPr>
            <a:normAutofit/>
          </a:bodyPr>
          <a:lstStyle/>
          <a:p>
            <a:r>
              <a:rPr lang="en-US" altLang="ko-KR" dirty="0"/>
              <a:t>Business </a:t>
            </a:r>
            <a:r>
              <a:rPr lang="en-US" altLang="ko-KR" dirty="0" smtClean="0"/>
              <a:t>Context</a:t>
            </a:r>
          </a:p>
          <a:p>
            <a:pPr lvl="1"/>
            <a:r>
              <a:rPr lang="en-US" altLang="ko-KR" dirty="0"/>
              <a:t>Strategy</a:t>
            </a:r>
          </a:p>
          <a:p>
            <a:pPr lvl="2"/>
            <a:r>
              <a:rPr lang="en-US" altLang="ko-KR" dirty="0"/>
              <a:t>Building “</a:t>
            </a:r>
            <a:r>
              <a:rPr lang="en-US" altLang="ko-KR" dirty="0" err="1"/>
              <a:t>IoT</a:t>
            </a:r>
            <a:r>
              <a:rPr lang="en-US" altLang="ko-KR" dirty="0"/>
              <a:t> Ecosystem Infrastructure” to provide benefits to stakeholders</a:t>
            </a:r>
            <a:r>
              <a:rPr lang="en-US" altLang="ko-KR" dirty="0" smtClean="0"/>
              <a:t>.</a:t>
            </a:r>
          </a:p>
          <a:p>
            <a:pPr marL="914400" lvl="2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/>
              <a:t>. Easy installation for </a:t>
            </a:r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en-US" altLang="ko-KR" dirty="0" smtClean="0"/>
              <a:t>nodes</a:t>
            </a:r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/>
              <a:t>. Utilizing cost competitive </a:t>
            </a:r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en-US" altLang="ko-KR" dirty="0" smtClean="0"/>
              <a:t>products </a:t>
            </a:r>
          </a:p>
          <a:p>
            <a:pPr lvl="1"/>
            <a:r>
              <a:rPr lang="en-US" altLang="ko-KR" dirty="0"/>
              <a:t>Future direction</a:t>
            </a:r>
          </a:p>
          <a:p>
            <a:pPr lvl="2"/>
            <a:r>
              <a:rPr lang="en-US" altLang="ko-KR" dirty="0"/>
              <a:t>Provide a standard framework to facilitate 3rd party application development </a:t>
            </a:r>
          </a:p>
          <a:p>
            <a:pPr lvl="2"/>
            <a:r>
              <a:rPr lang="en-US" altLang="ko-KR" dirty="0"/>
              <a:t>Support future data mining &amp; analysis</a:t>
            </a:r>
          </a:p>
          <a:p>
            <a:pPr lvl="1"/>
            <a:r>
              <a:rPr lang="en-US" altLang="ko-KR" dirty="0"/>
              <a:t>Profit </a:t>
            </a:r>
            <a:r>
              <a:rPr lang="en-US" altLang="ko-KR" dirty="0" smtClean="0"/>
              <a:t>Model</a:t>
            </a:r>
          </a:p>
          <a:p>
            <a:pPr lvl="2"/>
            <a:r>
              <a:rPr lang="en-US" altLang="ko-KR" dirty="0"/>
              <a:t>Receive fee from the app. developer according to </a:t>
            </a:r>
            <a:r>
              <a:rPr lang="en-US" altLang="ko-KR" dirty="0" smtClean="0"/>
              <a:t>their </a:t>
            </a:r>
            <a:r>
              <a:rPr lang="en-US" altLang="ko-KR" dirty="0"/>
              <a:t>permission of access </a:t>
            </a:r>
            <a:r>
              <a:rPr lang="en-US" altLang="ko-KR" dirty="0" smtClean="0"/>
              <a:t>level</a:t>
            </a:r>
          </a:p>
          <a:p>
            <a:pPr lvl="2"/>
            <a:r>
              <a:rPr lang="en-US" altLang="ko-KR" dirty="0"/>
              <a:t>The expansion of ecosystem brings more </a:t>
            </a:r>
            <a:r>
              <a:rPr lang="en-US" altLang="ko-KR" dirty="0" smtClean="0"/>
              <a:t>profits  </a:t>
            </a:r>
          </a:p>
          <a:p>
            <a:pPr lvl="2"/>
            <a:endParaRPr lang="en-US" altLang="ko-KR" dirty="0" smtClean="0"/>
          </a:p>
          <a:p>
            <a:r>
              <a:rPr lang="en-US" altLang="ko-KR" dirty="0"/>
              <a:t>Market Context</a:t>
            </a:r>
          </a:p>
          <a:p>
            <a:pPr lvl="1"/>
            <a:r>
              <a:rPr lang="en-US" altLang="ko-KR" dirty="0"/>
              <a:t>Time to </a:t>
            </a:r>
            <a:r>
              <a:rPr lang="en-US" altLang="ko-KR" dirty="0" smtClean="0"/>
              <a:t>market</a:t>
            </a:r>
          </a:p>
          <a:p>
            <a:pPr lvl="2"/>
            <a:r>
              <a:rPr lang="en-US" altLang="ko-KR" dirty="0"/>
              <a:t>This product should be developed and delivered within 5 weeks.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012D-DD87-4EE6-9959-B8E2C5F13A34}" type="slidenum">
              <a:rPr lang="ko-KR" altLang="en-US" smtClean="0"/>
              <a:pPr/>
              <a:t>3</a:t>
            </a:fld>
            <a:r>
              <a:rPr lang="en-US" altLang="ko-KR" smtClean="0"/>
              <a:t>/50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Context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667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012D-DD87-4EE6-9959-B8E2C5F13A34}" type="slidenum">
              <a:rPr lang="ko-KR" altLang="en-US" smtClean="0"/>
              <a:pPr/>
              <a:t>30</a:t>
            </a:fld>
            <a:r>
              <a:rPr lang="en-US" altLang="ko-KR" smtClean="0"/>
              <a:t>/50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Lessons &amp; Learned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052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012D-DD87-4EE6-9959-B8E2C5F13A34}" type="slidenum">
              <a:rPr lang="ko-KR" altLang="en-US" smtClean="0"/>
              <a:pPr/>
              <a:t>31</a:t>
            </a:fld>
            <a:r>
              <a:rPr lang="en-US" altLang="ko-KR" smtClean="0"/>
              <a:t>/50</a:t>
            </a: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565648" y="2960948"/>
            <a:ext cx="7920880" cy="9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" sz="3400" dirty="0" err="1" smtClean="0"/>
              <a:t>Appendixs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2035301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012D-DD87-4EE6-9959-B8E2C5F13A34}" type="slidenum">
              <a:rPr lang="ko-KR" altLang="en-US" smtClean="0"/>
              <a:pPr/>
              <a:t>32</a:t>
            </a:fld>
            <a:r>
              <a:rPr lang="en-US" altLang="ko-KR" smtClean="0"/>
              <a:t>/50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Appendix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83271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012D-DD87-4EE6-9959-B8E2C5F13A34}" type="slidenum">
              <a:rPr lang="ko-KR" altLang="en-US" smtClean="0"/>
              <a:pPr/>
              <a:t>33</a:t>
            </a:fld>
            <a:r>
              <a:rPr lang="en-US" altLang="ko-KR" smtClean="0"/>
              <a:t>/50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735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/>
          <p:cNvSpPr/>
          <p:nvPr/>
        </p:nvSpPr>
        <p:spPr>
          <a:xfrm>
            <a:off x="1780084" y="2996952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1420044" y="2996952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220244" y="2996952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2860204" y="2996952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016046" y="3356992"/>
            <a:ext cx="762013" cy="21602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파일럿시작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939845" y="3429000"/>
            <a:ext cx="76201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778058" y="3501008"/>
            <a:ext cx="152403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625656" y="3573016"/>
            <a:ext cx="304805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직선 연결선 42"/>
          <p:cNvCxnSpPr>
            <a:stCxn id="39" idx="3"/>
            <a:endCxn id="41" idx="0"/>
          </p:cNvCxnSpPr>
          <p:nvPr/>
        </p:nvCxnSpPr>
        <p:spPr>
          <a:xfrm>
            <a:off x="1016046" y="3573016"/>
            <a:ext cx="76201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1" idx="0"/>
            <a:endCxn id="87" idx="2"/>
          </p:cNvCxnSpPr>
          <p:nvPr/>
        </p:nvCxnSpPr>
        <p:spPr>
          <a:xfrm flipV="1">
            <a:off x="1778059" y="3212976"/>
            <a:ext cx="2025" cy="36004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2356148" y="3429000"/>
            <a:ext cx="76201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194362" y="3501008"/>
            <a:ext cx="152403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041959" y="3573016"/>
            <a:ext cx="304805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60004" y="2996952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2140124" y="2996952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2500164" y="2996952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3580284" y="2996952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3940324" y="2996952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300364" y="2996952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4660404" y="2996952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5020444" y="2996952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5380484" y="2996952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5740524" y="2996952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6100564" y="2996952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6460604" y="2996952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6820644" y="2996952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7180684" y="2996952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7540724" y="2996952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7900764" y="2996952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8260804" y="2996952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8620844" y="2996952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8980884" y="2996952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9340924" y="2996952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9700964" y="2996952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0061004" y="2996952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10421044" y="2996952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564060" y="3140968"/>
            <a:ext cx="432048" cy="7200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56206" y="3356992"/>
            <a:ext cx="762013" cy="21602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파일럿종료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2380005" y="3429000"/>
            <a:ext cx="76201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218218" y="3501008"/>
            <a:ext cx="152403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065816" y="3573016"/>
            <a:ext cx="304805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3" name="직선 연결선 92"/>
          <p:cNvCxnSpPr>
            <a:stCxn id="90" idx="3"/>
            <a:endCxn id="92" idx="0"/>
          </p:cNvCxnSpPr>
          <p:nvPr/>
        </p:nvCxnSpPr>
        <p:spPr>
          <a:xfrm>
            <a:off x="2456206" y="3573016"/>
            <a:ext cx="76201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92" idx="0"/>
            <a:endCxn id="95" idx="2"/>
          </p:cNvCxnSpPr>
          <p:nvPr/>
        </p:nvCxnSpPr>
        <p:spPr>
          <a:xfrm flipV="1">
            <a:off x="3218219" y="3212976"/>
            <a:ext cx="2025" cy="36004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3004220" y="3140968"/>
            <a:ext cx="432048" cy="7200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076228" y="3429000"/>
            <a:ext cx="76201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914442" y="3501008"/>
            <a:ext cx="152403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762039" y="3573016"/>
            <a:ext cx="304805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3220244" y="3573016"/>
            <a:ext cx="762013" cy="21602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인력투입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3004220" y="3645024"/>
            <a:ext cx="148209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938298" y="3501008"/>
            <a:ext cx="152403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796308" y="3789040"/>
            <a:ext cx="304805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3" name="직선 연결선 102"/>
          <p:cNvCxnSpPr>
            <a:stCxn id="100" idx="3"/>
            <a:endCxn id="102" idx="0"/>
          </p:cNvCxnSpPr>
          <p:nvPr/>
        </p:nvCxnSpPr>
        <p:spPr>
          <a:xfrm>
            <a:off x="3152429" y="3789040"/>
            <a:ext cx="79628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102" idx="0"/>
            <a:endCxn id="105" idx="2"/>
          </p:cNvCxnSpPr>
          <p:nvPr/>
        </p:nvCxnSpPr>
        <p:spPr>
          <a:xfrm flipH="1" flipV="1">
            <a:off x="3940324" y="3212976"/>
            <a:ext cx="8387" cy="57606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3724300" y="3140968"/>
            <a:ext cx="432048" cy="7200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436268" y="3717032"/>
            <a:ext cx="76201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4274482" y="3789040"/>
            <a:ext cx="152403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4122079" y="3861048"/>
            <a:ext cx="304805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3580284" y="3861048"/>
            <a:ext cx="762013" cy="21602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릴리즈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시작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3364260" y="3933056"/>
            <a:ext cx="148209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4298338" y="3789040"/>
            <a:ext cx="152403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156348" y="4077072"/>
            <a:ext cx="304805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0" name="직선 연결선 119"/>
          <p:cNvCxnSpPr>
            <a:stCxn id="117" idx="3"/>
            <a:endCxn id="119" idx="0"/>
          </p:cNvCxnSpPr>
          <p:nvPr/>
        </p:nvCxnSpPr>
        <p:spPr>
          <a:xfrm>
            <a:off x="3512469" y="4077072"/>
            <a:ext cx="79628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119" idx="0"/>
            <a:endCxn id="122" idx="2"/>
          </p:cNvCxnSpPr>
          <p:nvPr/>
        </p:nvCxnSpPr>
        <p:spPr>
          <a:xfrm flipH="1" flipV="1">
            <a:off x="4291980" y="3212976"/>
            <a:ext cx="16771" cy="86409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4075956" y="3140968"/>
            <a:ext cx="432048" cy="7200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1060004" y="4365104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1420044" y="4365104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128" name="직사각형 127"/>
          <p:cNvSpPr/>
          <p:nvPr/>
        </p:nvSpPr>
        <p:spPr>
          <a:xfrm>
            <a:off x="1780084" y="4365104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2140124" y="4365104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2500164" y="4365104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2860204" y="4365104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3220244" y="4365104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133" name="직사각형 132"/>
          <p:cNvSpPr/>
          <p:nvPr/>
        </p:nvSpPr>
        <p:spPr>
          <a:xfrm>
            <a:off x="3580284" y="4365104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3940324" y="4365104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135" name="직사각형 134"/>
          <p:cNvSpPr/>
          <p:nvPr/>
        </p:nvSpPr>
        <p:spPr>
          <a:xfrm>
            <a:off x="4300364" y="4365104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136" name="직사각형 135"/>
          <p:cNvSpPr/>
          <p:nvPr/>
        </p:nvSpPr>
        <p:spPr>
          <a:xfrm>
            <a:off x="4660404" y="4365104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137" name="직사각형 136"/>
          <p:cNvSpPr/>
          <p:nvPr/>
        </p:nvSpPr>
        <p:spPr>
          <a:xfrm>
            <a:off x="5020444" y="4365104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138" name="직사각형 137"/>
          <p:cNvSpPr/>
          <p:nvPr/>
        </p:nvSpPr>
        <p:spPr>
          <a:xfrm>
            <a:off x="1060004" y="4581128"/>
            <a:ext cx="2880320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프로젝트준비</a:t>
            </a:r>
          </a:p>
        </p:txBody>
      </p:sp>
      <p:sp>
        <p:nvSpPr>
          <p:cNvPr id="139" name="직사각형 138"/>
          <p:cNvSpPr/>
          <p:nvPr/>
        </p:nvSpPr>
        <p:spPr>
          <a:xfrm>
            <a:off x="1060004" y="4869160"/>
            <a:ext cx="720080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기획</a:t>
            </a:r>
          </a:p>
        </p:txBody>
      </p:sp>
      <p:sp>
        <p:nvSpPr>
          <p:cNvPr id="140" name="직사각형 139"/>
          <p:cNvSpPr/>
          <p:nvPr/>
        </p:nvSpPr>
        <p:spPr>
          <a:xfrm>
            <a:off x="1780084" y="4869160"/>
            <a:ext cx="1440160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파일럿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3220244" y="4869160"/>
            <a:ext cx="720080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수행업체선정</a:t>
            </a:r>
          </a:p>
        </p:txBody>
      </p:sp>
      <p:sp>
        <p:nvSpPr>
          <p:cNvPr id="142" name="직사각형 141"/>
          <p:cNvSpPr/>
          <p:nvPr/>
        </p:nvSpPr>
        <p:spPr>
          <a:xfrm>
            <a:off x="3220244" y="5013176"/>
            <a:ext cx="1080120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프로젝트준비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3940324" y="4869160"/>
            <a:ext cx="360040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팀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웍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5380484" y="4365104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5740524" y="4365104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6100564" y="4365104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6460604" y="4365104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6820644" y="4365104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7180684" y="4365104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150" name="직사각형 149"/>
          <p:cNvSpPr/>
          <p:nvPr/>
        </p:nvSpPr>
        <p:spPr>
          <a:xfrm>
            <a:off x="7540724" y="4365104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151" name="직사각형 150"/>
          <p:cNvSpPr/>
          <p:nvPr/>
        </p:nvSpPr>
        <p:spPr>
          <a:xfrm>
            <a:off x="7900764" y="4365104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8260804" y="4365104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153" name="직사각형 152"/>
          <p:cNvSpPr/>
          <p:nvPr/>
        </p:nvSpPr>
        <p:spPr>
          <a:xfrm>
            <a:off x="8620844" y="4365104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154" name="직사각형 153"/>
          <p:cNvSpPr/>
          <p:nvPr/>
        </p:nvSpPr>
        <p:spPr>
          <a:xfrm>
            <a:off x="8980884" y="4365104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155" name="직사각형 154"/>
          <p:cNvSpPr/>
          <p:nvPr/>
        </p:nvSpPr>
        <p:spPr>
          <a:xfrm>
            <a:off x="9340924" y="4365104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3940324" y="4581128"/>
            <a:ext cx="6840760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프로젝트준비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9700964" y="4365104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10061004" y="4365104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10421044" y="4365104"/>
            <a:ext cx="36004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160" name="직사각형 159"/>
          <p:cNvSpPr/>
          <p:nvPr/>
        </p:nvSpPr>
        <p:spPr>
          <a:xfrm>
            <a:off x="4301952" y="4869160"/>
            <a:ext cx="1078532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대출시스템</a:t>
            </a:r>
          </a:p>
        </p:txBody>
      </p:sp>
      <p:sp>
        <p:nvSpPr>
          <p:cNvPr id="161" name="직사각형 160"/>
          <p:cNvSpPr/>
          <p:nvPr/>
        </p:nvSpPr>
        <p:spPr>
          <a:xfrm>
            <a:off x="5380484" y="4869160"/>
            <a:ext cx="1080120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채권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영업</a:t>
            </a:r>
          </a:p>
        </p:txBody>
      </p:sp>
      <p:sp>
        <p:nvSpPr>
          <p:cNvPr id="163" name="직사각형 162"/>
          <p:cNvSpPr/>
          <p:nvPr/>
        </p:nvSpPr>
        <p:spPr>
          <a:xfrm>
            <a:off x="6460604" y="4869160"/>
            <a:ext cx="1080120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서비스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콜센터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Hpg</a:t>
            </a:r>
            <a:endParaRPr lang="ko-KR" altLang="en-US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7540724" y="4869160"/>
            <a:ext cx="1080120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회계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통계</a:t>
            </a:r>
          </a:p>
        </p:txBody>
      </p:sp>
      <p:sp>
        <p:nvSpPr>
          <p:cNvPr id="165" name="직사각형 164"/>
          <p:cNvSpPr/>
          <p:nvPr/>
        </p:nvSpPr>
        <p:spPr>
          <a:xfrm>
            <a:off x="8620844" y="4869160"/>
            <a:ext cx="1080120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일괄</a:t>
            </a:r>
          </a:p>
        </p:txBody>
      </p:sp>
      <p:sp>
        <p:nvSpPr>
          <p:cNvPr id="166" name="직사각형 165"/>
          <p:cNvSpPr/>
          <p:nvPr/>
        </p:nvSpPr>
        <p:spPr>
          <a:xfrm>
            <a:off x="9700964" y="4869160"/>
            <a:ext cx="1080120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일괄</a:t>
            </a:r>
          </a:p>
        </p:txBody>
      </p:sp>
      <p:sp>
        <p:nvSpPr>
          <p:cNvPr id="167" name="직사각형 166"/>
          <p:cNvSpPr/>
          <p:nvPr/>
        </p:nvSpPr>
        <p:spPr>
          <a:xfrm>
            <a:off x="3220244" y="5301208"/>
            <a:ext cx="7560840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아키텍처 설계 및 시행</a:t>
            </a:r>
          </a:p>
        </p:txBody>
      </p:sp>
      <p:sp>
        <p:nvSpPr>
          <p:cNvPr id="168" name="직사각형 167"/>
          <p:cNvSpPr/>
          <p:nvPr/>
        </p:nvSpPr>
        <p:spPr>
          <a:xfrm>
            <a:off x="5380484" y="5373216"/>
            <a:ext cx="1080120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대외인테페이스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보안</a:t>
            </a:r>
          </a:p>
        </p:txBody>
      </p:sp>
      <p:sp>
        <p:nvSpPr>
          <p:cNvPr id="171" name="직사각형 170"/>
          <p:cNvSpPr/>
          <p:nvPr/>
        </p:nvSpPr>
        <p:spPr>
          <a:xfrm>
            <a:off x="216024" y="2996952"/>
            <a:ext cx="7719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172" name="직사각형 171"/>
          <p:cNvSpPr/>
          <p:nvPr/>
        </p:nvSpPr>
        <p:spPr>
          <a:xfrm>
            <a:off x="216024" y="2780928"/>
            <a:ext cx="7719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릴리스</a:t>
            </a:r>
          </a:p>
        </p:txBody>
      </p:sp>
      <p:sp>
        <p:nvSpPr>
          <p:cNvPr id="173" name="직사각형 172"/>
          <p:cNvSpPr/>
          <p:nvPr/>
        </p:nvSpPr>
        <p:spPr>
          <a:xfrm>
            <a:off x="216024" y="2564904"/>
            <a:ext cx="7719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연도</a:t>
            </a:r>
          </a:p>
        </p:txBody>
      </p:sp>
      <p:sp>
        <p:nvSpPr>
          <p:cNvPr id="174" name="직사각형 173"/>
          <p:cNvSpPr/>
          <p:nvPr/>
        </p:nvSpPr>
        <p:spPr>
          <a:xfrm>
            <a:off x="216024" y="3212976"/>
            <a:ext cx="771972" cy="11521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주요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216024" y="4365104"/>
            <a:ext cx="7719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</a:p>
        </p:txBody>
      </p:sp>
      <p:sp>
        <p:nvSpPr>
          <p:cNvPr id="176" name="직사각형 175"/>
          <p:cNvSpPr/>
          <p:nvPr/>
        </p:nvSpPr>
        <p:spPr>
          <a:xfrm>
            <a:off x="216024" y="4581128"/>
            <a:ext cx="771972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구분</a:t>
            </a:r>
          </a:p>
        </p:txBody>
      </p:sp>
      <p:sp>
        <p:nvSpPr>
          <p:cNvPr id="177" name="직사각형 176"/>
          <p:cNvSpPr/>
          <p:nvPr/>
        </p:nvSpPr>
        <p:spPr>
          <a:xfrm>
            <a:off x="216024" y="4869160"/>
            <a:ext cx="771972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마일스톤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2140124" y="5445224"/>
            <a:ext cx="720080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1" name="직선 연결선 190"/>
          <p:cNvCxnSpPr>
            <a:stCxn id="140" idx="2"/>
            <a:endCxn id="189" idx="0"/>
          </p:cNvCxnSpPr>
          <p:nvPr/>
        </p:nvCxnSpPr>
        <p:spPr>
          <a:xfrm>
            <a:off x="2500164" y="5157192"/>
            <a:ext cx="0" cy="2880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직사각형 191"/>
          <p:cNvSpPr/>
          <p:nvPr/>
        </p:nvSpPr>
        <p:spPr>
          <a:xfrm>
            <a:off x="2284140" y="5301208"/>
            <a:ext cx="216024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4" name="직선 화살표 연결선 193"/>
          <p:cNvCxnSpPr>
            <a:stCxn id="192" idx="3"/>
            <a:endCxn id="167" idx="1"/>
          </p:cNvCxnSpPr>
          <p:nvPr/>
        </p:nvCxnSpPr>
        <p:spPr>
          <a:xfrm>
            <a:off x="2500164" y="5445224"/>
            <a:ext cx="72008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012D-DD87-4EE6-9959-B8E2C5F13A34}" type="slidenum">
              <a:rPr lang="ko-KR" altLang="en-US" smtClean="0"/>
              <a:pPr/>
              <a:t>34</a:t>
            </a:fld>
            <a:r>
              <a:rPr lang="en-US" altLang="ko-KR" smtClean="0"/>
              <a:t>/50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828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67916" y="1052736"/>
            <a:ext cx="10513168" cy="5256583"/>
          </a:xfrm>
        </p:spPr>
        <p:txBody>
          <a:bodyPr/>
          <a:lstStyle/>
          <a:p>
            <a:r>
              <a:rPr lang="en-US" altLang="ko-KR" dirty="0"/>
              <a:t>Technical </a:t>
            </a:r>
            <a:r>
              <a:rPr lang="en-US" altLang="ko-KR" dirty="0" smtClean="0"/>
              <a:t>Context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/>
              <a:t>Should support machine-to-person interaction model(M2P) and machine-to-machine(M2M) interaction models.</a:t>
            </a:r>
          </a:p>
          <a:p>
            <a:pPr lvl="1"/>
            <a:r>
              <a:rPr lang="en-US" altLang="ko-KR" dirty="0"/>
              <a:t>The system has to support </a:t>
            </a:r>
            <a:r>
              <a:rPr lang="en-US" altLang="ko-KR" dirty="0" err="1"/>
              <a:t>IoT</a:t>
            </a:r>
            <a:r>
              <a:rPr lang="en-US" altLang="ko-KR" dirty="0"/>
              <a:t> nodes at least 10 years.</a:t>
            </a:r>
          </a:p>
          <a:p>
            <a:pPr lvl="1"/>
            <a:r>
              <a:rPr lang="en-US" altLang="ko-KR" dirty="0"/>
              <a:t>Privacy and security are required considerations for </a:t>
            </a:r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en-US" altLang="ko-KR" dirty="0" smtClean="0"/>
              <a:t>Environment</a:t>
            </a:r>
          </a:p>
          <a:p>
            <a:pPr lvl="1"/>
            <a:r>
              <a:rPr lang="en-US" altLang="ko-KR" dirty="0"/>
              <a:t>System should make it easy to add emerging protocols.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012D-DD87-4EE6-9959-B8E2C5F13A34}" type="slidenum">
              <a:rPr lang="ko-KR" altLang="en-US" smtClean="0"/>
              <a:pPr/>
              <a:t>4</a:t>
            </a:fld>
            <a:r>
              <a:rPr lang="en-US" altLang="ko-KR" smtClean="0"/>
              <a:t>/50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Project </a:t>
            </a:r>
            <a:r>
              <a:rPr lang="en-US" altLang="ko-KR" dirty="0" smtClean="0"/>
              <a:t>Context</a:t>
            </a:r>
            <a:endParaRPr lang="ko-KR" altLang="en-US" dirty="0"/>
          </a:p>
        </p:txBody>
      </p:sp>
      <p:graphicFrame>
        <p:nvGraphicFramePr>
          <p:cNvPr id="5" name="Shape 53"/>
          <p:cNvGraphicFramePr/>
          <p:nvPr>
            <p:extLst>
              <p:ext uri="{D42A27DB-BD31-4B8C-83A1-F6EECF244321}">
                <p14:modId xmlns:p14="http://schemas.microsoft.com/office/powerpoint/2010/main" val="473741507"/>
              </p:ext>
            </p:extLst>
          </p:nvPr>
        </p:nvGraphicFramePr>
        <p:xfrm>
          <a:off x="1155952" y="1638792"/>
          <a:ext cx="8112964" cy="1718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64293"/>
                <a:gridCol w="1979555"/>
                <a:gridCol w="2021924"/>
                <a:gridCol w="2047192"/>
              </a:tblGrid>
              <a:tr h="42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600" b="1" dirty="0">
                          <a:solidFill>
                            <a:schemeClr val="dk1"/>
                          </a:solidFill>
                        </a:rPr>
                        <a:t>Elements</a:t>
                      </a:r>
                    </a:p>
                  </a:txBody>
                  <a:tcPr marL="91450" marR="91450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68750"/>
                        <a:buFont typeface="Arial"/>
                        <a:buNone/>
                      </a:pPr>
                      <a:r>
                        <a:rPr lang="ko" sz="1600" b="1" dirty="0"/>
                        <a:t>Terminal</a:t>
                      </a:r>
                    </a:p>
                  </a:txBody>
                  <a:tcPr marL="91450" marR="91450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68750"/>
                        <a:buFont typeface="Arial"/>
                        <a:buNone/>
                      </a:pPr>
                      <a:r>
                        <a:rPr lang="ko" sz="1600" b="1"/>
                        <a:t>System</a:t>
                      </a:r>
                    </a:p>
                  </a:txBody>
                  <a:tcPr marL="91450" marR="91450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68750"/>
                        <a:buFont typeface="Arial"/>
                        <a:buNone/>
                      </a:pPr>
                      <a:r>
                        <a:rPr lang="ko" sz="1600" b="1"/>
                        <a:t>SA Node</a:t>
                      </a:r>
                    </a:p>
                  </a:txBody>
                  <a:tcPr marL="91450" marR="91450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2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600" b="1" dirty="0">
                          <a:solidFill>
                            <a:schemeClr val="dk1"/>
                          </a:solidFill>
                        </a:rPr>
                        <a:t>Device Type</a:t>
                      </a:r>
                    </a:p>
                  </a:txBody>
                  <a:tcPr marL="91450" marR="91450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dirty="0"/>
                        <a:t>Mobile and PC</a:t>
                      </a:r>
                    </a:p>
                  </a:txBody>
                  <a:tcPr marL="91450" marR="91450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Server (PC)</a:t>
                      </a:r>
                    </a:p>
                  </a:txBody>
                  <a:tcPr marL="91450" marR="91450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/>
                        <a:t>Sensor, Actuator</a:t>
                      </a:r>
                    </a:p>
                  </a:txBody>
                  <a:tcPr marL="91450" marR="91450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2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600" b="1">
                          <a:solidFill>
                            <a:schemeClr val="dk1"/>
                          </a:solidFill>
                        </a:rPr>
                        <a:t>Language</a:t>
                      </a:r>
                    </a:p>
                  </a:txBody>
                  <a:tcPr marL="91450" marR="91450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6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Java</a:t>
                      </a:r>
                    </a:p>
                  </a:txBody>
                  <a:tcPr marL="91450" marR="91450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6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Java</a:t>
                      </a:r>
                    </a:p>
                  </a:txBody>
                  <a:tcPr marL="91450" marR="91450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600" dirty="0"/>
                        <a:t>Arduino Language</a:t>
                      </a:r>
                    </a:p>
                  </a:txBody>
                  <a:tcPr marL="91450" marR="91450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2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600" b="1" dirty="0">
                          <a:solidFill>
                            <a:schemeClr val="dk1"/>
                          </a:solidFill>
                        </a:rPr>
                        <a:t>Development Tools</a:t>
                      </a:r>
                    </a:p>
                  </a:txBody>
                  <a:tcPr marL="91450" marR="91450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6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Eclipse IDE</a:t>
                      </a:r>
                    </a:p>
                  </a:txBody>
                  <a:tcPr marL="91450" marR="91450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6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Eclipse IDE</a:t>
                      </a:r>
                    </a:p>
                  </a:txBody>
                  <a:tcPr marL="91450" marR="91450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6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Arduino IDE</a:t>
                      </a:r>
                    </a:p>
                  </a:txBody>
                  <a:tcPr marL="91450" marR="91450" marT="45700" marB="457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68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67916" y="1052736"/>
            <a:ext cx="10513168" cy="5328591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Organizational Context</a:t>
            </a:r>
          </a:p>
          <a:p>
            <a:pPr lvl="1"/>
            <a:r>
              <a:rPr lang="en-US" altLang="ko-KR" dirty="0"/>
              <a:t>The team is composed with 6 </a:t>
            </a:r>
            <a:r>
              <a:rPr lang="en-US" altLang="ko-KR" dirty="0" smtClean="0"/>
              <a:t>members</a:t>
            </a:r>
          </a:p>
          <a:p>
            <a:pPr lvl="2"/>
            <a:r>
              <a:rPr lang="en-US" altLang="ko-KR" dirty="0" smtClean="0"/>
              <a:t>Design </a:t>
            </a:r>
            <a:r>
              <a:rPr lang="en-US" altLang="ko-KR" dirty="0"/>
              <a:t>: all together</a:t>
            </a:r>
          </a:p>
          <a:p>
            <a:pPr lvl="2"/>
            <a:r>
              <a:rPr lang="en-US" altLang="ko-KR" dirty="0" smtClean="0"/>
              <a:t>Test </a:t>
            </a:r>
            <a:r>
              <a:rPr lang="en-US" altLang="ko-KR" dirty="0"/>
              <a:t>and verification : each member who developed the component will do unit test and verification</a:t>
            </a:r>
          </a:p>
          <a:p>
            <a:pPr lvl="2"/>
            <a:r>
              <a:rPr lang="en-US" altLang="ko-KR" dirty="0"/>
              <a:t>Integration test : all </a:t>
            </a:r>
            <a:r>
              <a:rPr lang="en-US" altLang="ko-KR" dirty="0" smtClean="0"/>
              <a:t>together</a:t>
            </a:r>
          </a:p>
          <a:p>
            <a:pPr lvl="2"/>
            <a:r>
              <a:rPr lang="en-US" altLang="ko-KR" dirty="0" smtClean="0"/>
              <a:t>Responsibility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Organizational Culture</a:t>
            </a:r>
          </a:p>
          <a:p>
            <a:pPr lvl="2"/>
            <a:r>
              <a:rPr lang="en-US" altLang="ko-KR" dirty="0"/>
              <a:t>Members will be responsible and accountable for their individual area. </a:t>
            </a:r>
          </a:p>
          <a:p>
            <a:pPr lvl="2"/>
            <a:r>
              <a:rPr lang="en-US" altLang="ko-KR" dirty="0"/>
              <a:t>Stand-up meeting at each day before starting work.</a:t>
            </a:r>
          </a:p>
          <a:p>
            <a:pPr lvl="2"/>
            <a:r>
              <a:rPr lang="en-US" altLang="ko-KR" dirty="0"/>
              <a:t>Facilitate collaboration and team building through group lunch approach.</a:t>
            </a:r>
          </a:p>
          <a:p>
            <a:pPr lvl="2"/>
            <a:r>
              <a:rPr lang="en-US" altLang="ko-KR" dirty="0"/>
              <a:t>Work 5 days a week for 5 </a:t>
            </a:r>
            <a:r>
              <a:rPr lang="en-US" altLang="ko-KR" dirty="0" smtClean="0"/>
              <a:t>weeks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012D-DD87-4EE6-9959-B8E2C5F13A34}" type="slidenum">
              <a:rPr lang="ko-KR" altLang="en-US" smtClean="0"/>
              <a:pPr/>
              <a:t>5</a:t>
            </a:fld>
            <a:r>
              <a:rPr lang="en-US" altLang="ko-KR" smtClean="0"/>
              <a:t>/50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Project </a:t>
            </a:r>
            <a:r>
              <a:rPr lang="en-US" altLang="ko-KR" dirty="0" smtClean="0"/>
              <a:t>Context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164460" y="2924944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Management</a:t>
            </a:r>
            <a:endParaRPr lang="ko-KR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64460" y="3212976"/>
            <a:ext cx="1440160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Jongsoo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Oh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64460" y="3789040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Developer(Server)</a:t>
            </a:r>
            <a:endParaRPr lang="ko-KR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64460" y="4077072"/>
            <a:ext cx="1440160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Youngsoo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Choi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892652" y="3789040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Developer(Node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92652" y="4077072"/>
            <a:ext cx="1440160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Sangjun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Jung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692852" y="3789040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Developer(Terminal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692852" y="4077072"/>
            <a:ext cx="1440160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Swapan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Pati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64260" y="3789040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Architectural Design</a:t>
            </a:r>
            <a:endParaRPr lang="ko-KR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64260" y="4077072"/>
            <a:ext cx="1440160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Hoejung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Yun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564060" y="3789040"/>
            <a:ext cx="144016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Architectural Design</a:t>
            </a:r>
            <a:endParaRPr lang="ko-KR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64060" y="4077072"/>
            <a:ext cx="1440160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Jinsuk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Oh</a:t>
            </a:r>
          </a:p>
        </p:txBody>
      </p:sp>
    </p:spTree>
    <p:extLst>
      <p:ext uri="{BB962C8B-B14F-4D97-AF65-F5344CB8AC3E}">
        <p14:creationId xmlns:p14="http://schemas.microsoft.com/office/powerpoint/2010/main" val="352056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Functional Requirement (1/2)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012D-DD87-4EE6-9959-B8E2C5F13A34}" type="slidenum">
              <a:rPr lang="ko-KR" altLang="en-US" smtClean="0"/>
              <a:pPr/>
              <a:t>6</a:t>
            </a:fld>
            <a:r>
              <a:rPr lang="en-US" altLang="ko-KR" smtClean="0"/>
              <a:t>/50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Architectural </a:t>
            </a:r>
            <a:r>
              <a:rPr lang="en-US" altLang="ko-KR" dirty="0" smtClean="0"/>
              <a:t>Driver</a:t>
            </a:r>
            <a:endParaRPr lang="ko-KR" altLang="en-US" dirty="0"/>
          </a:p>
        </p:txBody>
      </p:sp>
      <p:graphicFrame>
        <p:nvGraphicFramePr>
          <p:cNvPr id="5" name="Shape 71"/>
          <p:cNvGraphicFramePr/>
          <p:nvPr>
            <p:extLst>
              <p:ext uri="{D42A27DB-BD31-4B8C-83A1-F6EECF244321}">
                <p14:modId xmlns:p14="http://schemas.microsoft.com/office/powerpoint/2010/main" val="427872008"/>
              </p:ext>
            </p:extLst>
          </p:nvPr>
        </p:nvGraphicFramePr>
        <p:xfrm>
          <a:off x="847502" y="1700808"/>
          <a:ext cx="9357171" cy="43543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6598"/>
                <a:gridCol w="2995278"/>
                <a:gridCol w="5285295"/>
              </a:tblGrid>
              <a:tr h="45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6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</a:p>
                  </a:txBody>
                  <a:tcPr marL="90000" marR="90000" marT="46750" marB="4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6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Requirement</a:t>
                      </a:r>
                    </a:p>
                  </a:txBody>
                  <a:tcPr marL="90000" marR="90000" marT="46750" marB="4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600" b="1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90000" marR="90000" marT="46750" marB="4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733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R-01</a:t>
                      </a:r>
                    </a:p>
                  </a:txBody>
                  <a:tcPr marL="90000" marR="90000" marT="46750" marB="4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Control SA Nodes</a:t>
                      </a:r>
                    </a:p>
                  </a:txBody>
                  <a:tcPr marL="90000" marR="90000" marT="46750" marB="4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Users can determine the temperature/humidity, turn on and off lights, open and close the door, turn on the alarm, and determine if anyone is home.</a:t>
                      </a:r>
                    </a:p>
                  </a:txBody>
                  <a:tcPr marL="90000" marR="90000" marT="46750" marB="4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733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R-02</a:t>
                      </a:r>
                    </a:p>
                  </a:txBody>
                  <a:tcPr marL="90000" marR="90000" marT="46750" marB="4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Give the information about installed Nodes and sensors/actuators</a:t>
                      </a:r>
                    </a:p>
                  </a:txBody>
                  <a:tcPr marL="90000" marR="90000" marT="46750" marB="4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User can get the information how many nodes are installed at the system and what sensors/actuators are installed on each node.</a:t>
                      </a:r>
                    </a:p>
                  </a:txBody>
                  <a:tcPr marL="90000" marR="90000" marT="46750" marB="4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5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R-03</a:t>
                      </a:r>
                    </a:p>
                  </a:txBody>
                  <a:tcPr marL="90000" marR="90000" marT="46750" marB="4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Store the sensor value of node</a:t>
                      </a:r>
                    </a:p>
                  </a:txBody>
                  <a:tcPr marL="90000" marR="90000" marT="46750" marB="4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System should store sensor values.</a:t>
                      </a:r>
                    </a:p>
                  </a:txBody>
                  <a:tcPr marL="90000" marR="90000" marT="46750" marB="4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06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R-04</a:t>
                      </a:r>
                    </a:p>
                  </a:txBody>
                  <a:tcPr marL="90000" marR="90000" marT="46750" marB="4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Store log for user commands</a:t>
                      </a:r>
                    </a:p>
                  </a:txBody>
                  <a:tcPr marL="90000" marR="90000" marT="46750" marB="4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System should log all user commands.</a:t>
                      </a:r>
                    </a:p>
                  </a:txBody>
                  <a:tcPr marL="90000" marR="90000" marT="46750" marB="4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06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R-05</a:t>
                      </a:r>
                    </a:p>
                  </a:txBody>
                  <a:tcPr marL="90000" marR="90000" marT="46750" marB="4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Review stored data</a:t>
                      </a:r>
                    </a:p>
                  </a:txBody>
                  <a:tcPr marL="90000" marR="90000" marT="46750" marB="4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User should review their sensor and command history.</a:t>
                      </a:r>
                    </a:p>
                  </a:txBody>
                  <a:tcPr marL="90000" marR="90000" marT="46750" marB="4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733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R-06</a:t>
                      </a:r>
                    </a:p>
                  </a:txBody>
                  <a:tcPr marL="90000" marR="90000" marT="46750" marB="4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Send emergency message</a:t>
                      </a:r>
                    </a:p>
                  </a:txBody>
                  <a:tcPr marL="90000" marR="90000" marT="46750" marB="4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The system should send an emergency message when the door is manually opened while alarmed or the house is suddenly occupied while alarmed.</a:t>
                      </a:r>
                    </a:p>
                  </a:txBody>
                  <a:tcPr marL="90000" marR="90000" marT="46750" marB="4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733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R-07</a:t>
                      </a:r>
                    </a:p>
                  </a:txBody>
                  <a:tcPr marL="90000" marR="90000" marT="46750" marB="4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Disable door opening automatically</a:t>
                      </a:r>
                    </a:p>
                  </a:txBody>
                  <a:tcPr marL="90000" marR="90000" marT="46750" marB="4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The system should not allow automatic door opening while the house is alarmed. The alarm must be disabled prior to opening the door.</a:t>
                      </a:r>
                    </a:p>
                  </a:txBody>
                  <a:tcPr marL="90000" marR="90000" marT="46750" marB="4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489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Functional Requirement (2/2)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012D-DD87-4EE6-9959-B8E2C5F13A34}" type="slidenum">
              <a:rPr lang="ko-KR" altLang="en-US" smtClean="0"/>
              <a:pPr/>
              <a:t>7</a:t>
            </a:fld>
            <a:r>
              <a:rPr lang="en-US" altLang="ko-KR" smtClean="0"/>
              <a:t>/50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Architectural </a:t>
            </a:r>
            <a:r>
              <a:rPr lang="en-US" altLang="ko-KR" dirty="0" smtClean="0"/>
              <a:t>Driver</a:t>
            </a:r>
            <a:endParaRPr lang="ko-KR" altLang="en-US" dirty="0"/>
          </a:p>
        </p:txBody>
      </p:sp>
      <p:graphicFrame>
        <p:nvGraphicFramePr>
          <p:cNvPr id="6" name="Shape 80"/>
          <p:cNvGraphicFramePr/>
          <p:nvPr>
            <p:extLst>
              <p:ext uri="{D42A27DB-BD31-4B8C-83A1-F6EECF244321}">
                <p14:modId xmlns:p14="http://schemas.microsoft.com/office/powerpoint/2010/main" val="1568077599"/>
              </p:ext>
            </p:extLst>
          </p:nvPr>
        </p:nvGraphicFramePr>
        <p:xfrm>
          <a:off x="847502" y="1700808"/>
          <a:ext cx="9357171" cy="3271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6598"/>
                <a:gridCol w="2995278"/>
                <a:gridCol w="5285295"/>
              </a:tblGrid>
              <a:tr h="45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6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</a:p>
                  </a:txBody>
                  <a:tcPr marL="90000" marR="90000" marT="46750" marB="4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600" b="1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Requirement</a:t>
                      </a:r>
                    </a:p>
                  </a:txBody>
                  <a:tcPr marL="90000" marR="90000" marT="46750" marB="4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600" b="1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90000" marR="90000" marT="46750" marB="4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R-08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Support alarm message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The system should send a message to the user to inform them when the house is vacant and not alarmed. 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R-09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Ask for alarming home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When the house is vacant and not alarmed the system should ask users if they want to alarm the home. 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733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R-10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Locking a</a:t>
                      </a:r>
                      <a:r>
                        <a:rPr lang="ko" sz="1400" b="0" i="0" u="none" strike="noStrike" cap="none" baseline="0" dirty="0"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utomatically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When the house is vacant and not alarmed and the user do not respond within 5 minutes, the house will lock itself and close the door if opened.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R-11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Automatically turn off the light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The system should automatically turn off the lights when no one is home and 10 minutes elapses.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R-12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Add/Remove SA Node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Users can add and remove nodes the system without having to restart the system or other nodes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98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Quality Attribute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012D-DD87-4EE6-9959-B8E2C5F13A34}" type="slidenum">
              <a:rPr lang="ko-KR" altLang="en-US" smtClean="0"/>
              <a:pPr/>
              <a:t>8</a:t>
            </a:fld>
            <a:r>
              <a:rPr lang="en-US" altLang="ko-KR" smtClean="0"/>
              <a:t>/50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Architectural </a:t>
            </a:r>
            <a:r>
              <a:rPr lang="en-US" altLang="ko-KR" dirty="0" smtClean="0"/>
              <a:t>Driver</a:t>
            </a:r>
            <a:endParaRPr lang="ko-KR" altLang="en-US" dirty="0"/>
          </a:p>
        </p:txBody>
      </p:sp>
      <p:graphicFrame>
        <p:nvGraphicFramePr>
          <p:cNvPr id="6" name="Shape 91"/>
          <p:cNvGraphicFramePr/>
          <p:nvPr>
            <p:extLst>
              <p:ext uri="{D42A27DB-BD31-4B8C-83A1-F6EECF244321}">
                <p14:modId xmlns:p14="http://schemas.microsoft.com/office/powerpoint/2010/main" val="1770265416"/>
              </p:ext>
            </p:extLst>
          </p:nvPr>
        </p:nvGraphicFramePr>
        <p:xfrm>
          <a:off x="843980" y="1700808"/>
          <a:ext cx="9361040" cy="42033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4096"/>
                <a:gridCol w="1212747"/>
                <a:gridCol w="5889307"/>
                <a:gridCol w="1424890"/>
              </a:tblGrid>
              <a:tr h="45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ID</a:t>
                      </a:r>
                    </a:p>
                  </a:txBody>
                  <a:tcPr marL="90000" marR="90000" marT="46750" marB="4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</a:p>
                  </a:txBody>
                  <a:tcPr marL="90000" marR="90000" marT="46750" marB="4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Description</a:t>
                      </a:r>
                    </a:p>
                  </a:txBody>
                  <a:tcPr marL="90000" marR="90000" marT="46750" marB="4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</a:t>
                      </a:r>
                    </a:p>
                  </a:txBody>
                  <a:tcPr marL="90000" marR="90000" marT="46750" marB="4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5287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QA-01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Installer can add and remove nodes to the system easily.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Usability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QA-02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will be available always to do any IoT Based Operations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Availability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QA-03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4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 not allow unauthorized persons to register a sensor 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ko" sz="14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Security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640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QA-04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4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Only the authorized person can access the home sensors/actuators or access any data generated by them, or any data stored in the system.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ko" sz="14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Security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640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QA-05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store sensor values and log all user commands for some period of time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Reliability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98253"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QA-06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ko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make it easy for application developers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Extensibility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QA-07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ko" sz="14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make it easy to add emerging protocols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Modifiability</a:t>
                      </a: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296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Quality Attribute Scenario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012D-DD87-4EE6-9959-B8E2C5F13A34}" type="slidenum">
              <a:rPr lang="ko-KR" altLang="en-US" smtClean="0"/>
              <a:pPr/>
              <a:t>9</a:t>
            </a:fld>
            <a:r>
              <a:rPr lang="en-US" altLang="ko-KR" smtClean="0"/>
              <a:t>/50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Architectural </a:t>
            </a:r>
            <a:r>
              <a:rPr lang="en-US" altLang="ko-KR" dirty="0" smtClean="0"/>
              <a:t>Driver</a:t>
            </a:r>
            <a:endParaRPr lang="ko-KR" altLang="en-US" dirty="0"/>
          </a:p>
        </p:txBody>
      </p:sp>
      <p:graphicFrame>
        <p:nvGraphicFramePr>
          <p:cNvPr id="6" name="Shape 97"/>
          <p:cNvGraphicFramePr/>
          <p:nvPr>
            <p:extLst>
              <p:ext uri="{D42A27DB-BD31-4B8C-83A1-F6EECF244321}">
                <p14:modId xmlns:p14="http://schemas.microsoft.com/office/powerpoint/2010/main" val="3557734824"/>
              </p:ext>
            </p:extLst>
          </p:nvPr>
        </p:nvGraphicFramePr>
        <p:xfrm>
          <a:off x="843980" y="1700808"/>
          <a:ext cx="9361040" cy="4317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40360"/>
                <a:gridCol w="6120680"/>
              </a:tblGrid>
              <a:tr h="287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ID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QA-0</a:t>
                      </a:r>
                      <a:r>
                        <a:rPr lang="ko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Scenario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ko" sz="14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Installer can add and remove nodes to the system easily</a:t>
                      </a:r>
                    </a:p>
                  </a:txBody>
                  <a:tcPr marL="90000" marR="90000" marT="108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Raw quality attribute</a:t>
                      </a:r>
                    </a:p>
                  </a:txBody>
                  <a:tcPr marL="90000" marR="900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Usability</a:t>
                      </a:r>
                    </a:p>
                  </a:txBody>
                  <a:tcPr marL="90000" marR="900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Stimulus</a:t>
                      </a:r>
                    </a:p>
                  </a:txBody>
                  <a:tcPr marL="90000" marR="900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Add/Remove Node to/from the System(Server)</a:t>
                      </a:r>
                    </a:p>
                  </a:txBody>
                  <a:tcPr marL="90000" marR="900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Source(s) of the stimulus</a:t>
                      </a:r>
                    </a:p>
                  </a:txBody>
                  <a:tcPr marL="90000" marR="900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</a:t>
                      </a:r>
                    </a:p>
                  </a:txBody>
                  <a:tcPr marL="90000" marR="900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Relevant environmental conditions</a:t>
                      </a:r>
                    </a:p>
                  </a:txBody>
                  <a:tcPr marL="90000" marR="900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The </a:t>
                      </a:r>
                      <a:r>
                        <a:rPr lang="ko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ko" sz="1400" b="0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ystem(Server) </a:t>
                      </a:r>
                      <a:r>
                        <a:rPr lang="ko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shall be always online</a:t>
                      </a:r>
                    </a:p>
                  </a:txBody>
                  <a:tcPr marL="90000" marR="900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Architectural elements</a:t>
                      </a:r>
                    </a:p>
                  </a:txBody>
                  <a:tcPr marL="90000" marR="900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ko" sz="1400" b="0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ystem(Server)</a:t>
                      </a:r>
                    </a:p>
                  </a:txBody>
                  <a:tcPr marL="90000" marR="900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8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System response</a:t>
                      </a:r>
                    </a:p>
                  </a:txBody>
                  <a:tcPr marL="90000" marR="900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The SA </a:t>
                      </a:r>
                      <a:r>
                        <a:rPr lang="ko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ko" sz="1400" b="0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ode list of the </a:t>
                      </a:r>
                      <a:r>
                        <a:rPr lang="ko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ko" sz="1400" b="0" i="0" u="none" strike="noStrike" cap="none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ystem(Server) has to be updated by </a:t>
                      </a:r>
                      <a:r>
                        <a:rPr lang="ko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Add/Remove Node Operation</a:t>
                      </a:r>
                    </a:p>
                  </a:txBody>
                  <a:tcPr marL="90000" marR="900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8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1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Response measure(s)</a:t>
                      </a:r>
                    </a:p>
                  </a:txBody>
                  <a:tcPr marL="90000" marR="900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" sz="1400" b="0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Node should be </a:t>
                      </a:r>
                      <a:r>
                        <a:rPr lang="k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Added/Deleted</a:t>
                      </a:r>
                      <a:r>
                        <a:rPr lang="ko" sz="1400" b="0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to/from</a:t>
                      </a:r>
                      <a:r>
                        <a:rPr lang="ko" sz="1400" b="0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the </a:t>
                      </a:r>
                      <a:r>
                        <a:rPr lang="k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System(Server) </a:t>
                      </a:r>
                      <a:r>
                        <a:rPr lang="ko" sz="1400" b="0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without </a:t>
                      </a:r>
                      <a:r>
                        <a:rPr lang="k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ko" sz="1400" b="0" i="0" u="none" strike="noStrike" cap="non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ystem(Server) restart</a:t>
                      </a:r>
                    </a:p>
                  </a:txBody>
                  <a:tcPr marL="90000" marR="9000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89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>
              <a:lumMod val="75000"/>
              <a:lumOff val="25000"/>
            </a:schemeClr>
          </a:solidFill>
        </a:ln>
      </a:spPr>
      <a:bodyPr lIns="36000" tIns="36000" rIns="36000" bIns="36000" rtlCol="0" anchor="ctr"/>
      <a:lstStyle>
        <a:defPPr algn="ctr">
          <a:defRPr sz="12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75000"/>
              <a:lumOff val="25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2386</Words>
  <Application>Microsoft Office PowerPoint</Application>
  <PresentationFormat>사용자 지정</PresentationFormat>
  <Paragraphs>789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Architecture of IoT Platform</vt:lpstr>
      <vt:lpstr>Agenda</vt:lpstr>
      <vt:lpstr>Project Context</vt:lpstr>
      <vt:lpstr>Project Context</vt:lpstr>
      <vt:lpstr>Project Context</vt:lpstr>
      <vt:lpstr>Architectural Driver</vt:lpstr>
      <vt:lpstr>Architectural Driver</vt:lpstr>
      <vt:lpstr>Architectural Driver</vt:lpstr>
      <vt:lpstr>Architectural Driver</vt:lpstr>
      <vt:lpstr>Architectural Driver</vt:lpstr>
      <vt:lpstr>Architectural Driver</vt:lpstr>
      <vt:lpstr>Architectural Driver</vt:lpstr>
      <vt:lpstr>Architectural Driver</vt:lpstr>
      <vt:lpstr>Architectural Driver</vt:lpstr>
      <vt:lpstr>Architectural Driver</vt:lpstr>
      <vt:lpstr>Architectural Driver</vt:lpstr>
      <vt:lpstr>System Context</vt:lpstr>
      <vt:lpstr>Architectural Design</vt:lpstr>
      <vt:lpstr>Detail Design - Protocol</vt:lpstr>
      <vt:lpstr>Detail Design - Protocol</vt:lpstr>
      <vt:lpstr>Detail Design - Protocol</vt:lpstr>
      <vt:lpstr>Detail Design – Mata data</vt:lpstr>
      <vt:lpstr>Detail Design – Mata data</vt:lpstr>
      <vt:lpstr>Detail Design – Mata data</vt:lpstr>
      <vt:lpstr>Detail Design – Sequence diagram</vt:lpstr>
      <vt:lpstr>Test</vt:lpstr>
      <vt:lpstr>Project plan &amp; Time log</vt:lpstr>
      <vt:lpstr>Project plan &amp; Time log</vt:lpstr>
      <vt:lpstr>Project plan &amp; Time log</vt:lpstr>
      <vt:lpstr>Lessons &amp; Learned</vt:lpstr>
      <vt:lpstr>PowerPoint 프레젠테이션</vt:lpstr>
      <vt:lpstr>Appendix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112</cp:revision>
  <dcterms:created xsi:type="dcterms:W3CDTF">2015-05-20T02:13:37Z</dcterms:created>
  <dcterms:modified xsi:type="dcterms:W3CDTF">2015-06-23T03:34:47Z</dcterms:modified>
</cp:coreProperties>
</file>