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60" r:id="rId3"/>
    <p:sldId id="266" r:id="rId4"/>
    <p:sldId id="267" r:id="rId5"/>
    <p:sldId id="268" r:id="rId6"/>
    <p:sldId id="269" r:id="rId7"/>
    <p:sldId id="270" r:id="rId8"/>
    <p:sldId id="271" r:id="rId9"/>
    <p:sldId id="280" r:id="rId10"/>
    <p:sldId id="281" r:id="rId11"/>
    <p:sldId id="397" r:id="rId12"/>
    <p:sldId id="390" r:id="rId13"/>
    <p:sldId id="335" r:id="rId14"/>
    <p:sldId id="336" r:id="rId15"/>
    <p:sldId id="337" r:id="rId16"/>
    <p:sldId id="339" r:id="rId17"/>
    <p:sldId id="341" r:id="rId18"/>
    <p:sldId id="342" r:id="rId19"/>
    <p:sldId id="370" r:id="rId20"/>
    <p:sldId id="346" r:id="rId21"/>
    <p:sldId id="348" r:id="rId22"/>
    <p:sldId id="349" r:id="rId23"/>
    <p:sldId id="350" r:id="rId24"/>
    <p:sldId id="376" r:id="rId25"/>
    <p:sldId id="400" r:id="rId26"/>
    <p:sldId id="372" r:id="rId27"/>
    <p:sldId id="399" r:id="rId28"/>
    <p:sldId id="375" r:id="rId29"/>
    <p:sldId id="398" r:id="rId30"/>
    <p:sldId id="287" r:id="rId31"/>
    <p:sldId id="289" r:id="rId32"/>
    <p:sldId id="391" r:id="rId33"/>
    <p:sldId id="392" r:id="rId34"/>
    <p:sldId id="393" r:id="rId35"/>
    <p:sldId id="394" r:id="rId36"/>
    <p:sldId id="395" r:id="rId37"/>
    <p:sldId id="396" r:id="rId38"/>
    <p:sldId id="305"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06" r:id="rId53"/>
    <p:sldId id="307" r:id="rId54"/>
    <p:sldId id="308" r:id="rId55"/>
    <p:sldId id="309" r:id="rId56"/>
    <p:sldId id="310" r:id="rId57"/>
    <p:sldId id="311" r:id="rId58"/>
    <p:sldId id="364" r:id="rId59"/>
    <p:sldId id="365" r:id="rId60"/>
    <p:sldId id="366" r:id="rId61"/>
    <p:sldId id="367" r:id="rId62"/>
    <p:sldId id="368" r:id="rId63"/>
    <p:sldId id="369" r:id="rId64"/>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2" autoAdjust="0"/>
    <p:restoredTop sz="79651" autoAdjust="0"/>
  </p:normalViewPr>
  <p:slideViewPr>
    <p:cSldViewPr>
      <p:cViewPr varScale="1">
        <p:scale>
          <a:sx n="68" d="100"/>
          <a:sy n="68" d="100"/>
        </p:scale>
        <p:origin x="-1794" y="-96"/>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dLbl>
            <c:txPr>
              <a:bodyPr/>
              <a:lstStyle/>
              <a:p>
                <a:pPr>
                  <a:defRPr sz="1200"/>
                </a:pPr>
                <a:endParaRPr lang="ko-KR"/>
              </a:p>
            </c:txPr>
            <c:showLegendKey val="0"/>
            <c:showVal val="0"/>
            <c:showCatName val="0"/>
            <c:showSerName val="0"/>
            <c:showPercent val="1"/>
            <c:showBubbleSize val="0"/>
            <c:showLeaderLines val="1"/>
          </c:dLbls>
          <c:cat>
            <c:strRef>
              <c:f>graph!$D$20:$D$25</c:f>
              <c:strCache>
                <c:ptCount val="6"/>
                <c:pt idx="0">
                  <c:v>Development</c:v>
                </c:pt>
                <c:pt idx="1">
                  <c:v>Test</c:v>
                </c:pt>
                <c:pt idx="2">
                  <c:v>Planing</c:v>
                </c:pt>
                <c:pt idx="3">
                  <c:v>Analysis</c:v>
                </c:pt>
                <c:pt idx="4">
                  <c:v>Design</c:v>
                </c:pt>
                <c:pt idx="5">
                  <c:v>Experimentation</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212175104"/>
        <c:axId val="212459520"/>
      </c:barChart>
      <c:catAx>
        <c:axId val="212175104"/>
        <c:scaling>
          <c:orientation val="minMax"/>
        </c:scaling>
        <c:delete val="0"/>
        <c:axPos val="b"/>
        <c:majorTickMark val="out"/>
        <c:minorTickMark val="none"/>
        <c:tickLblPos val="nextTo"/>
        <c:crossAx val="212459520"/>
        <c:crosses val="autoZero"/>
        <c:auto val="1"/>
        <c:lblAlgn val="ctr"/>
        <c:lblOffset val="100"/>
        <c:noMultiLvlLbl val="0"/>
      </c:catAx>
      <c:valAx>
        <c:axId val="212459520"/>
        <c:scaling>
          <c:orientation val="minMax"/>
        </c:scaling>
        <c:delete val="0"/>
        <c:axPos val="l"/>
        <c:majorGridlines/>
        <c:numFmt formatCode="General" sourceLinked="1"/>
        <c:majorTickMark val="out"/>
        <c:minorTickMark val="none"/>
        <c:tickLblPos val="nextTo"/>
        <c:crossAx val="212175104"/>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2015-06-26</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92512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222054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dirty="0">
                <a:solidFill>
                  <a:schemeClr val="dk1"/>
                </a:solidFill>
              </a:rPr>
              <a:t>이번 decomposition의 경우 QA3(“</a:t>
            </a:r>
            <a:r>
              <a:rPr lang="ko" sz="1100" i="1" dirty="0">
                <a:solidFill>
                  <a:schemeClr val="hlink"/>
                </a:solidFill>
              </a:rPr>
              <a:t>Do not allow unauthorized persons to register a sensor</a:t>
            </a:r>
            <a:r>
              <a:rPr lang="ko" sz="1100" dirty="0">
                <a:solidFill>
                  <a:schemeClr val="dk1"/>
                </a:solidFill>
              </a:rPr>
              <a:t>“)의 security와 QA7(“</a:t>
            </a:r>
            <a:r>
              <a:rPr lang="ko" sz="1100" i="1" dirty="0">
                <a:solidFill>
                  <a:schemeClr val="hlink"/>
                </a:solidFill>
              </a:rPr>
              <a:t>System should make it easy to add emerging protocols</a:t>
            </a:r>
            <a:r>
              <a:rPr lang="ko" sz="1100" dirty="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security component는 </a:t>
            </a:r>
            <a:r>
              <a:rPr lang="ko" sz="1100" dirty="0">
                <a:solidFill>
                  <a:srgbClr val="FF0000"/>
                </a:solidFill>
              </a:rPr>
              <a:t>Encrypt data tatic</a:t>
            </a:r>
            <a:r>
              <a:rPr lang="ko" sz="1100" dirty="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dirty="0">
                <a:solidFill>
                  <a:schemeClr val="dk1"/>
                </a:solidFill>
              </a:rPr>
              <a:t>Security component에서 복호화 된 data를 protocol component에서 반복적으로 무의미한 command 전달 시 악의적 attack 으로 간주하여  closing a port(</a:t>
            </a:r>
            <a:r>
              <a:rPr lang="ko" sz="1100" dirty="0">
                <a:solidFill>
                  <a:srgbClr val="FF0000"/>
                </a:solidFill>
              </a:rPr>
              <a:t>Limit access tatic</a:t>
            </a:r>
            <a:r>
              <a:rPr lang="ko" sz="1100" dirty="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component 추가와 함께 구조적으로 </a:t>
            </a:r>
            <a:r>
              <a:rPr lang="ko" sz="1100" dirty="0">
                <a:solidFill>
                  <a:srgbClr val="FF0000"/>
                </a:solidFill>
              </a:rPr>
              <a:t>Pipe &amp; Filter pattern</a:t>
            </a:r>
            <a:r>
              <a:rPr lang="ko" sz="1100" dirty="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dirty="0">
              <a:solidFill>
                <a:schemeClr val="dk1"/>
              </a:solidFill>
            </a:endParaRPr>
          </a:p>
          <a:p>
            <a:pPr marL="787400" lvl="1" indent="-260350" rtl="0">
              <a:lnSpc>
                <a:spcPct val="115000"/>
              </a:lnSpc>
              <a:spcBef>
                <a:spcPts val="0"/>
              </a:spcBef>
              <a:buClr>
                <a:schemeClr val="dk1"/>
              </a:buClr>
              <a:buSzPct val="100000"/>
              <a:buFont typeface="Arial"/>
              <a:buChar char="○"/>
            </a:pPr>
            <a:r>
              <a:rPr lang="ko" sz="1100" dirty="0">
                <a:solidFill>
                  <a:schemeClr val="dk1"/>
                </a:solidFill>
              </a:rPr>
              <a:t>Apply data security for making the robust system we applied the </a:t>
            </a:r>
            <a:r>
              <a:rPr lang="ko" sz="1100" dirty="0">
                <a:solidFill>
                  <a:srgbClr val="FF0000"/>
                </a:solidFill>
              </a:rPr>
              <a:t>Pipe &amp; Filter Pattern</a:t>
            </a:r>
            <a:r>
              <a:rPr lang="ko" sz="1100" dirty="0">
                <a:solidFill>
                  <a:schemeClr val="dk1"/>
                </a:solidFill>
              </a:rPr>
              <a:t> to achive it.</a:t>
            </a:r>
          </a:p>
          <a:p>
            <a:pPr marL="787400" lvl="1" indent="-260350" rtl="0">
              <a:spcBef>
                <a:spcPts val="0"/>
              </a:spcBef>
              <a:buClr>
                <a:schemeClr val="dk1"/>
              </a:buClr>
              <a:buSzPct val="100000"/>
              <a:buFont typeface="Arial"/>
              <a:buChar char="○"/>
            </a:pPr>
            <a:r>
              <a:rPr lang="ko" sz="1100" dirty="0">
                <a:solidFill>
                  <a:schemeClr val="dk1"/>
                </a:solidFill>
              </a:rPr>
              <a:t>Apply Transport component  for making the connection type(WIFI, BT etc) loosely couple with the system. In here to achive it we applied the </a:t>
            </a:r>
            <a:r>
              <a:rPr lang="ko" sz="1100" dirty="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16</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dirty="0">
                <a:solidFill>
                  <a:schemeClr val="dk1"/>
                </a:solidFill>
              </a:rPr>
              <a:t>QA1(“</a:t>
            </a:r>
            <a:r>
              <a:rPr lang="ko" sz="1300" b="1" i="1" dirty="0">
                <a:solidFill>
                  <a:schemeClr val="accent1"/>
                </a:solidFill>
              </a:rPr>
              <a:t>Easy Node Registration/UnRegistration”</a:t>
            </a:r>
            <a:r>
              <a:rPr lang="ko" sz="1300" dirty="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dirty="0">
                <a:solidFill>
                  <a:schemeClr val="dk1"/>
                </a:solidFill>
              </a:rPr>
              <a:t>Broker Pattern</a:t>
            </a:r>
            <a:r>
              <a:rPr lang="ko" sz="1300" dirty="0">
                <a:solidFill>
                  <a:schemeClr val="dk1"/>
                </a:solidFill>
              </a:rPr>
              <a:t>과 </a:t>
            </a:r>
            <a:r>
              <a:rPr lang="ko" sz="1300" b="1" i="1" dirty="0">
                <a:solidFill>
                  <a:schemeClr val="dk1"/>
                </a:solidFill>
              </a:rPr>
              <a:t>Publish-Subscribe Pattern</a:t>
            </a:r>
            <a:r>
              <a:rPr lang="ko" sz="1300" dirty="0">
                <a:solidFill>
                  <a:schemeClr val="dk1"/>
                </a:solidFill>
              </a:rPr>
              <a:t>을 alternatives로 검토 하였음.</a:t>
            </a:r>
          </a:p>
          <a:p>
            <a:pPr marL="457200" lvl="0" indent="-311150" rtl="0">
              <a:spcBef>
                <a:spcPts val="0"/>
              </a:spcBef>
              <a:buClr>
                <a:schemeClr val="dk1"/>
              </a:buClr>
              <a:buSzPct val="100000"/>
              <a:buFont typeface="Arial"/>
              <a:buChar char="●"/>
            </a:pPr>
            <a:r>
              <a:rPr lang="ko" sz="1300" dirty="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dirty="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dirty="0">
                <a:solidFill>
                  <a:srgbClr val="FF0000"/>
                </a:solidFill>
              </a:rPr>
              <a:t>Broker Pattern</a:t>
            </a:r>
            <a:r>
              <a:rPr lang="ko" sz="1300" dirty="0">
                <a:solidFill>
                  <a:schemeClr val="dk1"/>
                </a:solidFill>
              </a:rPr>
              <a:t>을 적용하는 것으로 design decision 함.</a:t>
            </a:r>
          </a:p>
          <a:p>
            <a:pPr lvl="0" rtl="0">
              <a:spcBef>
                <a:spcPts val="0"/>
              </a:spcBef>
              <a:buNone/>
            </a:pPr>
            <a:endParaRPr dirty="0"/>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dirty="0">
                <a:solidFill>
                  <a:schemeClr val="dk1"/>
                </a:solidFill>
              </a:rPr>
              <a:t>Broker</a:t>
            </a:r>
            <a:r>
              <a:rPr lang="ko" sz="1100" dirty="0">
                <a:solidFill>
                  <a:schemeClr val="dk1"/>
                </a:solidFill>
                <a:latin typeface="Malgun Gothic"/>
                <a:ea typeface="Malgun Gothic"/>
                <a:cs typeface="Malgun Gothic"/>
                <a:sym typeface="Malgun Gothic"/>
              </a:rPr>
              <a:t>로부터</a:t>
            </a:r>
            <a:r>
              <a:rPr lang="ko" sz="1100" dirty="0">
                <a:solidFill>
                  <a:schemeClr val="dk1"/>
                </a:solidFill>
              </a:rPr>
              <a:t> </a:t>
            </a:r>
            <a:r>
              <a:rPr lang="ko" sz="1100" dirty="0">
                <a:solidFill>
                  <a:schemeClr val="dk1"/>
                </a:solidFill>
                <a:latin typeface="Malgun Gothic"/>
                <a:ea typeface="Malgun Gothic"/>
                <a:cs typeface="Malgun Gothic"/>
                <a:sym typeface="Malgun Gothic"/>
              </a:rPr>
              <a:t>전달받은 </a:t>
            </a:r>
            <a:r>
              <a:rPr lang="ko" sz="1100" dirty="0">
                <a:solidFill>
                  <a:schemeClr val="dk1"/>
                </a:solidFill>
              </a:rPr>
              <a:t>Message</a:t>
            </a:r>
            <a:r>
              <a:rPr lang="ko" sz="1100" dirty="0">
                <a:solidFill>
                  <a:schemeClr val="dk1"/>
                </a:solidFill>
                <a:latin typeface="Malgun Gothic"/>
                <a:ea typeface="Malgun Gothic"/>
                <a:cs typeface="Malgun Gothic"/>
                <a:sym typeface="Malgun Gothic"/>
              </a:rPr>
              <a:t>를</a:t>
            </a:r>
            <a:r>
              <a:rPr lang="ko" sz="1100" dirty="0">
                <a:solidFill>
                  <a:schemeClr val="dk1"/>
                </a:solidFill>
              </a:rPr>
              <a:t> </a:t>
            </a:r>
            <a:r>
              <a:rPr lang="ko" sz="1100" dirty="0">
                <a:solidFill>
                  <a:schemeClr val="dk1"/>
                </a:solidFill>
                <a:latin typeface="Malgun Gothic"/>
                <a:ea typeface="Malgun Gothic"/>
                <a:cs typeface="Malgun Gothic"/>
                <a:sym typeface="Malgun Gothic"/>
              </a:rPr>
              <a:t>모든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로</a:t>
            </a:r>
            <a:r>
              <a:rPr lang="ko" sz="1100" dirty="0">
                <a:solidFill>
                  <a:schemeClr val="dk1"/>
                </a:solidFill>
              </a:rPr>
              <a:t> </a:t>
            </a:r>
            <a:r>
              <a:rPr lang="ko" sz="1100" dirty="0">
                <a:solidFill>
                  <a:schemeClr val="dk1"/>
                </a:solidFill>
                <a:latin typeface="Malgun Gothic"/>
                <a:ea typeface="Malgun Gothic"/>
                <a:cs typeface="Malgun Gothic"/>
                <a:sym typeface="Malgun Gothic"/>
              </a:rPr>
              <a:t>전달하여</a:t>
            </a:r>
            <a:r>
              <a:rPr lang="ko" sz="1100" dirty="0">
                <a:solidFill>
                  <a:schemeClr val="dk1"/>
                </a:solidFill>
              </a:rPr>
              <a:t> </a:t>
            </a:r>
            <a:r>
              <a:rPr lang="ko" sz="1100" dirty="0">
                <a:solidFill>
                  <a:schemeClr val="dk1"/>
                </a:solidFill>
                <a:latin typeface="Malgun Gothic"/>
                <a:ea typeface="Malgun Gothic"/>
                <a:cs typeface="Malgun Gothic"/>
                <a:sym typeface="Malgun Gothic"/>
              </a:rPr>
              <a:t>처리</a:t>
            </a:r>
            <a:r>
              <a:rPr lang="ko" sz="1100" dirty="0">
                <a:solidFill>
                  <a:schemeClr val="dk1"/>
                </a:solidFill>
              </a:rPr>
              <a:t> </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있음을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이</a:t>
            </a:r>
            <a:r>
              <a:rPr lang="ko" sz="1100" dirty="0">
                <a:solidFill>
                  <a:schemeClr val="dk1"/>
                </a:solidFill>
              </a:rPr>
              <a:t> Runtime</a:t>
            </a:r>
            <a:r>
              <a:rPr lang="ko" sz="1100" dirty="0">
                <a:solidFill>
                  <a:schemeClr val="dk1"/>
                </a:solidFill>
                <a:latin typeface="Malgun Gothic"/>
                <a:ea typeface="Malgun Gothic"/>
                <a:cs typeface="Malgun Gothic"/>
                <a:sym typeface="Malgun Gothic"/>
              </a:rPr>
              <a:t>시에</a:t>
            </a:r>
            <a:r>
              <a:rPr lang="ko" sz="1100" dirty="0">
                <a:solidFill>
                  <a:schemeClr val="dk1"/>
                </a:solidFill>
              </a:rPr>
              <a:t> add/remove</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있는</a:t>
            </a:r>
            <a:r>
              <a:rPr lang="ko" sz="1100" dirty="0">
                <a:solidFill>
                  <a:schemeClr val="dk1"/>
                </a:solidFill>
              </a:rPr>
              <a:t> </a:t>
            </a:r>
            <a:r>
              <a:rPr lang="ko" sz="1100" dirty="0">
                <a:solidFill>
                  <a:schemeClr val="dk1"/>
                </a:solidFill>
                <a:latin typeface="Malgun Gothic"/>
                <a:ea typeface="Malgun Gothic"/>
                <a:cs typeface="Malgun Gothic"/>
                <a:sym typeface="Malgun Gothic"/>
              </a:rPr>
              <a:t>동작</a:t>
            </a:r>
            <a:r>
              <a:rPr lang="ko" sz="1100" dirty="0">
                <a:solidFill>
                  <a:schemeClr val="dk1"/>
                </a:solidFill>
              </a:rPr>
              <a:t> </a:t>
            </a:r>
            <a:r>
              <a:rPr lang="ko" sz="1100" dirty="0">
                <a:solidFill>
                  <a:schemeClr val="dk1"/>
                </a:solidFill>
                <a:latin typeface="Malgun Gothic"/>
                <a:ea typeface="Malgun Gothic"/>
                <a:cs typeface="Malgun Gothic"/>
                <a:sym typeface="Malgun Gothic"/>
              </a:rPr>
              <a:t>환경에서도</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에</a:t>
            </a:r>
            <a:r>
              <a:rPr lang="ko" sz="1100" dirty="0">
                <a:solidFill>
                  <a:schemeClr val="dk1"/>
                </a:solidFill>
              </a:rPr>
              <a:t> Message</a:t>
            </a:r>
            <a:r>
              <a:rPr lang="ko" sz="1100" dirty="0">
                <a:solidFill>
                  <a:schemeClr val="dk1"/>
                </a:solidFill>
                <a:latin typeface="Malgun Gothic"/>
                <a:ea typeface="Malgun Gothic"/>
                <a:cs typeface="Malgun Gothic"/>
                <a:sym typeface="Malgun Gothic"/>
              </a:rPr>
              <a:t>전달</a:t>
            </a:r>
            <a:r>
              <a:rPr lang="ko" sz="1100" dirty="0">
                <a:solidFill>
                  <a:schemeClr val="dk1"/>
                </a:solidFill>
              </a:rPr>
              <a:t>/</a:t>
            </a:r>
            <a:r>
              <a:rPr lang="ko" sz="1100" dirty="0">
                <a:solidFill>
                  <a:schemeClr val="dk1"/>
                </a:solidFill>
                <a:latin typeface="Malgun Gothic"/>
                <a:ea typeface="Malgun Gothic"/>
                <a:cs typeface="Malgun Gothic"/>
                <a:sym typeface="Malgun Gothic"/>
              </a:rPr>
              <a:t>처리가</a:t>
            </a:r>
            <a:r>
              <a:rPr lang="ko" sz="1100" dirty="0">
                <a:solidFill>
                  <a:schemeClr val="dk1"/>
                </a:solidFill>
              </a:rPr>
              <a:t> 되어야 함</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고려하여</a:t>
            </a:r>
            <a:r>
              <a:rPr lang="ko" sz="1100" b="1" dirty="0">
                <a:solidFill>
                  <a:srgbClr val="FF0000"/>
                </a:solidFill>
              </a:rPr>
              <a:t> Publish-Subscribe Pattern</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적용</a:t>
            </a:r>
            <a:r>
              <a:rPr lang="ko" sz="1100" dirty="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QA4의 </a:t>
            </a:r>
            <a:r>
              <a:rPr lang="ko" sz="1100" b="1" i="1" dirty="0">
                <a:solidFill>
                  <a:schemeClr val="dk1"/>
                </a:solidFill>
              </a:rPr>
              <a:t>“Only the authorized person can access the home sensors/actuators or access any data generated by them, or any data stored in the system.”</a:t>
            </a:r>
            <a:r>
              <a:rPr lang="ko" sz="1100" dirty="0">
                <a:solidFill>
                  <a:schemeClr val="dk1"/>
                </a:solidFill>
              </a:rPr>
              <a:t>에서 도출된 Security를 만족하기 위하여 Security Attack에 대하여 Security Tactics 중에서 </a:t>
            </a:r>
            <a:r>
              <a:rPr lang="ko" sz="1100" b="1" dirty="0">
                <a:solidFill>
                  <a:srgbClr val="FF0000"/>
                </a:solidFill>
              </a:rPr>
              <a:t>Resist Attacks Tactics의 Identify Actors, Authetificate Actors, Authorize Actors를 적용</a:t>
            </a:r>
            <a:r>
              <a:rPr lang="ko" sz="1100" dirty="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dirty="0">
              <a:solidFill>
                <a:schemeClr val="dk1"/>
              </a:solidFill>
            </a:endParaRPr>
          </a:p>
          <a:p>
            <a:pPr lvl="0" rtl="0">
              <a:spcBef>
                <a:spcPts val="0"/>
              </a:spcBef>
              <a:buNone/>
            </a:pPr>
            <a:endParaRPr dirty="0"/>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19</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169352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4.w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26.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package" Target="../embeddings/Microsoft_Excel_Worksheet2.xlsx"/><Relationship Id="rId5" Type="http://schemas.openxmlformats.org/officeDocument/2006/relationships/oleObject" Target="../embeddings/oleObject2.bin"/><Relationship Id="rId4" Type="http://schemas.openxmlformats.org/officeDocument/2006/relationships/chart" Target="../charts/char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944" y="836712"/>
            <a:ext cx="8295113" cy="5616624"/>
          </a:xfrm>
          <a:prstGeom prst="rect">
            <a:avLst/>
          </a:prstGeom>
        </p:spPr>
      </p:pic>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80" y="908720"/>
            <a:ext cx="10628841" cy="5400600"/>
          </a:xfrm>
          <a:prstGeom prst="rect">
            <a:avLst/>
          </a:prstGeom>
        </p:spPr>
      </p:pic>
    </p:spTree>
    <p:extLst>
      <p:ext uri="{BB962C8B-B14F-4D97-AF65-F5344CB8AC3E}">
        <p14:creationId xmlns:p14="http://schemas.microsoft.com/office/powerpoint/2010/main" val="337037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761653" y="727244"/>
            <a:ext cx="9525693" cy="5930847"/>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a:picLocks noChangeAspect="1"/>
          </p:cNvPicPr>
          <p:nvPr/>
        </p:nvPicPr>
        <p:blipFill>
          <a:blip r:embed="rId4">
            <a:alphaModFix/>
          </a:blip>
          <a:stretch>
            <a:fillRect/>
          </a:stretch>
        </p:blipFill>
        <p:spPr>
          <a:xfrm>
            <a:off x="761653" y="5679488"/>
            <a:ext cx="2376263" cy="1108107"/>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val="3614799734"/>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56145"/>
            <a:ext cx="2316289" cy="1287674"/>
          </a:xfrm>
          <a:prstGeom prst="rect">
            <a:avLst/>
          </a:prstGeom>
          <a:effectLst/>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61677508"/>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en-US" altLang="ko-KR" sz="1600" b="1" dirty="0" smtClean="0">
                <a:latin typeface="Arial" panose="020B0604020202020204" pitchFamily="34" charset="0"/>
                <a:cs typeface="Arial" panose="020B0604020202020204" pitchFamily="34" charset="0"/>
              </a:rPr>
              <a:t>QA6 - </a:t>
            </a: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dirty="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application </a:t>
            </a:r>
            <a:r>
              <a:rPr lang="ko-KR" altLang="ko-KR" sz="1600" dirty="0" smtClean="0">
                <a:latin typeface="Arial" panose="020B0604020202020204" pitchFamily="34" charset="0"/>
                <a:cs typeface="Arial" panose="020B0604020202020204" pitchFamily="34" charset="0"/>
              </a:rPr>
              <a:t>developers</a:t>
            </a:r>
            <a:endParaRPr lang="ko-KR" altLang="ko-KR" sz="1600" dirty="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
        <p:nvSpPr>
          <p:cNvPr id="12" name="직사각형 11"/>
          <p:cNvSpPr/>
          <p:nvPr/>
        </p:nvSpPr>
        <p:spPr>
          <a:xfrm>
            <a:off x="4948436"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90739" y="1795205"/>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4"/>
            <a:ext cx="10512425" cy="701377"/>
          </a:xfrm>
        </p:spPr>
        <p:txBody>
          <a:bodyPr>
            <a:noAutofit/>
          </a:bodyPr>
          <a:lstStyle/>
          <a:p>
            <a:pPr lvl="0"/>
            <a:r>
              <a:rPr lang="en-US" altLang="ko-KR" sz="1600" b="1" dirty="0" smtClean="0">
                <a:latin typeface="Arial" panose="020B0604020202020204" pitchFamily="34" charset="0"/>
                <a:cs typeface="Arial" panose="020B0604020202020204" pitchFamily="34" charset="0"/>
              </a:rPr>
              <a:t>QA3 - 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QA7 - 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42802"/>
            <a:ext cx="2786440" cy="1510904"/>
          </a:xfrm>
          <a:prstGeom prst="rect">
            <a:avLst/>
          </a:prstGeom>
        </p:spPr>
      </p:pic>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QA1 - 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277" y="4293096"/>
            <a:ext cx="2796309" cy="1516255"/>
          </a:xfrm>
          <a:prstGeom prst="rect">
            <a:avLst/>
          </a:prstGeom>
        </p:spPr>
      </p:pic>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2" name="그림 11"/>
          <p:cNvPicPr>
            <a:picLocks noChangeAspect="1"/>
          </p:cNvPicPr>
          <p:nvPr/>
        </p:nvPicPr>
        <p:blipFill>
          <a:blip r:embed="rId3"/>
          <a:stretch>
            <a:fillRect/>
          </a:stretch>
        </p:blipFill>
        <p:spPr>
          <a:xfrm>
            <a:off x="3371365" y="1293000"/>
            <a:ext cx="4306270" cy="4563435"/>
          </a:xfrm>
          <a:prstGeom prst="rect">
            <a:avLst/>
          </a:prstGeom>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4"/>
            <a:ext cx="10512425" cy="629370"/>
          </a:xfrm>
        </p:spPr>
        <p:txBody>
          <a:bodyPr>
            <a:normAutofit/>
          </a:bodyPr>
          <a:lstStyle/>
          <a:p>
            <a:pPr lvl="0"/>
            <a:r>
              <a:rPr lang="en-US" altLang="ko-KR" sz="1600" b="1" dirty="0" smtClean="0">
                <a:latin typeface="Arial" panose="020B0604020202020204" pitchFamily="34" charset="0"/>
                <a:cs typeface="Arial" panose="020B0604020202020204" pitchFamily="34" charset="0"/>
              </a:rPr>
              <a:t>QA4 - Security </a:t>
            </a:r>
            <a:r>
              <a:rPr lang="en-US" altLang="ko-KR" sz="1600" dirty="0" smtClean="0">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Only </a:t>
            </a:r>
            <a:r>
              <a:rPr lang="ko" altLang="ko-KR" sz="1600" dirty="0">
                <a:solidFill>
                  <a:schemeClr val="dk1"/>
                </a:solidFill>
                <a:latin typeface="Arial" panose="020B0604020202020204" pitchFamily="34" charset="0"/>
                <a:cs typeface="Arial" panose="020B0604020202020204" pitchFamily="34" charset="0"/>
              </a:rPr>
              <a:t>the authorized person can access the home sensors/actuators or access any data generated by them, or any data stored in the system</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smtClean="0">
                <a:solidFill>
                  <a:prstClr val="black"/>
                </a:solidFill>
                <a:latin typeface="Arial" panose="020B0604020202020204" pitchFamily="34" charset="0"/>
              </a:rPr>
              <a:t>and </a:t>
            </a:r>
            <a:r>
              <a:rPr lang="en-US" altLang="ko" dirty="0">
                <a:solidFill>
                  <a:prstClr val="black"/>
                </a:solidFill>
                <a:latin typeface="Arial" panose="020B0604020202020204" pitchFamily="34" charset="0"/>
              </a:rPr>
              <a:t>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073" y="4296561"/>
            <a:ext cx="2803928" cy="1516255"/>
          </a:xfrm>
          <a:prstGeom prst="rect">
            <a:avLst/>
          </a:prstGeom>
        </p:spPr>
      </p:pic>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761653" y="727244"/>
            <a:ext cx="9525693" cy="5930847"/>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pic>
        <p:nvPicPr>
          <p:cNvPr id="7" name="Shape 208"/>
          <p:cNvPicPr>
            <a:picLocks noChangeAspect="1"/>
          </p:cNvPicPr>
          <p:nvPr/>
        </p:nvPicPr>
        <p:blipFill>
          <a:blip r:embed="rId4">
            <a:alphaModFix/>
          </a:blip>
          <a:stretch>
            <a:fillRect/>
          </a:stretch>
        </p:blipFill>
        <p:spPr>
          <a:xfrm>
            <a:off x="761653" y="5679488"/>
            <a:ext cx="2376263" cy="1108107"/>
          </a:xfrm>
          <a:prstGeom prst="rect">
            <a:avLst/>
          </a:prstGeom>
          <a:noFill/>
          <a:ln>
            <a:noFill/>
          </a:ln>
          <a:effectLst/>
        </p:spPr>
      </p:pic>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18" name="그림 17"/>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718500" y="710960"/>
            <a:ext cx="9612000" cy="4219200"/>
          </a:xfrm>
          <a:prstGeom prst="rect">
            <a:avLst/>
          </a:prstGeom>
        </p:spPr>
      </p:pic>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grpSp>
        <p:nvGrpSpPr>
          <p:cNvPr id="216" name="Shape 216"/>
          <p:cNvGrpSpPr/>
          <p:nvPr/>
        </p:nvGrpSpPr>
        <p:grpSpPr>
          <a:xfrm>
            <a:off x="438629" y="5029388"/>
            <a:ext cx="5503731" cy="1544003"/>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Architectural Decision</a:t>
            </a:r>
            <a:endParaRPr lang="ko-KR" altLang="en-US" dirty="0"/>
          </a:p>
        </p:txBody>
      </p:sp>
    </p:spTree>
    <p:extLst>
      <p:ext uri="{BB962C8B-B14F-4D97-AF65-F5344CB8AC3E}">
        <p14:creationId xmlns:p14="http://schemas.microsoft.com/office/powerpoint/2010/main" val="309107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a:t>
            </a:r>
            <a:r>
              <a:rPr lang="en-US" altLang="ko-KR" dirty="0" smtClean="0"/>
              <a:t>protocol between processes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729354260"/>
              </p:ext>
            </p:extLst>
          </p:nvPr>
        </p:nvGraphicFramePr>
        <p:xfrm>
          <a:off x="771972" y="3429000"/>
          <a:ext cx="4536504" cy="1584175"/>
        </p:xfrm>
        <a:graphic>
          <a:graphicData uri="http://schemas.openxmlformats.org/drawingml/2006/table">
            <a:tbl>
              <a:tblPr/>
              <a:tblGrid>
                <a:gridCol w="1283916"/>
                <a:gridCol w="1084196"/>
                <a:gridCol w="1084196"/>
                <a:gridCol w="1084196"/>
              </a:tblGrid>
              <a:tr h="266643">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dirty="0">
                          <a:solidFill>
                            <a:srgbClr val="000000"/>
                          </a:solidFill>
                          <a:effectLst/>
                          <a:latin typeface="Calibri" panose="020F0502020204030204" pitchFamily="34" charset="0"/>
                        </a:rPr>
                        <a:t># of test case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a:solidFill>
                            <a:srgbClr val="000000"/>
                          </a:solidFill>
                          <a:effectLst/>
                          <a:latin typeface="Calibri" panose="020F0502020204030204" pitchFamily="34" charset="0"/>
                        </a:rPr>
                        <a:t>Test method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a:solidFill>
                            <a:srgbClr val="000000"/>
                          </a:solidFill>
                          <a:effectLst/>
                          <a:latin typeface="Calibri" panose="020F0502020204030204" pitchFamily="34" charset="0"/>
                        </a:rPr>
                        <a:t>Test execution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29383">
                <a:tc>
                  <a:txBody>
                    <a:bodyPr/>
                    <a:lstStyle/>
                    <a:p>
                      <a:pPr algn="ctr" fontAlgn="b"/>
                      <a:r>
                        <a:rPr lang="en-US" sz="1400" b="0" i="0" u="none" strike="noStrike" dirty="0" smtClean="0">
                          <a:solidFill>
                            <a:srgbClr val="000000"/>
                          </a:solidFill>
                          <a:effectLst/>
                          <a:latin typeface="Calibri" panose="020F0502020204030204" pitchFamily="34" charset="0"/>
                        </a:rPr>
                        <a:t>Component </a:t>
                      </a:r>
                      <a:r>
                        <a:rPr lang="en-US" sz="1400" b="0" i="0" u="none" strike="noStrike" dirty="0">
                          <a:solidFill>
                            <a:srgbClr val="000000"/>
                          </a:solidFill>
                          <a:effectLst/>
                          <a:latin typeface="Calibri" panose="020F050202020403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Black box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Integration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White box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End-to-End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400" b="0" i="0" u="none" strike="noStrike" dirty="0">
                          <a:solidFill>
                            <a:srgbClr val="000000"/>
                          </a:solidFill>
                          <a:effectLst/>
                          <a:latin typeface="Calibri" panose="020F0502020204030204" pitchFamily="34" charset="0"/>
                        </a:rPr>
                        <a:t>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596" y="3429000"/>
            <a:ext cx="4398442" cy="323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직사각형 8"/>
          <p:cNvSpPr/>
          <p:nvPr/>
        </p:nvSpPr>
        <p:spPr>
          <a:xfrm>
            <a:off x="9124900" y="3052259"/>
            <a:ext cx="165618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Component test case</a:t>
            </a:r>
            <a:endParaRPr lang="ko-KR" altLang="en-US" sz="1200" dirty="0" smtClean="0">
              <a:solidFill>
                <a:schemeClr val="tx1">
                  <a:lumMod val="75000"/>
                  <a:lumOff val="25000"/>
                </a:schemeClr>
              </a:solidFill>
            </a:endParaRPr>
          </a:p>
        </p:txBody>
      </p:sp>
      <p:graphicFrame>
        <p:nvGraphicFramePr>
          <p:cNvPr id="11" name="개체 10"/>
          <p:cNvGraphicFramePr>
            <a:graphicFrameLocks noChangeAspect="1"/>
          </p:cNvGraphicFramePr>
          <p:nvPr>
            <p:extLst>
              <p:ext uri="{D42A27DB-BD31-4B8C-83A1-F6EECF244321}">
                <p14:modId xmlns:p14="http://schemas.microsoft.com/office/powerpoint/2010/main" val="1968420402"/>
              </p:ext>
            </p:extLst>
          </p:nvPr>
        </p:nvGraphicFramePr>
        <p:xfrm>
          <a:off x="4300364" y="5157192"/>
          <a:ext cx="1109455" cy="936103"/>
        </p:xfrm>
        <a:graphic>
          <a:graphicData uri="http://schemas.openxmlformats.org/presentationml/2006/ole">
            <mc:AlternateContent xmlns:mc="http://schemas.openxmlformats.org/markup-compatibility/2006">
              <mc:Choice xmlns:v="urn:schemas-microsoft-com:vml" Requires="v">
                <p:oleObj spid="_x0000_s1026" name="워크시트" showAsIcon="1" r:id="rId5" imgW="914400" imgH="771480" progId="Excel.Sheet.12">
                  <p:embed/>
                </p:oleObj>
              </mc:Choice>
              <mc:Fallback>
                <p:oleObj name="워크시트" showAsIcon="1" r:id="rId5" imgW="914400" imgH="771480" progId="Excel.Sheet.12">
                  <p:embed/>
                  <p:pic>
                    <p:nvPicPr>
                      <p:cNvPr id="0" name=""/>
                      <p:cNvPicPr/>
                      <p:nvPr/>
                    </p:nvPicPr>
                    <p:blipFill>
                      <a:blip r:embed="rId6"/>
                      <a:stretch>
                        <a:fillRect/>
                      </a:stretch>
                    </p:blipFill>
                    <p:spPr>
                      <a:xfrm>
                        <a:off x="4300364" y="5157192"/>
                        <a:ext cx="1109455" cy="936103"/>
                      </a:xfrm>
                      <a:prstGeom prst="rect">
                        <a:avLst/>
                      </a:prstGeom>
                    </p:spPr>
                  </p:pic>
                </p:oleObj>
              </mc:Fallback>
            </mc:AlternateContent>
          </a:graphicData>
        </a:graphic>
      </p:graphicFrame>
    </p:spTree>
    <p:extLst>
      <p:ext uri="{BB962C8B-B14F-4D97-AF65-F5344CB8AC3E}">
        <p14:creationId xmlns:p14="http://schemas.microsoft.com/office/powerpoint/2010/main" val="1342555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2204705830"/>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469996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583601706"/>
              </p:ext>
            </p:extLst>
          </p:nvPr>
        </p:nvGraphicFramePr>
        <p:xfrm>
          <a:off x="627956" y="1268760"/>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Experimentation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직사각형 13"/>
          <p:cNvSpPr/>
          <p:nvPr/>
        </p:nvSpPr>
        <p:spPr>
          <a:xfrm>
            <a:off x="5740524" y="3717032"/>
            <a:ext cx="504056" cy="2880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graphicFrame>
        <p:nvGraphicFramePr>
          <p:cNvPr id="9" name="차트 8"/>
          <p:cNvGraphicFramePr>
            <a:graphicFrameLocks/>
          </p:cNvGraphicFramePr>
          <p:nvPr>
            <p:extLst>
              <p:ext uri="{D42A27DB-BD31-4B8C-83A1-F6EECF244321}">
                <p14:modId xmlns:p14="http://schemas.microsoft.com/office/powerpoint/2010/main" val="3400009610"/>
              </p:ext>
            </p:extLst>
          </p:nvPr>
        </p:nvGraphicFramePr>
        <p:xfrm>
          <a:off x="267916" y="3212976"/>
          <a:ext cx="5472608" cy="38164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차트 9"/>
          <p:cNvGraphicFramePr>
            <a:graphicFrameLocks/>
          </p:cNvGraphicFramePr>
          <p:nvPr>
            <p:extLst>
              <p:ext uri="{D42A27DB-BD31-4B8C-83A1-F6EECF244321}">
                <p14:modId xmlns:p14="http://schemas.microsoft.com/office/powerpoint/2010/main" val="3423511472"/>
              </p:ext>
            </p:extLst>
          </p:nvPr>
        </p:nvGraphicFramePr>
        <p:xfrm>
          <a:off x="5812532" y="3923531"/>
          <a:ext cx="4896544" cy="2934469"/>
        </p:xfrm>
        <a:graphic>
          <a:graphicData uri="http://schemas.openxmlformats.org/drawingml/2006/chart">
            <c:chart xmlns:c="http://schemas.openxmlformats.org/drawingml/2006/chart" xmlns:r="http://schemas.openxmlformats.org/officeDocument/2006/relationships" r:id="rId4"/>
          </a:graphicData>
        </a:graphic>
      </p:graphicFrame>
      <p:sp>
        <p:nvSpPr>
          <p:cNvPr id="11" name="내용 개체 틀 1"/>
          <p:cNvSpPr>
            <a:spLocks noGrp="1"/>
          </p:cNvSpPr>
          <p:nvPr>
            <p:ph idx="1"/>
          </p:nvPr>
        </p:nvSpPr>
        <p:spPr>
          <a:xfrm>
            <a:off x="411932" y="759222"/>
            <a:ext cx="10297144" cy="581546"/>
          </a:xfrm>
        </p:spPr>
        <p:txBody>
          <a:bodyPr/>
          <a:lstStyle/>
          <a:p>
            <a:r>
              <a:rPr lang="en-US" altLang="ko-KR" dirty="0" smtClean="0"/>
              <a:t>94 hours was over than planned, mostly in the design process</a:t>
            </a:r>
            <a:endParaRPr lang="ko-KR" altLang="en-US" dirty="0"/>
          </a:p>
        </p:txBody>
      </p:sp>
      <p:graphicFrame>
        <p:nvGraphicFramePr>
          <p:cNvPr id="2" name="개체 1"/>
          <p:cNvGraphicFramePr>
            <a:graphicFrameLocks noChangeAspect="1"/>
          </p:cNvGraphicFramePr>
          <p:nvPr>
            <p:extLst>
              <p:ext uri="{D42A27DB-BD31-4B8C-83A1-F6EECF244321}">
                <p14:modId xmlns:p14="http://schemas.microsoft.com/office/powerpoint/2010/main" val="1922965190"/>
              </p:ext>
            </p:extLst>
          </p:nvPr>
        </p:nvGraphicFramePr>
        <p:xfrm>
          <a:off x="7252692" y="2852936"/>
          <a:ext cx="914400" cy="771525"/>
        </p:xfrm>
        <a:graphic>
          <a:graphicData uri="http://schemas.openxmlformats.org/presentationml/2006/ole">
            <mc:AlternateContent xmlns:mc="http://schemas.openxmlformats.org/markup-compatibility/2006">
              <mc:Choice xmlns:v="urn:schemas-microsoft-com:vml" Requires="v">
                <p:oleObj spid="_x0000_s2050" name="워크시트" showAsIcon="1" r:id="rId6" imgW="914400" imgH="771480" progId="Excel.Sheet.12">
                  <p:embed/>
                </p:oleObj>
              </mc:Choice>
              <mc:Fallback>
                <p:oleObj name="워크시트" showAsIcon="1" r:id="rId6" imgW="914400" imgH="771480" progId="Excel.Sheet.12">
                  <p:embed/>
                  <p:pic>
                    <p:nvPicPr>
                      <p:cNvPr id="0" name=""/>
                      <p:cNvPicPr/>
                      <p:nvPr/>
                    </p:nvPicPr>
                    <p:blipFill>
                      <a:blip r:embed="rId7"/>
                      <a:stretch>
                        <a:fillRect/>
                      </a:stretch>
                    </p:blipFill>
                    <p:spPr>
                      <a:xfrm>
                        <a:off x="7252692" y="285293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021078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fontAlgn="base"/>
            <a:r>
              <a:rPr lang="en-US" altLang="ko-KR" dirty="0"/>
              <a:t>Do not start the implementation as soon as received the requirement</a:t>
            </a:r>
          </a:p>
          <a:p>
            <a:pPr lvl="1" fontAlgn="base"/>
            <a:r>
              <a:rPr lang="en-US" altLang="ko-KR" dirty="0"/>
              <a:t>the requirements have to be analyzed and be written to the document</a:t>
            </a:r>
          </a:p>
          <a:p>
            <a:pPr fontAlgn="base"/>
            <a:r>
              <a:rPr lang="en-US" altLang="ko-KR" dirty="0"/>
              <a:t>Consider the quality attribute with functional requirement</a:t>
            </a:r>
          </a:p>
          <a:p>
            <a:pPr lvl="1" fontAlgn="base"/>
            <a:r>
              <a:rPr lang="en-US" altLang="ko-KR" dirty="0"/>
              <a:t>Quality attributes have to be extracted and the design apply the QA preferentially.</a:t>
            </a:r>
          </a:p>
          <a:p>
            <a:pPr lvl="1" fontAlgn="base"/>
            <a:r>
              <a:rPr lang="en-US" altLang="ko-KR" dirty="0"/>
              <a:t>It could prevent the re-design to apply the quality at the finish</a:t>
            </a:r>
          </a:p>
          <a:p>
            <a:pPr fontAlgn="base"/>
            <a:r>
              <a:rPr lang="en-US" altLang="ko-KR" dirty="0"/>
              <a:t>Write the rationale to apply QA. then define responsibility and draw the views</a:t>
            </a:r>
          </a:p>
          <a:p>
            <a:pPr fontAlgn="base"/>
            <a:r>
              <a:rPr lang="en-US" altLang="ko-KR" dirty="0"/>
              <a:t>Make a document clearly</a:t>
            </a:r>
          </a:p>
          <a:p>
            <a:pPr lvl="1" fontAlgn="base"/>
            <a:r>
              <a:rPr lang="en-US" altLang="ko-KR" dirty="0"/>
              <a:t>The document is a good solution to communication with stakeholder</a:t>
            </a:r>
          </a:p>
          <a:p>
            <a:pPr fontAlgn="base"/>
            <a:r>
              <a:rPr lang="en-US" altLang="ko-KR" dirty="0"/>
              <a:t>Communicate with stakeholder instead of code</a:t>
            </a:r>
          </a:p>
          <a:p>
            <a:pPr lvl="1" fontAlgn="base"/>
            <a:r>
              <a:rPr lang="en-US" altLang="ko-KR" dirty="0"/>
              <a:t>Need to increase the communication skill. </a:t>
            </a:r>
          </a:p>
          <a:p>
            <a:pPr fontAlgn="base"/>
            <a:r>
              <a:rPr lang="en-US" altLang="ko-KR" dirty="0"/>
              <a:t>Use the ACDM</a:t>
            </a:r>
          </a:p>
          <a:p>
            <a:pPr lvl="1" fontAlgn="base"/>
            <a:r>
              <a:rPr lang="en-US" altLang="ko-KR" dirty="0"/>
              <a:t>Make mistakes fast and early!</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1405838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smtClean="0"/>
              <a:t>The cloud server will be served. The cloud server manage the </a:t>
            </a:r>
            <a:r>
              <a:rPr lang="en-US" altLang="ko-KR" dirty="0" err="1" smtClean="0"/>
              <a:t>IoT</a:t>
            </a:r>
            <a:r>
              <a:rPr lang="en-US" altLang="ko-KR" dirty="0" smtClean="0"/>
              <a:t> service.</a:t>
            </a:r>
            <a:endParaRPr lang="en-US" altLang="ko-KR" dirty="0"/>
          </a:p>
          <a:p>
            <a:pPr lvl="1"/>
            <a:r>
              <a:rPr lang="en-US" altLang="ko-KR" dirty="0" smtClean="0"/>
              <a:t>If the </a:t>
            </a:r>
            <a:r>
              <a:rPr lang="en-US" altLang="ko-KR" dirty="0" err="1" smtClean="0"/>
              <a:t>IoT</a:t>
            </a:r>
            <a:r>
              <a:rPr lang="en-US" altLang="ko-KR" dirty="0" smtClean="0"/>
              <a:t> </a:t>
            </a:r>
            <a:r>
              <a:rPr lang="en-US" altLang="ko-KR" dirty="0"/>
              <a:t>service </a:t>
            </a:r>
            <a:r>
              <a:rPr lang="en-US" altLang="ko-KR" dirty="0" smtClean="0"/>
              <a:t>halt, the cloud server will reboot the </a:t>
            </a:r>
            <a:r>
              <a:rPr lang="en-US" altLang="ko-KR" dirty="0" err="1" smtClean="0"/>
              <a:t>IoT</a:t>
            </a:r>
            <a:r>
              <a:rPr lang="en-US" altLang="ko-KR" dirty="0" smtClean="0"/>
              <a:t> service</a:t>
            </a:r>
          </a:p>
          <a:p>
            <a:r>
              <a:rPr lang="en-US" altLang="ko-KR" dirty="0" smtClean="0"/>
              <a:t>The new service</a:t>
            </a:r>
          </a:p>
          <a:p>
            <a:pPr lvl="1"/>
            <a:r>
              <a:rPr lang="en-US" altLang="ko-KR" dirty="0" smtClean="0"/>
              <a:t>You can get more intelligent service using the data mining, analytic operations</a:t>
            </a:r>
          </a:p>
          <a:p>
            <a:pPr lvl="1"/>
            <a:endParaRPr lang="en-US" altLang="ko-KR"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597220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32</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0287520"/>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3572652774"/>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2722015234"/>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3091790608"/>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1908198755"/>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spTree>
    <p:extLst>
      <p:ext uri="{BB962C8B-B14F-4D97-AF65-F5344CB8AC3E}">
        <p14:creationId xmlns:p14="http://schemas.microsoft.com/office/powerpoint/2010/main" val="1743145582"/>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1841130445"/>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99932252"/>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1503588324"/>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val="3824044393"/>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69748996"/>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Tree>
    <p:extLst>
      <p:ext uri="{BB962C8B-B14F-4D97-AF65-F5344CB8AC3E}">
        <p14:creationId xmlns:p14="http://schemas.microsoft.com/office/powerpoint/2010/main" val="351763852"/>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Tree>
    <p:extLst>
      <p:ext uri="{BB962C8B-B14F-4D97-AF65-F5344CB8AC3E}">
        <p14:creationId xmlns:p14="http://schemas.microsoft.com/office/powerpoint/2010/main" val="177366138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89221102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361344993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705151084"/>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Tree>
    <p:extLst>
      <p:ext uri="{BB962C8B-B14F-4D97-AF65-F5344CB8AC3E}">
        <p14:creationId xmlns:p14="http://schemas.microsoft.com/office/powerpoint/2010/main" val="639623096"/>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550726461"/>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Tree>
    <p:extLst>
      <p:ext uri="{BB962C8B-B14F-4D97-AF65-F5344CB8AC3E}">
        <p14:creationId xmlns:p14="http://schemas.microsoft.com/office/powerpoint/2010/main" val="3477849405"/>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486042294"/>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910165688"/>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Tree>
    <p:extLst>
      <p:ext uri="{BB962C8B-B14F-4D97-AF65-F5344CB8AC3E}">
        <p14:creationId xmlns:p14="http://schemas.microsoft.com/office/powerpoint/2010/main" val="2881412865"/>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646303144"/>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786744518"/>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Tree>
    <p:extLst>
      <p:ext uri="{BB962C8B-B14F-4D97-AF65-F5344CB8AC3E}">
        <p14:creationId xmlns:p14="http://schemas.microsoft.com/office/powerpoint/2010/main" val="2299864423"/>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9415792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940845420"/>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34420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107711172"/>
              </p:ext>
            </p:extLst>
          </p:nvPr>
        </p:nvGraphicFramePr>
        <p:xfrm>
          <a:off x="699964" y="1196752"/>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2847439742"/>
              </p:ext>
            </p:extLst>
          </p:nvPr>
        </p:nvGraphicFramePr>
        <p:xfrm>
          <a:off x="699964" y="3429000"/>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2430063085"/>
              </p:ext>
            </p:extLst>
          </p:nvPr>
        </p:nvGraphicFramePr>
        <p:xfrm>
          <a:off x="699964" y="5157192"/>
          <a:ext cx="8107125" cy="1458976"/>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97439">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5928">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367730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5832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3483</TotalTime>
  <Words>5486</Words>
  <Application>Microsoft Office PowerPoint</Application>
  <PresentationFormat>사용자 지정</PresentationFormat>
  <Paragraphs>1233</Paragraphs>
  <Slides>63</Slides>
  <Notes>27</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63</vt:i4>
      </vt:variant>
    </vt:vector>
  </HeadingPairs>
  <TitlesOfParts>
    <vt:vector size="65" baseType="lpstr">
      <vt:lpstr>Office 테마</vt:lpstr>
      <vt:lpstr>워크시트</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System Context</vt:lpstr>
      <vt:lpstr>Architecture Design - Final dynamic perspective </vt:lpstr>
      <vt:lpstr>Architecture Design - Level 1</vt:lpstr>
      <vt:lpstr>Architecture Design - Level 1</vt:lpstr>
      <vt:lpstr>Architecture Design - Level 2</vt:lpstr>
      <vt:lpstr>Architecture Design - Level 3</vt:lpstr>
      <vt:lpstr>Architecture Design - Level 3</vt:lpstr>
      <vt:lpstr>Architecture Design - Level 4</vt:lpstr>
      <vt:lpstr>Architecture Design - Level 5</vt:lpstr>
      <vt:lpstr>Architecture Design - Level 6 </vt:lpstr>
      <vt:lpstr>Architecture Design - Final dynamic perspective </vt:lpstr>
      <vt:lpstr>Architecture Design - Final physical perspective </vt:lpstr>
      <vt:lpstr>Architecture Design - Final static perspective </vt:lpstr>
      <vt:lpstr>Architectural Decision</vt:lpstr>
      <vt:lpstr>Test</vt:lpstr>
      <vt:lpstr>Project plan &amp; Time log</vt:lpstr>
      <vt:lpstr>Project plan &amp; Time log</vt:lpstr>
      <vt:lpstr>Lessons &amp; Learned</vt:lpstr>
      <vt:lpstr>Future plan</vt:lpstr>
      <vt:lpstr>PowerPoint 프레젠테이션</vt:lpstr>
      <vt:lpstr>Appendix</vt:lpstr>
      <vt:lpstr>Architecture Design - Level 1</vt:lpstr>
      <vt:lpstr>Architecture Design - Level 2</vt:lpstr>
      <vt:lpstr>Architecture Design - Level 3</vt:lpstr>
      <vt:lpstr>Architecture Design - Level 4</vt:lpstr>
      <vt:lpstr>Architecture Design - Level 5</vt:lpstr>
      <vt:lpstr>Architecture Design - Level 6</vt:lpstr>
      <vt:lpstr>Appendix - Quality Attribute Scenario</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381</cp:revision>
  <dcterms:created xsi:type="dcterms:W3CDTF">2015-05-20T02:13:37Z</dcterms:created>
  <dcterms:modified xsi:type="dcterms:W3CDTF">2015-06-26T03:18:30Z</dcterms:modified>
</cp:coreProperties>
</file>