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5" r:id="rId39"/>
    <p:sldId id="361" r:id="rId40"/>
    <p:sldId id="362" r:id="rId41"/>
    <p:sldId id="285" r:id="rId42"/>
    <p:sldId id="363" r:id="rId43"/>
    <p:sldId id="286" r:id="rId44"/>
    <p:sldId id="301" r:id="rId45"/>
    <p:sldId id="287" r:id="rId46"/>
    <p:sldId id="289" r:id="rId47"/>
    <p:sldId id="305" r:id="rId48"/>
    <p:sldId id="306" r:id="rId49"/>
    <p:sldId id="307" r:id="rId50"/>
    <p:sldId id="308" r:id="rId51"/>
    <p:sldId id="309" r:id="rId52"/>
    <p:sldId id="310" r:id="rId53"/>
    <p:sldId id="311" r:id="rId54"/>
    <p:sldId id="364" r:id="rId55"/>
    <p:sldId id="365" r:id="rId56"/>
    <p:sldId id="366" r:id="rId57"/>
    <p:sldId id="367" r:id="rId58"/>
    <p:sldId id="368" r:id="rId59"/>
    <p:sldId id="369" r:id="rId60"/>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06" autoAdjust="0"/>
    <p:restoredTop sz="94186" autoAdjust="0"/>
  </p:normalViewPr>
  <p:slideViewPr>
    <p:cSldViewPr>
      <p:cViewPr>
        <p:scale>
          <a:sx n="75" d="100"/>
          <a:sy n="75" d="100"/>
        </p:scale>
        <p:origin x="-1518" y="-360"/>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dLbl>
            <c:txPr>
              <a:bodyPr/>
              <a:lstStyle/>
              <a:p>
                <a:pPr>
                  <a:defRPr sz="1200"/>
                </a:pPr>
                <a:endParaRPr lang="ko-KR"/>
              </a:p>
            </c:txPr>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Prototype</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180276224"/>
        <c:axId val="180392704"/>
      </c:barChart>
      <c:catAx>
        <c:axId val="180276224"/>
        <c:scaling>
          <c:orientation val="minMax"/>
        </c:scaling>
        <c:delete val="0"/>
        <c:axPos val="b"/>
        <c:majorTickMark val="out"/>
        <c:minorTickMark val="none"/>
        <c:tickLblPos val="nextTo"/>
        <c:crossAx val="180392704"/>
        <c:crosses val="autoZero"/>
        <c:auto val="1"/>
        <c:lblAlgn val="ctr"/>
        <c:lblOffset val="100"/>
        <c:noMultiLvlLbl val="0"/>
      </c:catAx>
      <c:valAx>
        <c:axId val="180392704"/>
        <c:scaling>
          <c:orientation val="minMax"/>
        </c:scaling>
        <c:delete val="0"/>
        <c:axPos val="l"/>
        <c:majorGridlines/>
        <c:numFmt formatCode="General" sourceLinked="1"/>
        <c:majorTickMark val="out"/>
        <c:minorTickMark val="none"/>
        <c:tickLblPos val="nextTo"/>
        <c:crossAx val="180276224"/>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6000" y="100"/>
    <p:text>additional rationale required
Broker pattern: hide locale of service
Pub-Sub: manage the node and terminal</p:text>
  </p:cm>
  <p:cm authorId="1" idx="1">
    <p:pos x="6000" y="0"/>
    <p:text>Shared data pattern
- need more decomposition5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381938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7C07194-33E3-479B-BC01-CBBD375FC71F}"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50B81D9-867D-42F2-89DE-057793A25ED7}" type="datetime1">
              <a:rPr lang="ko-KR" altLang="en-US" smtClean="0"/>
              <a:t>2015-06-25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C75FB26-1353-43C3-8926-E3B6C285032B}"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B26598D-2118-4AB6-B384-AC6BC0D956E0}"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FFED094-FCFF-43BC-8C94-D895ECE02849}"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70E8081-BBBD-47AF-8C31-5ACF4E40D54D}"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1052736"/>
            <a:ext cx="10513168" cy="5184575"/>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764705"/>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267916" y="260648"/>
            <a:ext cx="10585175"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267916" y="274638"/>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3316A83D-23AB-4234-AC5C-46093F8EB0A1}"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1A5E99E-AA02-41B4-BB1D-74DE2D386013}"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90B3AEF-75EC-4610-AFAA-A8C0FAA5DA14}"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FE25C85-EEB2-4DC7-B158-99F3D2235532}" type="datetime1">
              <a:rPr lang="ko-KR" altLang="en-US" smtClean="0"/>
              <a:t>2015-06-25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86968B3-31F0-415E-BEB8-6B84105FD3F4}" type="datetime1">
              <a:rPr lang="ko-KR" altLang="en-US" smtClean="0"/>
              <a:t>2015-06-25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00109-931A-4BDB-A186-FA4612DC394D}" type="datetime1">
              <a:rPr lang="ko-KR" altLang="en-US" smtClean="0"/>
              <a:t>2015-06-25</a:t>
            </a:fld>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a:t>Architecture of IoT </a:t>
            </a:r>
            <a:r>
              <a:rPr lang="ko" altLang="ko-KR" sz="3400" b="1" dirty="0" smtClean="0"/>
              <a:t>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rPr>
              <a:t>Apply Server-Client pattern for loose coupling</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sp>
        <p:nvSpPr>
          <p:cNvPr id="5" name="내용 개체 틀 4"/>
          <p:cNvSpPr>
            <a:spLocks noGrp="1"/>
          </p:cNvSpPr>
          <p:nvPr>
            <p:ph idx="13"/>
          </p:nvPr>
        </p:nvSpPr>
        <p:spPr/>
        <p:txBody>
          <a:bodyPr/>
          <a:lstStyle/>
          <a:p>
            <a:endParaRPr lang="ko-KR" altLang="en-US"/>
          </a:p>
        </p:txBody>
      </p:sp>
      <p:pic>
        <p:nvPicPr>
          <p:cNvPr id="90" name="Shape 90"/>
          <p:cNvPicPr preferRelativeResize="0"/>
          <p:nvPr/>
        </p:nvPicPr>
        <p:blipFill rotWithShape="1">
          <a:blip r:embed="rId3">
            <a:alphaModFix/>
          </a:blip>
          <a:srcRect l="6183" t="5624" r="3816" b="6355"/>
          <a:stretch/>
        </p:blipFill>
        <p:spPr>
          <a:xfrm>
            <a:off x="2922838" y="1990663"/>
            <a:ext cx="5203324" cy="2881025"/>
          </a:xfrm>
          <a:prstGeom prst="rect">
            <a:avLst/>
          </a:prstGeom>
          <a:noFill/>
          <a:ln>
            <a:noFill/>
          </a:ln>
        </p:spPr>
      </p:pic>
      <p:pic>
        <p:nvPicPr>
          <p:cNvPr id="91" name="Shape 91"/>
          <p:cNvPicPr preferRelativeResize="0"/>
          <p:nvPr/>
        </p:nvPicPr>
        <p:blipFill>
          <a:blip r:embed="rId4">
            <a:alphaModFix/>
          </a:blip>
          <a:stretch>
            <a:fillRect/>
          </a:stretch>
        </p:blipFill>
        <p:spPr>
          <a:xfrm>
            <a:off x="300905" y="4504430"/>
            <a:ext cx="3369497" cy="1287024"/>
          </a:xfrm>
          <a:prstGeom prst="rect">
            <a:avLst/>
          </a:prstGeom>
          <a:noFill/>
          <a:ln>
            <a:noFill/>
          </a:ln>
        </p:spPr>
      </p:pic>
      <p:sp>
        <p:nvSpPr>
          <p:cNvPr id="9" name="직사각형 8"/>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0" name="직사각형 9"/>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p:txBody>
          <a:bodyPr>
            <a:noAutofit/>
          </a:bodyPr>
          <a:lstStyle/>
          <a:p>
            <a:r>
              <a:rPr lang="en-US" altLang="ko-KR" dirty="0" smtClean="0">
                <a:latin typeface="Arial" panose="020B0604020202020204" pitchFamily="34" charset="0"/>
                <a:cs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cs typeface="Arial" panose="020B0604020202020204" pitchFamily="34" charset="0"/>
              </a:rPr>
              <a:t>In view of </a:t>
            </a:r>
            <a:r>
              <a:rPr lang="ko" altLang="ko-KR" sz="1600" b="1" dirty="0">
                <a:solidFill>
                  <a:schemeClr val="dk1"/>
                </a:solidFill>
                <a:latin typeface="Arial" panose="020B0604020202020204" pitchFamily="34" charset="0"/>
                <a:cs typeface="Arial" panose="020B0604020202020204" pitchFamily="34" charset="0"/>
              </a:rPr>
              <a:t>SRP (Single Responsibility Principle)</a:t>
            </a:r>
            <a:r>
              <a:rPr lang="ko" altLang="ko-KR" sz="1600" dirty="0">
                <a:solidFill>
                  <a:schemeClr val="dk1"/>
                </a:solidFill>
                <a:latin typeface="Arial" panose="020B0604020202020204" pitchFamily="34" charset="0"/>
                <a:cs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cs typeface="Arial" panose="020B0604020202020204" pitchFamily="34" charset="0"/>
              </a:rPr>
              <a:t>Message Exchange Pattern (MEP)</a:t>
            </a:r>
            <a:r>
              <a:rPr lang="ko" altLang="ko-KR" sz="1600" dirty="0">
                <a:solidFill>
                  <a:schemeClr val="dk1"/>
                </a:solidFill>
                <a:latin typeface="Arial" panose="020B0604020202020204" pitchFamily="34" charset="0"/>
                <a:cs typeface="Arial" panose="020B0604020202020204" pitchFamily="34" charset="0"/>
              </a:rPr>
              <a:t> of </a:t>
            </a:r>
            <a:r>
              <a:rPr lang="ko" altLang="ko-KR" sz="1600" b="1" dirty="0">
                <a:solidFill>
                  <a:schemeClr val="dk1"/>
                </a:solidFill>
                <a:latin typeface="Arial" panose="020B0604020202020204" pitchFamily="34" charset="0"/>
                <a:cs typeface="Arial" panose="020B0604020202020204" pitchFamily="34" charset="0"/>
              </a:rPr>
              <a:t>Server-Client Pattern</a:t>
            </a:r>
            <a:r>
              <a:rPr lang="ko" altLang="ko-KR" sz="1600" dirty="0">
                <a:solidFill>
                  <a:schemeClr val="dk1"/>
                </a:solidFill>
                <a:latin typeface="Arial" panose="020B0604020202020204" pitchFamily="34" charset="0"/>
                <a:cs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cs typeface="Arial" panose="020B0604020202020204" pitchFamily="34" charset="0"/>
              </a:rPr>
              <a:t>Request-Response Pattern</a:t>
            </a:r>
            <a:r>
              <a:rPr lang="ko" altLang="ko-KR" sz="1600" dirty="0">
                <a:solidFill>
                  <a:schemeClr val="dk1"/>
                </a:solidFill>
                <a:latin typeface="Arial" panose="020B0604020202020204" pitchFamily="34" charset="0"/>
                <a:cs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cs typeface="Arial" panose="020B0604020202020204" pitchFamily="34" charset="0"/>
              </a:rPr>
              <a:t>Request.</a:t>
            </a:r>
            <a:endParaRPr lang="ko-KR" altLang="en-US" sz="1600"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2852936"/>
            <a:ext cx="10513167" cy="432047"/>
          </a:xfrm>
        </p:spPr>
        <p:txBody>
          <a:bodyPr/>
          <a:lstStyle/>
          <a:p>
            <a:r>
              <a:rPr lang="ko" altLang="ko-KR" dirty="0"/>
              <a:t>Table 1. Element Responsibility Catalog for the First-Level Decomposition</a:t>
            </a:r>
          </a:p>
          <a:p>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graphicFrame>
        <p:nvGraphicFramePr>
          <p:cNvPr id="98" name="Shape 98"/>
          <p:cNvGraphicFramePr/>
          <p:nvPr>
            <p:extLst>
              <p:ext uri="{D42A27DB-BD31-4B8C-83A1-F6EECF244321}">
                <p14:modId xmlns:p14="http://schemas.microsoft.com/office/powerpoint/2010/main" val="718646455"/>
              </p:ext>
            </p:extLst>
          </p:nvPr>
        </p:nvGraphicFramePr>
        <p:xfrm>
          <a:off x="371200" y="3173086"/>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idx="1"/>
          </p:nvPr>
        </p:nvSpPr>
        <p:spPr>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rPr>
              <a:t>Apply </a:t>
            </a:r>
            <a:r>
              <a:rPr lang="ko" altLang="ko-KR" dirty="0">
                <a:solidFill>
                  <a:schemeClr val="dk1"/>
                </a:solidFill>
              </a:rPr>
              <a:t>Layered Architecture Pattern For QA6 </a:t>
            </a:r>
            <a:endParaRPr dirty="0"/>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13"/>
          </p:nvPr>
        </p:nvSpPr>
        <p:spPr/>
        <p:txBody>
          <a:bodyPr/>
          <a:lstStyle/>
          <a:p>
            <a:endParaRPr lang="ko-KR" altLang="en-US"/>
          </a:p>
        </p:txBody>
      </p:sp>
      <p:pic>
        <p:nvPicPr>
          <p:cNvPr id="106" name="Shape 106"/>
          <p:cNvPicPr preferRelativeResize="0"/>
          <p:nvPr/>
        </p:nvPicPr>
        <p:blipFill>
          <a:blip r:embed="rId3">
            <a:alphaModFix/>
          </a:blip>
          <a:stretch>
            <a:fillRect/>
          </a:stretch>
        </p:blipFill>
        <p:spPr>
          <a:xfrm>
            <a:off x="3372949" y="1777089"/>
            <a:ext cx="6175308" cy="4303100"/>
          </a:xfrm>
          <a:prstGeom prst="rect">
            <a:avLst/>
          </a:prstGeom>
          <a:noFill/>
          <a:ln>
            <a:noFill/>
          </a:ln>
        </p:spPr>
      </p:pic>
      <p:pic>
        <p:nvPicPr>
          <p:cNvPr id="107" name="Shape 107"/>
          <p:cNvPicPr preferRelativeResize="0"/>
          <p:nvPr/>
        </p:nvPicPr>
        <p:blipFill>
          <a:blip r:embed="rId4">
            <a:alphaModFix/>
          </a:blip>
          <a:stretch>
            <a:fillRect/>
          </a:stretch>
        </p:blipFill>
        <p:spPr>
          <a:xfrm>
            <a:off x="329143" y="4476520"/>
            <a:ext cx="2693194" cy="1219200"/>
          </a:xfrm>
          <a:prstGeom prst="rect">
            <a:avLst/>
          </a:prstGeom>
          <a:noFill/>
          <a:ln>
            <a:noFill/>
          </a:ln>
        </p:spPr>
      </p:pic>
      <p:sp>
        <p:nvSpPr>
          <p:cNvPr id="7" name="직사각형 6"/>
          <p:cNvSpPr/>
          <p:nvPr/>
        </p:nvSpPr>
        <p:spPr>
          <a:xfrm>
            <a:off x="267916" y="1647017"/>
            <a:ext cx="10513167" cy="4604239"/>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fontScale="47500" lnSpcReduction="20000"/>
          </a:bodyPr>
          <a:lstStyle/>
          <a:p>
            <a:r>
              <a:rPr lang="en-US" altLang="ko" sz="3800" dirty="0" smtClean="0">
                <a:solidFill>
                  <a:schemeClr val="dk1"/>
                </a:solidFill>
                <a:latin typeface="Arial" panose="020B0604020202020204" pitchFamily="34" charset="0"/>
                <a:cs typeface="Arial" panose="020B0604020202020204" pitchFamily="34" charset="0"/>
              </a:rPr>
              <a:t>Rationale: </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Level-2 we have decomposed the elements further by considering the QA6 (Extensibility</a:t>
            </a:r>
            <a:r>
              <a:rPr lang="en-US" altLang="ko" sz="3400" dirty="0" smtClean="0">
                <a:solidFill>
                  <a:schemeClr val="dk1"/>
                </a:solidFill>
                <a:latin typeface="Arial" panose="020B0604020202020204" pitchFamily="34" charset="0"/>
                <a:cs typeface="Arial" panose="020B0604020202020204" pitchFamily="34" charset="0"/>
              </a:rPr>
              <a:t>).</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Level-1 “</a:t>
            </a:r>
            <a:r>
              <a:rPr lang="en-US" altLang="ko" sz="3400" b="1" dirty="0">
                <a:solidFill>
                  <a:schemeClr val="dk1"/>
                </a:solidFill>
                <a:latin typeface="Arial" panose="020B0604020202020204" pitchFamily="34" charset="0"/>
                <a:cs typeface="Arial" panose="020B0604020202020204" pitchFamily="34" charset="0"/>
              </a:rPr>
              <a:t>Request-Response Pattern</a:t>
            </a:r>
            <a:r>
              <a:rPr lang="en-US" altLang="ko" sz="3400" dirty="0">
                <a:solidFill>
                  <a:schemeClr val="dk1"/>
                </a:solidFill>
                <a:latin typeface="Arial" panose="020B0604020202020204" pitchFamily="34" charset="0"/>
                <a:cs typeface="Arial" panose="020B0604020202020204" pitchFamily="34" charset="0"/>
              </a:rPr>
              <a:t>”, abstracting the external relationship, here applied “</a:t>
            </a:r>
            <a:r>
              <a:rPr lang="en-US" altLang="ko" sz="3400" b="1" dirty="0">
                <a:solidFill>
                  <a:schemeClr val="dk1"/>
                </a:solidFill>
                <a:latin typeface="Arial" panose="020B0604020202020204" pitchFamily="34" charset="0"/>
                <a:cs typeface="Arial" panose="020B0604020202020204" pitchFamily="34" charset="0"/>
              </a:rPr>
              <a:t>Layered Pattern</a:t>
            </a:r>
            <a:r>
              <a:rPr lang="en-US" altLang="ko" sz="3400" dirty="0">
                <a:solidFill>
                  <a:schemeClr val="dk1"/>
                </a:solidFill>
                <a:latin typeface="Arial" panose="020B0604020202020204" pitchFamily="34" charset="0"/>
                <a:cs typeface="Arial" panose="020B0604020202020204" pitchFamily="34" charset="0"/>
              </a:rPr>
              <a:t>” where “Handler” will interact with respective Elements Services (Internal relationship) whereas; same Handler will do External Elements </a:t>
            </a:r>
            <a:r>
              <a:rPr lang="en-US" altLang="ko" sz="3400" dirty="0" smtClean="0">
                <a:solidFill>
                  <a:schemeClr val="dk1"/>
                </a:solidFill>
                <a:latin typeface="Arial" panose="020B0604020202020204" pitchFamily="34" charset="0"/>
                <a:cs typeface="Arial" panose="020B0604020202020204" pitchFamily="34" charset="0"/>
              </a:rPr>
              <a:t>Interactions.</a:t>
            </a:r>
          </a:p>
          <a:p>
            <a:pPr lvl="1"/>
            <a:r>
              <a:rPr lang="en-US" altLang="ko" sz="3400" dirty="0" smtClean="0">
                <a:solidFill>
                  <a:schemeClr val="dk1"/>
                </a:solidFill>
                <a:latin typeface="Arial" panose="020B0604020202020204" pitchFamily="34" charset="0"/>
                <a:cs typeface="Arial" panose="020B0604020202020204" pitchFamily="34" charset="0"/>
              </a:rPr>
              <a:t>Handler </a:t>
            </a:r>
            <a:r>
              <a:rPr lang="en-US" altLang="ko" sz="3400" dirty="0">
                <a:solidFill>
                  <a:schemeClr val="dk1"/>
                </a:solidFill>
                <a:latin typeface="Arial" panose="020B0604020202020204" pitchFamily="34" charset="0"/>
                <a:cs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2000" b="1" dirty="0">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2780928"/>
            <a:ext cx="10513167" cy="432047"/>
          </a:xfrm>
        </p:spPr>
        <p:txBody>
          <a:bodyPr/>
          <a:lstStyle/>
          <a:p>
            <a:pPr lvl="0"/>
            <a:r>
              <a:rPr lang="ko" altLang="ko-KR" dirty="0"/>
              <a:t>Table </a:t>
            </a:r>
            <a:r>
              <a:rPr lang="ko" altLang="ko-KR" dirty="0" smtClean="0"/>
              <a:t>2. </a:t>
            </a:r>
            <a:r>
              <a:rPr lang="ko" altLang="ko-KR" dirty="0"/>
              <a:t>Element Responsibility Catalog for the Second-Level </a:t>
            </a:r>
            <a:r>
              <a:rPr lang="ko" altLang="ko-KR" dirty="0" smtClean="0"/>
              <a:t>Decomposition</a:t>
            </a:r>
            <a:endParaRPr lang="ko-KR" altLang="en-US" dirty="0"/>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graphicFrame>
        <p:nvGraphicFramePr>
          <p:cNvPr id="114" name="Shape 114"/>
          <p:cNvGraphicFramePr/>
          <p:nvPr>
            <p:extLst>
              <p:ext uri="{D42A27DB-BD31-4B8C-83A1-F6EECF244321}">
                <p14:modId xmlns:p14="http://schemas.microsoft.com/office/powerpoint/2010/main" val="1033262162"/>
              </p:ext>
            </p:extLst>
          </p:nvPr>
        </p:nvGraphicFramePr>
        <p:xfrm>
          <a:off x="371200" y="3140968"/>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rPr>
              <a:t>Add component and Apply Pipe &amp; Filter pattern for QA3,QA7 </a:t>
            </a:r>
            <a:endParaRPr lang="ko-KR" altLang="en-US" dirty="0"/>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13"/>
          </p:nvPr>
        </p:nvSpPr>
        <p:spPr/>
        <p:txBody>
          <a:bodyPr/>
          <a:lstStyle/>
          <a:p>
            <a:endParaRPr lang="ko-KR" altLang="en-US"/>
          </a:p>
        </p:txBody>
      </p:sp>
      <p:pic>
        <p:nvPicPr>
          <p:cNvPr id="122" name="Shape 122"/>
          <p:cNvPicPr preferRelativeResize="0"/>
          <p:nvPr/>
        </p:nvPicPr>
        <p:blipFill>
          <a:blip r:embed="rId3">
            <a:alphaModFix/>
          </a:blip>
          <a:stretch>
            <a:fillRect/>
          </a:stretch>
        </p:blipFill>
        <p:spPr>
          <a:xfrm>
            <a:off x="1066355" y="2349426"/>
            <a:ext cx="8924611" cy="4403099"/>
          </a:xfrm>
          <a:prstGeom prst="rect">
            <a:avLst/>
          </a:prstGeom>
          <a:noFill/>
          <a:ln>
            <a:noFill/>
          </a:ln>
        </p:spPr>
      </p:pic>
      <p:pic>
        <p:nvPicPr>
          <p:cNvPr id="123" name="Shape 123"/>
          <p:cNvPicPr preferRelativeResize="0"/>
          <p:nvPr/>
        </p:nvPicPr>
        <p:blipFill>
          <a:blip r:embed="rId4">
            <a:alphaModFix/>
          </a:blip>
          <a:stretch>
            <a:fillRect/>
          </a:stretch>
        </p:blipFill>
        <p:spPr>
          <a:xfrm>
            <a:off x="104037" y="5533325"/>
            <a:ext cx="2693194" cy="1219200"/>
          </a:xfrm>
          <a:prstGeom prst="rect">
            <a:avLst/>
          </a:prstGeom>
          <a:noFill/>
          <a:ln>
            <a:noFill/>
          </a:ln>
        </p:spPr>
      </p:pic>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a:xfrm>
            <a:off x="267916" y="646366"/>
            <a:ext cx="10513168" cy="2638617"/>
          </a:xfrm>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3429000"/>
            <a:ext cx="10513167" cy="432047"/>
          </a:xfrm>
        </p:spPr>
        <p:txBody>
          <a:bodyPr/>
          <a:lstStyle/>
          <a:p>
            <a:pPr lvl="0"/>
            <a:r>
              <a:rPr lang="ko" altLang="ko-KR" dirty="0"/>
              <a:t>Table 3.1. Element Responsibility Catalog for the Second-Level Decomposition</a:t>
            </a:r>
          </a:p>
          <a:p>
            <a:pPr marL="0" indent="0">
              <a:buNone/>
            </a:pPr>
            <a:endParaRPr lang="ko-KR" altLang="en-US" dirty="0"/>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graphicFrame>
        <p:nvGraphicFramePr>
          <p:cNvPr id="130" name="Shape 130"/>
          <p:cNvGraphicFramePr/>
          <p:nvPr>
            <p:extLst>
              <p:ext uri="{D42A27DB-BD31-4B8C-83A1-F6EECF244321}">
                <p14:modId xmlns:p14="http://schemas.microsoft.com/office/powerpoint/2010/main" val="1736889241"/>
              </p:ext>
            </p:extLst>
          </p:nvPr>
        </p:nvGraphicFramePr>
        <p:xfrm>
          <a:off x="371200" y="3789040"/>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67916" y="614093"/>
            <a:ext cx="10513168" cy="1431624"/>
          </a:xfrm>
          <a:prstGeom prst="rect">
            <a:avLst/>
          </a:prstGeom>
          <a:noFill/>
          <a:ln>
            <a:noFill/>
          </a:ln>
        </p:spPr>
        <p:txBody>
          <a:bodyPr lIns="91425" tIns="91425" rIns="91425" bIns="91425" anchor="ctr" anchorCtr="0">
            <a:noAutofit/>
          </a:bodyPr>
          <a:lstStyle/>
          <a:p>
            <a:pPr marL="400050" lvl="0" indent="-285750">
              <a:spcBef>
                <a:spcPts val="0"/>
              </a:spcBef>
              <a:buClr>
                <a:schemeClr val="dk1"/>
              </a:buClr>
              <a:buSzPct val="100000"/>
            </a:pPr>
            <a:r>
              <a:rPr lang="ko" altLang="ko-KR" dirty="0">
                <a:solidFill>
                  <a:schemeClr val="dk1"/>
                </a:solidFill>
              </a:rPr>
              <a:t>Switch to physical perspective</a:t>
            </a:r>
            <a:endParaRPr lang="en-US" altLang="ko" dirty="0" smtClean="0">
              <a:solidFill>
                <a:schemeClr val="dk1"/>
              </a:solidFill>
            </a:endParaRPr>
          </a:p>
          <a:p>
            <a:pPr marL="400050" lvl="0" indent="-285750" rtl="0">
              <a:spcBef>
                <a:spcPts val="0"/>
              </a:spcBef>
              <a:buClr>
                <a:schemeClr val="dk1"/>
              </a:buClr>
              <a:buSzPct val="100000"/>
            </a:pPr>
            <a:r>
              <a:rPr lang="ko" dirty="0" smtClean="0">
                <a:solidFill>
                  <a:schemeClr val="dk1"/>
                </a:solidFill>
              </a:rPr>
              <a:t>Rationale</a:t>
            </a:r>
            <a:r>
              <a:rPr lang="ko" dirty="0">
                <a:solidFill>
                  <a:schemeClr val="dk1"/>
                </a:solidFill>
              </a:rPr>
              <a:t>: </a:t>
            </a:r>
            <a:endParaRPr lang="en-US" altLang="ko" dirty="0" smtClean="0">
              <a:solidFill>
                <a:schemeClr val="dk1"/>
              </a:solidFill>
            </a:endParaRPr>
          </a:p>
          <a:p>
            <a:pPr marL="800100" lvl="1">
              <a:spcBef>
                <a:spcPts val="0"/>
              </a:spcBef>
              <a:buClr>
                <a:schemeClr val="dk1"/>
              </a:buClr>
              <a:buSzPct val="100000"/>
            </a:pPr>
            <a:r>
              <a:rPr lang="ko" dirty="0" smtClean="0">
                <a:solidFill>
                  <a:schemeClr val="dk1"/>
                </a:solidFill>
                <a:latin typeface="+mj-lt"/>
              </a:rPr>
              <a:t>Security </a:t>
            </a:r>
            <a:r>
              <a:rPr lang="ko" dirty="0">
                <a:solidFill>
                  <a:schemeClr val="dk1"/>
                </a:solidFill>
                <a:latin typeface="+mj-lt"/>
              </a:rPr>
              <a:t>강화와 infrastructure 비용 감소를 위해서 Server의 위치를 Home network 안쪽으로 </a:t>
            </a:r>
            <a:r>
              <a:rPr lang="ko" dirty="0" smtClean="0">
                <a:solidFill>
                  <a:schemeClr val="dk1"/>
                </a:solidFill>
                <a:latin typeface="+mj-lt"/>
              </a:rPr>
              <a:t>결정함</a:t>
            </a:r>
            <a:r>
              <a:rPr lang="en-US" altLang="ko" dirty="0" smtClean="0">
                <a:solidFill>
                  <a:schemeClr val="dk1"/>
                </a:solidFill>
                <a:latin typeface="+mj-lt"/>
              </a:rPr>
              <a:t>	</a:t>
            </a:r>
          </a:p>
          <a:p>
            <a:pPr marL="800100" lvl="1">
              <a:spcBef>
                <a:spcPts val="0"/>
              </a:spcBef>
              <a:buClr>
                <a:schemeClr val="dk1"/>
              </a:buClr>
              <a:buSzPct val="100000"/>
            </a:pPr>
            <a:r>
              <a:rPr lang="ko" dirty="0" smtClean="0">
                <a:solidFill>
                  <a:schemeClr val="dk1"/>
                </a:solidFill>
                <a:latin typeface="+mj-lt"/>
              </a:rPr>
              <a:t>사용자 </a:t>
            </a:r>
            <a:r>
              <a:rPr lang="ko" dirty="0">
                <a:solidFill>
                  <a:schemeClr val="dk1"/>
                </a:solidFill>
                <a:latin typeface="+mj-lt"/>
              </a:rPr>
              <a:t>log와 login에 대해서 local로 관리하기 때문에 외부에 server가 있는 것보다는 security 확보 </a:t>
            </a:r>
            <a:r>
              <a:rPr lang="ko" dirty="0" smtClean="0">
                <a:solidFill>
                  <a:schemeClr val="dk1"/>
                </a:solidFill>
                <a:latin typeface="+mj-lt"/>
              </a:rPr>
              <a:t>가능</a:t>
            </a:r>
            <a:endParaRPr lang="en-US" altLang="ko" dirty="0" smtClean="0">
              <a:solidFill>
                <a:schemeClr val="dk1"/>
              </a:solidFill>
              <a:latin typeface="+mj-lt"/>
            </a:endParaRPr>
          </a:p>
          <a:p>
            <a:pPr marL="800100" lvl="1">
              <a:spcBef>
                <a:spcPts val="0"/>
              </a:spcBef>
              <a:buClr>
                <a:schemeClr val="dk1"/>
              </a:buClr>
              <a:buSzPct val="100000"/>
            </a:pPr>
            <a:r>
              <a:rPr lang="ko" dirty="0" smtClean="0">
                <a:solidFill>
                  <a:schemeClr val="dk1"/>
                </a:solidFill>
                <a:latin typeface="+mj-lt"/>
              </a:rPr>
              <a:t>AP</a:t>
            </a:r>
            <a:r>
              <a:rPr lang="ko" dirty="0">
                <a:solidFill>
                  <a:schemeClr val="dk1"/>
                </a:solidFill>
                <a:latin typeface="+mj-lt"/>
              </a:rPr>
              <a:t>에 Server를 Embedded하는 것도 고려 가능하며, 이러한 경우 Cost 절감 효과를 가질 수 있음.</a:t>
            </a: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686124"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267916" y="2007058"/>
            <a:ext cx="10513167" cy="477474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195908" y="193505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rPr>
              <a:t>Apply </a:t>
            </a:r>
            <a:r>
              <a:rPr lang="ko" altLang="ko-KR" dirty="0">
                <a:solidFill>
                  <a:schemeClr val="dk1"/>
                </a:solidFill>
              </a:rPr>
              <a:t>Broker Pattern for QA1 </a:t>
            </a:r>
            <a:endParaRPr dirty="0">
              <a:solidFill>
                <a:schemeClr val="dk1"/>
              </a:solidFill>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13"/>
          </p:nvPr>
        </p:nvSpPr>
        <p:spPr/>
        <p:txBody>
          <a:bodyPr/>
          <a:lstStyle/>
          <a:p>
            <a:endParaRPr lang="ko-KR" altLang="en-US"/>
          </a:p>
        </p:txBody>
      </p:sp>
      <p:pic>
        <p:nvPicPr>
          <p:cNvPr id="159" name="Shape 159"/>
          <p:cNvPicPr preferRelativeResize="0"/>
          <p:nvPr/>
        </p:nvPicPr>
        <p:blipFill>
          <a:blip r:embed="rId3">
            <a:alphaModFix/>
          </a:blip>
          <a:stretch>
            <a:fillRect/>
          </a:stretch>
        </p:blipFill>
        <p:spPr>
          <a:xfrm>
            <a:off x="1968843" y="1992325"/>
            <a:ext cx="7119652" cy="4257274"/>
          </a:xfrm>
          <a:prstGeom prst="rect">
            <a:avLst/>
          </a:prstGeom>
          <a:noFill/>
          <a:ln>
            <a:noFill/>
          </a:ln>
        </p:spPr>
      </p:pic>
      <p:pic>
        <p:nvPicPr>
          <p:cNvPr id="160" name="Shape 160"/>
          <p:cNvPicPr preferRelativeResize="0"/>
          <p:nvPr/>
        </p:nvPicPr>
        <p:blipFill>
          <a:blip r:embed="rId4">
            <a:alphaModFix/>
          </a:blip>
          <a:stretch>
            <a:fillRect/>
          </a:stretch>
        </p:blipFill>
        <p:spPr>
          <a:xfrm>
            <a:off x="138294" y="5454725"/>
            <a:ext cx="2693194"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a:xfrm>
            <a:off x="267916" y="614092"/>
            <a:ext cx="10513168" cy="2238843"/>
          </a:xfrm>
        </p:spPr>
        <p:txBody>
          <a:bodyPr>
            <a:normAutofit fontScale="77500" lnSpcReduction="20000"/>
          </a:bodyPr>
          <a:lstStyle/>
          <a:p>
            <a:pPr>
              <a:spcBef>
                <a:spcPts val="0"/>
              </a:spcBef>
            </a:pPr>
            <a:r>
              <a:rPr lang="en-US" altLang="ko" sz="2300" b="1" dirty="0" smtClean="0">
                <a:solidFill>
                  <a:schemeClr val="dk1"/>
                </a:solidFill>
                <a:latin typeface="Arial" panose="020B0604020202020204" pitchFamily="34" charset="0"/>
                <a:cs typeface="Arial" panose="020B0604020202020204" pitchFamily="34" charset="0"/>
              </a:rPr>
              <a:t>Rationale</a:t>
            </a:r>
            <a:r>
              <a:rPr lang="en-US" altLang="ko" sz="2300" dirty="0" smtClean="0">
                <a:solidFill>
                  <a:schemeClr val="dk1"/>
                </a:solidFill>
                <a:latin typeface="Arial" panose="020B0604020202020204" pitchFamily="34" charset="0"/>
                <a:cs typeface="Arial" panose="020B0604020202020204" pitchFamily="34" charset="0"/>
              </a:rPr>
              <a:t>:</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In </a:t>
            </a:r>
            <a:r>
              <a:rPr lang="en-US" altLang="ko" sz="21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2100" dirty="0" err="1">
                <a:solidFill>
                  <a:schemeClr val="dk1"/>
                </a:solidFill>
                <a:latin typeface="Arial" panose="020B0604020202020204" pitchFamily="34" charset="0"/>
                <a:cs typeface="Arial" panose="020B0604020202020204" pitchFamily="34" charset="0"/>
              </a:rPr>
              <a:t>IoT</a:t>
            </a:r>
            <a:r>
              <a:rPr lang="en-US" altLang="ko" sz="2100" dirty="0">
                <a:solidFill>
                  <a:schemeClr val="dk1"/>
                </a:solidFill>
                <a:latin typeface="Arial" panose="020B0604020202020204" pitchFamily="34" charset="0"/>
                <a:cs typeface="Arial" panose="020B0604020202020204" pitchFamily="34" charset="0"/>
              </a:rPr>
              <a:t> Service and Node/Terminal  we used Broker </a:t>
            </a:r>
            <a:r>
              <a:rPr lang="en-US" altLang="ko" sz="21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Broker </a:t>
            </a:r>
            <a:r>
              <a:rPr lang="en-US" altLang="ko" sz="21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2100" dirty="0" err="1">
                <a:solidFill>
                  <a:schemeClr val="dk1"/>
                </a:solidFill>
                <a:latin typeface="Arial" panose="020B0604020202020204" pitchFamily="34" charset="0"/>
                <a:cs typeface="Arial" panose="020B0604020202020204" pitchFamily="34" charset="0"/>
              </a:rPr>
              <a:t>identity,location</a:t>
            </a:r>
            <a:r>
              <a:rPr lang="en-US" altLang="ko" sz="21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2100" dirty="0" err="1">
                <a:solidFill>
                  <a:schemeClr val="dk1"/>
                </a:solidFill>
                <a:latin typeface="Arial" panose="020B0604020202020204" pitchFamily="34" charset="0"/>
                <a:cs typeface="Arial" panose="020B0604020202020204" pitchFamily="34" charset="0"/>
              </a:rPr>
              <a:t>benifit</a:t>
            </a:r>
            <a:r>
              <a:rPr lang="en-US" altLang="ko" sz="2100" dirty="0">
                <a:solidFill>
                  <a:schemeClr val="dk1"/>
                </a:solidFill>
                <a:latin typeface="Arial" panose="020B0604020202020204" pitchFamily="34" charset="0"/>
                <a:cs typeface="Arial" panose="020B0604020202020204" pitchFamily="34" charset="0"/>
              </a:rPr>
              <a:t> for the </a:t>
            </a:r>
            <a:r>
              <a:rPr lang="en-US" altLang="ko" sz="21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We </a:t>
            </a:r>
            <a:r>
              <a:rPr lang="en-US" altLang="ko" sz="2100" dirty="0">
                <a:solidFill>
                  <a:schemeClr val="dk1"/>
                </a:solidFill>
                <a:latin typeface="Arial" panose="020B0604020202020204" pitchFamily="34" charset="0"/>
                <a:cs typeface="Arial" panose="020B0604020202020204" pitchFamily="34" charset="0"/>
              </a:rPr>
              <a:t>considered </a:t>
            </a:r>
            <a:r>
              <a:rPr lang="en-US" altLang="ko" sz="2100" b="1" dirty="0">
                <a:solidFill>
                  <a:schemeClr val="dk1"/>
                </a:solidFill>
                <a:latin typeface="Arial" panose="020B0604020202020204" pitchFamily="34" charset="0"/>
                <a:cs typeface="Arial" panose="020B0604020202020204" pitchFamily="34" charset="0"/>
              </a:rPr>
              <a:t>Broker Pattern</a:t>
            </a:r>
            <a:r>
              <a:rPr lang="en-US" altLang="ko" sz="21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9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p:txBody>
          <a:bodyPr/>
          <a:lstStyle/>
          <a:p>
            <a:pPr lvl="0"/>
            <a:r>
              <a:rPr lang="ko" altLang="ko-KR" dirty="0"/>
              <a:t>Table 4.1. Element Responsibility Catalog for the Second-Level Decomposition</a:t>
            </a:r>
          </a:p>
          <a:p>
            <a:endParaRPr lang="ko-KR" altLang="en-US" dirty="0"/>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graphicFrame>
        <p:nvGraphicFramePr>
          <p:cNvPr id="167" name="Shape 167"/>
          <p:cNvGraphicFramePr/>
          <p:nvPr>
            <p:extLst>
              <p:ext uri="{D42A27DB-BD31-4B8C-83A1-F6EECF244321}">
                <p14:modId xmlns:p14="http://schemas.microsoft.com/office/powerpoint/2010/main" val="952565704"/>
              </p:ext>
            </p:extLst>
          </p:nvPr>
        </p:nvGraphicFramePr>
        <p:xfrm>
          <a:off x="371200" y="34288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52451" y="1052736"/>
            <a:ext cx="9944100" cy="5328591"/>
          </a:xfrm>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idx="1"/>
          </p:nvPr>
        </p:nvSpPr>
        <p:spPr>
          <a:prstGeom prst="rect">
            <a:avLst/>
          </a:prstGeom>
          <a:noFill/>
          <a:ln>
            <a:noFill/>
          </a:ln>
        </p:spPr>
        <p:txBody>
          <a:bodyPr lIns="91425" tIns="91425" rIns="91425" bIns="91425" anchor="ctr" anchorCtr="0">
            <a:noAutofit/>
          </a:bodyPr>
          <a:lstStyle/>
          <a:p>
            <a:pPr>
              <a:spcBef>
                <a:spcPts val="0"/>
              </a:spcBef>
            </a:pPr>
            <a:r>
              <a:rPr lang="en-US" altLang="ko" dirty="0" smtClean="0">
                <a:solidFill>
                  <a:prstClr val="black"/>
                </a:solidFill>
              </a:rPr>
              <a:t>for </a:t>
            </a:r>
            <a:r>
              <a:rPr lang="en-US" altLang="ko" dirty="0">
                <a:solidFill>
                  <a:prstClr val="black"/>
                </a:solidFill>
              </a:rPr>
              <a:t>QA4</a:t>
            </a:r>
            <a:endParaRPr dirty="0"/>
          </a:p>
        </p:txBody>
      </p:sp>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13"/>
          </p:nvPr>
        </p:nvSpPr>
        <p:spPr/>
        <p:txBody>
          <a:bodyPr/>
          <a:lstStyle/>
          <a:p>
            <a:endParaRPr lang="ko-KR" altLang="en-US"/>
          </a:p>
        </p:txBody>
      </p:sp>
      <p:pic>
        <p:nvPicPr>
          <p:cNvPr id="175" name="Shape 175"/>
          <p:cNvPicPr preferRelativeResize="0"/>
          <p:nvPr/>
        </p:nvPicPr>
        <p:blipFill>
          <a:blip r:embed="rId3">
            <a:alphaModFix/>
          </a:blip>
          <a:stretch>
            <a:fillRect/>
          </a:stretch>
        </p:blipFill>
        <p:spPr>
          <a:xfrm>
            <a:off x="3025999" y="2266825"/>
            <a:ext cx="5005332" cy="4365200"/>
          </a:xfrm>
          <a:prstGeom prst="rect">
            <a:avLst/>
          </a:prstGeom>
          <a:noFill/>
          <a:ln>
            <a:noFill/>
          </a:ln>
        </p:spPr>
      </p:pic>
      <p:pic>
        <p:nvPicPr>
          <p:cNvPr id="176" name="Shape 176"/>
          <p:cNvPicPr preferRelativeResize="0"/>
          <p:nvPr/>
        </p:nvPicPr>
        <p:blipFill>
          <a:blip r:embed="rId4">
            <a:alphaModFix/>
          </a:blip>
          <a:stretch>
            <a:fillRect/>
          </a:stretch>
        </p:blipFill>
        <p:spPr>
          <a:xfrm>
            <a:off x="138294" y="5412825"/>
            <a:ext cx="2704703"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401793088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a:xfrm>
            <a:off x="267916" y="614093"/>
            <a:ext cx="10513168" cy="4302716"/>
          </a:xfrm>
        </p:spPr>
        <p:txBody>
          <a:bodyPr/>
          <a:lstStyle/>
          <a:p>
            <a:pPr lvl="0">
              <a:spcBef>
                <a:spcPts val="0"/>
              </a:spcBef>
            </a:pPr>
            <a:r>
              <a:rPr lang="en-US" altLang="ko" b="1" dirty="0" smtClean="0">
                <a:solidFill>
                  <a:schemeClr val="dk1"/>
                </a:solidFill>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err="1">
                <a:solidFill>
                  <a:schemeClr val="dk1"/>
                </a:solidFill>
                <a:latin typeface="Arial" panose="020B0604020202020204" pitchFamily="34" charset="0"/>
              </a:rPr>
              <a:t>Authetificate</a:t>
            </a:r>
            <a:r>
              <a:rPr lang="en-US" altLang="ko" sz="1600" b="1" dirty="0">
                <a:solidFill>
                  <a:schemeClr val="dk1"/>
                </a:solidFill>
                <a:latin typeface="Arial" panose="020B0604020202020204" pitchFamily="34" charset="0"/>
              </a:rPr>
              <a:t> Actors</a:t>
            </a:r>
            <a:r>
              <a:rPr lang="en-US" altLang="ko" sz="1600" dirty="0">
                <a:solidFill>
                  <a:schemeClr val="dk1"/>
                </a:solidFill>
                <a:latin typeface="Arial" panose="020B0604020202020204" pitchFamily="34" charset="0"/>
              </a:rPr>
              <a:t>, in order to </a:t>
            </a:r>
            <a:r>
              <a:rPr lang="en-US" altLang="ko" sz="1600" dirty="0" err="1">
                <a:solidFill>
                  <a:schemeClr val="dk1"/>
                </a:solidFill>
                <a:latin typeface="Arial" panose="020B0604020202020204" pitchFamily="34" charset="0"/>
              </a:rPr>
              <a:t>achive</a:t>
            </a:r>
            <a:r>
              <a:rPr lang="en-US" altLang="ko" sz="1600" dirty="0">
                <a:solidFill>
                  <a:schemeClr val="dk1"/>
                </a:solidFill>
                <a:latin typeface="Arial" panose="020B0604020202020204" pitchFamily="34" charset="0"/>
              </a:rPr>
              <a:t> 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endParaRPr lang="ko-KR" altLang="en-US" dirty="0"/>
          </a:p>
        </p:txBody>
      </p:sp>
      <p:sp>
        <p:nvSpPr>
          <p:cNvPr id="3" name="내용 개체 틀 2"/>
          <p:cNvSpPr>
            <a:spLocks noGrp="1"/>
          </p:cNvSpPr>
          <p:nvPr>
            <p:ph idx="13"/>
          </p:nvPr>
        </p:nvSpPr>
        <p:spPr>
          <a:xfrm>
            <a:off x="267916" y="3284985"/>
            <a:ext cx="10513167" cy="432047"/>
          </a:xfrm>
        </p:spPr>
        <p:txBody>
          <a:bodyPr/>
          <a:lstStyle/>
          <a:p>
            <a:pPr lvl="0"/>
            <a:r>
              <a:rPr lang="ko" altLang="ko-KR" dirty="0"/>
              <a:t>Table 5.1. Element Responsibility Catalog for the Second-Level Decomposition</a:t>
            </a:r>
          </a:p>
          <a:p>
            <a:endParaRPr lang="ko-KR" altLang="en-US" dirty="0"/>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graphicFrame>
        <p:nvGraphicFramePr>
          <p:cNvPr id="183" name="Shape 183"/>
          <p:cNvGraphicFramePr/>
          <p:nvPr>
            <p:extLst>
              <p:ext uri="{D42A27DB-BD31-4B8C-83A1-F6EECF244321}">
                <p14:modId xmlns:p14="http://schemas.microsoft.com/office/powerpoint/2010/main" val="603300738"/>
              </p:ext>
            </p:extLst>
          </p:nvPr>
        </p:nvGraphicFramePr>
        <p:xfrm>
          <a:off x="371200" y="362573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rPr>
              <a:t>Node &amp; Terminal Decomposition</a:t>
            </a:r>
            <a:endParaRPr dirty="0"/>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내용 개체 틀 1"/>
          <p:cNvSpPr>
            <a:spLocks noGrp="1"/>
          </p:cNvSpPr>
          <p:nvPr>
            <p:ph idx="13"/>
          </p:nvPr>
        </p:nvSpPr>
        <p:spPr/>
        <p:txBody>
          <a:bodyPr/>
          <a:lstStyle/>
          <a:p>
            <a:endParaRPr lang="ko-KR" altLang="en-US"/>
          </a:p>
        </p:txBody>
      </p:sp>
      <p:pic>
        <p:nvPicPr>
          <p:cNvPr id="191" name="Shape 191"/>
          <p:cNvPicPr preferRelativeResize="0"/>
          <p:nvPr/>
        </p:nvPicPr>
        <p:blipFill>
          <a:blip r:embed="rId3">
            <a:alphaModFix/>
          </a:blip>
          <a:stretch>
            <a:fillRect/>
          </a:stretch>
        </p:blipFill>
        <p:spPr>
          <a:xfrm>
            <a:off x="4169" y="3083645"/>
            <a:ext cx="5548389" cy="2602375"/>
          </a:xfrm>
          <a:prstGeom prst="rect">
            <a:avLst/>
          </a:prstGeom>
          <a:noFill/>
          <a:ln>
            <a:noFill/>
          </a:ln>
        </p:spPr>
      </p:pic>
      <p:pic>
        <p:nvPicPr>
          <p:cNvPr id="192" name="Shape 192"/>
          <p:cNvPicPr preferRelativeResize="0"/>
          <p:nvPr/>
        </p:nvPicPr>
        <p:blipFill>
          <a:blip r:embed="rId4">
            <a:alphaModFix/>
          </a:blip>
          <a:stretch>
            <a:fillRect/>
          </a:stretch>
        </p:blipFill>
        <p:spPr>
          <a:xfrm>
            <a:off x="5655031" y="2674839"/>
            <a:ext cx="5398139" cy="3419984"/>
          </a:xfrm>
          <a:prstGeom prst="rect">
            <a:avLst/>
          </a:prstGeom>
          <a:noFill/>
          <a:ln>
            <a:noFill/>
          </a:ln>
        </p:spPr>
      </p:pic>
      <p:pic>
        <p:nvPicPr>
          <p:cNvPr id="193" name="Shape 193"/>
          <p:cNvPicPr preferRelativeResize="0"/>
          <p:nvPr/>
        </p:nvPicPr>
        <p:blipFill>
          <a:blip r:embed="rId5">
            <a:alphaModFix/>
          </a:blip>
          <a:stretch>
            <a:fillRect/>
          </a:stretch>
        </p:blipFill>
        <p:spPr>
          <a:xfrm>
            <a:off x="138294" y="5573075"/>
            <a:ext cx="2704703" cy="1219200"/>
          </a:xfrm>
          <a:prstGeom prst="rect">
            <a:avLst/>
          </a:prstGeom>
          <a:noFill/>
          <a:ln>
            <a:noFill/>
          </a:ln>
        </p:spPr>
      </p:pic>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a:xfrm>
            <a:off x="267916" y="646367"/>
            <a:ext cx="10513168" cy="2062103"/>
          </a:xfrm>
        </p:spPr>
        <p:txBody>
          <a:bodyPr/>
          <a:lstStyle/>
          <a:p>
            <a:pPr>
              <a:spcBef>
                <a:spcPts val="0"/>
              </a:spcBef>
            </a:pPr>
            <a:r>
              <a:rPr lang="en-US" altLang="ko" sz="1600" b="1"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Considering </a:t>
            </a:r>
            <a:r>
              <a:rPr lang="en-US" altLang="ko" sz="1600" dirty="0">
                <a:solidFill>
                  <a:schemeClr val="dk1"/>
                </a:solidFill>
                <a:latin typeface="Arial" panose="020B0604020202020204" pitchFamily="34" charset="0"/>
                <a:cs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cs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Terminal </a:t>
            </a:r>
            <a:r>
              <a:rPr lang="en-US" altLang="ko" sz="1600" dirty="0">
                <a:solidFill>
                  <a:schemeClr val="dk1"/>
                </a:solidFill>
                <a:latin typeface="Arial" panose="020B0604020202020204" pitchFamily="34" charset="0"/>
                <a:cs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cs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The </a:t>
            </a:r>
            <a:r>
              <a:rPr lang="en-US" altLang="ko" sz="1600" dirty="0">
                <a:solidFill>
                  <a:schemeClr val="dk1"/>
                </a:solidFill>
                <a:latin typeface="Arial" panose="020B0604020202020204" pitchFamily="34" charset="0"/>
                <a:cs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cs typeface="Arial" panose="020B0604020202020204" pitchFamily="34" charset="0"/>
              </a:rPr>
              <a:t>develop</a:t>
            </a:r>
            <a:endParaRPr lang="en-US" altLang="ko" sz="1600" dirty="0">
              <a:solidFill>
                <a:schemeClr val="dk1"/>
              </a:solidFill>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p:txBody>
          <a:bodyPr>
            <a:normAutofit/>
          </a:bodyPr>
          <a:lstStyle/>
          <a:p>
            <a:pPr lvl="0"/>
            <a:r>
              <a:rPr lang="ko" altLang="ko-KR" dirty="0"/>
              <a:t>Table 6.1. Element Responsibility Catalog for the Second-Level Decomposition</a:t>
            </a:r>
          </a:p>
          <a:p>
            <a:endParaRPr lang="ko-KR" altLang="en-US" dirty="0"/>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297506" y="783800"/>
            <a:ext cx="10462325" cy="5462150"/>
          </a:xfrm>
          <a:prstGeom prst="rect">
            <a:avLst/>
          </a:prstGeom>
          <a:noFill/>
          <a:ln>
            <a:noFill/>
          </a:ln>
        </p:spPr>
      </p:pic>
      <p:sp>
        <p:nvSpPr>
          <p:cNvPr id="4" name="내용 개체 틀 3"/>
          <p:cNvSpPr>
            <a:spLocks noGrp="1"/>
          </p:cNvSpPr>
          <p:nvPr>
            <p:ph idx="1"/>
          </p:nvPr>
        </p:nvSpPr>
        <p:spPr/>
        <p:txBody>
          <a:bodyPr/>
          <a:lstStyle/>
          <a:p>
            <a:endParaRPr lang="ko-KR" altLang="en-US"/>
          </a:p>
        </p:txBody>
      </p:sp>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sp>
        <p:nvSpPr>
          <p:cNvPr id="5" name="내용 개체 틀 4"/>
          <p:cNvSpPr>
            <a:spLocks noGrp="1"/>
          </p:cNvSpPr>
          <p:nvPr>
            <p:ph idx="13"/>
          </p:nvPr>
        </p:nvSpPr>
        <p:spPr/>
        <p:txBody>
          <a:bodyPr/>
          <a:lstStyle/>
          <a:p>
            <a:endParaRPr lang="ko-KR" altLang="en-US"/>
          </a:p>
        </p:txBody>
      </p:sp>
      <p:pic>
        <p:nvPicPr>
          <p:cNvPr id="208" name="Shape 208"/>
          <p:cNvPicPr preferRelativeResize="0"/>
          <p:nvPr/>
        </p:nvPicPr>
        <p:blipFill>
          <a:blip r:embed="rId4">
            <a:alphaModFix/>
          </a:blip>
          <a:stretch>
            <a:fillRect/>
          </a:stretch>
        </p:blipFill>
        <p:spPr>
          <a:xfrm>
            <a:off x="104038" y="5594975"/>
            <a:ext cx="2704703" cy="1219200"/>
          </a:xfrm>
          <a:prstGeom prst="rect">
            <a:avLst/>
          </a:prstGeom>
          <a:noFill/>
          <a:ln>
            <a:noFill/>
          </a:ln>
        </p:spPr>
      </p:pic>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sp>
        <p:nvSpPr>
          <p:cNvPr id="3" name="내용 개체 틀 2"/>
          <p:cNvSpPr>
            <a:spLocks noGrp="1"/>
          </p:cNvSpPr>
          <p:nvPr>
            <p:ph idx="13"/>
          </p:nvPr>
        </p:nvSpPr>
        <p:spPr/>
        <p:txBody>
          <a:bodyPr/>
          <a:lstStyle/>
          <a:p>
            <a:endParaRPr lang="ko-KR" altLang="en-US"/>
          </a:p>
        </p:txBody>
      </p:sp>
      <p:pic>
        <p:nvPicPr>
          <p:cNvPr id="214" name="Shape 214"/>
          <p:cNvPicPr preferRelativeResize="0"/>
          <p:nvPr/>
        </p:nvPicPr>
        <p:blipFill>
          <a:blip r:embed="rId3">
            <a:alphaModFix/>
          </a:blip>
          <a:stretch>
            <a:fillRect/>
          </a:stretch>
        </p:blipFill>
        <p:spPr>
          <a:xfrm>
            <a:off x="719321" y="705759"/>
            <a:ext cx="9610328" cy="4219575"/>
          </a:xfrm>
          <a:prstGeom prst="rect">
            <a:avLst/>
          </a:prstGeom>
          <a:noFill/>
          <a:ln>
            <a:noFill/>
          </a:ln>
        </p:spPr>
      </p:pic>
      <p:grpSp>
        <p:nvGrpSpPr>
          <p:cNvPr id="216" name="Shape 216"/>
          <p:cNvGrpSpPr/>
          <p:nvPr/>
        </p:nvGrpSpPr>
        <p:grpSpPr>
          <a:xfrm>
            <a:off x="5478765" y="5024680"/>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474280" y="623318"/>
            <a:ext cx="10139759" cy="5943600"/>
          </a:xfrm>
          <a:prstGeom prst="rect">
            <a:avLst/>
          </a:prstGeom>
          <a:noFill/>
          <a:ln>
            <a:noFill/>
          </a:ln>
        </p:spPr>
      </p:pic>
      <p:sp>
        <p:nvSpPr>
          <p:cNvPr id="2" name="내용 개체 틀 1"/>
          <p:cNvSpPr>
            <a:spLocks noGrp="1"/>
          </p:cNvSpPr>
          <p:nvPr>
            <p:ph idx="1"/>
          </p:nvPr>
        </p:nvSpPr>
        <p:spPr/>
        <p:txBody>
          <a:bodyPr/>
          <a:lstStyle/>
          <a:p>
            <a:endParaRPr lang="ko-KR" altLang="en-US"/>
          </a:p>
        </p:txBody>
      </p:sp>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3" name="내용 개체 틀 2"/>
          <p:cNvSpPr>
            <a:spLocks noGrp="1"/>
          </p:cNvSpPr>
          <p:nvPr>
            <p:ph idx="13"/>
          </p:nvPr>
        </p:nvSpPr>
        <p:spPr/>
        <p:txBody>
          <a:bodyPr/>
          <a:lstStyle/>
          <a:p>
            <a:endParaRPr lang="ko-KR" altLang="en-US"/>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380386"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IoT service</a:t>
            </a:r>
          </a:p>
        </p:txBody>
      </p:sp>
      <p:grpSp>
        <p:nvGrpSpPr>
          <p:cNvPr id="238" name="Shape 238"/>
          <p:cNvGrpSpPr/>
          <p:nvPr/>
        </p:nvGrpSpPr>
        <p:grpSpPr>
          <a:xfrm>
            <a:off x="7072911" y="4325695"/>
            <a:ext cx="3531399" cy="2283900"/>
            <a:chOff x="10793500" y="2361975"/>
            <a:chExt cx="2922537" cy="2283900"/>
          </a:xfrm>
        </p:grpSpPr>
        <p:sp>
          <p:nvSpPr>
            <p:cNvPr id="239" name="Shape 239"/>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41" name="Shape 241"/>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2" name="Shape 242"/>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3" name="Shape 243"/>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4" name="Shape 244"/>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5" name="Shape 245"/>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6" name="Shape 246"/>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7" name="Shape 247"/>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8" name="Shape 248"/>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9" name="Shape 249"/>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2" name="Shape 252"/>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53" name="Shape 253"/>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4" name="Shape 254"/>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55" name="Shape 255"/>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56" name="Shape 256"/>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IoTMiddleWare</a:t>
              </a:r>
            </a:p>
          </p:txBody>
        </p:sp>
        <p:sp>
          <p:nvSpPr>
            <p:cNvPr id="257" name="Shape 257"/>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a:spcBef>
                <a:spcPts val="0"/>
              </a:spcBef>
              <a:buNone/>
            </a:pPr>
            <a:endParaRPr/>
          </a:p>
        </p:txBody>
      </p:sp>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1" y="808511"/>
            <a:ext cx="11048999" cy="5240976"/>
          </a:xfrm>
          <a:prstGeom prst="rect">
            <a:avLst/>
          </a:prstGeom>
          <a:noFill/>
          <a:ln>
            <a:noFill/>
          </a:ln>
        </p:spPr>
      </p:pic>
      <p:sp>
        <p:nvSpPr>
          <p:cNvPr id="2" name="내용 개체 틀 1"/>
          <p:cNvSpPr>
            <a:spLocks noGrp="1"/>
          </p:cNvSpPr>
          <p:nvPr>
            <p:ph idx="1"/>
          </p:nvPr>
        </p:nvSpPr>
        <p:spPr/>
        <p:txBody>
          <a:bodyPr/>
          <a:lstStyle/>
          <a:p>
            <a:endParaRPr lang="ko-KR" altLang="en-US"/>
          </a:p>
        </p:txBody>
      </p:sp>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3" name="내용 개체 틀 2"/>
          <p:cNvSpPr>
            <a:spLocks noGrp="1"/>
          </p:cNvSpPr>
          <p:nvPr>
            <p:ph idx="13"/>
          </p:nvPr>
        </p:nvSpPr>
        <p:spPr/>
        <p:txBody>
          <a:bodyPr/>
          <a:lstStyle/>
          <a:p>
            <a:endParaRPr lang="ko-KR" altLang="en-US"/>
          </a:p>
        </p:txBody>
      </p:sp>
      <p:sp>
        <p:nvSpPr>
          <p:cNvPr id="270" name="Shape 270"/>
          <p:cNvSpPr txBox="1"/>
          <p:nvPr/>
        </p:nvSpPr>
        <p:spPr>
          <a:xfrm>
            <a:off x="1817666" y="834250"/>
            <a:ext cx="1584850" cy="369900"/>
          </a:xfrm>
          <a:prstGeom prst="rect">
            <a:avLst/>
          </a:prstGeom>
          <a:noFill/>
          <a:ln>
            <a:noFill/>
          </a:ln>
        </p:spPr>
        <p:txBody>
          <a:bodyPr lIns="91425" tIns="91425" rIns="91425" bIns="91425" anchor="t" anchorCtr="0">
            <a:noAutofit/>
          </a:bodyPr>
          <a:lstStyle/>
          <a:p>
            <a:pPr>
              <a:spcBef>
                <a:spcPts val="0"/>
              </a:spcBef>
              <a:buNone/>
            </a:pPr>
            <a:r>
              <a:rPr lang="ko" b="1"/>
              <a:t>IoT service</a:t>
            </a:r>
          </a:p>
        </p:txBody>
      </p:sp>
      <p:sp>
        <p:nvSpPr>
          <p:cNvPr id="271" name="Shape 271"/>
          <p:cNvSpPr txBox="1"/>
          <p:nvPr/>
        </p:nvSpPr>
        <p:spPr>
          <a:xfrm>
            <a:off x="5693999" y="2552325"/>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72" name="Shape 272"/>
          <p:cNvSpPr txBox="1"/>
          <p:nvPr/>
        </p:nvSpPr>
        <p:spPr>
          <a:xfrm>
            <a:off x="2808257" y="3971000"/>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pic>
        <p:nvPicPr>
          <p:cNvPr id="273" name="Shape 273"/>
          <p:cNvPicPr preferRelativeResize="0"/>
          <p:nvPr/>
        </p:nvPicPr>
        <p:blipFill>
          <a:blip r:embed="rId4">
            <a:alphaModFix/>
          </a:blip>
          <a:stretch>
            <a:fillRect/>
          </a:stretch>
        </p:blipFill>
        <p:spPr>
          <a:xfrm>
            <a:off x="12605515" y="834251"/>
            <a:ext cx="1145500" cy="1819548"/>
          </a:xfrm>
          <a:prstGeom prst="rect">
            <a:avLst/>
          </a:prstGeom>
          <a:noFill/>
          <a:ln>
            <a:noFill/>
          </a:ln>
        </p:spPr>
      </p:pic>
      <p:grpSp>
        <p:nvGrpSpPr>
          <p:cNvPr id="274" name="Shape 274"/>
          <p:cNvGrpSpPr/>
          <p:nvPr/>
        </p:nvGrpSpPr>
        <p:grpSpPr>
          <a:xfrm>
            <a:off x="7435985" y="4492595"/>
            <a:ext cx="3531399" cy="2283900"/>
            <a:chOff x="10793500" y="2361975"/>
            <a:chExt cx="2922537" cy="2283900"/>
          </a:xfrm>
        </p:grpSpPr>
        <p:sp>
          <p:nvSpPr>
            <p:cNvPr id="275" name="Shape 275"/>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6" name="Shape 276"/>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77" name="Shape 277"/>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78" name="Shape 278"/>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79" name="Shape 279"/>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0" name="Shape 280"/>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1" name="Shape 281"/>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2" name="Shape 282"/>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3" name="Shape 283"/>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4" name="Shape 284"/>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5" name="Shape 285"/>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86" name="Shape 286"/>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87" name="Shape 287"/>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88" name="Shape 288"/>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89" name="Shape 289"/>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90" name="Shape 290"/>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91" name="Shape 291"/>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92" name="Shape 292"/>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293" name="Shape 293"/>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4" name="내용 개체 틀 3"/>
          <p:cNvSpPr>
            <a:spLocks noGrp="1"/>
          </p:cNvSpPr>
          <p:nvPr>
            <p:ph idx="1"/>
          </p:nvPr>
        </p:nvSpPr>
        <p:spPr/>
        <p:txBody>
          <a:bodyPr/>
          <a:lstStyle/>
          <a:p>
            <a:endParaRPr lang="ko-KR" altLang="en-US"/>
          </a:p>
        </p:txBody>
      </p:sp>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sp>
        <p:nvSpPr>
          <p:cNvPr id="5" name="내용 개체 틀 4"/>
          <p:cNvSpPr>
            <a:spLocks noGrp="1"/>
          </p:cNvSpPr>
          <p:nvPr>
            <p:ph idx="13"/>
          </p:nvPr>
        </p:nvSpPr>
        <p:spPr/>
        <p:txBody>
          <a:bodyPr/>
          <a:lstStyle/>
          <a:p>
            <a:endParaRPr lang="ko-KR" altLang="en-US"/>
          </a:p>
        </p:txBody>
      </p:sp>
      <p:pic>
        <p:nvPicPr>
          <p:cNvPr id="299" name="Shape 299"/>
          <p:cNvPicPr preferRelativeResize="0"/>
          <p:nvPr/>
        </p:nvPicPr>
        <p:blipFill>
          <a:blip r:embed="rId3">
            <a:alphaModFix/>
          </a:blip>
          <a:stretch>
            <a:fillRect/>
          </a:stretch>
        </p:blipFill>
        <p:spPr>
          <a:xfrm>
            <a:off x="909241" y="1190625"/>
            <a:ext cx="9230519" cy="4476750"/>
          </a:xfrm>
          <a:prstGeom prst="rect">
            <a:avLst/>
          </a:prstGeom>
          <a:noFill/>
          <a:ln>
            <a:noFill/>
          </a:ln>
        </p:spPr>
      </p:pic>
      <p:grpSp>
        <p:nvGrpSpPr>
          <p:cNvPr id="300" name="Shape 300"/>
          <p:cNvGrpSpPr/>
          <p:nvPr/>
        </p:nvGrpSpPr>
        <p:grpSpPr>
          <a:xfrm>
            <a:off x="7180684" y="4166725"/>
            <a:ext cx="3531399" cy="2283900"/>
            <a:chOff x="10793500" y="2361975"/>
            <a:chExt cx="2922537" cy="2283900"/>
          </a:xfrm>
        </p:grpSpPr>
        <p:sp>
          <p:nvSpPr>
            <p:cNvPr id="301" name="Shape 30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02" name="Shape 30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03" name="Shape 303"/>
            <p:cNvSpPr txBox="1"/>
            <p:nvPr/>
          </p:nvSpPr>
          <p:spPr>
            <a:xfrm>
              <a:off x="10862950" y="3216500"/>
              <a:ext cx="276899" cy="183299"/>
            </a:xfrm>
            <a:prstGeom prst="rect">
              <a:avLst/>
            </a:prstGeom>
            <a:noFill/>
            <a:ln>
              <a:noFill/>
            </a:ln>
          </p:spPr>
          <p:txBody>
            <a:bodyPr lIns="91425" tIns="91425" rIns="91425" bIns="91425" anchor="t" anchorCtr="0">
              <a:noAutofit/>
            </a:bodyPr>
            <a:lstStyle/>
            <a:p>
              <a:pPr>
                <a:lnSpc>
                  <a:spcPct val="100000"/>
                </a:lnSpc>
                <a:spcBef>
                  <a:spcPts val="0"/>
                </a:spcBef>
                <a:buNone/>
              </a:pPr>
              <a:r>
                <a:rPr lang="ko" sz="1000"/>
                <a:t>A</a:t>
              </a:r>
            </a:p>
          </p:txBody>
        </p:sp>
        <p:sp>
          <p:nvSpPr>
            <p:cNvPr id="304" name="Shape 30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5" name="Shape 30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6" name="Shape 30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7" name="Shape 30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8" name="Shape 30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9" name="Shape 30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10" name="Shape 31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11" name="Shape 311"/>
            <p:cNvSpPr txBox="1"/>
            <p:nvPr/>
          </p:nvSpPr>
          <p:spPr>
            <a:xfrm>
              <a:off x="11808937" y="2829350"/>
              <a:ext cx="1907099" cy="781199"/>
            </a:xfrm>
            <a:prstGeom prst="rect">
              <a:avLst/>
            </a:prstGeom>
            <a:noFill/>
            <a:ln>
              <a:noFill/>
            </a:ln>
          </p:spPr>
          <p:txBody>
            <a:bodyPr lIns="91425" tIns="91425" rIns="91425" bIns="91425" anchor="t" anchorCtr="0">
              <a:noAutofit/>
            </a:bodyPr>
            <a:lstStyle/>
            <a:p>
              <a:pPr>
                <a:spcBef>
                  <a:spcPts val="0"/>
                </a:spcBef>
                <a:buNone/>
              </a:pPr>
              <a:endParaRPr sz="1200" b="1"/>
            </a:p>
          </p:txBody>
        </p:sp>
        <p:sp>
          <p:nvSpPr>
            <p:cNvPr id="312" name="Shape 312"/>
            <p:cNvSpPr txBox="1"/>
            <p:nvPr/>
          </p:nvSpPr>
          <p:spPr>
            <a:xfrm>
              <a:off x="11624429" y="2689650"/>
              <a:ext cx="1907099" cy="326099"/>
            </a:xfrm>
            <a:prstGeom prst="rect">
              <a:avLst/>
            </a:prstGeom>
            <a:noFill/>
            <a:ln>
              <a:noFill/>
            </a:ln>
          </p:spPr>
          <p:txBody>
            <a:bodyPr lIns="91425" tIns="91425" rIns="91425" bIns="91425" anchor="t" anchorCtr="0">
              <a:noAutofit/>
            </a:bodyPr>
            <a:lstStyle/>
            <a:p>
              <a:pPr>
                <a:spcBef>
                  <a:spcPts val="0"/>
                </a:spcBef>
                <a:buNone/>
              </a:pPr>
              <a:r>
                <a:rPr lang="ko" sz="1200" b="1"/>
                <a:t>Interface</a:t>
              </a:r>
            </a:p>
          </p:txBody>
        </p:sp>
        <p:sp>
          <p:nvSpPr>
            <p:cNvPr id="313" name="Shape 31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4" name="Shape 31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15" name="Shape 31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16" name="Shape 31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17" name="Shape 31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18" name="Shape 31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19" name="Shape 319"/>
            <p:cNvSpPr txBox="1"/>
            <p:nvPr/>
          </p:nvSpPr>
          <p:spPr>
            <a:xfrm>
              <a:off x="10793500" y="2361975"/>
              <a:ext cx="2410199" cy="430800"/>
            </a:xfrm>
            <a:prstGeom prst="rect">
              <a:avLst/>
            </a:prstGeom>
            <a:noFill/>
            <a:ln>
              <a:noFill/>
            </a:ln>
          </p:spPr>
          <p:txBody>
            <a:bodyPr lIns="91425" tIns="91425" rIns="91425" bIns="91425" anchor="t" anchorCtr="0">
              <a:noAutofit/>
            </a:bodyPr>
            <a:lstStyle/>
            <a:p>
              <a:pPr algn="ctr">
                <a:spcBef>
                  <a:spcPts val="0"/>
                </a:spcBef>
                <a:buNone/>
              </a:pPr>
              <a:r>
                <a:rPr lang="ko" b="1"/>
                <a:t>Legend</a:t>
              </a:r>
            </a:p>
          </p:txBody>
        </p:sp>
      </p:gr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latin typeface="Arial" panose="020B0604020202020204" pitchFamily="34" charset="0"/>
              </a:rPr>
              <a:t>Table D1. Element Responsibility Catalog for </a:t>
            </a:r>
            <a:r>
              <a:rPr lang="en-US" altLang="ko" dirty="0" err="1"/>
              <a:t>IoT</a:t>
            </a:r>
            <a:r>
              <a:rPr lang="en-US" altLang="ko" dirty="0"/>
              <a:t> Service </a:t>
            </a:r>
            <a:r>
              <a:rPr lang="ko" altLang="ko-KR" dirty="0" smtClean="0">
                <a:solidFill>
                  <a:schemeClr val="dk1"/>
                </a:solidFill>
                <a:latin typeface="Arial" panose="020B0604020202020204" pitchFamily="34" charset="0"/>
              </a:rPr>
              <a:t>detail </a:t>
            </a:r>
            <a:r>
              <a:rPr lang="ko" altLang="ko-KR" dirty="0">
                <a:solidFill>
                  <a:schemeClr val="dk1"/>
                </a:solidFill>
                <a:latin typeface="Arial" panose="020B0604020202020204" pitchFamily="34" charset="0"/>
              </a:rPr>
              <a:t>design</a:t>
            </a:r>
          </a:p>
          <a:p>
            <a:endParaRPr lang="ko-KR" altLang="en-US"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1418253955"/>
              </p:ext>
            </p:extLst>
          </p:nvPr>
        </p:nvGraphicFramePr>
        <p:xfrm>
          <a:off x="371200" y="958300"/>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t>Table D2. Element Responsibility Catalog for </a:t>
            </a:r>
            <a:r>
              <a:rPr lang="en-US" altLang="ko" dirty="0" err="1" smtClean="0"/>
              <a:t>IoT</a:t>
            </a:r>
            <a:r>
              <a:rPr lang="en-US" altLang="ko" dirty="0" smtClean="0"/>
              <a:t> Service </a:t>
            </a:r>
            <a:r>
              <a:rPr lang="ko" altLang="ko-KR" dirty="0" smtClean="0"/>
              <a:t>detail </a:t>
            </a:r>
            <a:r>
              <a:rPr lang="ko" altLang="ko-KR" dirty="0"/>
              <a:t>design</a:t>
            </a:r>
          </a:p>
          <a:p>
            <a:endParaRPr lang="ko-KR" altLang="en-US" dirty="0"/>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3036990269"/>
              </p:ext>
            </p:extLst>
          </p:nvPr>
        </p:nvGraphicFramePr>
        <p:xfrm>
          <a:off x="371200" y="958300"/>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sp>
        <p:nvSpPr>
          <p:cNvPr id="3" name="내용 개체 틀 2"/>
          <p:cNvSpPr>
            <a:spLocks noGrp="1"/>
          </p:cNvSpPr>
          <p:nvPr>
            <p:ph idx="13"/>
          </p:nvPr>
        </p:nvSpPr>
        <p:spPr/>
        <p:txBody>
          <a:bodyPr/>
          <a:lstStyle/>
          <a:p>
            <a:endParaRPr lang="ko-KR" altLang="en-US"/>
          </a:p>
        </p:txBody>
      </p:sp>
      <p:pic>
        <p:nvPicPr>
          <p:cNvPr id="339" name="Shape 339"/>
          <p:cNvPicPr preferRelativeResize="0"/>
          <p:nvPr/>
        </p:nvPicPr>
        <p:blipFill>
          <a:blip r:embed="rId3">
            <a:alphaModFix/>
          </a:blip>
          <a:stretch>
            <a:fillRect/>
          </a:stretch>
        </p:blipFill>
        <p:spPr>
          <a:xfrm>
            <a:off x="558625" y="859409"/>
            <a:ext cx="7089775" cy="2600325"/>
          </a:xfrm>
          <a:prstGeom prst="rect">
            <a:avLst/>
          </a:prstGeom>
          <a:noFill/>
          <a:ln>
            <a:noFill/>
          </a:ln>
        </p:spPr>
      </p:pic>
      <p:grpSp>
        <p:nvGrpSpPr>
          <p:cNvPr id="340" name="Shape 340"/>
          <p:cNvGrpSpPr/>
          <p:nvPr/>
        </p:nvGrpSpPr>
        <p:grpSpPr>
          <a:xfrm>
            <a:off x="7746867" y="986425"/>
            <a:ext cx="3531399" cy="2283900"/>
            <a:chOff x="10793500" y="2361975"/>
            <a:chExt cx="2922537" cy="2283900"/>
          </a:xfrm>
        </p:grpSpPr>
        <p:sp>
          <p:nvSpPr>
            <p:cNvPr id="341" name="Shape 34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42" name="Shape 34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43" name="Shape 343"/>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4" name="Shape 34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5" name="Shape 34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6" name="Shape 34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7" name="Shape 34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8" name="Shape 34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9" name="Shape 34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50" name="Shape 35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51" name="Shape 351"/>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52" name="Shape 352"/>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53" name="Shape 35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4" name="Shape 35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55" name="Shape 35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56" name="Shape 35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57" name="Shape 35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58" name="Shape 35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59" name="Shape 359"/>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rPr>
              <a:t>Table D3. Element Responsibility Catalog for </a:t>
            </a:r>
            <a:r>
              <a:rPr lang="en-US" altLang="ko" dirty="0" smtClean="0">
                <a:solidFill>
                  <a:schemeClr val="dk1"/>
                </a:solidFill>
              </a:rPr>
              <a:t>Terminal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nvGraphicFramePr>
        <p:xfrm>
          <a:off x="371200" y="958300"/>
          <a:ext cx="10383692" cy="43431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SensorManager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200"/>
                        <a:t>ActuatorManager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200"/>
                        <a:t>ServiceProvider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r h="229150">
                <a:tc>
                  <a:txBody>
                    <a:bodyPr/>
                    <a:lstStyle/>
                    <a:p>
                      <a:pPr lvl="0" rtl="0">
                        <a:spcBef>
                          <a:spcPts val="0"/>
                        </a:spcBef>
                        <a:buNone/>
                      </a:pPr>
                      <a:r>
                        <a:rPr lang="ko" sz="1200"/>
                        <a:t>MessageSendable</a:t>
                      </a:r>
                    </a:p>
                  </a:txBody>
                  <a:tcPr marL="101983" marR="101983" marT="91425" marB="91425"/>
                </a:tc>
                <a:tc>
                  <a:txBody>
                    <a:bodyPr/>
                    <a:lstStyle/>
                    <a:p>
                      <a:pPr lvl="0" rtl="0">
                        <a:spcBef>
                          <a:spcPts val="0"/>
                        </a:spcBef>
                        <a:buNone/>
                      </a:pPr>
                      <a:r>
                        <a:rPr lang="ko"/>
                        <a:t>Message를 server로 전달 할 수 있는 interface</a:t>
                      </a:r>
                    </a:p>
                  </a:txBody>
                  <a:tcPr marL="101983" marR="101983" marT="91425" marB="91425"/>
                </a:tc>
              </a:tr>
              <a:tr h="229150">
                <a:tc>
                  <a:txBody>
                    <a:bodyPr/>
                    <a:lstStyle/>
                    <a:p>
                      <a:pPr lvl="0" rtl="0">
                        <a:spcBef>
                          <a:spcPts val="0"/>
                        </a:spcBef>
                        <a:buNone/>
                      </a:pPr>
                      <a:r>
                        <a:rPr lang="ko" sz="1200"/>
                        <a:t>RuleChecker</a:t>
                      </a:r>
                    </a:p>
                  </a:txBody>
                  <a:tcPr marL="101983" marR="101983" marT="91425" marB="91425"/>
                </a:tc>
                <a:tc>
                  <a:txBody>
                    <a:bodyPr/>
                    <a:lstStyle/>
                    <a:p>
                      <a:pPr lvl="0" rtl="0">
                        <a:spcBef>
                          <a:spcPts val="0"/>
                        </a:spcBef>
                        <a:buNone/>
                      </a:pPr>
                      <a:r>
                        <a:rPr lang="ko"/>
                        <a:t>Service에 대한 rule을 check하는 루틴으로 dataAnalyzer를 통해서 정제된 data를 통해 원하는 rule이 만족될 경우 그에 대한 message를 생성 및 전달</a:t>
                      </a:r>
                    </a:p>
                  </a:txBody>
                  <a:tcPr marL="101983" marR="101983" marT="91425" marB="91425"/>
                </a:tc>
              </a:tr>
              <a:tr h="229150">
                <a:tc>
                  <a:txBody>
                    <a:bodyPr/>
                    <a:lstStyle/>
                    <a:p>
                      <a:pPr lvl="0" rtl="0">
                        <a:spcBef>
                          <a:spcPts val="0"/>
                        </a:spcBef>
                        <a:buNone/>
                      </a:pPr>
                      <a:r>
                        <a:rPr lang="ko" sz="1200" dirty="0"/>
                        <a:t>DataAnalyzer</a:t>
                      </a:r>
                    </a:p>
                  </a:txBody>
                  <a:tcPr marL="101983" marR="101983" marT="91425" marB="91425"/>
                </a:tc>
                <a:tc>
                  <a:txBody>
                    <a:bodyPr/>
                    <a:lstStyle/>
                    <a:p>
                      <a:pPr lvl="0" rtl="0">
                        <a:spcBef>
                          <a:spcPts val="0"/>
                        </a:spcBef>
                        <a:buNone/>
                      </a:pPr>
                      <a:r>
                        <a:rPr lang="ko" dirty="0"/>
                        <a:t>Log나 command에 대해서 받아서 </a:t>
                      </a:r>
                    </a:p>
                  </a:txBody>
                  <a:tcPr marL="101983" marR="101983" marT="91425" marB="91425"/>
                </a:tc>
              </a:tr>
            </a:tbl>
          </a:graphicData>
        </a:graphic>
      </p:graphicFrame>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sp>
        <p:nvSpPr>
          <p:cNvPr id="3" name="내용 개체 틀 2"/>
          <p:cNvSpPr>
            <a:spLocks noGrp="1"/>
          </p:cNvSpPr>
          <p:nvPr>
            <p:ph idx="13"/>
          </p:nvPr>
        </p:nvSpPr>
        <p:spPr/>
        <p:txBody>
          <a:bodyPr/>
          <a:lstStyle/>
          <a:p>
            <a:endParaRPr lang="ko-KR" altLang="en-US"/>
          </a:p>
        </p:txBody>
      </p:sp>
      <p:pic>
        <p:nvPicPr>
          <p:cNvPr id="372" name="Shape 372"/>
          <p:cNvPicPr preferRelativeResize="0"/>
          <p:nvPr/>
        </p:nvPicPr>
        <p:blipFill>
          <a:blip r:embed="rId3">
            <a:alphaModFix/>
          </a:blip>
          <a:stretch>
            <a:fillRect/>
          </a:stretch>
        </p:blipFill>
        <p:spPr>
          <a:xfrm>
            <a:off x="1137191" y="641799"/>
            <a:ext cx="5282803" cy="2819400"/>
          </a:xfrm>
          <a:prstGeom prst="rect">
            <a:avLst/>
          </a:prstGeom>
          <a:noFill/>
          <a:ln>
            <a:noFill/>
          </a:ln>
        </p:spPr>
      </p:pic>
      <p:grpSp>
        <p:nvGrpSpPr>
          <p:cNvPr id="373" name="Shape 373"/>
          <p:cNvGrpSpPr/>
          <p:nvPr/>
        </p:nvGrpSpPr>
        <p:grpSpPr>
          <a:xfrm>
            <a:off x="6634035" y="909550"/>
            <a:ext cx="3531399" cy="2283900"/>
            <a:chOff x="10793500" y="2361975"/>
            <a:chExt cx="2922537" cy="2283900"/>
          </a:xfrm>
        </p:grpSpPr>
        <p:sp>
          <p:nvSpPr>
            <p:cNvPr id="374" name="Shape 374"/>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75" name="Shape 375"/>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76" name="Shape 376"/>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77" name="Shape 377"/>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8" name="Shape 378"/>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9" name="Shape 379"/>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0" name="Shape 380"/>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1" name="Shape 381"/>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2" name="Shape 382"/>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3" name="Shape 383"/>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4" name="Shape 384"/>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85" name="Shape 385"/>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86" name="Shape 386"/>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87" name="Shape 387"/>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88" name="Shape 388"/>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89" name="Shape 389"/>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90" name="Shape 390"/>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91" name="Shape 391"/>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92" name="Shape 392"/>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2056632672"/>
              </p:ext>
            </p:extLst>
          </p:nvPr>
        </p:nvGraphicFramePr>
        <p:xfrm>
          <a:off x="371200" y="958300"/>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229150">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a:t>Responsible for Remote Node Control Operation (UI)</a:t>
                      </a:r>
                    </a:p>
                  </a:txBody>
                  <a:tcPr marL="101983" marR="101983" marT="91425" marB="91425"/>
                </a:tc>
              </a:tr>
              <a:tr h="229150">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a:t>Resposible for New Node Registration &amp; Existing Node UnRegistration (UI)</a:t>
                      </a:r>
                    </a:p>
                  </a:txBody>
                  <a:tcPr marL="101983" marR="101983" marT="91425" marB="91425"/>
                </a:tc>
              </a:tr>
            </a:tbl>
          </a:graphicData>
        </a:graphic>
      </p:graphicFrame>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4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2631123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11" name="차트 10"/>
          <p:cNvGraphicFramePr>
            <a:graphicFrameLocks/>
          </p:cNvGraphicFramePr>
          <p:nvPr>
            <p:extLst>
              <p:ext uri="{D42A27DB-BD31-4B8C-83A1-F6EECF244321}">
                <p14:modId xmlns:p14="http://schemas.microsoft.com/office/powerpoint/2010/main" val="3819584325"/>
              </p:ext>
            </p:extLst>
          </p:nvPr>
        </p:nvGraphicFramePr>
        <p:xfrm>
          <a:off x="195908" y="3284984"/>
          <a:ext cx="5330180" cy="3312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표 5"/>
          <p:cNvGraphicFramePr>
            <a:graphicFrameLocks noGrp="1"/>
          </p:cNvGraphicFramePr>
          <p:nvPr>
            <p:extLst>
              <p:ext uri="{D42A27DB-BD31-4B8C-83A1-F6EECF244321}">
                <p14:modId xmlns:p14="http://schemas.microsoft.com/office/powerpoint/2010/main" val="787268603"/>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graphicFrame>
        <p:nvGraphicFramePr>
          <p:cNvPr id="13" name="차트 12"/>
          <p:cNvGraphicFramePr>
            <a:graphicFrameLocks/>
          </p:cNvGraphicFramePr>
          <p:nvPr>
            <p:extLst>
              <p:ext uri="{D42A27DB-BD31-4B8C-83A1-F6EECF244321}">
                <p14:modId xmlns:p14="http://schemas.microsoft.com/office/powerpoint/2010/main" val="2102568983"/>
              </p:ext>
            </p:extLst>
          </p:nvPr>
        </p:nvGraphicFramePr>
        <p:xfrm>
          <a:off x="5812532" y="3789040"/>
          <a:ext cx="5236468" cy="3068960"/>
        </p:xfrm>
        <a:graphic>
          <a:graphicData uri="http://schemas.openxmlformats.org/drawingml/2006/chart">
            <c:chart xmlns:c="http://schemas.openxmlformats.org/drawingml/2006/chart" xmlns:r="http://schemas.openxmlformats.org/officeDocument/2006/relationships" r:id="rId3"/>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spTree>
    <p:extLst>
      <p:ext uri="{BB962C8B-B14F-4D97-AF65-F5344CB8AC3E}">
        <p14:creationId xmlns:p14="http://schemas.microsoft.com/office/powerpoint/2010/main" val="468420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328591"/>
          </a:xfrm>
        </p:spPr>
        <p:txBody>
          <a:bodyPr>
            <a:normAutofit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3053</TotalTime>
  <Words>4991</Words>
  <Application>Microsoft Office PowerPoint</Application>
  <PresentationFormat>사용자 지정</PresentationFormat>
  <Paragraphs>1193</Paragraphs>
  <Slides>59</Slides>
  <Notes>25</Notes>
  <HiddenSlides>0</HiddenSlides>
  <MMClips>0</MMClips>
  <ScaleCrop>false</ScaleCrop>
  <HeadingPairs>
    <vt:vector size="4" baseType="variant">
      <vt:variant>
        <vt:lpstr>테마</vt:lpstr>
      </vt:variant>
      <vt:variant>
        <vt:i4>1</vt:i4>
      </vt:variant>
      <vt:variant>
        <vt:lpstr>슬라이드 제목</vt:lpstr>
      </vt:variant>
      <vt:variant>
        <vt:i4>59</vt:i4>
      </vt:variant>
    </vt:vector>
  </HeadingPairs>
  <TitlesOfParts>
    <vt:vector size="60" baseType="lpstr">
      <vt:lpstr>Office 테마</vt:lpstr>
      <vt:lpstr>Architecture of IoT Platform</vt:lpstr>
      <vt:lpstr>Agenda</vt:lpstr>
      <vt:lpstr>Project Context</vt:lpstr>
      <vt:lpstr>Project Context</vt:lpstr>
      <vt:lpstr>Project Context</vt:lpstr>
      <vt:lpstr>Architectural Driver</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Test</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276</cp:revision>
  <dcterms:created xsi:type="dcterms:W3CDTF">2015-05-20T02:13:37Z</dcterms:created>
  <dcterms:modified xsi:type="dcterms:W3CDTF">2015-06-25T14:25:33Z</dcterms:modified>
</cp:coreProperties>
</file>