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60" r:id="rId3"/>
    <p:sldId id="266" r:id="rId4"/>
    <p:sldId id="267" r:id="rId5"/>
    <p:sldId id="268" r:id="rId6"/>
    <p:sldId id="269" r:id="rId7"/>
    <p:sldId id="270" r:id="rId8"/>
    <p:sldId id="271" r:id="rId9"/>
    <p:sldId id="280" r:id="rId10"/>
    <p:sldId id="281" r:id="rId11"/>
    <p:sldId id="397" r:id="rId12"/>
    <p:sldId id="390" r:id="rId13"/>
    <p:sldId id="335" r:id="rId14"/>
    <p:sldId id="336" r:id="rId15"/>
    <p:sldId id="337" r:id="rId16"/>
    <p:sldId id="339" r:id="rId17"/>
    <p:sldId id="341" r:id="rId18"/>
    <p:sldId id="342" r:id="rId19"/>
    <p:sldId id="370" r:id="rId20"/>
    <p:sldId id="346" r:id="rId21"/>
    <p:sldId id="348" r:id="rId22"/>
    <p:sldId id="349" r:id="rId23"/>
    <p:sldId id="350" r:id="rId24"/>
    <p:sldId id="376" r:id="rId25"/>
    <p:sldId id="371" r:id="rId26"/>
    <p:sldId id="372" r:id="rId27"/>
    <p:sldId id="373" r:id="rId28"/>
    <p:sldId id="375" r:id="rId29"/>
    <p:sldId id="374" r:id="rId30"/>
    <p:sldId id="287" r:id="rId31"/>
    <p:sldId id="289" r:id="rId32"/>
    <p:sldId id="391" r:id="rId33"/>
    <p:sldId id="392" r:id="rId34"/>
    <p:sldId id="393" r:id="rId35"/>
    <p:sldId id="394" r:id="rId36"/>
    <p:sldId id="395" r:id="rId37"/>
    <p:sldId id="396" r:id="rId38"/>
    <p:sldId id="305"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06" r:id="rId53"/>
    <p:sldId id="307" r:id="rId54"/>
    <p:sldId id="308" r:id="rId55"/>
    <p:sldId id="309" r:id="rId56"/>
    <p:sldId id="310" r:id="rId57"/>
    <p:sldId id="311" r:id="rId58"/>
    <p:sldId id="364" r:id="rId59"/>
    <p:sldId id="365" r:id="rId60"/>
    <p:sldId id="366" r:id="rId61"/>
    <p:sldId id="367" r:id="rId62"/>
    <p:sldId id="368" r:id="rId63"/>
    <p:sldId id="369" r:id="rId64"/>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2" autoAdjust="0"/>
    <p:restoredTop sz="79651" autoAdjust="0"/>
  </p:normalViewPr>
  <p:slideViewPr>
    <p:cSldViewPr>
      <p:cViewPr varScale="1">
        <p:scale>
          <a:sx n="57" d="100"/>
          <a:sy n="57" d="100"/>
        </p:scale>
        <p:origin x="1328" y="28"/>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extLst>
                <c:ext xmlns:c15="http://schemas.microsoft.com/office/drawing/2012/chart" uri="{CE6537A1-D6FC-4f65-9D91-7224C49458BB}">
                  <c15:layout/>
                </c:ext>
              </c:extLst>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extLst>
                <c:ext xmlns:c15="http://schemas.microsoft.com/office/drawing/2012/chart" uri="{CE6537A1-D6FC-4f65-9D91-7224C49458BB}">
                  <c15:layout/>
                </c:ext>
              </c:extLst>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a:lstStyle/>
              <a:p>
                <a:pPr>
                  <a:defRPr sz="1200"/>
                </a:pPr>
                <a:endParaRPr lang="ko-KR"/>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graph!$D$20:$D$25</c:f>
              <c:strCache>
                <c:ptCount val="6"/>
                <c:pt idx="0">
                  <c:v>Development</c:v>
                </c:pt>
                <c:pt idx="1">
                  <c:v>Test</c:v>
                </c:pt>
                <c:pt idx="2">
                  <c:v>Planing</c:v>
                </c:pt>
                <c:pt idx="3">
                  <c:v>Analysis</c:v>
                </c:pt>
                <c:pt idx="4">
                  <c:v>Design</c:v>
                </c:pt>
                <c:pt idx="5">
                  <c:v>Experimentation</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387108568"/>
        <c:axId val="387110136"/>
      </c:barChart>
      <c:catAx>
        <c:axId val="387108568"/>
        <c:scaling>
          <c:orientation val="minMax"/>
        </c:scaling>
        <c:delete val="0"/>
        <c:axPos val="b"/>
        <c:numFmt formatCode="General" sourceLinked="0"/>
        <c:majorTickMark val="out"/>
        <c:minorTickMark val="none"/>
        <c:tickLblPos val="nextTo"/>
        <c:crossAx val="387110136"/>
        <c:crosses val="autoZero"/>
        <c:auto val="1"/>
        <c:lblAlgn val="ctr"/>
        <c:lblOffset val="100"/>
        <c:noMultiLvlLbl val="0"/>
      </c:catAx>
      <c:valAx>
        <c:axId val="387110136"/>
        <c:scaling>
          <c:orientation val="minMax"/>
        </c:scaling>
        <c:delete val="0"/>
        <c:axPos val="l"/>
        <c:majorGridlines/>
        <c:numFmt formatCode="General" sourceLinked="1"/>
        <c:majorTickMark val="out"/>
        <c:minorTickMark val="none"/>
        <c:tickLblPos val="nextTo"/>
        <c:crossAx val="387108568"/>
        <c:crosses val="autoZero"/>
        <c:crossBetween val="between"/>
      </c:valAx>
    </c:plotArea>
    <c:legend>
      <c:legendPos val="r"/>
      <c:layout/>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2015-06-25</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92512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222054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dirty="0">
                <a:solidFill>
                  <a:schemeClr val="dk1"/>
                </a:solidFill>
              </a:rPr>
              <a:t>이번 decomposition의 경우 QA3(“</a:t>
            </a:r>
            <a:r>
              <a:rPr lang="ko" sz="1100" i="1" dirty="0">
                <a:solidFill>
                  <a:schemeClr val="hlink"/>
                </a:solidFill>
              </a:rPr>
              <a:t>Do not allow unauthorized persons to register a sensor</a:t>
            </a:r>
            <a:r>
              <a:rPr lang="ko" sz="1100" dirty="0">
                <a:solidFill>
                  <a:schemeClr val="dk1"/>
                </a:solidFill>
              </a:rPr>
              <a:t>“)의 security와 QA7(“</a:t>
            </a:r>
            <a:r>
              <a:rPr lang="ko" sz="1100" i="1" dirty="0">
                <a:solidFill>
                  <a:schemeClr val="hlink"/>
                </a:solidFill>
              </a:rPr>
              <a:t>System should make it easy to add emerging protocols</a:t>
            </a:r>
            <a:r>
              <a:rPr lang="ko" sz="1100" dirty="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security component는 </a:t>
            </a:r>
            <a:r>
              <a:rPr lang="ko" sz="1100" dirty="0">
                <a:solidFill>
                  <a:srgbClr val="FF0000"/>
                </a:solidFill>
              </a:rPr>
              <a:t>Encrypt data tatic</a:t>
            </a:r>
            <a:r>
              <a:rPr lang="ko" sz="1100" dirty="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dirty="0">
                <a:solidFill>
                  <a:schemeClr val="dk1"/>
                </a:solidFill>
              </a:rPr>
              <a:t>Security component에서 복호화 된 data를 protocol component에서 반복적으로 무의미한 command 전달 시 악의적 attack 으로 간주하여  closing a port(</a:t>
            </a:r>
            <a:r>
              <a:rPr lang="ko" sz="1100" dirty="0">
                <a:solidFill>
                  <a:srgbClr val="FF0000"/>
                </a:solidFill>
              </a:rPr>
              <a:t>Limit access tatic</a:t>
            </a:r>
            <a:r>
              <a:rPr lang="ko" sz="1100" dirty="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component 추가와 함께 구조적으로 </a:t>
            </a:r>
            <a:r>
              <a:rPr lang="ko" sz="1100" dirty="0">
                <a:solidFill>
                  <a:srgbClr val="FF0000"/>
                </a:solidFill>
              </a:rPr>
              <a:t>Pipe &amp; Filter pattern</a:t>
            </a:r>
            <a:r>
              <a:rPr lang="ko" sz="1100" dirty="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dirty="0">
              <a:solidFill>
                <a:schemeClr val="dk1"/>
              </a:solidFill>
            </a:endParaRPr>
          </a:p>
          <a:p>
            <a:pPr marL="787400" lvl="1" indent="-260350" rtl="0">
              <a:lnSpc>
                <a:spcPct val="115000"/>
              </a:lnSpc>
              <a:spcBef>
                <a:spcPts val="0"/>
              </a:spcBef>
              <a:buClr>
                <a:schemeClr val="dk1"/>
              </a:buClr>
              <a:buSzPct val="100000"/>
              <a:buFont typeface="Arial"/>
              <a:buChar char="○"/>
            </a:pPr>
            <a:r>
              <a:rPr lang="ko" sz="1100" dirty="0">
                <a:solidFill>
                  <a:schemeClr val="dk1"/>
                </a:solidFill>
              </a:rPr>
              <a:t>Apply data security for making the robust system we applied the </a:t>
            </a:r>
            <a:r>
              <a:rPr lang="ko" sz="1100" dirty="0">
                <a:solidFill>
                  <a:srgbClr val="FF0000"/>
                </a:solidFill>
              </a:rPr>
              <a:t>Pipe &amp; Filter Pattern</a:t>
            </a:r>
            <a:r>
              <a:rPr lang="ko" sz="1100" dirty="0">
                <a:solidFill>
                  <a:schemeClr val="dk1"/>
                </a:solidFill>
              </a:rPr>
              <a:t> to achive it.</a:t>
            </a:r>
          </a:p>
          <a:p>
            <a:pPr marL="787400" lvl="1" indent="-260350" rtl="0">
              <a:spcBef>
                <a:spcPts val="0"/>
              </a:spcBef>
              <a:buClr>
                <a:schemeClr val="dk1"/>
              </a:buClr>
              <a:buSzPct val="100000"/>
              <a:buFont typeface="Arial"/>
              <a:buChar char="○"/>
            </a:pPr>
            <a:r>
              <a:rPr lang="ko" sz="1100" dirty="0">
                <a:solidFill>
                  <a:schemeClr val="dk1"/>
                </a:solidFill>
              </a:rPr>
              <a:t>Apply Transport component  for making the connection type(WIFI, BT etc) loosely couple with the system. In here to achive it we applied the </a:t>
            </a:r>
            <a:r>
              <a:rPr lang="ko" sz="1100" dirty="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16</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dirty="0">
                <a:solidFill>
                  <a:schemeClr val="dk1"/>
                </a:solidFill>
              </a:rPr>
              <a:t>QA1(“</a:t>
            </a:r>
            <a:r>
              <a:rPr lang="ko" sz="1300" b="1" i="1" dirty="0">
                <a:solidFill>
                  <a:schemeClr val="accent1"/>
                </a:solidFill>
              </a:rPr>
              <a:t>Easy Node Registration/UnRegistration”</a:t>
            </a:r>
            <a:r>
              <a:rPr lang="ko" sz="1300" dirty="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dirty="0">
                <a:solidFill>
                  <a:schemeClr val="dk1"/>
                </a:solidFill>
              </a:rPr>
              <a:t>Broker Pattern</a:t>
            </a:r>
            <a:r>
              <a:rPr lang="ko" sz="1300" dirty="0">
                <a:solidFill>
                  <a:schemeClr val="dk1"/>
                </a:solidFill>
              </a:rPr>
              <a:t>과 </a:t>
            </a:r>
            <a:r>
              <a:rPr lang="ko" sz="1300" b="1" i="1" dirty="0">
                <a:solidFill>
                  <a:schemeClr val="dk1"/>
                </a:solidFill>
              </a:rPr>
              <a:t>Publish-Subscribe Pattern</a:t>
            </a:r>
            <a:r>
              <a:rPr lang="ko" sz="1300" dirty="0">
                <a:solidFill>
                  <a:schemeClr val="dk1"/>
                </a:solidFill>
              </a:rPr>
              <a:t>을 alternatives로 검토 하였음.</a:t>
            </a:r>
          </a:p>
          <a:p>
            <a:pPr marL="457200" lvl="0" indent="-311150" rtl="0">
              <a:spcBef>
                <a:spcPts val="0"/>
              </a:spcBef>
              <a:buClr>
                <a:schemeClr val="dk1"/>
              </a:buClr>
              <a:buSzPct val="100000"/>
              <a:buFont typeface="Arial"/>
              <a:buChar char="●"/>
            </a:pPr>
            <a:r>
              <a:rPr lang="ko" sz="1300" dirty="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dirty="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dirty="0">
                <a:solidFill>
                  <a:srgbClr val="FF0000"/>
                </a:solidFill>
              </a:rPr>
              <a:t>Broker Pattern</a:t>
            </a:r>
            <a:r>
              <a:rPr lang="ko" sz="1300" dirty="0">
                <a:solidFill>
                  <a:schemeClr val="dk1"/>
                </a:solidFill>
              </a:rPr>
              <a:t>을 적용하는 것으로 design decision 함.</a:t>
            </a:r>
          </a:p>
          <a:p>
            <a:pPr lvl="0" rtl="0">
              <a:spcBef>
                <a:spcPts val="0"/>
              </a:spcBef>
              <a:buNone/>
            </a:pPr>
            <a:endParaRPr dirty="0"/>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dirty="0">
                <a:solidFill>
                  <a:schemeClr val="dk1"/>
                </a:solidFill>
              </a:rPr>
              <a:t>Broker</a:t>
            </a:r>
            <a:r>
              <a:rPr lang="ko" sz="1100" dirty="0">
                <a:solidFill>
                  <a:schemeClr val="dk1"/>
                </a:solidFill>
                <a:latin typeface="Malgun Gothic"/>
                <a:ea typeface="Malgun Gothic"/>
                <a:cs typeface="Malgun Gothic"/>
                <a:sym typeface="Malgun Gothic"/>
              </a:rPr>
              <a:t>로부터</a:t>
            </a:r>
            <a:r>
              <a:rPr lang="ko" sz="1100" dirty="0">
                <a:solidFill>
                  <a:schemeClr val="dk1"/>
                </a:solidFill>
              </a:rPr>
              <a:t> </a:t>
            </a:r>
            <a:r>
              <a:rPr lang="ko" sz="1100" dirty="0">
                <a:solidFill>
                  <a:schemeClr val="dk1"/>
                </a:solidFill>
                <a:latin typeface="Malgun Gothic"/>
                <a:ea typeface="Malgun Gothic"/>
                <a:cs typeface="Malgun Gothic"/>
                <a:sym typeface="Malgun Gothic"/>
              </a:rPr>
              <a:t>전달받은 </a:t>
            </a:r>
            <a:r>
              <a:rPr lang="ko" sz="1100" dirty="0">
                <a:solidFill>
                  <a:schemeClr val="dk1"/>
                </a:solidFill>
              </a:rPr>
              <a:t>Message</a:t>
            </a:r>
            <a:r>
              <a:rPr lang="ko" sz="1100" dirty="0">
                <a:solidFill>
                  <a:schemeClr val="dk1"/>
                </a:solidFill>
                <a:latin typeface="Malgun Gothic"/>
                <a:ea typeface="Malgun Gothic"/>
                <a:cs typeface="Malgun Gothic"/>
                <a:sym typeface="Malgun Gothic"/>
              </a:rPr>
              <a:t>를</a:t>
            </a:r>
            <a:r>
              <a:rPr lang="ko" sz="1100" dirty="0">
                <a:solidFill>
                  <a:schemeClr val="dk1"/>
                </a:solidFill>
              </a:rPr>
              <a:t> </a:t>
            </a:r>
            <a:r>
              <a:rPr lang="ko" sz="1100" dirty="0">
                <a:solidFill>
                  <a:schemeClr val="dk1"/>
                </a:solidFill>
                <a:latin typeface="Malgun Gothic"/>
                <a:ea typeface="Malgun Gothic"/>
                <a:cs typeface="Malgun Gothic"/>
                <a:sym typeface="Malgun Gothic"/>
              </a:rPr>
              <a:t>모든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로</a:t>
            </a:r>
            <a:r>
              <a:rPr lang="ko" sz="1100" dirty="0">
                <a:solidFill>
                  <a:schemeClr val="dk1"/>
                </a:solidFill>
              </a:rPr>
              <a:t> </a:t>
            </a:r>
            <a:r>
              <a:rPr lang="ko" sz="1100" dirty="0">
                <a:solidFill>
                  <a:schemeClr val="dk1"/>
                </a:solidFill>
                <a:latin typeface="Malgun Gothic"/>
                <a:ea typeface="Malgun Gothic"/>
                <a:cs typeface="Malgun Gothic"/>
                <a:sym typeface="Malgun Gothic"/>
              </a:rPr>
              <a:t>전달하여</a:t>
            </a:r>
            <a:r>
              <a:rPr lang="ko" sz="1100" dirty="0">
                <a:solidFill>
                  <a:schemeClr val="dk1"/>
                </a:solidFill>
              </a:rPr>
              <a:t> </a:t>
            </a:r>
            <a:r>
              <a:rPr lang="ko" sz="1100" dirty="0">
                <a:solidFill>
                  <a:schemeClr val="dk1"/>
                </a:solidFill>
                <a:latin typeface="Malgun Gothic"/>
                <a:ea typeface="Malgun Gothic"/>
                <a:cs typeface="Malgun Gothic"/>
                <a:sym typeface="Malgun Gothic"/>
              </a:rPr>
              <a:t>처리</a:t>
            </a:r>
            <a:r>
              <a:rPr lang="ko" sz="1100" dirty="0">
                <a:solidFill>
                  <a:schemeClr val="dk1"/>
                </a:solidFill>
              </a:rPr>
              <a:t> </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있음을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이</a:t>
            </a:r>
            <a:r>
              <a:rPr lang="ko" sz="1100" dirty="0">
                <a:solidFill>
                  <a:schemeClr val="dk1"/>
                </a:solidFill>
              </a:rPr>
              <a:t> Runtime</a:t>
            </a:r>
            <a:r>
              <a:rPr lang="ko" sz="1100" dirty="0">
                <a:solidFill>
                  <a:schemeClr val="dk1"/>
                </a:solidFill>
                <a:latin typeface="Malgun Gothic"/>
                <a:ea typeface="Malgun Gothic"/>
                <a:cs typeface="Malgun Gothic"/>
                <a:sym typeface="Malgun Gothic"/>
              </a:rPr>
              <a:t>시에</a:t>
            </a:r>
            <a:r>
              <a:rPr lang="ko" sz="1100" dirty="0">
                <a:solidFill>
                  <a:schemeClr val="dk1"/>
                </a:solidFill>
              </a:rPr>
              <a:t> add/remove</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있는</a:t>
            </a:r>
            <a:r>
              <a:rPr lang="ko" sz="1100" dirty="0">
                <a:solidFill>
                  <a:schemeClr val="dk1"/>
                </a:solidFill>
              </a:rPr>
              <a:t> </a:t>
            </a:r>
            <a:r>
              <a:rPr lang="ko" sz="1100" dirty="0">
                <a:solidFill>
                  <a:schemeClr val="dk1"/>
                </a:solidFill>
                <a:latin typeface="Malgun Gothic"/>
                <a:ea typeface="Malgun Gothic"/>
                <a:cs typeface="Malgun Gothic"/>
                <a:sym typeface="Malgun Gothic"/>
              </a:rPr>
              <a:t>동작</a:t>
            </a:r>
            <a:r>
              <a:rPr lang="ko" sz="1100" dirty="0">
                <a:solidFill>
                  <a:schemeClr val="dk1"/>
                </a:solidFill>
              </a:rPr>
              <a:t> </a:t>
            </a:r>
            <a:r>
              <a:rPr lang="ko" sz="1100" dirty="0">
                <a:solidFill>
                  <a:schemeClr val="dk1"/>
                </a:solidFill>
                <a:latin typeface="Malgun Gothic"/>
                <a:ea typeface="Malgun Gothic"/>
                <a:cs typeface="Malgun Gothic"/>
                <a:sym typeface="Malgun Gothic"/>
              </a:rPr>
              <a:t>환경에서도</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에</a:t>
            </a:r>
            <a:r>
              <a:rPr lang="ko" sz="1100" dirty="0">
                <a:solidFill>
                  <a:schemeClr val="dk1"/>
                </a:solidFill>
              </a:rPr>
              <a:t> Message</a:t>
            </a:r>
            <a:r>
              <a:rPr lang="ko" sz="1100" dirty="0">
                <a:solidFill>
                  <a:schemeClr val="dk1"/>
                </a:solidFill>
                <a:latin typeface="Malgun Gothic"/>
                <a:ea typeface="Malgun Gothic"/>
                <a:cs typeface="Malgun Gothic"/>
                <a:sym typeface="Malgun Gothic"/>
              </a:rPr>
              <a:t>전달</a:t>
            </a:r>
            <a:r>
              <a:rPr lang="ko" sz="1100" dirty="0">
                <a:solidFill>
                  <a:schemeClr val="dk1"/>
                </a:solidFill>
              </a:rPr>
              <a:t>/</a:t>
            </a:r>
            <a:r>
              <a:rPr lang="ko" sz="1100" dirty="0">
                <a:solidFill>
                  <a:schemeClr val="dk1"/>
                </a:solidFill>
                <a:latin typeface="Malgun Gothic"/>
                <a:ea typeface="Malgun Gothic"/>
                <a:cs typeface="Malgun Gothic"/>
                <a:sym typeface="Malgun Gothic"/>
              </a:rPr>
              <a:t>처리가</a:t>
            </a:r>
            <a:r>
              <a:rPr lang="ko" sz="1100" dirty="0">
                <a:solidFill>
                  <a:schemeClr val="dk1"/>
                </a:solidFill>
              </a:rPr>
              <a:t> 되어야 함</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고려하여</a:t>
            </a:r>
            <a:r>
              <a:rPr lang="ko" sz="1100" b="1" dirty="0">
                <a:solidFill>
                  <a:srgbClr val="FF0000"/>
                </a:solidFill>
              </a:rPr>
              <a:t> Publish-Subscribe Pattern</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적용</a:t>
            </a:r>
            <a:r>
              <a:rPr lang="ko" sz="1100" dirty="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QA4의 </a:t>
            </a:r>
            <a:r>
              <a:rPr lang="ko" sz="1100" b="1" i="1" dirty="0">
                <a:solidFill>
                  <a:schemeClr val="dk1"/>
                </a:solidFill>
              </a:rPr>
              <a:t>“Only the authorized person can access the home sensors/actuators or access any data generated by them, or any data stored in the system.”</a:t>
            </a:r>
            <a:r>
              <a:rPr lang="ko" sz="1100" dirty="0">
                <a:solidFill>
                  <a:schemeClr val="dk1"/>
                </a:solidFill>
              </a:rPr>
              <a:t>에서 도출된 Security를 만족하기 위하여 Security Attack에 대하여 Security Tactics 중에서 </a:t>
            </a:r>
            <a:r>
              <a:rPr lang="ko" sz="1100" b="1" dirty="0">
                <a:solidFill>
                  <a:srgbClr val="FF0000"/>
                </a:solidFill>
              </a:rPr>
              <a:t>Resist Attacks Tactics의 Identify Actors, Authetificate Actors, Authorize Actors를 적용</a:t>
            </a:r>
            <a:r>
              <a:rPr lang="ko" sz="1100" dirty="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dirty="0">
              <a:solidFill>
                <a:schemeClr val="dk1"/>
              </a:solidFill>
            </a:endParaRPr>
          </a:p>
          <a:p>
            <a:pPr lvl="0" rtl="0">
              <a:spcBef>
                <a:spcPts val="0"/>
              </a:spcBef>
              <a:buNone/>
            </a:pPr>
            <a:endParaRPr dirty="0"/>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19</a:t>
            </a:fld>
            <a:endParaRPr lang="ko"/>
          </a:p>
        </p:txBody>
      </p:sp>
    </p:spTree>
    <p:extLst>
      <p:ext uri="{BB962C8B-B14F-4D97-AF65-F5344CB8AC3E}">
        <p14:creationId xmlns:p14="http://schemas.microsoft.com/office/powerpoint/2010/main" val="1685800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extLst>
      <p:ext uri="{BB962C8B-B14F-4D97-AF65-F5344CB8AC3E}">
        <p14:creationId xmlns:p14="http://schemas.microsoft.com/office/powerpoint/2010/main" val="1693522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lvl1pPr>
              <a:defRPr>
                <a:latin typeface="Calibri" panose="020F050202020403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11932" y="759222"/>
            <a:ext cx="10297144" cy="5774630"/>
          </a:xfrm>
        </p:spPr>
        <p:txBody>
          <a:bodyPr>
            <a:normAutofit/>
          </a:bodyPr>
          <a:lstStyle>
            <a:lvl1pPr marL="266700" indent="-266700">
              <a:buFont typeface="Arial" panose="020B0604020202020204" pitchFamily="34" charset="0"/>
              <a:buChar char="●"/>
              <a:defRPr sz="2400">
                <a:latin typeface="Calibri" panose="020F0502020204030204" pitchFamily="34" charset="0"/>
                <a:cs typeface="Arial" panose="020B0604020202020204" pitchFamily="34" charset="0"/>
              </a:defRPr>
            </a:lvl1pPr>
            <a:lvl2pPr marL="742950" indent="-285750">
              <a:buFont typeface="Trebuchet MS" panose="020B0603020202020204" pitchFamily="34" charset="0"/>
              <a:buChar char="•"/>
              <a:defRPr sz="2000">
                <a:latin typeface="Calibri" panose="020F0502020204030204" pitchFamily="34" charset="0"/>
                <a:cs typeface="Arial" panose="020B0604020202020204" pitchFamily="34" charset="0"/>
              </a:defRPr>
            </a:lvl2pPr>
            <a:lvl3pPr>
              <a:defRPr sz="1800">
                <a:latin typeface="Calibri" panose="020F050202020403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6" name="슬라이드 번호 개체 틀 5"/>
          <p:cNvSpPr>
            <a:spLocks noGrp="1"/>
          </p:cNvSpPr>
          <p:nvPr>
            <p:ph type="sldNum" sz="quarter" idx="12"/>
          </p:nvPr>
        </p:nvSpPr>
        <p:spPr>
          <a:xfrm>
            <a:off x="4948436" y="6573391"/>
            <a:ext cx="993924" cy="221109"/>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411932" y="615207"/>
            <a:ext cx="10297143" cy="45719"/>
          </a:xfrm>
          <a:prstGeom prst="flowChartProcess">
            <a:avLst/>
          </a:prstGeom>
          <a:gradFill flip="none" rotWithShape="1">
            <a:gsLst>
              <a:gs pos="0">
                <a:schemeClr val="bg1">
                  <a:lumMod val="50000"/>
                </a:schemeClr>
              </a:gs>
              <a:gs pos="80000">
                <a:schemeClr val="tx1">
                  <a:lumMod val="50000"/>
                  <a:lumOff val="50000"/>
                </a:scheme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412918" y="111150"/>
            <a:ext cx="10367672"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411932" y="125140"/>
            <a:ext cx="10297144" cy="490066"/>
          </a:xfrm>
        </p:spPr>
        <p:txBody>
          <a:bodyPr>
            <a:noAutofit/>
          </a:bodyPr>
          <a:lstStyle>
            <a:lvl1pPr algn="l">
              <a:defRPr sz="2800" b="1">
                <a:latin typeface="Calibri" panose="020F050202020403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smtClean="0"/>
              <a:t>Architecture of IoT 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944" y="836712"/>
            <a:ext cx="8295113" cy="5616624"/>
          </a:xfrm>
          <a:prstGeom prst="rect">
            <a:avLst/>
          </a:prstGeom>
        </p:spPr>
      </p:pic>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11</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80" y="908720"/>
            <a:ext cx="10628841" cy="5400600"/>
          </a:xfrm>
          <a:prstGeom prst="rect">
            <a:avLst/>
          </a:prstGeom>
        </p:spPr>
      </p:pic>
    </p:spTree>
    <p:extLst>
      <p:ext uri="{BB962C8B-B14F-4D97-AF65-F5344CB8AC3E}">
        <p14:creationId xmlns:p14="http://schemas.microsoft.com/office/powerpoint/2010/main" val="337037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6" name="그림 5"/>
          <p:cNvPicPr>
            <a:picLocks noChangeAspect="1"/>
          </p:cNvPicPr>
          <p:nvPr/>
        </p:nvPicPr>
        <p:blipFill>
          <a:blip r:embed="rId3"/>
          <a:stretch>
            <a:fillRect/>
          </a:stretch>
        </p:blipFill>
        <p:spPr>
          <a:xfrm>
            <a:off x="761653" y="727244"/>
            <a:ext cx="9525693" cy="5930847"/>
          </a:xfrm>
          <a:prstGeom prst="rect">
            <a:avLst/>
          </a:prstGeom>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a:picLocks noChangeAspect="1"/>
          </p:cNvPicPr>
          <p:nvPr/>
        </p:nvPicPr>
        <p:blipFill>
          <a:blip r:embed="rId4">
            <a:alphaModFix/>
          </a:blip>
          <a:stretch>
            <a:fillRect/>
          </a:stretch>
        </p:blipFill>
        <p:spPr>
          <a:xfrm>
            <a:off x="761653" y="5679488"/>
            <a:ext cx="2376263" cy="1108107"/>
          </a:xfrm>
          <a:prstGeom prst="rect">
            <a:avLst/>
          </a:prstGeom>
          <a:noFill/>
          <a:ln>
            <a:noFill/>
          </a:ln>
          <a:effectLst/>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12</a:t>
            </a:fld>
            <a:r>
              <a:rPr lang="en-US" altLang="ko-KR" smtClean="0"/>
              <a:t>/50</a:t>
            </a:r>
            <a:endParaRPr lang="ko-KR" altLang="en-US" dirty="0"/>
          </a:p>
        </p:txBody>
      </p:sp>
    </p:spTree>
    <p:extLst>
      <p:ext uri="{BB962C8B-B14F-4D97-AF65-F5344CB8AC3E}">
        <p14:creationId xmlns:p14="http://schemas.microsoft.com/office/powerpoint/2010/main" val="3614799734"/>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latin typeface="Arial" panose="020B0604020202020204" pitchFamily="34" charset="0"/>
              </a:rPr>
              <a:t>Apply Server-Client pattern for loose coupling</a:t>
            </a:r>
            <a:endParaRPr lang="ko-KR" altLang="en-US" dirty="0">
              <a:latin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13</a:t>
            </a:fld>
            <a:r>
              <a:rPr lang="en-US" altLang="ko-KR" smtClean="0"/>
              <a:t>/50</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pic>
        <p:nvPicPr>
          <p:cNvPr id="11" name="그림 10"/>
          <p:cNvPicPr>
            <a:picLocks noChangeAspect="1"/>
          </p:cNvPicPr>
          <p:nvPr/>
        </p:nvPicPr>
        <p:blipFill>
          <a:blip r:embed="rId3"/>
          <a:stretch>
            <a:fillRect/>
          </a:stretch>
        </p:blipFill>
        <p:spPr>
          <a:xfrm>
            <a:off x="3422780" y="1616408"/>
            <a:ext cx="4275447" cy="3096344"/>
          </a:xfrm>
          <a:prstGeom prst="rect">
            <a:avLst/>
          </a:prstGeom>
          <a:effectLst/>
        </p:spPr>
      </p:pic>
      <p:sp>
        <p:nvSpPr>
          <p:cNvPr id="12" name="직사각형 11"/>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직사각형 12"/>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42" y="4556145"/>
            <a:ext cx="2316289" cy="1287674"/>
          </a:xfrm>
          <a:prstGeom prst="rect">
            <a:avLst/>
          </a:prstGeom>
          <a:effectLst/>
        </p:spPr>
      </p:pic>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14</a:t>
            </a:fld>
            <a:r>
              <a:rPr lang="en-US" altLang="ko-KR" smtClean="0"/>
              <a:t>/50</a:t>
            </a:r>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61677508"/>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5535385" y="1253235"/>
            <a:ext cx="5094595" cy="4329757"/>
          </a:xfrm>
          <a:prstGeom prst="rect">
            <a:avLst/>
          </a:prstGeom>
          <a:ln>
            <a:noFill/>
          </a:ln>
          <a:effectLst/>
        </p:spPr>
      </p:pic>
      <p:sp>
        <p:nvSpPr>
          <p:cNvPr id="105" name="Shape 105"/>
          <p:cNvSpPr txBox="1">
            <a:spLocks noGrp="1"/>
          </p:cNvSpPr>
          <p:nvPr>
            <p:ph idx="1"/>
          </p:nvPr>
        </p:nvSpPr>
        <p:spPr>
          <a:xfrm>
            <a:off x="411932" y="639476"/>
            <a:ext cx="10297144" cy="5774630"/>
          </a:xfrm>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Layered Architecture Pattern For QA6 </a:t>
            </a:r>
            <a:endParaRPr dirty="0">
              <a:latin typeface="Arial" panose="020B0604020202020204" pitchFamily="34" charset="0"/>
            </a:endParaRPr>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fontAlgn="ctr"/>
            <a:r>
              <a:rPr lang="en-US" altLang="ko-KR" sz="1600" b="1" dirty="0" smtClean="0">
                <a:latin typeface="Arial" panose="020B0604020202020204" pitchFamily="34" charset="0"/>
                <a:cs typeface="Arial" panose="020B0604020202020204" pitchFamily="34" charset="0"/>
              </a:rPr>
              <a:t>QA6 - </a:t>
            </a:r>
            <a:r>
              <a:rPr lang="ko-KR" altLang="ko-KR" sz="1600" b="1" dirty="0" smtClean="0">
                <a:latin typeface="Arial" panose="020B0604020202020204" pitchFamily="34" charset="0"/>
                <a:cs typeface="Arial" panose="020B0604020202020204" pitchFamily="34" charset="0"/>
              </a:rPr>
              <a:t>Extensibility</a:t>
            </a:r>
            <a:r>
              <a:rPr lang="en-US" altLang="ko-KR" sz="1600" dirty="0" smtClean="0">
                <a:latin typeface="Arial" panose="020B0604020202020204" pitchFamily="34" charset="0"/>
                <a:cs typeface="Arial" panose="020B0604020202020204" pitchFamily="34" charset="0"/>
              </a:rPr>
              <a:t> - </a:t>
            </a:r>
            <a:r>
              <a:rPr lang="ko-KR" altLang="ko-KR" sz="1600" dirty="0" smtClean="0">
                <a:latin typeface="Arial" panose="020B0604020202020204" pitchFamily="34" charset="0"/>
                <a:cs typeface="Arial" panose="020B0604020202020204" pitchFamily="34" charset="0"/>
              </a:rPr>
              <a:t>The </a:t>
            </a:r>
            <a:r>
              <a:rPr lang="ko-KR" altLang="ko-KR" sz="1600" dirty="0">
                <a:latin typeface="Arial" panose="020B0604020202020204" pitchFamily="34" charset="0"/>
                <a:cs typeface="Arial" panose="020B0604020202020204" pitchFamily="34" charset="0"/>
              </a:rPr>
              <a:t>system should make it easy for application </a:t>
            </a:r>
            <a:r>
              <a:rPr lang="ko-KR" altLang="ko-KR" sz="1600" dirty="0" smtClean="0">
                <a:latin typeface="Arial" panose="020B0604020202020204" pitchFamily="34" charset="0"/>
                <a:cs typeface="Arial" panose="020B0604020202020204" pitchFamily="34" charset="0"/>
              </a:rPr>
              <a:t>developers</a:t>
            </a:r>
            <a:endParaRPr lang="ko-KR" altLang="ko-KR" sz="1600" dirty="0">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7" name="직사각형 6"/>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smtClean="0">
                <a:solidFill>
                  <a:schemeClr val="tx1">
                    <a:lumMod val="75000"/>
                    <a:lumOff val="25000"/>
                  </a:schemeClr>
                </a:solidFill>
                <a:latin typeface="Arial" panose="020B0604020202020204" pitchFamily="34" charset="0"/>
                <a:cs typeface="Arial" panose="020B0604020202020204" pitchFamily="34" charset="0"/>
              </a:rPr>
              <a:t>Static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15</a:t>
            </a:fld>
            <a:r>
              <a:rPr lang="en-US" altLang="ko-KR" smtClean="0"/>
              <a:t>/50</a:t>
            </a:r>
            <a:endParaRPr lang="ko-KR" altLang="en-US" dirty="0"/>
          </a:p>
        </p:txBody>
      </p:sp>
      <p:sp>
        <p:nvSpPr>
          <p:cNvPr id="12" name="직사각형 11"/>
          <p:cNvSpPr/>
          <p:nvPr/>
        </p:nvSpPr>
        <p:spPr>
          <a:xfrm>
            <a:off x="4948436"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0" name="직선 연결선 9"/>
          <p:cNvCxnSpPr/>
          <p:nvPr/>
        </p:nvCxnSpPr>
        <p:spPr>
          <a:xfrm>
            <a:off x="4990739" y="1795205"/>
            <a:ext cx="0" cy="4100285"/>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pic>
        <p:nvPicPr>
          <p:cNvPr id="11" name="그림 10"/>
          <p:cNvPicPr>
            <a:picLocks noChangeAspect="1"/>
          </p:cNvPicPr>
          <p:nvPr/>
        </p:nvPicPr>
        <p:blipFill>
          <a:blip r:embed="rId4"/>
          <a:stretch>
            <a:fillRect/>
          </a:stretch>
        </p:blipFill>
        <p:spPr>
          <a:xfrm>
            <a:off x="483653" y="2759217"/>
            <a:ext cx="4067175" cy="1476375"/>
          </a:xfrm>
          <a:prstGeom prst="rect">
            <a:avLst/>
          </a:prstGeom>
        </p:spPr>
      </p:pic>
      <p:grpSp>
        <p:nvGrpSpPr>
          <p:cNvPr id="35" name="그룹 34"/>
          <p:cNvGrpSpPr/>
          <p:nvPr/>
        </p:nvGrpSpPr>
        <p:grpSpPr>
          <a:xfrm>
            <a:off x="339925" y="4838823"/>
            <a:ext cx="2629480" cy="1022074"/>
            <a:chOff x="230724" y="6439374"/>
            <a:chExt cx="2629480" cy="1022074"/>
          </a:xfrm>
        </p:grpSpPr>
        <p:sp>
          <p:nvSpPr>
            <p:cNvPr id="16" name="Shape 374"/>
            <p:cNvSpPr/>
            <p:nvPr/>
          </p:nvSpPr>
          <p:spPr>
            <a:xfrm>
              <a:off x="230724" y="6439374"/>
              <a:ext cx="2629480" cy="102207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7" name="Shape 375"/>
            <p:cNvPicPr preferRelativeResize="0"/>
            <p:nvPr/>
          </p:nvPicPr>
          <p:blipFill rotWithShape="1">
            <a:blip r:embed="rId5">
              <a:alphaModFix/>
            </a:blip>
            <a:srcRect b="72133"/>
            <a:stretch/>
          </p:blipFill>
          <p:spPr>
            <a:xfrm>
              <a:off x="297976" y="6908174"/>
              <a:ext cx="1145500" cy="507040"/>
            </a:xfrm>
            <a:prstGeom prst="rect">
              <a:avLst/>
            </a:prstGeom>
            <a:noFill/>
            <a:ln>
              <a:noFill/>
            </a:ln>
          </p:spPr>
        </p:pic>
        <p:sp>
          <p:nvSpPr>
            <p:cNvPr id="27" name="Shape 385"/>
            <p:cNvSpPr txBox="1"/>
            <p:nvPr/>
          </p:nvSpPr>
          <p:spPr>
            <a:xfrm>
              <a:off x="1234763" y="6824199"/>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sp>
          <p:nvSpPr>
            <p:cNvPr id="30" name="Shape 388"/>
            <p:cNvSpPr txBox="1"/>
            <p:nvPr/>
          </p:nvSpPr>
          <p:spPr>
            <a:xfrm>
              <a:off x="1234763" y="7085279"/>
              <a:ext cx="119339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Component</a:t>
              </a:r>
              <a:endParaRPr lang="ko" sz="1200" b="1" dirty="0"/>
            </a:p>
          </p:txBody>
        </p:sp>
        <p:sp>
          <p:nvSpPr>
            <p:cNvPr id="34" name="Shape 392"/>
            <p:cNvSpPr txBox="1"/>
            <p:nvPr/>
          </p:nvSpPr>
          <p:spPr>
            <a:xfrm>
              <a:off x="230724" y="6439374"/>
              <a:ext cx="2629480" cy="430800"/>
            </a:xfrm>
            <a:prstGeom prst="rect">
              <a:avLst/>
            </a:prstGeom>
            <a:noFill/>
            <a:ln>
              <a:noFill/>
            </a:ln>
          </p:spPr>
          <p:txBody>
            <a:bodyPr lIns="91425" tIns="91425" rIns="91425" bIns="91425" anchor="t" anchorCtr="0">
              <a:noAutofit/>
            </a:bodyPr>
            <a:lstStyle/>
            <a:p>
              <a:pPr lvl="0" algn="ctr" rtl="0">
                <a:spcBef>
                  <a:spcPts val="0"/>
                </a:spcBef>
                <a:buNone/>
              </a:pPr>
              <a:r>
                <a:rPr lang="ko" sz="1200" b="1" dirty="0"/>
                <a:t>Legend</a:t>
              </a:r>
            </a:p>
          </p:txBody>
        </p:sp>
        <p:pic>
          <p:nvPicPr>
            <p:cNvPr id="14" name="그림 13"/>
            <p:cNvPicPr>
              <a:picLocks noChangeAspect="1"/>
            </p:cNvPicPr>
            <p:nvPr/>
          </p:nvPicPr>
          <p:blipFill rotWithShape="1">
            <a:blip r:embed="rId6"/>
            <a:srcRect l="12673" t="87695" r="24728" b="2396"/>
            <a:stretch/>
          </p:blipFill>
          <p:spPr>
            <a:xfrm>
              <a:off x="303649" y="6871613"/>
              <a:ext cx="912276" cy="268986"/>
            </a:xfrm>
            <a:prstGeom prst="rect">
              <a:avLst/>
            </a:prstGeom>
          </p:spPr>
        </p:pic>
      </p:grpSp>
      <p:sp>
        <p:nvSpPr>
          <p:cNvPr id="5" name="왼쪽/오른쪽 화살표 4"/>
          <p:cNvSpPr/>
          <p:nvPr/>
        </p:nvSpPr>
        <p:spPr>
          <a:xfrm>
            <a:off x="4697465" y="3238232"/>
            <a:ext cx="554071" cy="373034"/>
          </a:xfrm>
          <a:prstGeom prst="leftRightArrow">
            <a:avLst/>
          </a:prstGeom>
          <a:solidFill>
            <a:schemeClr val="tx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21" name="그림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7689" y="4786642"/>
            <a:ext cx="1898515" cy="1080506"/>
          </a:xfrm>
          <a:prstGeom prst="rect">
            <a:avLst/>
          </a:prstGeom>
          <a:effectLst/>
        </p:spPr>
      </p:pic>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3111853" y="1341844"/>
            <a:ext cx="7635240" cy="4480560"/>
          </a:xfrm>
          <a:prstGeom prst="rect">
            <a:avLst/>
          </a:prstGeom>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latin typeface="Arial" panose="020B0604020202020204" pitchFamily="34" charset="0"/>
              </a:rPr>
              <a:t>Add component and Apply Pipe &amp; Filter pattern for QA3,QA7 </a:t>
            </a:r>
            <a:endParaRPr lang="ko-KR" altLang="en-US" dirty="0">
              <a:latin typeface="Arial" panose="020B0604020202020204" pitchFamily="34" charset="0"/>
            </a:endParaRPr>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536575" y="5895974"/>
            <a:ext cx="10512425" cy="701377"/>
          </a:xfrm>
        </p:spPr>
        <p:txBody>
          <a:bodyPr>
            <a:noAutofit/>
          </a:bodyPr>
          <a:lstStyle/>
          <a:p>
            <a:pPr lvl="0"/>
            <a:r>
              <a:rPr lang="en-US" altLang="ko-KR" sz="1600" b="1" dirty="0" smtClean="0">
                <a:latin typeface="Arial" panose="020B0604020202020204" pitchFamily="34" charset="0"/>
                <a:cs typeface="Arial" panose="020B0604020202020204" pitchFamily="34" charset="0"/>
              </a:rPr>
              <a:t>QA3 - Security</a:t>
            </a:r>
            <a:r>
              <a:rPr lang="en-US" altLang="ko-KR" sz="1600" dirty="0" smtClean="0">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Do </a:t>
            </a:r>
            <a:r>
              <a:rPr lang="ko" altLang="ko-KR" sz="1600" dirty="0">
                <a:solidFill>
                  <a:schemeClr val="dk1"/>
                </a:solidFill>
                <a:latin typeface="Arial" panose="020B0604020202020204" pitchFamily="34" charset="0"/>
                <a:cs typeface="Arial" panose="020B0604020202020204" pitchFamily="34" charset="0"/>
              </a:rPr>
              <a:t>not allow unauthorized persons to register a </a:t>
            </a:r>
            <a:r>
              <a:rPr lang="ko" altLang="ko-KR" sz="1600" dirty="0" smtClean="0">
                <a:solidFill>
                  <a:schemeClr val="dk1"/>
                </a:solidFill>
                <a:latin typeface="Arial" panose="020B0604020202020204" pitchFamily="34" charset="0"/>
                <a:cs typeface="Arial" panose="020B0604020202020204" pitchFamily="34" charset="0"/>
              </a:rPr>
              <a:t>sensor</a:t>
            </a:r>
            <a:endParaRPr lang="en-US" altLang="ko" sz="1600" dirty="0" smtClean="0">
              <a:solidFill>
                <a:schemeClr val="dk1"/>
              </a:solidFill>
              <a:latin typeface="Arial" panose="020B0604020202020204" pitchFamily="34" charset="0"/>
              <a:cs typeface="Arial" panose="020B0604020202020204" pitchFamily="34" charset="0"/>
            </a:endParaRPr>
          </a:p>
          <a:p>
            <a:pPr lvl="0"/>
            <a:r>
              <a:rPr lang="en-US" altLang="ko" sz="1600" b="1" dirty="0" smtClean="0">
                <a:solidFill>
                  <a:schemeClr val="dk1"/>
                </a:solidFill>
                <a:latin typeface="Arial" panose="020B0604020202020204" pitchFamily="34" charset="0"/>
                <a:cs typeface="Arial" panose="020B0604020202020204" pitchFamily="34" charset="0"/>
              </a:rPr>
              <a:t>QA7 - Modifiability</a:t>
            </a:r>
            <a:r>
              <a:rPr lang="en-US" altLang="ko" sz="1600" dirty="0" smtClean="0">
                <a:solidFill>
                  <a:schemeClr val="dk1"/>
                </a:solidFill>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The </a:t>
            </a:r>
            <a:r>
              <a:rPr lang="ko" altLang="ko-KR" sz="1600" dirty="0">
                <a:solidFill>
                  <a:schemeClr val="dk1"/>
                </a:solidFill>
                <a:latin typeface="Arial" panose="020B0604020202020204" pitchFamily="34" charset="0"/>
                <a:cs typeface="Arial" panose="020B0604020202020204" pitchFamily="34" charset="0"/>
              </a:rPr>
              <a:t>system should make it easy to add emerging protocols</a:t>
            </a:r>
          </a:p>
          <a:p>
            <a:endParaRPr lang="ko-KR" altLang="en-US" sz="1600" dirty="0">
              <a:latin typeface="Arial" panose="020B0604020202020204" pitchFamily="34" charset="0"/>
              <a:cs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16</a:t>
            </a:fld>
            <a:r>
              <a:rPr lang="en-US" altLang="ko-KR" smtClean="0"/>
              <a:t>/50</a:t>
            </a:r>
            <a:endParaRPr lang="ko-KR" altLang="en-US" dirty="0"/>
          </a:p>
        </p:txBody>
      </p:sp>
      <p:sp>
        <p:nvSpPr>
          <p:cNvPr id="11" name="직사각형 10"/>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17" y="4342802"/>
            <a:ext cx="2786440" cy="1510904"/>
          </a:xfrm>
          <a:prstGeom prst="rect">
            <a:avLst/>
          </a:prstGeom>
        </p:spPr>
      </p:pic>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97632" y="706608"/>
            <a:ext cx="10297144" cy="5774630"/>
          </a:xfrm>
          <a:prstGeom prst="rect">
            <a:avLst/>
          </a:prstGeom>
          <a:noFill/>
          <a:ln>
            <a:noFill/>
          </a:ln>
        </p:spPr>
        <p:txBody>
          <a:bodyPr lIns="91425" tIns="91425" rIns="91425" bIns="91425" anchor="t" anchorCtr="0">
            <a:noAutofit/>
          </a:bodyPr>
          <a:lstStyle/>
          <a:p>
            <a:pPr marL="400050" lvl="0" indent="-285750">
              <a:spcBef>
                <a:spcPts val="0"/>
              </a:spcBef>
              <a:buClr>
                <a:schemeClr val="dk1"/>
              </a:buClr>
              <a:buSzPct val="100000"/>
            </a:pPr>
            <a:r>
              <a:rPr lang="ko" altLang="ko-KR" dirty="0">
                <a:solidFill>
                  <a:schemeClr val="dk1"/>
                </a:solidFill>
                <a:latin typeface="Arial" panose="020B0604020202020204" pitchFamily="34" charset="0"/>
              </a:rPr>
              <a:t>Switch to physical perspective</a:t>
            </a:r>
            <a:endParaRPr lang="en-US" altLang="ko" dirty="0" smtClean="0">
              <a:solidFill>
                <a:schemeClr val="dk1"/>
              </a:solidFill>
              <a:latin typeface="Arial" panose="020B0604020202020204" pitchFamily="34" charset="0"/>
            </a:endParaRPr>
          </a:p>
          <a:p>
            <a:pPr marL="400050" lvl="0" indent="-285750" rtl="0">
              <a:spcBef>
                <a:spcPts val="0"/>
              </a:spcBef>
              <a:buClr>
                <a:schemeClr val="dk1"/>
              </a:buClr>
              <a:buSzPct val="100000"/>
            </a:pPr>
            <a:r>
              <a:rPr lang="ko" dirty="0" smtClean="0">
                <a:solidFill>
                  <a:schemeClr val="dk1"/>
                </a:solidFill>
                <a:latin typeface="Arial" panose="020B0604020202020204" pitchFamily="34" charset="0"/>
              </a:rPr>
              <a:t>Rationale</a:t>
            </a:r>
            <a:r>
              <a:rPr lang="ko" dirty="0">
                <a:solidFill>
                  <a:schemeClr val="dk1"/>
                </a:solidFill>
                <a:latin typeface="Arial" panose="020B0604020202020204" pitchFamily="34" charset="0"/>
              </a:rPr>
              <a:t>: </a:t>
            </a:r>
            <a:endParaRPr lang="en-US" altLang="ko" dirty="0" smtClean="0">
              <a:solidFill>
                <a:schemeClr val="dk1"/>
              </a:solidFill>
              <a:latin typeface="Arial" panose="020B0604020202020204" pitchFamily="34" charset="0"/>
            </a:endParaRPr>
          </a:p>
          <a:p>
            <a:pPr marL="800100" lvl="1">
              <a:spcBef>
                <a:spcPts val="0"/>
              </a:spcBef>
              <a:buClr>
                <a:schemeClr val="dk1"/>
              </a:buClr>
              <a:buSzPct val="100000"/>
            </a:pPr>
            <a:r>
              <a:rPr lang="en-US" altLang="ko" sz="1600" dirty="0">
                <a:solidFill>
                  <a:schemeClr val="dk1"/>
                </a:solidFill>
                <a:latin typeface="Arial" panose="020B0604020202020204" pitchFamily="34" charset="0"/>
              </a:rPr>
              <a:t>Server location is placed inside Home network by design decision for improving of security and cost reducing of infrastructure.</a:t>
            </a:r>
          </a:p>
          <a:p>
            <a:pPr marL="800100" lvl="1">
              <a:spcBef>
                <a:spcPts val="0"/>
              </a:spcBef>
              <a:buClr>
                <a:schemeClr val="dk1"/>
              </a:buClr>
              <a:buSzPct val="100000"/>
            </a:pPr>
            <a:r>
              <a:rPr lang="en-US" altLang="ko" sz="1600" dirty="0">
                <a:solidFill>
                  <a:schemeClr val="dk1"/>
                </a:solidFill>
                <a:latin typeface="Arial" panose="020B0604020202020204" pitchFamily="34" charset="0"/>
              </a:rPr>
              <a:t>Regarding security reinforcement, local server is more secure rather than external server because local server handles user log and user login information locally</a:t>
            </a:r>
            <a:endParaRPr lang="ko" sz="1600" dirty="0">
              <a:solidFill>
                <a:schemeClr val="dk1"/>
              </a:solidFill>
              <a:latin typeface="Arial" panose="020B0604020202020204" pitchFamily="34" charset="0"/>
            </a:endParaRP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952203"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305508" y="2640956"/>
            <a:ext cx="10441159" cy="417862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225552" y="2585518"/>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17</a:t>
            </a:fld>
            <a:r>
              <a:rPr lang="en-US" altLang="ko-KR" smtClean="0"/>
              <a:t>/50</a:t>
            </a:r>
            <a:endParaRPr lang="ko-KR" altLang="en-US" dirty="0"/>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275451" y="1493892"/>
            <a:ext cx="6969442" cy="4176464"/>
          </a:xfrm>
          <a:prstGeom prst="rect">
            <a:avLst/>
          </a:prstGeom>
          <a:effectLst/>
        </p:spPr>
      </p:pic>
      <p:sp>
        <p:nvSpPr>
          <p:cNvPr id="157" name="Shape 157"/>
          <p:cNvSpPr txBox="1">
            <a:spLocks noGrp="1"/>
          </p:cNvSpPr>
          <p:nvPr>
            <p:ph idx="1"/>
          </p:nvPr>
        </p:nvSpPr>
        <p:spPr>
          <a:xfrm>
            <a:off x="411932" y="706608"/>
            <a:ext cx="10297144" cy="5774630"/>
          </a:xfrm>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Broker Pattern for QA1 </a:t>
            </a:r>
            <a:endParaRPr dirty="0">
              <a:solidFill>
                <a:schemeClr val="dk1"/>
              </a:solidFill>
              <a:latin typeface="Arial" panose="020B0604020202020204" pitchFamily="34" charset="0"/>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QA1 - Usability</a:t>
            </a:r>
            <a:r>
              <a:rPr lang="en-US" altLang="ko-KR" sz="1600" dirty="0" smtClean="0">
                <a:latin typeface="Arial" panose="020B0604020202020204" pitchFamily="34" charset="0"/>
                <a:cs typeface="Arial" panose="020B0604020202020204" pitchFamily="34" charset="0"/>
              </a:rPr>
              <a:t> : </a:t>
            </a:r>
            <a:r>
              <a:rPr lang="ko" altLang="ko-KR" sz="1600" dirty="0">
                <a:solidFill>
                  <a:schemeClr val="dk1"/>
                </a:solidFill>
                <a:latin typeface="Arial" panose="020B0604020202020204" pitchFamily="34" charset="0"/>
                <a:cs typeface="Arial" panose="020B0604020202020204" pitchFamily="34" charset="0"/>
              </a:rPr>
              <a:t>Installer can add and remove nodes to the system easily</a:t>
            </a:r>
            <a:r>
              <a:rPr lang="ko" altLang="ko-KR" sz="1600" dirty="0" smtClean="0">
                <a:solidFill>
                  <a:schemeClr val="dk1"/>
                </a:solidFill>
                <a:latin typeface="Arial" panose="020B0604020202020204" pitchFamily="34" charset="0"/>
                <a:cs typeface="Arial" panose="020B0604020202020204" pitchFamily="34" charset="0"/>
              </a:rPr>
              <a:t>.</a:t>
            </a:r>
            <a:endParaRPr lang="ko" altLang="ko-KR" sz="1600" dirty="0">
              <a:solidFill>
                <a:schemeClr val="dk1"/>
              </a:solidFill>
              <a:latin typeface="Arial" panose="020B0604020202020204" pitchFamily="34" charset="0"/>
              <a:cs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18</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2" name="그림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277" y="4293096"/>
            <a:ext cx="2796309" cy="1516255"/>
          </a:xfrm>
          <a:prstGeom prst="rect">
            <a:avLst/>
          </a:prstGeom>
        </p:spPr>
      </p:pic>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2" name="그림 11"/>
          <p:cNvPicPr>
            <a:picLocks noChangeAspect="1"/>
          </p:cNvPicPr>
          <p:nvPr/>
        </p:nvPicPr>
        <p:blipFill>
          <a:blip r:embed="rId3"/>
          <a:stretch>
            <a:fillRect/>
          </a:stretch>
        </p:blipFill>
        <p:spPr>
          <a:xfrm>
            <a:off x="3371365" y="1293000"/>
            <a:ext cx="4306270" cy="4563435"/>
          </a:xfrm>
          <a:prstGeom prst="rect">
            <a:avLst/>
          </a:prstGeom>
        </p:spPr>
      </p:pic>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4294967295"/>
          </p:nvPr>
        </p:nvSpPr>
        <p:spPr>
          <a:xfrm>
            <a:off x="536575" y="5895974"/>
            <a:ext cx="10512425" cy="629370"/>
          </a:xfrm>
        </p:spPr>
        <p:txBody>
          <a:bodyPr>
            <a:normAutofit/>
          </a:bodyPr>
          <a:lstStyle/>
          <a:p>
            <a:pPr lvl="0"/>
            <a:r>
              <a:rPr lang="en-US" altLang="ko-KR" sz="1600" b="1" dirty="0" smtClean="0">
                <a:latin typeface="Arial" panose="020B0604020202020204" pitchFamily="34" charset="0"/>
                <a:cs typeface="Arial" panose="020B0604020202020204" pitchFamily="34" charset="0"/>
              </a:rPr>
              <a:t>QA4 - Security </a:t>
            </a:r>
            <a:r>
              <a:rPr lang="en-US" altLang="ko-KR" sz="1600" dirty="0" smtClean="0">
                <a:latin typeface="Arial" panose="020B0604020202020204" pitchFamily="34" charset="0"/>
                <a:cs typeface="Arial" panose="020B0604020202020204" pitchFamily="34" charset="0"/>
              </a:rPr>
              <a:t>: </a:t>
            </a:r>
            <a:r>
              <a:rPr lang="ko" altLang="ko-KR" sz="1600" dirty="0" smtClean="0">
                <a:solidFill>
                  <a:schemeClr val="dk1"/>
                </a:solidFill>
                <a:latin typeface="Arial" panose="020B0604020202020204" pitchFamily="34" charset="0"/>
                <a:cs typeface="Arial" panose="020B0604020202020204" pitchFamily="34" charset="0"/>
              </a:rPr>
              <a:t>Only </a:t>
            </a:r>
            <a:r>
              <a:rPr lang="ko" altLang="ko-KR" sz="1600" dirty="0">
                <a:solidFill>
                  <a:schemeClr val="dk1"/>
                </a:solidFill>
                <a:latin typeface="Arial" panose="020B0604020202020204" pitchFamily="34" charset="0"/>
                <a:cs typeface="Arial" panose="020B0604020202020204" pitchFamily="34" charset="0"/>
              </a:rPr>
              <a:t>the authorized person can access the home sensors/actuators or access any data generated by them, or any data stored in the system</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19</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내용 개체 틀 3"/>
          <p:cNvSpPr>
            <a:spLocks noGrp="1"/>
          </p:cNvSpPr>
          <p:nvPr>
            <p:ph idx="1"/>
          </p:nvPr>
        </p:nvSpPr>
        <p:spPr/>
        <p:txBody>
          <a:bodyPr/>
          <a:lstStyle/>
          <a:p>
            <a:pPr>
              <a:spcBef>
                <a:spcPts val="0"/>
              </a:spcBef>
            </a:pPr>
            <a:r>
              <a:rPr lang="en-US" altLang="ko" dirty="0">
                <a:solidFill>
                  <a:schemeClr val="dk1"/>
                </a:solidFill>
                <a:latin typeface="Arial" panose="020B0604020202020204" pitchFamily="34" charset="0"/>
              </a:rPr>
              <a:t>Apply Publish-Subscribe Pattern </a:t>
            </a:r>
            <a:r>
              <a:rPr lang="en-US" altLang="ko" dirty="0" smtClean="0">
                <a:solidFill>
                  <a:prstClr val="black"/>
                </a:solidFill>
                <a:latin typeface="Arial" panose="020B0604020202020204" pitchFamily="34" charset="0"/>
              </a:rPr>
              <a:t>and </a:t>
            </a:r>
            <a:r>
              <a:rPr lang="en-US" altLang="ko" dirty="0">
                <a:solidFill>
                  <a:prstClr val="black"/>
                </a:solidFill>
                <a:latin typeface="Arial" panose="020B0604020202020204" pitchFamily="34" charset="0"/>
              </a:rPr>
              <a:t>QA4</a:t>
            </a:r>
            <a:endParaRPr lang="en-US" altLang="ko-KR" dirty="0">
              <a:latin typeface="Arial" panose="020B0604020202020204" pitchFamily="34" charset="0"/>
            </a:endParaRPr>
          </a:p>
        </p:txBody>
      </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073" y="4296561"/>
            <a:ext cx="2803928" cy="1516255"/>
          </a:xfrm>
          <a:prstGeom prst="rect">
            <a:avLst/>
          </a:prstGeom>
        </p:spPr>
      </p:pic>
    </p:spTree>
    <p:extLst>
      <p:ext uri="{BB962C8B-B14F-4D97-AF65-F5344CB8AC3E}">
        <p14:creationId xmlns:p14="http://schemas.microsoft.com/office/powerpoint/2010/main" val="224573854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9500" y="1915404"/>
            <a:ext cx="5290571" cy="2978355"/>
          </a:xfrm>
          <a:prstGeom prst="rect">
            <a:avLst/>
          </a:prstGeom>
          <a:effectLst/>
        </p:spPr>
      </p:pic>
      <p:pic>
        <p:nvPicPr>
          <p:cNvPr id="11" name="그림 10"/>
          <p:cNvPicPr>
            <a:picLocks noChangeAspect="1"/>
          </p:cNvPicPr>
          <p:nvPr/>
        </p:nvPicPr>
        <p:blipFill>
          <a:blip r:embed="rId4"/>
          <a:stretch>
            <a:fillRect/>
          </a:stretch>
        </p:blipFill>
        <p:spPr>
          <a:xfrm>
            <a:off x="5558487" y="1915404"/>
            <a:ext cx="5210985" cy="3980086"/>
          </a:xfrm>
          <a:prstGeom prst="rect">
            <a:avLst/>
          </a:prstGeom>
          <a:effectLst/>
        </p:spPr>
      </p:pic>
      <p:sp>
        <p:nvSpPr>
          <p:cNvPr id="189" name="Shape 189"/>
          <p:cNvSpPr txBox="1">
            <a:spLocks noGrp="1"/>
          </p:cNvSpPr>
          <p:nvPr>
            <p:ph idx="1"/>
          </p:nvPr>
        </p:nvSpPr>
        <p:spPr>
          <a:xfrm>
            <a:off x="411932" y="701166"/>
            <a:ext cx="10297144" cy="5774630"/>
          </a:xfrm>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latin typeface="Arial" panose="020B0604020202020204" pitchFamily="34" charset="0"/>
              </a:rPr>
              <a:t>Node &amp; Terminal Decomposition</a:t>
            </a:r>
            <a:endParaRPr dirty="0">
              <a:latin typeface="Arial" panose="020B0604020202020204" pitchFamily="34" charset="0"/>
            </a:endParaRPr>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20</a:t>
            </a:fld>
            <a:r>
              <a:rPr lang="en-US" altLang="ko-KR" smtClean="0"/>
              <a:t>/50</a:t>
            </a:r>
            <a:endParaRPr lang="ko-KR" altLang="en-US" dirty="0"/>
          </a:p>
        </p:txBody>
      </p:sp>
      <p:sp>
        <p:nvSpPr>
          <p:cNvPr id="15" name="직사각형 14"/>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직사각형 15"/>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그림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94" y="4893025"/>
            <a:ext cx="3441194" cy="976896"/>
          </a:xfrm>
          <a:prstGeom prst="rect">
            <a:avLst/>
          </a:prstGeom>
        </p:spPr>
      </p:pic>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6" name="그림 5"/>
          <p:cNvPicPr>
            <a:picLocks noChangeAspect="1"/>
          </p:cNvPicPr>
          <p:nvPr/>
        </p:nvPicPr>
        <p:blipFill>
          <a:blip r:embed="rId3"/>
          <a:stretch>
            <a:fillRect/>
          </a:stretch>
        </p:blipFill>
        <p:spPr>
          <a:xfrm>
            <a:off x="761653" y="727244"/>
            <a:ext cx="9525693" cy="5930847"/>
          </a:xfrm>
          <a:prstGeom prst="rect">
            <a:avLst/>
          </a:prstGeom>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21</a:t>
            </a:fld>
            <a:r>
              <a:rPr lang="en-US" altLang="ko-KR" smtClean="0"/>
              <a:t>/50</a:t>
            </a:r>
            <a:endParaRPr lang="ko-KR" altLang="en-US" dirty="0"/>
          </a:p>
        </p:txBody>
      </p:sp>
      <p:pic>
        <p:nvPicPr>
          <p:cNvPr id="7" name="Shape 208"/>
          <p:cNvPicPr>
            <a:picLocks noChangeAspect="1"/>
          </p:cNvPicPr>
          <p:nvPr/>
        </p:nvPicPr>
        <p:blipFill>
          <a:blip r:embed="rId4">
            <a:alphaModFix/>
          </a:blip>
          <a:stretch>
            <a:fillRect/>
          </a:stretch>
        </p:blipFill>
        <p:spPr>
          <a:xfrm>
            <a:off x="761653" y="5679488"/>
            <a:ext cx="2376263" cy="1108107"/>
          </a:xfrm>
          <a:prstGeom prst="rect">
            <a:avLst/>
          </a:prstGeom>
          <a:noFill/>
          <a:ln>
            <a:noFill/>
          </a:ln>
          <a:effectLst/>
        </p:spPr>
      </p:pic>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18" name="그림 17"/>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718500" y="710960"/>
            <a:ext cx="9612000" cy="4219200"/>
          </a:xfrm>
          <a:prstGeom prst="rect">
            <a:avLst/>
          </a:prstGeom>
        </p:spPr>
      </p:pic>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grpSp>
        <p:nvGrpSpPr>
          <p:cNvPr id="216" name="Shape 216"/>
          <p:cNvGrpSpPr/>
          <p:nvPr/>
        </p:nvGrpSpPr>
        <p:grpSpPr>
          <a:xfrm>
            <a:off x="438629" y="5029388"/>
            <a:ext cx="5503731" cy="1544003"/>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22</a:t>
            </a:fld>
            <a:r>
              <a:rPr lang="en-US" altLang="ko-KR" smtClean="0"/>
              <a:t>/50</a:t>
            </a:r>
            <a:endParaRPr lang="ko-KR" altLang="en-US" dirty="0"/>
          </a:p>
        </p:txBody>
      </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4" name="그림 3"/>
          <p:cNvPicPr>
            <a:picLocks noChangeAspect="1"/>
          </p:cNvPicPr>
          <p:nvPr/>
        </p:nvPicPr>
        <p:blipFill rotWithShape="1">
          <a:blip r:embed="rId3"/>
          <a:srcRect l="3696" t="20112" r="41495" b="6927"/>
          <a:stretch/>
        </p:blipFill>
        <p:spPr>
          <a:xfrm>
            <a:off x="456207" y="661403"/>
            <a:ext cx="8352928" cy="5976664"/>
          </a:xfrm>
          <a:prstGeom prst="rect">
            <a:avLst/>
          </a:prstGeom>
        </p:spPr>
      </p:pic>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012687"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IoT service</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23</a:t>
            </a:fld>
            <a:r>
              <a:rPr lang="en-US" altLang="ko-KR" smtClean="0"/>
              <a:t>/50</a:t>
            </a:r>
            <a:endParaRPr lang="ko-KR" altLang="en-US" dirty="0"/>
          </a:p>
        </p:txBody>
      </p:sp>
      <p:grpSp>
        <p:nvGrpSpPr>
          <p:cNvPr id="3" name="그룹 2"/>
          <p:cNvGrpSpPr/>
          <p:nvPr/>
        </p:nvGrpSpPr>
        <p:grpSpPr>
          <a:xfrm>
            <a:off x="5837572" y="4912595"/>
            <a:ext cx="4991356" cy="1549923"/>
            <a:chOff x="7086441" y="4471365"/>
            <a:chExt cx="4991356" cy="1549923"/>
          </a:xfrm>
        </p:grpSpPr>
        <p:sp>
          <p:nvSpPr>
            <p:cNvPr id="239"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4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3"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7"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28" name="그룹 27"/>
            <p:cNvGrpSpPr/>
            <p:nvPr/>
          </p:nvGrpSpPr>
          <p:grpSpPr>
            <a:xfrm>
              <a:off x="9503838" y="5607072"/>
              <a:ext cx="2447511" cy="326099"/>
              <a:chOff x="4086884" y="5300225"/>
              <a:chExt cx="2447511" cy="326099"/>
            </a:xfrm>
          </p:grpSpPr>
          <p:sp>
            <p:nvSpPr>
              <p:cNvPr id="35"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36" name="그림 35"/>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7"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8"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9"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0"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1"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256"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Architectural Decision</a:t>
            </a:r>
            <a:endParaRPr lang="ko-KR" altLang="en-US" dirty="0"/>
          </a:p>
        </p:txBody>
      </p:sp>
    </p:spTree>
    <p:extLst>
      <p:ext uri="{BB962C8B-B14F-4D97-AF65-F5344CB8AC3E}">
        <p14:creationId xmlns:p14="http://schemas.microsoft.com/office/powerpoint/2010/main" val="3091074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 and process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25</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sp>
        <p:nvSpPr>
          <p:cNvPr id="5" name="직사각형 4"/>
          <p:cNvSpPr/>
          <p:nvPr/>
        </p:nvSpPr>
        <p:spPr>
          <a:xfrm>
            <a:off x="4804420" y="5085184"/>
            <a:ext cx="5524500" cy="923330"/>
          </a:xfrm>
          <a:prstGeom prst="rect">
            <a:avLst/>
          </a:prstGeom>
        </p:spPr>
        <p:txBody>
          <a:bodyPr>
            <a:spAutoFit/>
          </a:bodyPr>
          <a:lstStyle/>
          <a:p>
            <a:r>
              <a:rPr lang="en-US" altLang="ko-KR" dirty="0"/>
              <a:t>https://docs.google.com/spreadsheets/d/1CdMVoBw4cy1Zbp0Z8SkYRK1k3dqOfnMNZs8clBQGcMk/edit#gid=1975672019</a:t>
            </a:r>
            <a:endParaRPr lang="ko-KR" altLang="en-US" dirty="0"/>
          </a:p>
        </p:txBody>
      </p:sp>
    </p:spTree>
    <p:extLst>
      <p:ext uri="{BB962C8B-B14F-4D97-AF65-F5344CB8AC3E}">
        <p14:creationId xmlns:p14="http://schemas.microsoft.com/office/powerpoint/2010/main" val="3842400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26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2204705830"/>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469996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27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557584948"/>
              </p:ext>
            </p:extLst>
          </p:nvPr>
        </p:nvGraphicFramePr>
        <p:xfrm>
          <a:off x="627956" y="1268760"/>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1" i="0" u="none" strike="noStrike" dirty="0">
                          <a:solidFill>
                            <a:srgbClr val="FF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Experimentation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1"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1"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1" i="0" u="none" strike="noStrike" dirty="0">
                          <a:solidFill>
                            <a:srgbClr val="FF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14" name="직사각형 13"/>
          <p:cNvSpPr/>
          <p:nvPr/>
        </p:nvSpPr>
        <p:spPr>
          <a:xfrm>
            <a:off x="5740524" y="3717032"/>
            <a:ext cx="504056" cy="2880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graphicFrame>
        <p:nvGraphicFramePr>
          <p:cNvPr id="9" name="차트 8"/>
          <p:cNvGraphicFramePr>
            <a:graphicFrameLocks/>
          </p:cNvGraphicFramePr>
          <p:nvPr>
            <p:extLst>
              <p:ext uri="{D42A27DB-BD31-4B8C-83A1-F6EECF244321}">
                <p14:modId xmlns:p14="http://schemas.microsoft.com/office/powerpoint/2010/main" val="2402236808"/>
              </p:ext>
            </p:extLst>
          </p:nvPr>
        </p:nvGraphicFramePr>
        <p:xfrm>
          <a:off x="267916" y="3212976"/>
          <a:ext cx="5472608" cy="38164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차트 9"/>
          <p:cNvGraphicFramePr>
            <a:graphicFrameLocks/>
          </p:cNvGraphicFramePr>
          <p:nvPr>
            <p:extLst>
              <p:ext uri="{D42A27DB-BD31-4B8C-83A1-F6EECF244321}">
                <p14:modId xmlns:p14="http://schemas.microsoft.com/office/powerpoint/2010/main" val="1784665125"/>
              </p:ext>
            </p:extLst>
          </p:nvPr>
        </p:nvGraphicFramePr>
        <p:xfrm>
          <a:off x="5812532" y="3923531"/>
          <a:ext cx="4896544" cy="2934469"/>
        </p:xfrm>
        <a:graphic>
          <a:graphicData uri="http://schemas.openxmlformats.org/drawingml/2006/chart">
            <c:chart xmlns:c="http://schemas.openxmlformats.org/drawingml/2006/chart" xmlns:r="http://schemas.openxmlformats.org/officeDocument/2006/relationships" r:id="rId3"/>
          </a:graphicData>
        </a:graphic>
      </p:graphicFrame>
      <p:sp>
        <p:nvSpPr>
          <p:cNvPr id="11" name="내용 개체 틀 1"/>
          <p:cNvSpPr>
            <a:spLocks noGrp="1"/>
          </p:cNvSpPr>
          <p:nvPr>
            <p:ph idx="1"/>
          </p:nvPr>
        </p:nvSpPr>
        <p:spPr>
          <a:xfrm>
            <a:off x="411932" y="759222"/>
            <a:ext cx="10297144" cy="581546"/>
          </a:xfrm>
        </p:spPr>
        <p:txBody>
          <a:bodyPr/>
          <a:lstStyle/>
          <a:p>
            <a:r>
              <a:rPr lang="en-US" altLang="ko-KR" dirty="0" smtClean="0"/>
              <a:t>94 hours was over than planned, mostly in the design process</a:t>
            </a:r>
            <a:endParaRPr lang="ko-KR" altLang="en-US" dirty="0"/>
          </a:p>
        </p:txBody>
      </p:sp>
    </p:spTree>
    <p:extLst>
      <p:ext uri="{BB962C8B-B14F-4D97-AF65-F5344CB8AC3E}">
        <p14:creationId xmlns:p14="http://schemas.microsoft.com/office/powerpoint/2010/main" val="2826774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fontAlgn="base"/>
            <a:r>
              <a:rPr lang="en-US" altLang="ko-KR" dirty="0"/>
              <a:t>Do not start the implementation as soon as received the requirement</a:t>
            </a:r>
          </a:p>
          <a:p>
            <a:pPr lvl="1" fontAlgn="base"/>
            <a:r>
              <a:rPr lang="en-US" altLang="ko-KR" dirty="0"/>
              <a:t>the requirements have to be analyzed and be written to the document</a:t>
            </a:r>
          </a:p>
          <a:p>
            <a:pPr fontAlgn="base"/>
            <a:r>
              <a:rPr lang="en-US" altLang="ko-KR" dirty="0"/>
              <a:t>Consider the quality attribute with functional requirement</a:t>
            </a:r>
          </a:p>
          <a:p>
            <a:pPr lvl="1" fontAlgn="base"/>
            <a:r>
              <a:rPr lang="en-US" altLang="ko-KR" dirty="0"/>
              <a:t>Quality attributes have to be extracted and the design apply the QA preferentially.</a:t>
            </a:r>
          </a:p>
          <a:p>
            <a:pPr lvl="1" fontAlgn="base"/>
            <a:r>
              <a:rPr lang="en-US" altLang="ko-KR" dirty="0"/>
              <a:t>It could prevent the re-design to apply the quality at the finish</a:t>
            </a:r>
          </a:p>
          <a:p>
            <a:pPr fontAlgn="base"/>
            <a:r>
              <a:rPr lang="en-US" altLang="ko-KR" dirty="0"/>
              <a:t>Write the rationale to apply QA. then define responsibility and draw the views</a:t>
            </a:r>
          </a:p>
          <a:p>
            <a:pPr fontAlgn="base"/>
            <a:r>
              <a:rPr lang="en-US" altLang="ko-KR" dirty="0"/>
              <a:t>Make a document clearly</a:t>
            </a:r>
          </a:p>
          <a:p>
            <a:pPr lvl="1" fontAlgn="base"/>
            <a:r>
              <a:rPr lang="en-US" altLang="ko-KR" dirty="0"/>
              <a:t>The document is a good solution to communication with stakeholder</a:t>
            </a:r>
          </a:p>
          <a:p>
            <a:pPr fontAlgn="base"/>
            <a:r>
              <a:rPr lang="en-US" altLang="ko-KR" dirty="0"/>
              <a:t>Communicate with stakeholder instead of code</a:t>
            </a:r>
          </a:p>
          <a:p>
            <a:pPr lvl="1" fontAlgn="base"/>
            <a:r>
              <a:rPr lang="en-US" altLang="ko-KR" dirty="0"/>
              <a:t>Need to increase the communication skill. </a:t>
            </a:r>
          </a:p>
          <a:p>
            <a:pPr fontAlgn="base"/>
            <a:r>
              <a:rPr lang="en-US" altLang="ko-KR" dirty="0"/>
              <a:t>Use the ACDM</a:t>
            </a:r>
          </a:p>
          <a:p>
            <a:pPr lvl="1" fontAlgn="base"/>
            <a:r>
              <a:rPr lang="en-US" altLang="ko-KR" dirty="0"/>
              <a:t>Make mistakes fast and early!</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14058388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29</a:t>
            </a:fld>
            <a:r>
              <a:rPr lang="en-US" altLang="ko-KR" dirty="0"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410178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30</a:t>
            </a:fld>
            <a:r>
              <a:rPr lang="en-US" altLang="ko-KR" smtClean="0"/>
              <a:t>/50</a:t>
            </a:r>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31</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32</a:t>
            </a:fld>
            <a:r>
              <a:rPr lang="en-US" altLang="ko-KR" smtClean="0"/>
              <a:t>/50</a:t>
            </a:r>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0287520"/>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3572652774"/>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 dirty="0" smtClean="0">
                <a:solidFill>
                  <a:schemeClr val="dk1"/>
                </a:solidFill>
                <a:latin typeface="Arial" panose="020B0604020202020204" pitchFamily="34" charset="0"/>
              </a:rPr>
              <a:t>Rationale: </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Level-2 we have decomposed the elements further by considering the QA6 (Extensibility</a:t>
            </a:r>
            <a:r>
              <a:rPr lang="en-US" altLang="ko" sz="1600" dirty="0" smtClean="0">
                <a:solidFill>
                  <a:schemeClr val="dk1"/>
                </a:solidFill>
                <a:latin typeface="Arial" panose="020B0604020202020204" pitchFamily="34" charset="0"/>
              </a:rPr>
              <a:t>).</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Level-1 “</a:t>
            </a:r>
            <a:r>
              <a:rPr lang="en-US" altLang="ko" sz="1600" b="1" dirty="0">
                <a:solidFill>
                  <a:schemeClr val="dk1"/>
                </a:solidFill>
                <a:latin typeface="Arial" panose="020B0604020202020204" pitchFamily="34" charset="0"/>
              </a:rPr>
              <a:t>Request-Response Pattern</a:t>
            </a:r>
            <a:r>
              <a:rPr lang="en-US" altLang="ko" sz="1600" dirty="0">
                <a:solidFill>
                  <a:schemeClr val="dk1"/>
                </a:solidFill>
                <a:latin typeface="Arial" panose="020B0604020202020204" pitchFamily="34" charset="0"/>
              </a:rPr>
              <a:t>”, abstracting the external relationship, here applied “</a:t>
            </a:r>
            <a:r>
              <a:rPr lang="en-US" altLang="ko" sz="1600" b="1" dirty="0">
                <a:solidFill>
                  <a:schemeClr val="dk1"/>
                </a:solidFill>
                <a:latin typeface="Arial" panose="020B0604020202020204" pitchFamily="34" charset="0"/>
              </a:rPr>
              <a:t>Layered Pattern</a:t>
            </a:r>
            <a:r>
              <a:rPr lang="en-US" altLang="ko" sz="1600" dirty="0">
                <a:solidFill>
                  <a:schemeClr val="dk1"/>
                </a:solidFill>
                <a:latin typeface="Arial" panose="020B0604020202020204" pitchFamily="34" charset="0"/>
              </a:rPr>
              <a:t>” where “Handler” will interact with respective Elements Services (Internal relationship) whereas; same Handler will do External Elements </a:t>
            </a:r>
            <a:r>
              <a:rPr lang="en-US" altLang="ko" sz="1600" dirty="0" smtClean="0">
                <a:solidFill>
                  <a:schemeClr val="dk1"/>
                </a:solidFill>
                <a:latin typeface="Arial" panose="020B0604020202020204" pitchFamily="34" charset="0"/>
              </a:rPr>
              <a:t>Interactions.</a:t>
            </a:r>
          </a:p>
          <a:p>
            <a:pPr lvl="1"/>
            <a:r>
              <a:rPr lang="en-US" altLang="ko" sz="1600" dirty="0" smtClean="0">
                <a:solidFill>
                  <a:schemeClr val="dk1"/>
                </a:solidFill>
                <a:latin typeface="Arial" panose="020B0604020202020204" pitchFamily="34" charset="0"/>
              </a:rPr>
              <a:t>Handler </a:t>
            </a:r>
            <a:r>
              <a:rPr lang="en-US" altLang="ko" sz="1600" dirty="0">
                <a:solidFill>
                  <a:schemeClr val="dk1"/>
                </a:solidFill>
                <a:latin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1600" b="1" dirty="0">
              <a:latin typeface="Arial" panose="020B0604020202020204" pitchFamily="34" charset="0"/>
            </a:endParaRPr>
          </a:p>
          <a:p>
            <a:endParaRPr lang="ko-KR" altLang="en-US" sz="1600" dirty="0">
              <a:latin typeface="Arial" panose="020B0604020202020204" pitchFamily="34" charset="0"/>
            </a:endParaRPr>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sp>
        <p:nvSpPr>
          <p:cNvPr id="3" name="내용 개체 틀 2"/>
          <p:cNvSpPr>
            <a:spLocks noGrp="1"/>
          </p:cNvSpPr>
          <p:nvPr>
            <p:ph idx="4294967295"/>
          </p:nvPr>
        </p:nvSpPr>
        <p:spPr>
          <a:xfrm>
            <a:off x="304291" y="3439384"/>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2. 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2</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endParaRPr lang="ko-KR" altLang="en-US" sz="2200" dirty="0">
              <a:latin typeface="Arial" panose="020B0604020202020204" pitchFamily="34" charset="0"/>
              <a:cs typeface="Arial" panose="020B0604020202020204" pitchFamily="34" charset="0"/>
            </a:endParaRPr>
          </a:p>
        </p:txBody>
      </p:sp>
      <p:graphicFrame>
        <p:nvGraphicFramePr>
          <p:cNvPr id="114" name="Shape 114"/>
          <p:cNvGraphicFramePr/>
          <p:nvPr>
            <p:extLst>
              <p:ext uri="{D42A27DB-BD31-4B8C-83A1-F6EECF244321}">
                <p14:modId xmlns:p14="http://schemas.microsoft.com/office/powerpoint/2010/main" val="2722015234"/>
              </p:ext>
            </p:extLst>
          </p:nvPr>
        </p:nvGraphicFramePr>
        <p:xfrm>
          <a:off x="371200" y="3799424"/>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33</a:t>
            </a:fld>
            <a:r>
              <a:rPr lang="en-US" altLang="ko-KR" smtClean="0"/>
              <a:t>/50</a:t>
            </a:r>
            <a:endParaRPr lang="ko-KR" altLang="en-US" dirty="0"/>
          </a:p>
        </p:txBody>
      </p:sp>
    </p:spTree>
    <p:extLst>
      <p:ext uri="{BB962C8B-B14F-4D97-AF65-F5344CB8AC3E}">
        <p14:creationId xmlns:p14="http://schemas.microsoft.com/office/powerpoint/2010/main" val="3091790608"/>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3.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3</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30" name="Shape 130"/>
          <p:cNvGraphicFramePr/>
          <p:nvPr>
            <p:extLst>
              <p:ext uri="{D42A27DB-BD31-4B8C-83A1-F6EECF244321}">
                <p14:modId xmlns:p14="http://schemas.microsoft.com/office/powerpoint/2010/main" val="1908198755"/>
              </p:ext>
            </p:extLst>
          </p:nvPr>
        </p:nvGraphicFramePr>
        <p:xfrm>
          <a:off x="371200" y="3865242"/>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34</a:t>
            </a:fld>
            <a:r>
              <a:rPr lang="en-US" altLang="ko-KR" smtClean="0"/>
              <a:t>/50</a:t>
            </a:r>
            <a:endParaRPr lang="ko-KR" altLang="en-US" dirty="0"/>
          </a:p>
        </p:txBody>
      </p:sp>
    </p:spTree>
    <p:extLst>
      <p:ext uri="{BB962C8B-B14F-4D97-AF65-F5344CB8AC3E}">
        <p14:creationId xmlns:p14="http://schemas.microsoft.com/office/powerpoint/2010/main" val="1743145582"/>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spcBef>
                <a:spcPts val="0"/>
              </a:spcBef>
            </a:pPr>
            <a:r>
              <a:rPr lang="en-US" altLang="ko"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1600" dirty="0" err="1">
                <a:solidFill>
                  <a:schemeClr val="dk1"/>
                </a:solidFill>
                <a:latin typeface="Arial" panose="020B0604020202020204" pitchFamily="34" charset="0"/>
                <a:cs typeface="Arial" panose="020B0604020202020204" pitchFamily="34" charset="0"/>
              </a:rPr>
              <a:t>IoT</a:t>
            </a:r>
            <a:r>
              <a:rPr lang="en-US" altLang="ko" sz="1600" dirty="0">
                <a:solidFill>
                  <a:schemeClr val="dk1"/>
                </a:solidFill>
                <a:latin typeface="Arial" panose="020B0604020202020204" pitchFamily="34" charset="0"/>
                <a:cs typeface="Arial" panose="020B0604020202020204" pitchFamily="34" charset="0"/>
              </a:rPr>
              <a:t> Service and Node/Terminal  we used Broker </a:t>
            </a:r>
            <a:r>
              <a:rPr lang="en-US" altLang="ko" sz="16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Broker </a:t>
            </a:r>
            <a:r>
              <a:rPr lang="en-US" altLang="ko" sz="16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1600" dirty="0" err="1">
                <a:solidFill>
                  <a:schemeClr val="dk1"/>
                </a:solidFill>
                <a:latin typeface="Arial" panose="020B0604020202020204" pitchFamily="34" charset="0"/>
                <a:cs typeface="Arial" panose="020B0604020202020204" pitchFamily="34" charset="0"/>
              </a:rPr>
              <a:t>identity,location</a:t>
            </a:r>
            <a:r>
              <a:rPr lang="en-US" altLang="ko" sz="16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1600" dirty="0" err="1">
                <a:solidFill>
                  <a:schemeClr val="dk1"/>
                </a:solidFill>
                <a:latin typeface="Arial" panose="020B0604020202020204" pitchFamily="34" charset="0"/>
                <a:cs typeface="Arial" panose="020B0604020202020204" pitchFamily="34" charset="0"/>
              </a:rPr>
              <a:t>benifit</a:t>
            </a:r>
            <a:r>
              <a:rPr lang="en-US" altLang="ko" sz="1600" dirty="0">
                <a:solidFill>
                  <a:schemeClr val="dk1"/>
                </a:solidFill>
                <a:latin typeface="Arial" panose="020B0604020202020204" pitchFamily="34" charset="0"/>
                <a:cs typeface="Arial" panose="020B0604020202020204" pitchFamily="34" charset="0"/>
              </a:rPr>
              <a:t> for the </a:t>
            </a:r>
            <a:r>
              <a:rPr lang="en-US" altLang="ko" sz="16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We </a:t>
            </a:r>
            <a:r>
              <a:rPr lang="en-US" altLang="ko" sz="1600" dirty="0">
                <a:solidFill>
                  <a:schemeClr val="dk1"/>
                </a:solidFill>
                <a:latin typeface="Arial" panose="020B0604020202020204" pitchFamily="34" charset="0"/>
                <a:cs typeface="Arial" panose="020B0604020202020204" pitchFamily="34" charset="0"/>
              </a:rPr>
              <a:t>considered </a:t>
            </a:r>
            <a:r>
              <a:rPr lang="en-US" altLang="ko" sz="1600" b="1" dirty="0">
                <a:solidFill>
                  <a:schemeClr val="dk1"/>
                </a:solidFill>
                <a:latin typeface="Arial" panose="020B0604020202020204" pitchFamily="34" charset="0"/>
                <a:cs typeface="Arial" panose="020B0604020202020204" pitchFamily="34" charset="0"/>
              </a:rPr>
              <a:t>Broker Pattern</a:t>
            </a:r>
            <a:r>
              <a:rPr lang="en-US" altLang="ko" sz="16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a:noAutofit/>
          </a:bodyPr>
          <a:lstStyle/>
          <a:p>
            <a:pPr marL="0" lvl="0" indent="0">
              <a:buNone/>
            </a:pPr>
            <a:r>
              <a:rPr lang="ko" altLang="ko-KR" sz="2200" dirty="0" smtClean="0">
                <a:latin typeface="Arial" panose="020B0604020202020204" pitchFamily="34" charset="0"/>
                <a:cs typeface="Arial" panose="020B0604020202020204" pitchFamily="34" charset="0"/>
              </a:rPr>
              <a:t>Table 4.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4</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endParaRPr lang="ko-KR" altLang="en-US" dirty="0">
              <a:latin typeface="Arial" panose="020B0604020202020204" pitchFamily="34" charset="0"/>
              <a:cs typeface="Arial" panose="020B0604020202020204" pitchFamily="34" charset="0"/>
            </a:endParaRPr>
          </a:p>
        </p:txBody>
      </p:sp>
      <p:graphicFrame>
        <p:nvGraphicFramePr>
          <p:cNvPr id="167" name="Shape 167"/>
          <p:cNvGraphicFramePr/>
          <p:nvPr>
            <p:extLst>
              <p:ext uri="{D42A27DB-BD31-4B8C-83A1-F6EECF244321}">
                <p14:modId xmlns:p14="http://schemas.microsoft.com/office/powerpoint/2010/main" val="1841130445"/>
              </p:ext>
            </p:extLst>
          </p:nvPr>
        </p:nvGraphicFramePr>
        <p:xfrm>
          <a:off x="371200" y="38733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35</a:t>
            </a:fld>
            <a:r>
              <a:rPr lang="en-US" altLang="ko-KR" smtClean="0"/>
              <a:t>/50</a:t>
            </a:r>
            <a:endParaRPr lang="ko-KR" altLang="en-US" dirty="0"/>
          </a:p>
        </p:txBody>
      </p:sp>
    </p:spTree>
    <p:extLst>
      <p:ext uri="{BB962C8B-B14F-4D97-AF65-F5344CB8AC3E}">
        <p14:creationId xmlns:p14="http://schemas.microsoft.com/office/powerpoint/2010/main" val="99932252"/>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p:txBody>
          <a:bodyPr/>
          <a:lstStyle/>
          <a:p>
            <a:pPr lvl="0">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smtClean="0">
                <a:solidFill>
                  <a:schemeClr val="dk1"/>
                </a:solidFill>
                <a:latin typeface="Arial" panose="020B0604020202020204" pitchFamily="34" charset="0"/>
              </a:rPr>
              <a:t>Authenticate </a:t>
            </a:r>
            <a:r>
              <a:rPr lang="en-US" altLang="ko" sz="1600" b="1" dirty="0">
                <a:solidFill>
                  <a:schemeClr val="dk1"/>
                </a:solidFill>
                <a:latin typeface="Arial" panose="020B0604020202020204" pitchFamily="34" charset="0"/>
              </a:rPr>
              <a:t>Actors</a:t>
            </a:r>
            <a:r>
              <a:rPr lang="en-US" altLang="ko" sz="1600" dirty="0">
                <a:solidFill>
                  <a:schemeClr val="dk1"/>
                </a:solidFill>
                <a:latin typeface="Arial" panose="020B0604020202020204" pitchFamily="34" charset="0"/>
              </a:rPr>
              <a:t>, in order to </a:t>
            </a:r>
            <a:r>
              <a:rPr lang="en-US" altLang="ko" sz="1600" dirty="0" smtClean="0">
                <a:solidFill>
                  <a:schemeClr val="dk1"/>
                </a:solidFill>
                <a:latin typeface="Arial" panose="020B0604020202020204" pitchFamily="34" charset="0"/>
              </a:rPr>
              <a:t>achieve </a:t>
            </a:r>
            <a:r>
              <a:rPr lang="en-US" altLang="ko" sz="1600" dirty="0">
                <a:solidFill>
                  <a:schemeClr val="dk1"/>
                </a:solidFill>
                <a:latin typeface="Arial" panose="020B0604020202020204" pitchFamily="34" charset="0"/>
              </a:rPr>
              <a:t>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endParaRPr lang="ko-KR" altLang="en-US" dirty="0">
              <a:latin typeface="Arial" panose="020B0604020202020204" pitchFamily="34" charset="0"/>
            </a:endParaRPr>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sp>
        <p:nvSpPr>
          <p:cNvPr id="3" name="내용 개체 틀 2"/>
          <p:cNvSpPr>
            <a:spLocks noGrp="1"/>
          </p:cNvSpPr>
          <p:nvPr>
            <p:ph idx="4294967295"/>
          </p:nvPr>
        </p:nvSpPr>
        <p:spPr>
          <a:xfrm>
            <a:off x="411932" y="343607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5. Element Responsibility Catalog for Level</a:t>
            </a:r>
            <a:r>
              <a:rPr lang="en-US" altLang="ko" sz="2200" dirty="0">
                <a:latin typeface="Arial" panose="020B0604020202020204" pitchFamily="34" charset="0"/>
                <a:cs typeface="Arial" panose="020B0604020202020204" pitchFamily="34" charset="0"/>
              </a:rPr>
              <a:t>5</a:t>
            </a:r>
            <a:r>
              <a:rPr lang="ko" altLang="ko-KR" sz="2200" dirty="0">
                <a:latin typeface="Arial" panose="020B0604020202020204" pitchFamily="34" charset="0"/>
                <a:cs typeface="Arial" panose="020B0604020202020204" pitchFamily="34" charset="0"/>
              </a:rPr>
              <a:t> 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83" name="Shape 183"/>
          <p:cNvGraphicFramePr/>
          <p:nvPr>
            <p:extLst>
              <p:ext uri="{D42A27DB-BD31-4B8C-83A1-F6EECF244321}">
                <p14:modId xmlns:p14="http://schemas.microsoft.com/office/powerpoint/2010/main" val="1503588324"/>
              </p:ext>
            </p:extLst>
          </p:nvPr>
        </p:nvGraphicFramePr>
        <p:xfrm>
          <a:off x="371200" y="389787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dirty="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Tree>
    <p:extLst>
      <p:ext uri="{BB962C8B-B14F-4D97-AF65-F5344CB8AC3E}">
        <p14:creationId xmlns:p14="http://schemas.microsoft.com/office/powerpoint/2010/main" val="3824044393"/>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p:txBody>
          <a:bodyPr/>
          <a:lstStyle/>
          <a:p>
            <a:pPr>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Considering </a:t>
            </a:r>
            <a:r>
              <a:rPr lang="en-US" altLang="ko" sz="1600" dirty="0">
                <a:solidFill>
                  <a:schemeClr val="dk1"/>
                </a:solidFill>
                <a:latin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rPr>
              <a:t>Terminal </a:t>
            </a:r>
            <a:r>
              <a:rPr lang="en-US" altLang="ko" sz="1600" dirty="0">
                <a:solidFill>
                  <a:schemeClr val="dk1"/>
                </a:solidFill>
                <a:latin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rPr>
              <a:t>The </a:t>
            </a:r>
            <a:r>
              <a:rPr lang="en-US" altLang="ko" sz="1600" dirty="0">
                <a:solidFill>
                  <a:schemeClr val="dk1"/>
                </a:solidFill>
                <a:latin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rPr>
              <a:t>develop</a:t>
            </a:r>
            <a:endParaRPr lang="en-US" altLang="ko" sz="1600" dirty="0">
              <a:solidFill>
                <a:schemeClr val="dk1"/>
              </a:solidFill>
              <a:latin typeface="Arial" panose="020B0604020202020204" pitchFamily="34" charset="0"/>
            </a:endParaRPr>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sp>
        <p:nvSpPr>
          <p:cNvPr id="3" name="내용 개체 틀 2"/>
          <p:cNvSpPr>
            <a:spLocks noGrp="1"/>
          </p:cNvSpPr>
          <p:nvPr>
            <p:ph idx="4294967295"/>
          </p:nvPr>
        </p:nvSpPr>
        <p:spPr>
          <a:xfrm>
            <a:off x="411932" y="3068638"/>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6.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6</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200" name="Shape 200"/>
          <p:cNvGraphicFramePr/>
          <p:nvPr>
            <p:extLst>
              <p:ext uri="{D42A27DB-BD31-4B8C-83A1-F6EECF244321}">
                <p14:modId xmlns:p14="http://schemas.microsoft.com/office/powerpoint/2010/main" val="69748996"/>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spTree>
    <p:extLst>
      <p:ext uri="{BB962C8B-B14F-4D97-AF65-F5344CB8AC3E}">
        <p14:creationId xmlns:p14="http://schemas.microsoft.com/office/powerpoint/2010/main" val="351763852"/>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39</a:t>
            </a:fld>
            <a:r>
              <a:rPr lang="en-US" altLang="ko-KR" smtClean="0"/>
              <a:t>/50</a:t>
            </a:r>
            <a:endParaRPr lang="ko-KR" altLang="en-US" dirty="0"/>
          </a:p>
        </p:txBody>
      </p:sp>
    </p:spTree>
    <p:extLst>
      <p:ext uri="{BB962C8B-B14F-4D97-AF65-F5344CB8AC3E}">
        <p14:creationId xmlns:p14="http://schemas.microsoft.com/office/powerpoint/2010/main" val="1773661384"/>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771972" y="692696"/>
            <a:ext cx="9582150" cy="6165304"/>
          </a:xfrm>
          <a:prstGeom prst="rect">
            <a:avLst/>
          </a:prstGeom>
        </p:spPr>
      </p:pic>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270" name="Shape 270"/>
          <p:cNvSpPr txBox="1"/>
          <p:nvPr/>
        </p:nvSpPr>
        <p:spPr>
          <a:xfrm>
            <a:off x="1234059" y="643434"/>
            <a:ext cx="1584850" cy="369900"/>
          </a:xfrm>
          <a:prstGeom prst="rect">
            <a:avLst/>
          </a:prstGeom>
          <a:noFill/>
          <a:ln>
            <a:noFill/>
          </a:ln>
        </p:spPr>
        <p:txBody>
          <a:bodyPr lIns="91425" tIns="91425" rIns="91425" bIns="91425" anchor="t" anchorCtr="0">
            <a:noAutofit/>
          </a:bodyPr>
          <a:lstStyle/>
          <a:p>
            <a:pPr>
              <a:spcBef>
                <a:spcPts val="0"/>
              </a:spcBef>
              <a:buNone/>
            </a:pPr>
            <a:r>
              <a:rPr lang="ko" b="1" dirty="0"/>
              <a:t>IoT service</a:t>
            </a:r>
          </a:p>
        </p:txBody>
      </p:sp>
      <p:sp>
        <p:nvSpPr>
          <p:cNvPr id="271" name="Shape 271"/>
          <p:cNvSpPr txBox="1"/>
          <p:nvPr/>
        </p:nvSpPr>
        <p:spPr>
          <a:xfrm>
            <a:off x="5058991" y="2627052"/>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Node</a:t>
            </a:r>
          </a:p>
        </p:txBody>
      </p:sp>
      <p:sp>
        <p:nvSpPr>
          <p:cNvPr id="272" name="Shape 272"/>
          <p:cNvSpPr txBox="1"/>
          <p:nvPr/>
        </p:nvSpPr>
        <p:spPr>
          <a:xfrm>
            <a:off x="3618831" y="4317144"/>
            <a:ext cx="1145500" cy="369900"/>
          </a:xfrm>
          <a:prstGeom prst="rect">
            <a:avLst/>
          </a:prstGeom>
          <a:noFill/>
          <a:ln>
            <a:noFill/>
          </a:ln>
        </p:spPr>
        <p:txBody>
          <a:bodyPr lIns="91425" tIns="91425" rIns="91425" bIns="91425" anchor="t" anchorCtr="0">
            <a:noAutofit/>
          </a:bodyPr>
          <a:lstStyle/>
          <a:p>
            <a:pPr lvl="0" rtl="0">
              <a:spcBef>
                <a:spcPts val="0"/>
              </a:spcBef>
              <a:buNone/>
            </a:pPr>
            <a:r>
              <a:rPr lang="ko" b="1" dirty="0"/>
              <a:t>Terminal</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grpSp>
        <p:nvGrpSpPr>
          <p:cNvPr id="29" name="그룹 28"/>
          <p:cNvGrpSpPr/>
          <p:nvPr/>
        </p:nvGrpSpPr>
        <p:grpSpPr>
          <a:xfrm>
            <a:off x="5942360" y="5134022"/>
            <a:ext cx="4991356" cy="1549923"/>
            <a:chOff x="7086441" y="4471365"/>
            <a:chExt cx="4991356" cy="1549923"/>
          </a:xfrm>
        </p:grpSpPr>
        <p:sp>
          <p:nvSpPr>
            <p:cNvPr id="30"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1"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32"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3"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4"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6"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7" name="그룹 36"/>
            <p:cNvGrpSpPr/>
            <p:nvPr/>
          </p:nvGrpSpPr>
          <p:grpSpPr>
            <a:xfrm>
              <a:off x="9503838" y="5607072"/>
              <a:ext cx="2447511" cy="326099"/>
              <a:chOff x="4086884" y="5300225"/>
              <a:chExt cx="2447511" cy="326099"/>
            </a:xfrm>
          </p:grpSpPr>
          <p:sp>
            <p:nvSpPr>
              <p:cNvPr id="44"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5" name="그림 44"/>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8"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9"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40"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1"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2"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3"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1892211025"/>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411931" y="1190625"/>
            <a:ext cx="9230519" cy="447675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3613449938"/>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D1.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3705151084"/>
              </p:ext>
            </p:extLst>
          </p:nvPr>
        </p:nvGraphicFramePr>
        <p:xfrm>
          <a:off x="371200" y="1196752"/>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Tree>
    <p:extLst>
      <p:ext uri="{BB962C8B-B14F-4D97-AF65-F5344CB8AC3E}">
        <p14:creationId xmlns:p14="http://schemas.microsoft.com/office/powerpoint/2010/main" val="639623096"/>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D2.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550726461"/>
              </p:ext>
            </p:extLst>
          </p:nvPr>
        </p:nvGraphicFramePr>
        <p:xfrm>
          <a:off x="371200" y="1240472"/>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spTree>
    <p:extLst>
      <p:ext uri="{BB962C8B-B14F-4D97-AF65-F5344CB8AC3E}">
        <p14:creationId xmlns:p14="http://schemas.microsoft.com/office/powerpoint/2010/main" val="3477849405"/>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1981200" y="2141399"/>
            <a:ext cx="7089775" cy="2600325"/>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486042294"/>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D3. Element Responsibility Catalog for </a:t>
            </a:r>
            <a:r>
              <a:rPr lang="en-US" altLang="ko" sz="2200" dirty="0">
                <a:latin typeface="Arial" panose="020B0604020202020204" pitchFamily="34" charset="0"/>
              </a:rPr>
              <a:t>Terminal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extLst>
              <p:ext uri="{D42A27DB-BD31-4B8C-83A1-F6EECF244321}">
                <p14:modId xmlns:p14="http://schemas.microsoft.com/office/powerpoint/2010/main" val="910165688"/>
              </p:ext>
            </p:extLst>
          </p:nvPr>
        </p:nvGraphicFramePr>
        <p:xfrm>
          <a:off x="371200" y="1257435"/>
          <a:ext cx="10383692" cy="36573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Service</a:t>
                      </a:r>
                    </a:p>
                  </a:txBody>
                  <a:tcPr marL="101983" marR="101983" marT="91425" marB="91425"/>
                </a:tc>
                <a:tc>
                  <a:txBody>
                    <a:bodyPr/>
                    <a:lstStyle/>
                    <a:p>
                      <a:pPr lvl="0" rtl="0">
                        <a:spcBef>
                          <a:spcPts val="0"/>
                        </a:spcBef>
                        <a:buNone/>
                      </a:pPr>
                      <a:r>
                        <a:rPr lang="ko" sz="1200" dirty="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SensorManager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Sensors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ActuatorManager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Actuators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ServiceProvider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providing servie such as data mining and actutor handling.</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MessageSendable</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Interface which passes message to server</a:t>
                      </a:r>
                      <a:endParaRPr lang="ko" sz="1200" kern="1200" dirty="0">
                        <a:solidFill>
                          <a:schemeClr val="dk1"/>
                        </a:solidFill>
                        <a:latin typeface="+mn-lt"/>
                        <a:ea typeface="+mn-ea"/>
                        <a:cs typeface="+mn-cs"/>
                      </a:endParaRP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RuleChecker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checking of service rule whether rule is satisfied for need or not after receiving refined data from </a:t>
                      </a:r>
                      <a:r>
                        <a:rPr lang="en-US" altLang="ko" sz="1200" kern="1200" dirty="0" err="1" smtClean="0">
                          <a:solidFill>
                            <a:schemeClr val="dk1"/>
                          </a:solidFill>
                          <a:latin typeface="+mn-lt"/>
                          <a:ea typeface="+mn-ea"/>
                          <a:cs typeface="+mn-cs"/>
                        </a:rPr>
                        <a:t>DataAnalyzer</a:t>
                      </a:r>
                      <a:r>
                        <a:rPr lang="en-US" altLang="ko" sz="1200" kern="1200" dirty="0" smtClean="0">
                          <a:solidFill>
                            <a:schemeClr val="dk1"/>
                          </a:solidFill>
                          <a:latin typeface="+mn-lt"/>
                          <a:ea typeface="+mn-ea"/>
                          <a:cs typeface="+mn-cs"/>
                        </a:rPr>
                        <a:t>. In case of satisfaction of rule, message related to rule is created and passes.</a:t>
                      </a:r>
                    </a:p>
                  </a:txBody>
                  <a:tcPr marL="101983" marR="101983" marT="91425" marB="91425"/>
                </a:tc>
              </a:tr>
              <a:tr h="229150">
                <a:tc>
                  <a:txBody>
                    <a:bodyPr/>
                    <a:lstStyle/>
                    <a:p>
                      <a:pPr lvl="0" rtl="0">
                        <a:spcBef>
                          <a:spcPts val="0"/>
                        </a:spcBef>
                        <a:buNone/>
                      </a:pPr>
                      <a:r>
                        <a:rPr lang="ko" sz="1200" kern="1200" dirty="0">
                          <a:solidFill>
                            <a:schemeClr val="dk1"/>
                          </a:solidFill>
                          <a:latin typeface="+mn-lt"/>
                          <a:ea typeface="+mn-ea"/>
                          <a:cs typeface="+mn-cs"/>
                        </a:rPr>
                        <a:t>DataAnalyzer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analyzing data from log or user command.</a:t>
                      </a:r>
                      <a:endParaRPr lang="ko" sz="1200" kern="1200" dirty="0">
                        <a:solidFill>
                          <a:schemeClr val="dk1"/>
                        </a:solidFill>
                        <a:latin typeface="+mn-lt"/>
                        <a:ea typeface="+mn-ea"/>
                        <a:cs typeface="+mn-cs"/>
                      </a:endParaRP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Tree>
    <p:extLst>
      <p:ext uri="{BB962C8B-B14F-4D97-AF65-F5344CB8AC3E}">
        <p14:creationId xmlns:p14="http://schemas.microsoft.com/office/powerpoint/2010/main" val="2881412865"/>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pic>
        <p:nvPicPr>
          <p:cNvPr id="372" name="Shape 372"/>
          <p:cNvPicPr preferRelativeResize="0"/>
          <p:nvPr/>
        </p:nvPicPr>
        <p:blipFill>
          <a:blip r:embed="rId3">
            <a:alphaModFix/>
          </a:blip>
          <a:stretch>
            <a:fillRect/>
          </a:stretch>
        </p:blipFill>
        <p:spPr>
          <a:xfrm>
            <a:off x="2859870" y="1776265"/>
            <a:ext cx="5282803" cy="281940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grpSp>
        <p:nvGrpSpPr>
          <p:cNvPr id="25" name="그룹 24"/>
          <p:cNvGrpSpPr/>
          <p:nvPr/>
        </p:nvGrpSpPr>
        <p:grpSpPr>
          <a:xfrm>
            <a:off x="5837572" y="4912595"/>
            <a:ext cx="4991356" cy="1549923"/>
            <a:chOff x="7086441" y="4471365"/>
            <a:chExt cx="4991356" cy="1549923"/>
          </a:xfrm>
        </p:grpSpPr>
        <p:sp>
          <p:nvSpPr>
            <p:cNvPr id="26"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8"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9"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0"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2"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3" name="그룹 32"/>
            <p:cNvGrpSpPr/>
            <p:nvPr/>
          </p:nvGrpSpPr>
          <p:grpSpPr>
            <a:xfrm>
              <a:off x="9503838" y="5607072"/>
              <a:ext cx="2447511" cy="326099"/>
              <a:chOff x="4086884" y="5300225"/>
              <a:chExt cx="2447511" cy="326099"/>
            </a:xfrm>
          </p:grpSpPr>
          <p:sp>
            <p:nvSpPr>
              <p:cNvPr id="40"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1" name="그림 40"/>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4"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5"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6"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7"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8"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39"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1646303144"/>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786744518"/>
              </p:ext>
            </p:extLst>
          </p:nvPr>
        </p:nvGraphicFramePr>
        <p:xfrm>
          <a:off x="371200" y="1196752"/>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354018">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dirty="0"/>
                        <a:t>Responsible for Remote Node Control Operation (UI)</a:t>
                      </a:r>
                    </a:p>
                  </a:txBody>
                  <a:tcPr marL="101983" marR="101983" marT="91425" marB="91425"/>
                </a:tc>
              </a:tr>
              <a:tr h="231766">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dirty="0"/>
                        <a:t>Resposible for New Node Registration &amp; Existing Node UnRegistration (UI)</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Tree>
    <p:extLst>
      <p:ext uri="{BB962C8B-B14F-4D97-AF65-F5344CB8AC3E}">
        <p14:creationId xmlns:p14="http://schemas.microsoft.com/office/powerpoint/2010/main" val="2299864423"/>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9415792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sp>
        <p:nvSpPr>
          <p:cNvPr id="4" name="제목 3"/>
          <p:cNvSpPr>
            <a:spLocks noGrp="1"/>
          </p:cNvSpPr>
          <p:nvPr>
            <p:ph type="title"/>
          </p:nvPr>
        </p:nvSpPr>
        <p:spPr/>
        <p:txBody>
          <a:bodyPr>
            <a:normAutofit fontScale="90000"/>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940845420"/>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34420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
        <p:nvSpPr>
          <p:cNvPr id="5" name="제목 4"/>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107711172"/>
              </p:ext>
            </p:extLst>
          </p:nvPr>
        </p:nvGraphicFramePr>
        <p:xfrm>
          <a:off x="699964" y="1196752"/>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2847439742"/>
              </p:ext>
            </p:extLst>
          </p:nvPr>
        </p:nvGraphicFramePr>
        <p:xfrm>
          <a:off x="699964" y="3429000"/>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2430063085"/>
              </p:ext>
            </p:extLst>
          </p:nvPr>
        </p:nvGraphicFramePr>
        <p:xfrm>
          <a:off x="699964" y="5157192"/>
          <a:ext cx="8107125" cy="1458976"/>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97439">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5928">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367730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dirty="0"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5832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405307398"/>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71357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567496274"/>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1065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60</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27652952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38246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260504915"/>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3084607468"/>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1070061925"/>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8851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19720649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101474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276742838"/>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63759496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23731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3481</TotalTime>
  <Words>5418</Words>
  <Application>Microsoft Office PowerPoint</Application>
  <PresentationFormat>사용자 지정</PresentationFormat>
  <Paragraphs>1210</Paragraphs>
  <Slides>63</Slides>
  <Notes>27</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63</vt:i4>
      </vt:variant>
    </vt:vector>
  </HeadingPairs>
  <TitlesOfParts>
    <vt:vector size="71" baseType="lpstr">
      <vt:lpstr>맑은 고딕</vt:lpstr>
      <vt:lpstr>맑은 고딕</vt:lpstr>
      <vt:lpstr>Arial</vt:lpstr>
      <vt:lpstr>Calibri</vt:lpstr>
      <vt:lpstr>Times New Roman</vt:lpstr>
      <vt:lpstr>Trebuchet MS</vt:lpstr>
      <vt:lpstr>Wingdings</vt:lpstr>
      <vt:lpstr>Office 테마</vt:lpstr>
      <vt:lpstr>Architecture of IoT Platform</vt:lpstr>
      <vt:lpstr>Agenda</vt:lpstr>
      <vt:lpstr>Project Context</vt:lpstr>
      <vt:lpstr>Project Context</vt:lpstr>
      <vt:lpstr>Project Context</vt:lpstr>
      <vt:lpstr>Project Context</vt:lpstr>
      <vt:lpstr>Architectural Driver</vt:lpstr>
      <vt:lpstr>Architectural Driver</vt:lpstr>
      <vt:lpstr>Architectural Driver</vt:lpstr>
      <vt:lpstr>System Context</vt:lpstr>
      <vt:lpstr>System Context</vt:lpstr>
      <vt:lpstr>Architecture Design - Final dynamic perspective </vt:lpstr>
      <vt:lpstr>Architecture Design - Level 1</vt:lpstr>
      <vt:lpstr>Architecture Design - Level 1</vt:lpstr>
      <vt:lpstr>Architecture Design - Level 2</vt:lpstr>
      <vt:lpstr>Architecture Design - Level 3</vt:lpstr>
      <vt:lpstr>Architecture Design - Level 3</vt:lpstr>
      <vt:lpstr>Architecture Design - Level 4</vt:lpstr>
      <vt:lpstr>Architecture Design - Level 5</vt:lpstr>
      <vt:lpstr>Architecture Design - Level 6 </vt:lpstr>
      <vt:lpstr>Architecture Design - Final dynamic perspective </vt:lpstr>
      <vt:lpstr>Architecture Design - Final physical perspective </vt:lpstr>
      <vt:lpstr>Architecture Design - Final static perspective </vt:lpstr>
      <vt:lpstr>Architectural Decision</vt:lpstr>
      <vt:lpstr>Test</vt:lpstr>
      <vt:lpstr>Project plan &amp; Time log</vt:lpstr>
      <vt:lpstr>Project plan &amp; Time log</vt:lpstr>
      <vt:lpstr>Lessons &amp; Learned</vt:lpstr>
      <vt:lpstr>Future plan</vt:lpstr>
      <vt:lpstr>PowerPoint 프레젠테이션</vt:lpstr>
      <vt:lpstr>Appendix</vt:lpstr>
      <vt:lpstr>Architecture Design - Level 1</vt:lpstr>
      <vt:lpstr>Architecture Design - Level 2</vt:lpstr>
      <vt:lpstr>Architecture Design - Level 3</vt:lpstr>
      <vt:lpstr>Architecture Design - Level 4</vt:lpstr>
      <vt:lpstr>Architecture Design - Level 5</vt:lpstr>
      <vt:lpstr>Architecture Design - Level 6</vt:lpstr>
      <vt:lpstr>Appendix - Quality Attribute Scenario</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Home alarm status &amp; operation</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윤회중/선임연구원/IVI AVN개발4팀(hoejung.yun@lge.com)</cp:lastModifiedBy>
  <cp:revision>380</cp:revision>
  <dcterms:created xsi:type="dcterms:W3CDTF">2015-05-20T02:13:37Z</dcterms:created>
  <dcterms:modified xsi:type="dcterms:W3CDTF">2015-06-26T03:12:22Z</dcterms:modified>
</cp:coreProperties>
</file>