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65" r:id="rId3"/>
    <p:sldId id="266" r:id="rId4"/>
    <p:sldId id="267" r:id="rId5"/>
    <p:sldId id="268" r:id="rId6"/>
    <p:sldId id="269" r:id="rId7"/>
    <p:sldId id="270" r:id="rId8"/>
    <p:sldId id="271" r:id="rId9"/>
    <p:sldId id="280" r:id="rId10"/>
    <p:sldId id="281"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00" r:id="rId37"/>
    <p:sldId id="283" r:id="rId38"/>
    <p:sldId id="293" r:id="rId39"/>
    <p:sldId id="294" r:id="rId40"/>
    <p:sldId id="295" r:id="rId41"/>
    <p:sldId id="296" r:id="rId42"/>
    <p:sldId id="297" r:id="rId43"/>
    <p:sldId id="302" r:id="rId44"/>
    <p:sldId id="332" r:id="rId45"/>
    <p:sldId id="284" r:id="rId46"/>
    <p:sldId id="285" r:id="rId47"/>
    <p:sldId id="291" r:id="rId48"/>
    <p:sldId id="292" r:id="rId49"/>
    <p:sldId id="286" r:id="rId50"/>
    <p:sldId id="301" r:id="rId51"/>
    <p:sldId id="287" r:id="rId52"/>
    <p:sldId id="289" r:id="rId53"/>
    <p:sldId id="305" r:id="rId54"/>
    <p:sldId id="306" r:id="rId55"/>
    <p:sldId id="307" r:id="rId56"/>
    <p:sldId id="308" r:id="rId57"/>
    <p:sldId id="309" r:id="rId58"/>
    <p:sldId id="310" r:id="rId59"/>
    <p:sldId id="311" r:id="rId60"/>
    <p:sldId id="290" r:id="rId61"/>
    <p:sldId id="333" r:id="rId62"/>
    <p:sldId id="334" r:id="rId63"/>
    <p:sldId id="322" r:id="rId64"/>
    <p:sldId id="323" r:id="rId65"/>
    <p:sldId id="324" r:id="rId66"/>
    <p:sldId id="325" r:id="rId67"/>
    <p:sldId id="326" r:id="rId68"/>
    <p:sldId id="327" r:id="rId69"/>
    <p:sldId id="328" r:id="rId70"/>
    <p:sldId id="329" r:id="rId71"/>
    <p:sldId id="330" r:id="rId72"/>
    <p:sldId id="331" r:id="rId73"/>
  </p:sldIdLst>
  <p:sldSz cx="11049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wapan Pati" initials="" lastIdx="1" clrIdx="0"/>
  <p:cmAuthor id="1" name="Jinsuk Oh"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86" autoAdjust="0"/>
  </p:normalViewPr>
  <p:slideViewPr>
    <p:cSldViewPr>
      <p:cViewPr>
        <p:scale>
          <a:sx n="75" d="100"/>
          <a:sy n="75" d="100"/>
        </p:scale>
        <p:origin x="-72" y="-162"/>
      </p:cViewPr>
      <p:guideLst>
        <p:guide orient="horz" pos="2160"/>
        <p:guide pos="34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ofPieChart>
        <c:ofPieType val="bar"/>
        <c:varyColors val="1"/>
        <c:ser>
          <c:idx val="0"/>
          <c:order val="0"/>
          <c:dPt>
            <c:idx val="2"/>
            <c:bubble3D val="0"/>
            <c:spPr>
              <a:solidFill>
                <a:srgbClr val="00B050"/>
              </a:solidFill>
            </c:spPr>
          </c:dPt>
          <c:dPt>
            <c:idx val="6"/>
            <c:bubble3D val="0"/>
            <c:spPr>
              <a:solidFill>
                <a:schemeClr val="accent3"/>
              </a:solidFill>
            </c:spPr>
          </c:dPt>
          <c:dLbls>
            <c:dLbl>
              <c:idx val="0"/>
              <c:layout>
                <c:manualLayout>
                  <c:x val="0.10730115993565323"/>
                  <c:y val="-0.14882736432139532"/>
                </c:manualLayout>
              </c:layout>
              <c:tx>
                <c:rich>
                  <a:bodyPr/>
                  <a:lstStyle/>
                  <a:p>
                    <a:pPr>
                      <a:defRPr sz="1200"/>
                    </a:pPr>
                    <a:r>
                      <a:rPr lang="en-US" altLang="ko-KR" sz="1200"/>
                      <a:t>Develop</a:t>
                    </a:r>
                  </a:p>
                  <a:p>
                    <a:pPr>
                      <a:defRPr sz="1200"/>
                    </a:pPr>
                    <a:r>
                      <a:rPr lang="en-US" altLang="ko-KR" sz="1200"/>
                      <a:t>27%</a:t>
                    </a:r>
                  </a:p>
                </c:rich>
              </c:tx>
              <c:spPr/>
              <c:showLegendKey val="0"/>
              <c:showVal val="0"/>
              <c:showCatName val="0"/>
              <c:showSerName val="0"/>
              <c:showPercent val="1"/>
              <c:showBubbleSize val="0"/>
            </c:dLbl>
            <c:dLbl>
              <c:idx val="1"/>
              <c:layout>
                <c:manualLayout>
                  <c:x val="8.0583354500042337E-2"/>
                  <c:y val="0.16207001006594607"/>
                </c:manualLayout>
              </c:layout>
              <c:tx>
                <c:rich>
                  <a:bodyPr/>
                  <a:lstStyle/>
                  <a:p>
                    <a:r>
                      <a:rPr lang="en-US" altLang="ko-KR" sz="1200"/>
                      <a:t>Test</a:t>
                    </a:r>
                  </a:p>
                  <a:p>
                    <a:r>
                      <a:rPr lang="en-US" altLang="ko-KR" sz="1200"/>
                      <a:t>20%</a:t>
                    </a:r>
                  </a:p>
                </c:rich>
              </c:tx>
              <c:showLegendKey val="0"/>
              <c:showVal val="0"/>
              <c:showCatName val="0"/>
              <c:showSerName val="0"/>
              <c:showPercent val="1"/>
              <c:showBubbleSize val="0"/>
            </c:dLbl>
            <c:dLbl>
              <c:idx val="6"/>
              <c:layout>
                <c:manualLayout>
                  <c:x val="-0.16203703452731058"/>
                  <c:y val="1.0545948637449258E-2"/>
                </c:manualLayout>
              </c:layout>
              <c:tx>
                <c:rich>
                  <a:bodyPr/>
                  <a:lstStyle/>
                  <a:p>
                    <a:r>
                      <a:rPr lang="en-US" altLang="en-US" sz="1200"/>
                      <a:t>Architect</a:t>
                    </a:r>
                  </a:p>
                  <a:p>
                    <a:r>
                      <a:rPr lang="en-US" altLang="en-US" sz="1200"/>
                      <a:t>53%</a:t>
                    </a:r>
                  </a:p>
                </c:rich>
              </c:tx>
              <c:showLegendKey val="0"/>
              <c:showVal val="1"/>
              <c:showCatName val="0"/>
              <c:showSerName val="0"/>
              <c:showPercent val="1"/>
              <c:showBubbleSize val="0"/>
            </c:dLbl>
            <c:showLegendKey val="0"/>
            <c:showVal val="0"/>
            <c:showCatName val="0"/>
            <c:showSerName val="0"/>
            <c:showPercent val="1"/>
            <c:showBubbleSize val="0"/>
            <c:showLeaderLines val="1"/>
          </c:dLbls>
          <c:cat>
            <c:strRef>
              <c:f>Sheet1!$D$20:$D$25</c:f>
              <c:strCache>
                <c:ptCount val="6"/>
                <c:pt idx="0">
                  <c:v>Development</c:v>
                </c:pt>
                <c:pt idx="1">
                  <c:v>Test</c:v>
                </c:pt>
                <c:pt idx="2">
                  <c:v>Planing</c:v>
                </c:pt>
                <c:pt idx="3">
                  <c:v>Analysis</c:v>
                </c:pt>
                <c:pt idx="4">
                  <c:v>Design</c:v>
                </c:pt>
                <c:pt idx="5">
                  <c:v>Prototype</c:v>
                </c:pt>
              </c:strCache>
            </c:strRef>
          </c:cat>
          <c:val>
            <c:numRef>
              <c:f>Sheet1!$E$20:$E$25</c:f>
              <c:numCache>
                <c:formatCode>General</c:formatCode>
                <c:ptCount val="6"/>
                <c:pt idx="0">
                  <c:v>181</c:v>
                </c:pt>
                <c:pt idx="1">
                  <c:v>135</c:v>
                </c:pt>
                <c:pt idx="2">
                  <c:v>33</c:v>
                </c:pt>
                <c:pt idx="3">
                  <c:v>141</c:v>
                </c:pt>
                <c:pt idx="4">
                  <c:v>128</c:v>
                </c:pt>
                <c:pt idx="5">
                  <c:v>54</c:v>
                </c:pt>
              </c:numCache>
            </c:numRef>
          </c:val>
        </c:ser>
        <c:dLbls>
          <c:showLegendKey val="0"/>
          <c:showVal val="0"/>
          <c:showCatName val="0"/>
          <c:showSerName val="0"/>
          <c:showPercent val="0"/>
          <c:showBubbleSize val="0"/>
          <c:showLeaderLines val="1"/>
        </c:dLbls>
        <c:gapWidth val="100"/>
        <c:splitType val="pos"/>
        <c:splitPos val="4"/>
        <c:secondPieSize val="75"/>
        <c:serLines/>
      </c:ofPieChart>
    </c:plotArea>
    <c:legend>
      <c:legendPos val="r"/>
      <c:legendEntry>
        <c:idx val="0"/>
        <c:delete val="1"/>
      </c:legendEntry>
      <c:legendEntry>
        <c:idx val="1"/>
        <c:delete val="1"/>
      </c:legendEntry>
      <c:layout>
        <c:manualLayout>
          <c:xMode val="edge"/>
          <c:yMode val="edge"/>
          <c:x val="0.8161177443181048"/>
          <c:y val="0.29281278746909045"/>
          <c:w val="0.15599568126273372"/>
          <c:h val="0.35161489058240708"/>
        </c:manualLayout>
      </c:layout>
      <c:overlay val="0"/>
      <c:txPr>
        <a:bodyPr/>
        <a:lstStyle/>
        <a:p>
          <a:pPr>
            <a:defRPr sz="1200"/>
          </a:pPr>
          <a:endParaRPr lang="ko-K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dLbl>
              <c:idx val="0"/>
              <c:layout>
                <c:manualLayout>
                  <c:x val="-0.1001640242124206"/>
                  <c:y val="-0.25794248059418107"/>
                </c:manualLayout>
              </c:layout>
              <c:tx>
                <c:rich>
                  <a:bodyPr/>
                  <a:lstStyle/>
                  <a:p>
                    <a:r>
                      <a:rPr lang="en-US" altLang="en-US" sz="1200"/>
                      <a:t>72.1%</a:t>
                    </a:r>
                  </a:p>
                </c:rich>
              </c:tx>
              <c:showLegendKey val="0"/>
              <c:showVal val="1"/>
              <c:showCatName val="0"/>
              <c:showSerName val="0"/>
              <c:showPercent val="0"/>
              <c:showBubbleSize val="0"/>
            </c:dLbl>
            <c:dLbl>
              <c:idx val="1"/>
              <c:layout/>
              <c:tx>
                <c:rich>
                  <a:bodyPr/>
                  <a:lstStyle/>
                  <a:p>
                    <a:r>
                      <a:rPr lang="en-US" altLang="en-US" sz="1200"/>
                      <a:t>19.3%</a:t>
                    </a:r>
                  </a:p>
                </c:rich>
              </c:tx>
              <c:showLegendKey val="0"/>
              <c:showVal val="1"/>
              <c:showCatName val="0"/>
              <c:showSerName val="0"/>
              <c:showPercent val="0"/>
              <c:showBubbleSize val="0"/>
            </c:dLbl>
            <c:dLbl>
              <c:idx val="2"/>
              <c:layout/>
              <c:tx>
                <c:rich>
                  <a:bodyPr/>
                  <a:lstStyle/>
                  <a:p>
                    <a:r>
                      <a:rPr lang="en-US" altLang="en-US" sz="1200"/>
                      <a:t>8.6%</a:t>
                    </a:r>
                  </a:p>
                </c:rich>
              </c:tx>
              <c:showLegendKey val="0"/>
              <c:showVal val="1"/>
              <c:showCatName val="0"/>
              <c:showSerName val="0"/>
              <c:showPercent val="0"/>
              <c:showBubbleSize val="0"/>
            </c:dLbl>
            <c:showLegendKey val="0"/>
            <c:showVal val="1"/>
            <c:showCatName val="0"/>
            <c:showSerName val="0"/>
            <c:showPercent val="0"/>
            <c:showBubbleSize val="0"/>
            <c:showLeaderLines val="1"/>
          </c:dLbls>
          <c:cat>
            <c:strRef>
              <c:f>Sheet1!$C$16:$C$18</c:f>
              <c:strCache>
                <c:ptCount val="3"/>
                <c:pt idx="0">
                  <c:v>Architect</c:v>
                </c:pt>
                <c:pt idx="1">
                  <c:v>Development</c:v>
                </c:pt>
                <c:pt idx="2">
                  <c:v>Test</c:v>
                </c:pt>
              </c:strCache>
            </c:strRef>
          </c:cat>
          <c:val>
            <c:numRef>
              <c:f>Sheet1!$K$16:$K$18</c:f>
              <c:numCache>
                <c:formatCode>0.0%</c:formatCode>
                <c:ptCount val="3"/>
                <c:pt idx="0">
                  <c:v>0.72062663185378595</c:v>
                </c:pt>
                <c:pt idx="1">
                  <c:v>0.19321148825065274</c:v>
                </c:pt>
                <c:pt idx="2">
                  <c:v>8.6161879895561358E-2</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65001443569553807"/>
          <c:y val="0.37442403032954213"/>
          <c:w val="0.2711225380070128"/>
          <c:h val="0.32162420873861358"/>
        </c:manualLayout>
      </c:layout>
      <c:overlay val="0"/>
      <c:txPr>
        <a:bodyPr/>
        <a:lstStyle/>
        <a:p>
          <a:pPr rtl="0">
            <a:defRPr sz="1200"/>
          </a:pPr>
          <a:endParaRPr lang="ko-KR"/>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Planed time</c:v>
          </c:tx>
          <c:invertIfNegative val="0"/>
          <c:cat>
            <c:strRef>
              <c:f>Sheet1!$C$5:$C$11</c:f>
              <c:strCache>
                <c:ptCount val="7"/>
                <c:pt idx="0">
                  <c:v>Planing</c:v>
                </c:pt>
                <c:pt idx="1">
                  <c:v>Analysis</c:v>
                </c:pt>
                <c:pt idx="2">
                  <c:v>Design</c:v>
                </c:pt>
                <c:pt idx="3">
                  <c:v>Prototype</c:v>
                </c:pt>
                <c:pt idx="4">
                  <c:v>Detail design</c:v>
                </c:pt>
                <c:pt idx="5">
                  <c:v>Implement</c:v>
                </c:pt>
                <c:pt idx="6">
                  <c:v>Test</c:v>
                </c:pt>
              </c:strCache>
            </c:strRef>
          </c:cat>
          <c:val>
            <c:numRef>
              <c:f>Sheet1!$D$5:$D$11</c:f>
              <c:numCache>
                <c:formatCode>General</c:formatCode>
                <c:ptCount val="7"/>
                <c:pt idx="0">
                  <c:v>33</c:v>
                </c:pt>
                <c:pt idx="1">
                  <c:v>141</c:v>
                </c:pt>
                <c:pt idx="2">
                  <c:v>128</c:v>
                </c:pt>
                <c:pt idx="3">
                  <c:v>54</c:v>
                </c:pt>
                <c:pt idx="4">
                  <c:v>85</c:v>
                </c:pt>
                <c:pt idx="5">
                  <c:v>96</c:v>
                </c:pt>
                <c:pt idx="6">
                  <c:v>135</c:v>
                </c:pt>
              </c:numCache>
            </c:numRef>
          </c:val>
        </c:ser>
        <c:ser>
          <c:idx val="1"/>
          <c:order val="1"/>
          <c:tx>
            <c:v>Actual time</c:v>
          </c:tx>
          <c:invertIfNegative val="0"/>
          <c:cat>
            <c:strRef>
              <c:f>Sheet1!$C$5:$C$11</c:f>
              <c:strCache>
                <c:ptCount val="7"/>
                <c:pt idx="0">
                  <c:v>Planing</c:v>
                </c:pt>
                <c:pt idx="1">
                  <c:v>Analysis</c:v>
                </c:pt>
                <c:pt idx="2">
                  <c:v>Design</c:v>
                </c:pt>
                <c:pt idx="3">
                  <c:v>Prototype</c:v>
                </c:pt>
                <c:pt idx="4">
                  <c:v>Detail design</c:v>
                </c:pt>
                <c:pt idx="5">
                  <c:v>Implement</c:v>
                </c:pt>
                <c:pt idx="6">
                  <c:v>Test</c:v>
                </c:pt>
              </c:strCache>
            </c:strRef>
          </c:cat>
          <c:val>
            <c:numRef>
              <c:f>Sheet1!$H$5:$H$11</c:f>
              <c:numCache>
                <c:formatCode>General</c:formatCode>
                <c:ptCount val="7"/>
                <c:pt idx="0">
                  <c:v>40</c:v>
                </c:pt>
                <c:pt idx="1">
                  <c:v>147</c:v>
                </c:pt>
                <c:pt idx="2">
                  <c:v>288</c:v>
                </c:pt>
                <c:pt idx="3">
                  <c:v>77</c:v>
                </c:pt>
                <c:pt idx="4">
                  <c:v>50</c:v>
                </c:pt>
                <c:pt idx="5">
                  <c:v>98</c:v>
                </c:pt>
                <c:pt idx="6">
                  <c:v>66</c:v>
                </c:pt>
              </c:numCache>
            </c:numRef>
          </c:val>
        </c:ser>
        <c:dLbls>
          <c:showLegendKey val="0"/>
          <c:showVal val="0"/>
          <c:showCatName val="0"/>
          <c:showSerName val="0"/>
          <c:showPercent val="0"/>
          <c:showBubbleSize val="0"/>
        </c:dLbls>
        <c:gapWidth val="150"/>
        <c:axId val="107933696"/>
        <c:axId val="107936000"/>
      </c:barChart>
      <c:catAx>
        <c:axId val="107933696"/>
        <c:scaling>
          <c:orientation val="minMax"/>
        </c:scaling>
        <c:delete val="0"/>
        <c:axPos val="b"/>
        <c:majorTickMark val="out"/>
        <c:minorTickMark val="none"/>
        <c:tickLblPos val="nextTo"/>
        <c:crossAx val="107936000"/>
        <c:crosses val="autoZero"/>
        <c:auto val="1"/>
        <c:lblAlgn val="ctr"/>
        <c:lblOffset val="100"/>
        <c:noMultiLvlLbl val="0"/>
      </c:catAx>
      <c:valAx>
        <c:axId val="107936000"/>
        <c:scaling>
          <c:orientation val="minMax"/>
        </c:scaling>
        <c:delete val="0"/>
        <c:axPos val="l"/>
        <c:majorGridlines/>
        <c:numFmt formatCode="General" sourceLinked="1"/>
        <c:majorTickMark val="out"/>
        <c:minorTickMark val="none"/>
        <c:tickLblPos val="nextTo"/>
        <c:crossAx val="107933696"/>
        <c:crosses val="autoZero"/>
        <c:crossBetween val="between"/>
      </c:valAx>
    </c:plotArea>
    <c:legend>
      <c:legendPos val="r"/>
      <c:layout/>
      <c:overlay val="0"/>
    </c:legend>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we are not able to find the rationale of dynamic prospective as our decomposition done considering Extensibility (QA6)
We need to know what is the structure for Dynamic View</p:text>
  </p:cm>
</p:cmLst>
</file>

<file path=ppt/comments/comment2.xml><?xml version="1.0" encoding="utf-8"?>
<p:cmLst xmlns:a="http://schemas.openxmlformats.org/drawingml/2006/main" xmlns:r="http://schemas.openxmlformats.org/officeDocument/2006/relationships" xmlns:p="http://schemas.openxmlformats.org/presentationml/2006/main">
  <p:cm authorId="1" idx="1">
    <p:pos x="6000" y="0"/>
    <p:text>Shared data pattern
- need more decomposition5</p:text>
  </p:cm>
  <p:cm authorId="1" idx="2">
    <p:pos x="6000" y="100"/>
    <p:text>additional rationale required
Broker pattern: hide locale of service
Pub-Sub: manage the node and terminal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DDCA8-67DB-4228-B125-3018ED02C1D4}" type="datetimeFigureOut">
              <a:rPr lang="ko-KR" altLang="en-US" smtClean="0"/>
              <a:t>2015-06-24</a:t>
            </a:fld>
            <a:endParaRPr lang="ko-KR" altLang="en-US"/>
          </a:p>
        </p:txBody>
      </p:sp>
      <p:sp>
        <p:nvSpPr>
          <p:cNvPr id="4" name="슬라이드 이미지 개체 틀 3"/>
          <p:cNvSpPr>
            <a:spLocks noGrp="1" noRot="1" noChangeAspect="1"/>
          </p:cNvSpPr>
          <p:nvPr>
            <p:ph type="sldImg" idx="2"/>
          </p:nvPr>
        </p:nvSpPr>
        <p:spPr>
          <a:xfrm>
            <a:off x="666750" y="685800"/>
            <a:ext cx="55245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734E59-0F50-4142-9680-A343DA93F5E6}" type="slidenum">
              <a:rPr lang="ko-KR" altLang="en-US" smtClean="0"/>
              <a:t>‹#›</a:t>
            </a:fld>
            <a:endParaRPr lang="ko-KR" altLang="en-US"/>
          </a:p>
        </p:txBody>
      </p:sp>
    </p:spTree>
    <p:extLst>
      <p:ext uri="{BB962C8B-B14F-4D97-AF65-F5344CB8AC3E}">
        <p14:creationId xmlns:p14="http://schemas.microsoft.com/office/powerpoint/2010/main" val="38144019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926656" y="686421"/>
            <a:ext cx="5004900" cy="3427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a:p>
            <a:pPr marL="393700" lvl="0" indent="-266700" rtl="0">
              <a:lnSpc>
                <a:spcPct val="115000"/>
              </a:lnSpc>
              <a:spcBef>
                <a:spcPts val="0"/>
              </a:spcBef>
              <a:buClr>
                <a:schemeClr val="dk1"/>
              </a:buClr>
              <a:buSzPct val="100000"/>
              <a:buFont typeface="Arial"/>
              <a:buChar char="●"/>
            </a:pPr>
            <a:r>
              <a:rPr lang="ko" sz="1200" b="1">
                <a:solidFill>
                  <a:schemeClr val="dk1"/>
                </a:solidFill>
                <a:latin typeface="Malgun Gothic"/>
                <a:ea typeface="Malgun Gothic"/>
                <a:cs typeface="Malgun Gothic"/>
                <a:sym typeface="Malgun Gothic"/>
              </a:rPr>
              <a:t>Rationale </a:t>
            </a:r>
            <a:r>
              <a:rPr lang="ko" sz="1200">
                <a:solidFill>
                  <a:schemeClr val="dk1"/>
                </a:solidFill>
                <a:latin typeface="Malgun Gothic"/>
                <a:ea typeface="Malgun Gothic"/>
                <a:cs typeface="Malgun Gothic"/>
                <a:sym typeface="Malgun Gothic"/>
              </a:rPr>
              <a:t>: </a:t>
            </a:r>
            <a:r>
              <a:rPr lang="ko" sz="1200" b="1">
                <a:solidFill>
                  <a:srgbClr val="FF0000"/>
                </a:solidFill>
                <a:latin typeface="Malgun Gothic"/>
                <a:ea typeface="Malgun Gothic"/>
                <a:cs typeface="Malgun Gothic"/>
                <a:sym typeface="Malgun Gothic"/>
              </a:rPr>
              <a:t>SRP(Single Responsibility Principle)</a:t>
            </a:r>
            <a:r>
              <a:rPr lang="ko" sz="1200">
                <a:solidFill>
                  <a:schemeClr val="dk1"/>
                </a:solidFill>
                <a:latin typeface="Malgun Gothic"/>
                <a:ea typeface="Malgun Gothic"/>
                <a:cs typeface="Malgun Gothic"/>
                <a:sym typeface="Malgun Gothic"/>
              </a:rPr>
              <a:t>을 고려하여 Element를 IoT Service, Node and Terminal로 나누어 Element간의 loose coupling되도록 설계하고, Element간의 상호 작용 시에도 coupling을 줄이기 위하여 message를 통하여 상호 작용하는 방법으로 설계하기 위하여 Server-Client Pattern의 주요 message exchange pattern(MEP)인 request-response pattern과 one-way pattern을 alternatives 검토하였음.</a:t>
            </a:r>
          </a:p>
          <a:p>
            <a:pPr marL="393700" lvl="0" indent="-266700" rtl="0">
              <a:lnSpc>
                <a:spcPct val="115000"/>
              </a:lnSpc>
              <a:spcBef>
                <a:spcPts val="0"/>
              </a:spcBef>
              <a:buClr>
                <a:schemeClr val="dk1"/>
              </a:buClr>
              <a:buSzPct val="100000"/>
              <a:buFont typeface="Arial"/>
              <a:buChar char="●"/>
            </a:pPr>
            <a:r>
              <a:rPr lang="ko" sz="1200">
                <a:solidFill>
                  <a:schemeClr val="dk1"/>
                </a:solidFill>
                <a:latin typeface="Malgun Gothic"/>
                <a:ea typeface="Malgun Gothic"/>
                <a:cs typeface="Malgun Gothic"/>
                <a:sym typeface="Malgun Gothic"/>
              </a:rPr>
              <a:t>Iot Service, Node and Terminal 사이에는 service request와 requested service 수행 및 그에 대한 response가 Requirements이므로 one-way pattern보다는 request-response pattern을 적용하여 IoT Service와 Node/Terminal간의 relationship을 갖도록 design decision 하였음.</a:t>
            </a:r>
          </a:p>
          <a:p>
            <a:pPr lvl="0" rtl="0">
              <a:spcBef>
                <a:spcPts val="0"/>
              </a:spcBef>
              <a:buClr>
                <a:schemeClr val="dk1"/>
              </a:buClr>
              <a:buFont typeface="Arial"/>
              <a:buNone/>
            </a:pPr>
            <a:endParaRPr sz="1200">
              <a:solidFill>
                <a:schemeClr val="dk1"/>
              </a:solidFill>
            </a:endParaRPr>
          </a:p>
          <a:p>
            <a:pPr lvl="0" rtl="0">
              <a:spcBef>
                <a:spcPts val="0"/>
              </a:spcBef>
              <a:buNone/>
            </a:pPr>
            <a:endParaRPr/>
          </a:p>
        </p:txBody>
      </p:sp>
      <p:sp>
        <p:nvSpPr>
          <p:cNvPr id="95" name="Shape 9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11</a:t>
            </a:fld>
            <a:endParaRPr lang="k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926656" y="686421"/>
            <a:ext cx="5004900" cy="3427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chemeClr val="dk1"/>
              </a:buClr>
              <a:buSzPct val="100000"/>
              <a:buFont typeface="Arial"/>
              <a:buChar char="○"/>
            </a:pPr>
            <a:r>
              <a:rPr lang="ko" sz="1100">
                <a:solidFill>
                  <a:schemeClr val="dk1"/>
                </a:solidFill>
              </a:rPr>
              <a:t>Broker</a:t>
            </a:r>
            <a:r>
              <a:rPr lang="ko" sz="1100">
                <a:solidFill>
                  <a:schemeClr val="dk1"/>
                </a:solidFill>
                <a:latin typeface="Malgun Gothic"/>
                <a:ea typeface="Malgun Gothic"/>
                <a:cs typeface="Malgun Gothic"/>
                <a:sym typeface="Malgun Gothic"/>
              </a:rPr>
              <a:t>로부터</a:t>
            </a:r>
            <a:r>
              <a:rPr lang="ko" sz="1100">
                <a:solidFill>
                  <a:schemeClr val="dk1"/>
                </a:solidFill>
              </a:rPr>
              <a:t> </a:t>
            </a:r>
            <a:r>
              <a:rPr lang="ko" sz="1100">
                <a:solidFill>
                  <a:schemeClr val="dk1"/>
                </a:solidFill>
                <a:latin typeface="Malgun Gothic"/>
                <a:ea typeface="Malgun Gothic"/>
                <a:cs typeface="Malgun Gothic"/>
                <a:sym typeface="Malgun Gothic"/>
              </a:rPr>
              <a:t>전달받은 </a:t>
            </a:r>
            <a:r>
              <a:rPr lang="ko" sz="1100">
                <a:solidFill>
                  <a:schemeClr val="dk1"/>
                </a:solidFill>
              </a:rPr>
              <a:t>Message</a:t>
            </a:r>
            <a:r>
              <a:rPr lang="ko" sz="1100">
                <a:solidFill>
                  <a:schemeClr val="dk1"/>
                </a:solidFill>
                <a:latin typeface="Malgun Gothic"/>
                <a:ea typeface="Malgun Gothic"/>
                <a:cs typeface="Malgun Gothic"/>
                <a:sym typeface="Malgun Gothic"/>
              </a:rPr>
              <a:t>를</a:t>
            </a:r>
            <a:r>
              <a:rPr lang="ko" sz="1100">
                <a:solidFill>
                  <a:schemeClr val="dk1"/>
                </a:solidFill>
              </a:rPr>
              <a:t> </a:t>
            </a:r>
            <a:r>
              <a:rPr lang="ko" sz="1100">
                <a:solidFill>
                  <a:schemeClr val="dk1"/>
                </a:solidFill>
                <a:latin typeface="Malgun Gothic"/>
                <a:ea typeface="Malgun Gothic"/>
                <a:cs typeface="Malgun Gothic"/>
                <a:sym typeface="Malgun Gothic"/>
              </a:rPr>
              <a:t>모든</a:t>
            </a:r>
            <a:r>
              <a:rPr lang="ko" sz="1100">
                <a:solidFill>
                  <a:schemeClr val="dk1"/>
                </a:solidFill>
              </a:rPr>
              <a:t> Node/Terminal</a:t>
            </a:r>
            <a:r>
              <a:rPr lang="ko" sz="1100">
                <a:solidFill>
                  <a:schemeClr val="dk1"/>
                </a:solidFill>
                <a:latin typeface="Malgun Gothic"/>
                <a:ea typeface="Malgun Gothic"/>
                <a:cs typeface="Malgun Gothic"/>
                <a:sym typeface="Malgun Gothic"/>
              </a:rPr>
              <a:t>로</a:t>
            </a:r>
            <a:r>
              <a:rPr lang="ko" sz="1100">
                <a:solidFill>
                  <a:schemeClr val="dk1"/>
                </a:solidFill>
              </a:rPr>
              <a:t> </a:t>
            </a:r>
            <a:r>
              <a:rPr lang="ko" sz="1100">
                <a:solidFill>
                  <a:schemeClr val="dk1"/>
                </a:solidFill>
                <a:latin typeface="Malgun Gothic"/>
                <a:ea typeface="Malgun Gothic"/>
                <a:cs typeface="Malgun Gothic"/>
                <a:sym typeface="Malgun Gothic"/>
              </a:rPr>
              <a:t>전달하여</a:t>
            </a:r>
            <a:r>
              <a:rPr lang="ko" sz="1100">
                <a:solidFill>
                  <a:schemeClr val="dk1"/>
                </a:solidFill>
              </a:rPr>
              <a:t> </a:t>
            </a:r>
            <a:r>
              <a:rPr lang="ko" sz="1100">
                <a:solidFill>
                  <a:schemeClr val="dk1"/>
                </a:solidFill>
                <a:latin typeface="Malgun Gothic"/>
                <a:ea typeface="Malgun Gothic"/>
                <a:cs typeface="Malgun Gothic"/>
                <a:sym typeface="Malgun Gothic"/>
              </a:rPr>
              <a:t>처리</a:t>
            </a:r>
            <a:r>
              <a:rPr lang="ko" sz="1100">
                <a:solidFill>
                  <a:schemeClr val="dk1"/>
                </a:solidFill>
              </a:rPr>
              <a:t> </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있음을</a:t>
            </a:r>
            <a:r>
              <a:rPr lang="ko" sz="1100">
                <a:solidFill>
                  <a:schemeClr val="dk1"/>
                </a:solidFill>
              </a:rPr>
              <a:t> </a:t>
            </a:r>
            <a:r>
              <a:rPr lang="ko" sz="1100">
                <a:solidFill>
                  <a:schemeClr val="dk1"/>
                </a:solidFill>
                <a:latin typeface="Malgun Gothic"/>
                <a:ea typeface="Malgun Gothic"/>
                <a:cs typeface="Malgun Gothic"/>
                <a:sym typeface="Malgun Gothic"/>
              </a:rPr>
              <a:t>고려하고</a:t>
            </a:r>
            <a:r>
              <a:rPr lang="ko" sz="1100">
                <a:solidFill>
                  <a:schemeClr val="dk1"/>
                </a:solidFill>
              </a:rPr>
              <a:t> Node/Terminal</a:t>
            </a:r>
            <a:r>
              <a:rPr lang="ko" sz="1100">
                <a:solidFill>
                  <a:schemeClr val="dk1"/>
                </a:solidFill>
                <a:latin typeface="Malgun Gothic"/>
                <a:ea typeface="Malgun Gothic"/>
                <a:cs typeface="Malgun Gothic"/>
                <a:sym typeface="Malgun Gothic"/>
              </a:rPr>
              <a:t>이</a:t>
            </a:r>
            <a:r>
              <a:rPr lang="ko" sz="1100">
                <a:solidFill>
                  <a:schemeClr val="dk1"/>
                </a:solidFill>
              </a:rPr>
              <a:t> Runtime</a:t>
            </a:r>
            <a:r>
              <a:rPr lang="ko" sz="1100">
                <a:solidFill>
                  <a:schemeClr val="dk1"/>
                </a:solidFill>
                <a:latin typeface="Malgun Gothic"/>
                <a:ea typeface="Malgun Gothic"/>
                <a:cs typeface="Malgun Gothic"/>
                <a:sym typeface="Malgun Gothic"/>
              </a:rPr>
              <a:t>시에</a:t>
            </a:r>
            <a:r>
              <a:rPr lang="ko" sz="1100">
                <a:solidFill>
                  <a:schemeClr val="dk1"/>
                </a:solidFill>
              </a:rPr>
              <a:t> add/remove</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있는</a:t>
            </a:r>
            <a:r>
              <a:rPr lang="ko" sz="1100">
                <a:solidFill>
                  <a:schemeClr val="dk1"/>
                </a:solidFill>
              </a:rPr>
              <a:t> </a:t>
            </a:r>
            <a:r>
              <a:rPr lang="ko" sz="1100">
                <a:solidFill>
                  <a:schemeClr val="dk1"/>
                </a:solidFill>
                <a:latin typeface="Malgun Gothic"/>
                <a:ea typeface="Malgun Gothic"/>
                <a:cs typeface="Malgun Gothic"/>
                <a:sym typeface="Malgun Gothic"/>
              </a:rPr>
              <a:t>동작</a:t>
            </a:r>
            <a:r>
              <a:rPr lang="ko" sz="1100">
                <a:solidFill>
                  <a:schemeClr val="dk1"/>
                </a:solidFill>
              </a:rPr>
              <a:t> </a:t>
            </a:r>
            <a:r>
              <a:rPr lang="ko" sz="1100">
                <a:solidFill>
                  <a:schemeClr val="dk1"/>
                </a:solidFill>
                <a:latin typeface="Malgun Gothic"/>
                <a:ea typeface="Malgun Gothic"/>
                <a:cs typeface="Malgun Gothic"/>
                <a:sym typeface="Malgun Gothic"/>
              </a:rPr>
              <a:t>환경에서도</a:t>
            </a:r>
            <a:r>
              <a:rPr lang="ko" sz="1100">
                <a:solidFill>
                  <a:schemeClr val="dk1"/>
                </a:solidFill>
              </a:rPr>
              <a:t> Node/Terminal</a:t>
            </a:r>
            <a:r>
              <a:rPr lang="ko" sz="1100">
                <a:solidFill>
                  <a:schemeClr val="dk1"/>
                </a:solidFill>
                <a:latin typeface="Malgun Gothic"/>
                <a:ea typeface="Malgun Gothic"/>
                <a:cs typeface="Malgun Gothic"/>
                <a:sym typeface="Malgun Gothic"/>
              </a:rPr>
              <a:t>에</a:t>
            </a:r>
            <a:r>
              <a:rPr lang="ko" sz="1100">
                <a:solidFill>
                  <a:schemeClr val="dk1"/>
                </a:solidFill>
              </a:rPr>
              <a:t> Message</a:t>
            </a:r>
            <a:r>
              <a:rPr lang="ko" sz="1100">
                <a:solidFill>
                  <a:schemeClr val="dk1"/>
                </a:solidFill>
                <a:latin typeface="Malgun Gothic"/>
                <a:ea typeface="Malgun Gothic"/>
                <a:cs typeface="Malgun Gothic"/>
                <a:sym typeface="Malgun Gothic"/>
              </a:rPr>
              <a:t>전달</a:t>
            </a:r>
            <a:r>
              <a:rPr lang="ko" sz="1100">
                <a:solidFill>
                  <a:schemeClr val="dk1"/>
                </a:solidFill>
              </a:rPr>
              <a:t>/</a:t>
            </a:r>
            <a:r>
              <a:rPr lang="ko" sz="1100">
                <a:solidFill>
                  <a:schemeClr val="dk1"/>
                </a:solidFill>
                <a:latin typeface="Malgun Gothic"/>
                <a:ea typeface="Malgun Gothic"/>
                <a:cs typeface="Malgun Gothic"/>
                <a:sym typeface="Malgun Gothic"/>
              </a:rPr>
              <a:t>처리가</a:t>
            </a:r>
            <a:r>
              <a:rPr lang="ko" sz="1100">
                <a:solidFill>
                  <a:schemeClr val="dk1"/>
                </a:solidFill>
              </a:rPr>
              <a:t> 되어야 함</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고려하여</a:t>
            </a:r>
            <a:r>
              <a:rPr lang="ko" sz="1100" b="1">
                <a:solidFill>
                  <a:srgbClr val="FF0000"/>
                </a:solidFill>
              </a:rPr>
              <a:t> Publish-Subscribe Pattern</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적용</a:t>
            </a:r>
            <a:r>
              <a:rPr lang="ko" sz="1100">
                <a:solidFill>
                  <a:schemeClr val="dk1"/>
                </a:solidFill>
              </a:rPr>
              <a:t>하여 Node Mgr, Terminal Mgr를 추가 함.</a:t>
            </a:r>
          </a:p>
          <a:p>
            <a:pPr marL="787400" lvl="1" indent="-260350" rtl="0">
              <a:lnSpc>
                <a:spcPct val="115000"/>
              </a:lnSpc>
              <a:spcBef>
                <a:spcPts val="0"/>
              </a:spcBef>
              <a:buClr>
                <a:schemeClr val="dk1"/>
              </a:buClr>
              <a:buSzPct val="100000"/>
              <a:buFont typeface="Arial"/>
              <a:buChar char="○"/>
            </a:pPr>
            <a:r>
              <a:rPr lang="ko" sz="1100">
                <a:solidFill>
                  <a:schemeClr val="dk1"/>
                </a:solidFill>
              </a:rPr>
              <a:t>QA4의 </a:t>
            </a:r>
            <a:r>
              <a:rPr lang="ko" sz="1100" b="1" i="1">
                <a:solidFill>
                  <a:schemeClr val="dk1"/>
                </a:solidFill>
              </a:rPr>
              <a:t>“Only the authorized person can access the home sensors/actuators or access any data generated by them, or any data stored in the system.”</a:t>
            </a:r>
            <a:r>
              <a:rPr lang="ko" sz="1100">
                <a:solidFill>
                  <a:schemeClr val="dk1"/>
                </a:solidFill>
              </a:rPr>
              <a:t>에서 도출된 Security를 만족하기 위하여 Security Attack에 대하여 Security Tactics 중에서 </a:t>
            </a:r>
            <a:r>
              <a:rPr lang="ko" sz="1100" b="1">
                <a:solidFill>
                  <a:srgbClr val="FF0000"/>
                </a:solidFill>
              </a:rPr>
              <a:t>Resist Attacks Tactics의 Identify Actors, Authetificate Actors, Authorize Actors를 적용</a:t>
            </a:r>
            <a:r>
              <a:rPr lang="ko" sz="1100">
                <a:solidFill>
                  <a:schemeClr val="dk1"/>
                </a:solidFill>
              </a:rPr>
              <a:t>하기 위해 Component(Auth Mgr)를 추가하여 Terminal의 Login, Permission 관리를 하도록 함</a:t>
            </a:r>
          </a:p>
          <a:p>
            <a:pPr lvl="0" rtl="0">
              <a:spcBef>
                <a:spcPts val="0"/>
              </a:spcBef>
              <a:buClr>
                <a:schemeClr val="dk1"/>
              </a:buClr>
              <a:buFont typeface="Arial"/>
              <a:buNone/>
            </a:pPr>
            <a:endParaRPr sz="1100" b="1">
              <a:solidFill>
                <a:schemeClr val="dk1"/>
              </a:solidFill>
            </a:endParaRPr>
          </a:p>
          <a:p>
            <a:pPr lvl="0" rtl="0">
              <a:spcBef>
                <a:spcPts val="0"/>
              </a:spcBef>
              <a:buNone/>
            </a:pPr>
            <a:endParaRPr/>
          </a:p>
        </p:txBody>
      </p:sp>
      <p:sp>
        <p:nvSpPr>
          <p:cNvPr id="180" name="Shape 180"/>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20</a:t>
            </a:fld>
            <a:endParaRPr lang="ko"/>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926656" y="686421"/>
            <a:ext cx="5004900" cy="3427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a:solidFill>
                  <a:schemeClr val="dk1"/>
                </a:solidFill>
              </a:rPr>
              <a:t>Terminal과 Node의 경우 기존에 분리된 Protocol, Security, Transport component 즉 Message Hanlder를 공유하며 이를 통해 안정적이고 보안이 유지된 message 송수신 할 수 있음</a:t>
            </a:r>
          </a:p>
          <a:p>
            <a:pPr marL="787400" lvl="1" indent="-266700" rtl="0">
              <a:spcBef>
                <a:spcPts val="0"/>
              </a:spcBef>
              <a:buClr>
                <a:schemeClr val="dk1"/>
              </a:buClr>
              <a:buSzPct val="100000"/>
              <a:buFont typeface="Arial"/>
              <a:buChar char="○"/>
            </a:pPr>
            <a:r>
              <a:rPr lang="ko" sz="1200">
                <a:solidFill>
                  <a:schemeClr val="dk1"/>
                </a:solidFill>
              </a:rPr>
              <a:t>이와 함께 Terminal과 Node의 고유의 동작을 위한 component 추가</a:t>
            </a:r>
          </a:p>
          <a:p>
            <a:pPr marL="787400" lvl="1" indent="-266700" rtl="0">
              <a:spcBef>
                <a:spcPts val="0"/>
              </a:spcBef>
              <a:buClr>
                <a:schemeClr val="dk1"/>
              </a:buClr>
              <a:buSzPct val="100000"/>
              <a:buFont typeface="Arial"/>
              <a:buChar char="○"/>
            </a:pPr>
            <a:r>
              <a:rPr lang="ko" sz="1200">
                <a:solidFill>
                  <a:schemeClr val="dk1"/>
                </a:solidFill>
              </a:rPr>
              <a:t>Terminal은 </a:t>
            </a:r>
            <a:r>
              <a:rPr lang="ko" sz="1200">
                <a:solidFill>
                  <a:srgbClr val="FF0000"/>
                </a:solidFill>
              </a:rPr>
              <a:t>MVC pattern</a:t>
            </a:r>
            <a:r>
              <a:rPr lang="ko" sz="1200">
                <a:solidFill>
                  <a:schemeClr val="dk1"/>
                </a:solidFill>
              </a:rPr>
              <a:t>을 적용하여 사용자의 UX를 지원하기 위한 View component를 독립적으로 구성</a:t>
            </a:r>
          </a:p>
          <a:p>
            <a:pPr marL="787400" lvl="1" indent="-266700" rtl="0">
              <a:spcBef>
                <a:spcPts val="0"/>
              </a:spcBef>
              <a:buClr>
                <a:schemeClr val="dk1"/>
              </a:buClr>
              <a:buSzPct val="100000"/>
              <a:buFont typeface="Arial"/>
              <a:buChar char="○"/>
            </a:pPr>
            <a:r>
              <a:rPr lang="ko" sz="1200">
                <a:solidFill>
                  <a:schemeClr val="dk1"/>
                </a:solidFill>
              </a:rPr>
              <a:t>이를 통해 UX변경 시 변경 영향도 최소화</a:t>
            </a:r>
          </a:p>
          <a:p>
            <a:pPr marL="787400" lvl="1" indent="-266700" rtl="0">
              <a:spcBef>
                <a:spcPts val="0"/>
              </a:spcBef>
              <a:buClr>
                <a:schemeClr val="dk1"/>
              </a:buClr>
              <a:buSzPct val="100000"/>
              <a:buFont typeface="Arial"/>
              <a:buChar char="○"/>
            </a:pPr>
            <a:r>
              <a:rPr lang="ko" sz="1200">
                <a:solidFill>
                  <a:schemeClr val="dk1"/>
                </a:solidFill>
              </a:rPr>
              <a:t>Node의 주요 기능인 Sensor/Actuator/Service는 개별적 기능으로  </a:t>
            </a:r>
            <a:r>
              <a:rPr lang="ko" sz="1200" b="1">
                <a:solidFill>
                  <a:srgbClr val="FF0000"/>
                </a:solidFill>
              </a:rPr>
              <a:t>Single Responsibility Principle</a:t>
            </a:r>
            <a:r>
              <a:rPr lang="ko" sz="1200">
                <a:solidFill>
                  <a:schemeClr val="dk1"/>
                </a:solidFill>
              </a:rPr>
              <a:t> 적용 분리된 component로 추가</a:t>
            </a:r>
          </a:p>
          <a:p>
            <a:pPr marL="787400" lvl="1" indent="-266700" rtl="0">
              <a:spcBef>
                <a:spcPts val="0"/>
              </a:spcBef>
              <a:buClr>
                <a:schemeClr val="dk1"/>
              </a:buClr>
              <a:buSzPct val="100000"/>
              <a:buFont typeface="Arial"/>
              <a:buChar char="○"/>
            </a:pPr>
            <a:r>
              <a:rPr lang="ko" sz="1200">
                <a:solidFill>
                  <a:schemeClr val="dk1"/>
                </a:solidFill>
              </a:rPr>
              <a:t>이를 통해 3rd party node 개발자들은 개발이 필요한 component만 개발하면 되기 때문에 개발 용이</a:t>
            </a:r>
          </a:p>
        </p:txBody>
      </p:sp>
      <p:sp>
        <p:nvSpPr>
          <p:cNvPr id="197" name="Shape 19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22</a:t>
            </a:fld>
            <a:endParaRPr lang="k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926656" y="686421"/>
            <a:ext cx="5004900" cy="3427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b="1">
                <a:solidFill>
                  <a:schemeClr val="dk1"/>
                </a:solidFill>
              </a:rPr>
              <a:t>Rationale</a:t>
            </a:r>
            <a:r>
              <a:rPr lang="ko" sz="1200">
                <a:solidFill>
                  <a:schemeClr val="dk1"/>
                </a:solidFill>
              </a:rPr>
              <a:t>: </a:t>
            </a:r>
          </a:p>
          <a:p>
            <a:pPr marL="1181100" lvl="2" indent="-260350" rtl="0">
              <a:spcBef>
                <a:spcPts val="0"/>
              </a:spcBef>
              <a:buClr>
                <a:schemeClr val="dk1"/>
              </a:buClr>
              <a:buSzPct val="100000"/>
              <a:buFont typeface="Arial"/>
              <a:buChar char="■"/>
            </a:pPr>
            <a:r>
              <a:rPr lang="ko" sz="1100">
                <a:solidFill>
                  <a:schemeClr val="dk1"/>
                </a:solidFill>
              </a:rPr>
              <a:t>QA6에서 도출된 </a:t>
            </a:r>
            <a:r>
              <a:rPr lang="ko" sz="1100" i="1">
                <a:solidFill>
                  <a:schemeClr val="hlink"/>
                </a:solidFill>
              </a:rPr>
              <a:t>The system should make it easy for application developers</a:t>
            </a:r>
            <a:r>
              <a:rPr lang="ko" sz="1100">
                <a:solidFill>
                  <a:schemeClr val="dk1"/>
                </a:solidFill>
              </a:rPr>
              <a:t>를  IoT service 의 extensibility 확보 하기 위해서 약속된 규약(Protocol)을 통한 message  전송과 수신을 할 수 있는 부분을 독립적으로 구성</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이는 앞에서 언급한 </a:t>
            </a:r>
            <a:r>
              <a:rPr lang="ko" sz="1100">
                <a:solidFill>
                  <a:srgbClr val="FF0000"/>
                </a:solidFill>
              </a:rPr>
              <a:t>Request–response pattern</a:t>
            </a:r>
            <a:r>
              <a:rPr lang="ko" sz="1100">
                <a:solidFill>
                  <a:schemeClr val="dk1"/>
                </a:solidFill>
              </a:rPr>
              <a:t>을 적용하여 대외적인 관계를 추상화하여 처리한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그리고,  </a:t>
            </a:r>
            <a:r>
              <a:rPr lang="ko" sz="1100">
                <a:solidFill>
                  <a:srgbClr val="FF0000"/>
                </a:solidFill>
              </a:rPr>
              <a:t>Layered architecture pattern</a:t>
            </a:r>
            <a:r>
              <a:rPr lang="ko" sz="1100">
                <a:solidFill>
                  <a:schemeClr val="dk1"/>
                </a:solidFill>
              </a:rPr>
              <a:t>을 적용하여  각자의 지원 기능인 Service와 상호작용을 위한 Message Handler의 역할을 restrict dependency를 추구할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대내적으로는 Message handler 부분을 Library 형태로 지원하여 node &amp; service 개발 시  service 들이 porotocol message를 자세하게 알지 않아도 개발 가능하도록 지원하여 개발용이성 확보</a:t>
            </a:r>
          </a:p>
          <a:p>
            <a:pPr lvl="0" rtl="0">
              <a:spcBef>
                <a:spcPts val="0"/>
              </a:spcBef>
              <a:buNone/>
            </a:pPr>
            <a:endParaRPr/>
          </a:p>
        </p:txBody>
      </p:sp>
      <p:sp>
        <p:nvSpPr>
          <p:cNvPr id="111" name="Shape 111"/>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13</a:t>
            </a:fld>
            <a:endParaRPr lang="ko"/>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926656" y="686421"/>
            <a:ext cx="5004900" cy="3427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rgbClr val="FF0000"/>
              </a:buClr>
              <a:buSzPct val="100000"/>
              <a:buFont typeface="Arial"/>
              <a:buChar char="○"/>
            </a:pPr>
            <a:r>
              <a:rPr lang="ko" sz="1100">
                <a:solidFill>
                  <a:schemeClr val="dk1"/>
                </a:solidFill>
              </a:rPr>
              <a:t>이번 decomposition의 경우 QA3(“</a:t>
            </a:r>
            <a:r>
              <a:rPr lang="ko" sz="1100" i="1">
                <a:solidFill>
                  <a:schemeClr val="hlink"/>
                </a:solidFill>
              </a:rPr>
              <a:t>Do not allow unauthorized persons to register a sensor</a:t>
            </a:r>
            <a:r>
              <a:rPr lang="ko" sz="1100">
                <a:solidFill>
                  <a:schemeClr val="dk1"/>
                </a:solidFill>
              </a:rPr>
              <a:t>“)의 security와 QA7(“</a:t>
            </a:r>
            <a:r>
              <a:rPr lang="ko" sz="1100" i="1">
                <a:solidFill>
                  <a:schemeClr val="hlink"/>
                </a:solidFill>
              </a:rPr>
              <a:t>System should make it easy to add emerging protocols</a:t>
            </a:r>
            <a:r>
              <a:rPr lang="ko" sz="1100">
                <a:solidFill>
                  <a:schemeClr val="dk1"/>
                </a:solidFill>
              </a:rPr>
              <a:t>”)의 modifiability를  확보하기 위함</a:t>
            </a:r>
          </a:p>
          <a:p>
            <a:pPr marL="787400" lvl="1" indent="-260350" rtl="0">
              <a:lnSpc>
                <a:spcPct val="115000"/>
              </a:lnSpc>
              <a:spcBef>
                <a:spcPts val="0"/>
              </a:spcBef>
              <a:buClr>
                <a:schemeClr val="dk1"/>
              </a:buClr>
              <a:buSzPct val="100000"/>
              <a:buFont typeface="Arial"/>
              <a:buChar char="○"/>
            </a:pPr>
            <a:r>
              <a:rPr lang="ko" sz="1100">
                <a:solidFill>
                  <a:schemeClr val="dk1"/>
                </a:solidFill>
              </a:rPr>
              <a:t>Level2의 (Message) Handler component는 각 기기의 message 송수신을 담당하게 된다.</a:t>
            </a:r>
          </a:p>
          <a:p>
            <a:pPr marL="787400" lvl="1" indent="-260350" rtl="0">
              <a:lnSpc>
                <a:spcPct val="115000"/>
              </a:lnSpc>
              <a:spcBef>
                <a:spcPts val="0"/>
              </a:spcBef>
              <a:buClr>
                <a:schemeClr val="dk1"/>
              </a:buClr>
              <a:buSzPct val="100000"/>
              <a:buFont typeface="Arial"/>
              <a:buChar char="○"/>
            </a:pPr>
            <a:r>
              <a:rPr lang="ko" sz="1100">
                <a:solidFill>
                  <a:schemeClr val="dk1"/>
                </a:solidFill>
              </a:rPr>
              <a:t>하지만,  각 기기 간의 message 보안을 위해서 security 담당할 component를 구성</a:t>
            </a:r>
          </a:p>
          <a:p>
            <a:pPr marL="787400" lvl="1" indent="-260350" rtl="0">
              <a:lnSpc>
                <a:spcPct val="115000"/>
              </a:lnSpc>
              <a:spcBef>
                <a:spcPts val="0"/>
              </a:spcBef>
              <a:buClr>
                <a:schemeClr val="dk1"/>
              </a:buClr>
              <a:buSzPct val="100000"/>
              <a:buFont typeface="Arial"/>
              <a:buChar char="○"/>
            </a:pPr>
            <a:r>
              <a:rPr lang="ko" sz="1100">
                <a:solidFill>
                  <a:schemeClr val="dk1"/>
                </a:solidFill>
              </a:rPr>
              <a:t>이 security component는 </a:t>
            </a:r>
            <a:r>
              <a:rPr lang="ko" sz="1100">
                <a:solidFill>
                  <a:srgbClr val="FF0000"/>
                </a:solidFill>
              </a:rPr>
              <a:t>Encrypt data tatic</a:t>
            </a:r>
            <a:r>
              <a:rPr lang="ko" sz="1100">
                <a:solidFill>
                  <a:schemeClr val="dk1"/>
                </a:solidFill>
              </a:rPr>
              <a:t>을 적용하여  message 암호화를 위한 security key의 발행과 message 암호화/복호화를 지원하여 system내 message security 확보</a:t>
            </a:r>
          </a:p>
          <a:p>
            <a:pPr marL="787400" lvl="1" indent="-260350" rtl="0">
              <a:lnSpc>
                <a:spcPct val="115000"/>
              </a:lnSpc>
              <a:spcBef>
                <a:spcPts val="0"/>
              </a:spcBef>
              <a:buClr>
                <a:schemeClr val="dk1"/>
              </a:buClr>
              <a:buSzPct val="100000"/>
              <a:buFont typeface="Arial"/>
              <a:buChar char="○"/>
            </a:pPr>
            <a:r>
              <a:rPr lang="ko" sz="1100">
                <a:solidFill>
                  <a:schemeClr val="dk1"/>
                </a:solidFill>
              </a:rPr>
              <a:t>Security component에서 복호화 된 data를 protocol component에서 반복적으로 무의미한 command 전달 시 악의적 attack 으로 간주하여  closing a port(</a:t>
            </a:r>
            <a:r>
              <a:rPr lang="ko" sz="1100">
                <a:solidFill>
                  <a:srgbClr val="FF0000"/>
                </a:solidFill>
              </a:rPr>
              <a:t>Limit access tatic</a:t>
            </a:r>
            <a:r>
              <a:rPr lang="ko" sz="1100">
                <a:solidFill>
                  <a:schemeClr val="dk1"/>
                </a:solidFill>
              </a:rPr>
              <a:t>) 처리하여 system 보호함</a:t>
            </a:r>
          </a:p>
          <a:p>
            <a:pPr marL="787400" lvl="1" indent="-260350" rtl="0">
              <a:lnSpc>
                <a:spcPct val="115000"/>
              </a:lnSpc>
              <a:spcBef>
                <a:spcPts val="0"/>
              </a:spcBef>
              <a:buClr>
                <a:schemeClr val="dk1"/>
              </a:buClr>
              <a:buSzPct val="100000"/>
              <a:buFont typeface="Arial"/>
              <a:buChar char="○"/>
            </a:pPr>
            <a:r>
              <a:rPr lang="ko" sz="1100">
                <a:solidFill>
                  <a:schemeClr val="dk1"/>
                </a:solidFill>
              </a:rPr>
              <a:t>추가적으로 WIFI socket 이 외의 다른 통신 방식을 지원하기 위해서 transport 담당할 componet를 추가적으로 구성하여 다른 통신 방식 지원할 수 있도록 함</a:t>
            </a:r>
          </a:p>
          <a:p>
            <a:pPr marL="787400" lvl="1" indent="-260350" rtl="0">
              <a:lnSpc>
                <a:spcPct val="115000"/>
              </a:lnSpc>
              <a:spcBef>
                <a:spcPts val="0"/>
              </a:spcBef>
              <a:buClr>
                <a:schemeClr val="dk1"/>
              </a:buClr>
              <a:buSzPct val="100000"/>
              <a:buFont typeface="Arial"/>
              <a:buChar char="○"/>
            </a:pPr>
            <a:r>
              <a:rPr lang="ko" sz="1100">
                <a:solidFill>
                  <a:schemeClr val="dk1"/>
                </a:solidFill>
              </a:rPr>
              <a:t>이 transport component는 각 기기 간의 session 연결과 message 송수신을 담당</a:t>
            </a:r>
          </a:p>
          <a:p>
            <a:pPr marL="787400" lvl="1" indent="-260350" rtl="0">
              <a:lnSpc>
                <a:spcPct val="115000"/>
              </a:lnSpc>
              <a:spcBef>
                <a:spcPts val="0"/>
              </a:spcBef>
              <a:buClr>
                <a:schemeClr val="dk1"/>
              </a:buClr>
              <a:buSzPct val="100000"/>
              <a:buFont typeface="Arial"/>
              <a:buChar char="○"/>
            </a:pPr>
            <a:r>
              <a:rPr lang="ko" sz="1100">
                <a:solidFill>
                  <a:schemeClr val="dk1"/>
                </a:solidFill>
              </a:rPr>
              <a:t>수신 시 transport component에서 받은 message를 security component에서 복호화, porotocol component에서 의미 있는 단위로 나눠 service로 전달 </a:t>
            </a:r>
          </a:p>
          <a:p>
            <a:pPr marL="787400" lvl="1" indent="-260350" rtl="0">
              <a:lnSpc>
                <a:spcPct val="115000"/>
              </a:lnSpc>
              <a:spcBef>
                <a:spcPts val="0"/>
              </a:spcBef>
              <a:buClr>
                <a:schemeClr val="dk1"/>
              </a:buClr>
              <a:buSzPct val="100000"/>
              <a:buFont typeface="Arial"/>
              <a:buChar char="○"/>
            </a:pPr>
            <a:r>
              <a:rPr lang="ko" sz="1100">
                <a:solidFill>
                  <a:schemeClr val="dk1"/>
                </a:solidFill>
              </a:rPr>
              <a:t>해당 decomposition의 경우 적용 가능한 pattern에 대해서 검토했으나 적용 가능한 pattern보다는 QA를 지원하기 위한 component 추가를 통하여 decomposition 함</a:t>
            </a:r>
          </a:p>
          <a:p>
            <a:pPr marL="787400" lvl="1" indent="-260350" rtl="0">
              <a:lnSpc>
                <a:spcPct val="115000"/>
              </a:lnSpc>
              <a:spcBef>
                <a:spcPts val="0"/>
              </a:spcBef>
              <a:buClr>
                <a:schemeClr val="dk1"/>
              </a:buClr>
              <a:buSzPct val="100000"/>
              <a:buFont typeface="Arial"/>
              <a:buChar char="○"/>
            </a:pPr>
            <a:r>
              <a:rPr lang="ko" sz="1100">
                <a:solidFill>
                  <a:schemeClr val="dk1"/>
                </a:solidFill>
              </a:rPr>
              <a:t>component 추가와 함께 구조적으로 </a:t>
            </a:r>
            <a:r>
              <a:rPr lang="ko" sz="1100">
                <a:solidFill>
                  <a:srgbClr val="FF0000"/>
                </a:solidFill>
              </a:rPr>
              <a:t>Pipe &amp; Filter pattern</a:t>
            </a:r>
            <a:r>
              <a:rPr lang="ko" sz="1100">
                <a:solidFill>
                  <a:schemeClr val="dk1"/>
                </a:solidFill>
              </a:rPr>
              <a:t>을 적용하여 추후 새로운 security policy 적용이나 emerging protocol  적용하기 용이 하도록 design decision 함</a:t>
            </a:r>
          </a:p>
          <a:p>
            <a:pPr lvl="0" rtl="0">
              <a:lnSpc>
                <a:spcPct val="115000"/>
              </a:lnSpc>
              <a:spcBef>
                <a:spcPts val="0"/>
              </a:spcBef>
              <a:buClr>
                <a:schemeClr val="dk1"/>
              </a:buClr>
              <a:buFont typeface="Arial"/>
              <a:buNone/>
            </a:pPr>
            <a:endParaRPr sz="1100">
              <a:solidFill>
                <a:schemeClr val="dk1"/>
              </a:solidFill>
            </a:endParaRPr>
          </a:p>
          <a:p>
            <a:pPr marL="787400" lvl="1" indent="-260350" rtl="0">
              <a:lnSpc>
                <a:spcPct val="115000"/>
              </a:lnSpc>
              <a:spcBef>
                <a:spcPts val="0"/>
              </a:spcBef>
              <a:buClr>
                <a:schemeClr val="dk1"/>
              </a:buClr>
              <a:buSzPct val="100000"/>
              <a:buFont typeface="Arial"/>
              <a:buChar char="○"/>
            </a:pPr>
            <a:r>
              <a:rPr lang="ko" sz="1100">
                <a:solidFill>
                  <a:schemeClr val="dk1"/>
                </a:solidFill>
              </a:rPr>
              <a:t>Apply data security for making the robust system we applied the </a:t>
            </a:r>
            <a:r>
              <a:rPr lang="ko" sz="1100">
                <a:solidFill>
                  <a:srgbClr val="FF0000"/>
                </a:solidFill>
              </a:rPr>
              <a:t>Pipe &amp; Filter Pattern</a:t>
            </a:r>
            <a:r>
              <a:rPr lang="ko" sz="1100">
                <a:solidFill>
                  <a:schemeClr val="dk1"/>
                </a:solidFill>
              </a:rPr>
              <a:t> to achive it.</a:t>
            </a:r>
          </a:p>
          <a:p>
            <a:pPr marL="787400" lvl="1" indent="-260350" rtl="0">
              <a:spcBef>
                <a:spcPts val="0"/>
              </a:spcBef>
              <a:buClr>
                <a:schemeClr val="dk1"/>
              </a:buClr>
              <a:buSzPct val="100000"/>
              <a:buFont typeface="Arial"/>
              <a:buChar char="○"/>
            </a:pPr>
            <a:r>
              <a:rPr lang="ko" sz="1100">
                <a:solidFill>
                  <a:schemeClr val="dk1"/>
                </a:solidFill>
              </a:rPr>
              <a:t>Apply Transport component  for making the connection type(WIFI, BT etc) loosely couple with the system. In here to achive it we applied the </a:t>
            </a:r>
            <a:r>
              <a:rPr lang="ko" sz="1100">
                <a:solidFill>
                  <a:srgbClr val="FF0000"/>
                </a:solidFill>
              </a:rPr>
              <a:t>Pipe &amp; Filter Pattern</a:t>
            </a:r>
          </a:p>
        </p:txBody>
      </p:sp>
      <p:sp>
        <p:nvSpPr>
          <p:cNvPr id="127" name="Shape 12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15</a:t>
            </a:fld>
            <a:endParaRPr lang="ko"/>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926656" y="686421"/>
            <a:ext cx="5004900" cy="3427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p:txBody>
      </p:sp>
      <p:sp>
        <p:nvSpPr>
          <p:cNvPr id="155" name="Shape 15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17</a:t>
            </a:fld>
            <a:endParaRPr lang="k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926656" y="686421"/>
            <a:ext cx="5004900" cy="3427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457200" lvl="0" indent="-311150" rtl="0">
              <a:spcBef>
                <a:spcPts val="0"/>
              </a:spcBef>
              <a:buClr>
                <a:schemeClr val="dk1"/>
              </a:buClr>
              <a:buSzPct val="100000"/>
              <a:buFont typeface="Arial"/>
              <a:buChar char="●"/>
            </a:pPr>
            <a:r>
              <a:rPr lang="ko" sz="1300">
                <a:solidFill>
                  <a:schemeClr val="dk1"/>
                </a:solidFill>
              </a:rPr>
              <a:t>QA1(“</a:t>
            </a:r>
            <a:r>
              <a:rPr lang="ko" sz="1300" b="1" i="1">
                <a:solidFill>
                  <a:schemeClr val="accent1"/>
                </a:solidFill>
              </a:rPr>
              <a:t>Easy Node Registration/UnRegistration”</a:t>
            </a:r>
            <a:r>
              <a:rPr lang="ko" sz="1300">
                <a:solidFill>
                  <a:schemeClr val="dk1"/>
                </a:solidFill>
              </a:rPr>
              <a:t>)에서 도출된 Usability를 만족시키기 위하여 Node Registration/Unregistration 절차가 간단하고  복잡하지 않도록 IoT Service, Node/Terminal간의 상호작용을  간단하게 design해야 할 필요성이 있으며, 이를 위하여 </a:t>
            </a:r>
            <a:r>
              <a:rPr lang="ko" sz="1300" b="1" i="1">
                <a:solidFill>
                  <a:schemeClr val="dk1"/>
                </a:solidFill>
              </a:rPr>
              <a:t>Broker Pattern</a:t>
            </a:r>
            <a:r>
              <a:rPr lang="ko" sz="1300">
                <a:solidFill>
                  <a:schemeClr val="dk1"/>
                </a:solidFill>
              </a:rPr>
              <a:t>과 </a:t>
            </a:r>
            <a:r>
              <a:rPr lang="ko" sz="1300" b="1" i="1">
                <a:solidFill>
                  <a:schemeClr val="dk1"/>
                </a:solidFill>
              </a:rPr>
              <a:t>Publish-Subscribe Pattern</a:t>
            </a:r>
            <a:r>
              <a:rPr lang="ko" sz="1300">
                <a:solidFill>
                  <a:schemeClr val="dk1"/>
                </a:solidFill>
              </a:rPr>
              <a:t>을 alternatives로 검토 하였음.</a:t>
            </a:r>
          </a:p>
          <a:p>
            <a:pPr marL="457200" lvl="0" indent="-311150" rtl="0">
              <a:spcBef>
                <a:spcPts val="0"/>
              </a:spcBef>
              <a:buClr>
                <a:schemeClr val="dk1"/>
              </a:buClr>
              <a:buSzPct val="100000"/>
              <a:buFont typeface="Arial"/>
              <a:buChar char="●"/>
            </a:pPr>
            <a:r>
              <a:rPr lang="ko" sz="1300">
                <a:solidFill>
                  <a:schemeClr val="dk1"/>
                </a:solidFill>
              </a:rPr>
              <a:t>Publish-Subscribe Pattern의 경우 Less control over ordering of messages, delivery of message is not guaranteed등의 약점이 있으며, Broker Pattern의 경우 Terminal과 Node 상호작용 시에 직접적이 아닌 Broker를 통하여 상호작용을 하므로 Location Transparency의하여 상호작용 절차가 간단해 질 수 있는 장점이 있음.</a:t>
            </a:r>
          </a:p>
          <a:p>
            <a:pPr marL="457200" lvl="0" indent="-311150" rtl="0">
              <a:spcBef>
                <a:spcPts val="0"/>
              </a:spcBef>
              <a:buClr>
                <a:schemeClr val="dk1"/>
              </a:buClr>
              <a:buSzPct val="100000"/>
              <a:buFont typeface="Arial"/>
              <a:buChar char="●"/>
            </a:pPr>
            <a:r>
              <a:rPr lang="ko" sz="1300">
                <a:solidFill>
                  <a:schemeClr val="dk1"/>
                </a:solidFill>
              </a:rPr>
              <a:t>또한 Broker Pattern에서는 Broker에서 message ordering 및 guarantee of message delivery가 가능하므로 Level 1에서 적용된 Server-Client Pattern의 MEP(Message Exchange Pattern)과 함께 적용하는 것이 좀 더 효과적인 것으로 판단하여 </a:t>
            </a:r>
            <a:r>
              <a:rPr lang="ko" sz="1300" b="1">
                <a:solidFill>
                  <a:srgbClr val="FF0000"/>
                </a:solidFill>
              </a:rPr>
              <a:t>Broker Pattern</a:t>
            </a:r>
            <a:r>
              <a:rPr lang="ko" sz="1300">
                <a:solidFill>
                  <a:schemeClr val="dk1"/>
                </a:solidFill>
              </a:rPr>
              <a:t>을 적용하는 것으로 design decision 함.</a:t>
            </a:r>
          </a:p>
          <a:p>
            <a:pPr lvl="0" rtl="0">
              <a:spcBef>
                <a:spcPts val="0"/>
              </a:spcBef>
              <a:buNone/>
            </a:pPr>
            <a:endParaRPr/>
          </a:p>
        </p:txBody>
      </p:sp>
      <p:sp>
        <p:nvSpPr>
          <p:cNvPr id="164" name="Shape 164"/>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18</a:t>
            </a:fld>
            <a:endParaRPr lang="ko"/>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828675" y="2130427"/>
            <a:ext cx="939165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657350" y="3886200"/>
            <a:ext cx="77343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87C07194-33E3-479B-BC01-CBBD375FC71F}" type="datetime1">
              <a:rPr lang="ko-KR" altLang="en-US" smtClean="0"/>
              <a:t>2015-06-24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2473153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165682" y="4800600"/>
            <a:ext cx="6629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165682" y="612775"/>
            <a:ext cx="6629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165682" y="5367338"/>
            <a:ext cx="6629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AB26598D-2118-4AB6-B384-AC6BC0D956E0}" type="datetime1">
              <a:rPr lang="ko-KR" altLang="en-US" smtClean="0"/>
              <a:t>2015-06-24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68648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FFED094-FCFF-43BC-8C94-D895ECE02849}" type="datetime1">
              <a:rPr lang="ko-KR" altLang="en-US" smtClean="0"/>
              <a:t>2015-06-24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746273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010525" y="274640"/>
            <a:ext cx="2486025"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52450" y="274640"/>
            <a:ext cx="7273925"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70E8081-BBBD-47AF-8C31-5ACF4E40D54D}" type="datetime1">
              <a:rPr lang="ko-KR" altLang="en-US" smtClean="0"/>
              <a:t>2015-06-24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717004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5159741" y="6492888"/>
            <a:ext cx="729349" cy="365099"/>
          </a:xfrm>
          <a:prstGeom prst="rect">
            <a:avLst/>
          </a:prstGeom>
          <a:noFill/>
          <a:ln>
            <a:noFill/>
          </a:ln>
        </p:spPr>
        <p:txBody>
          <a:bodyPr lIns="79125" tIns="39550" rIns="79125" bIns="39550" anchor="ctr" anchorCtr="0">
            <a:noAutofit/>
          </a:bodyPr>
          <a:lstStyle>
            <a:lvl1pPr marL="0" marR="0" indent="0" algn="ctr" rtl="0">
              <a:lnSpc>
                <a:spcPct val="100000"/>
              </a:lnSpc>
              <a:spcBef>
                <a:spcPts val="0"/>
              </a:spcBef>
              <a:spcAft>
                <a:spcPts val="0"/>
              </a:spcAft>
              <a:buNone/>
              <a:defRPr sz="12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ko"/>
              <a:t>‹#›</a:t>
            </a:fld>
            <a:r>
              <a:rPr lang="ko"/>
              <a:t>/18</a:t>
            </a:r>
          </a:p>
        </p:txBody>
      </p:sp>
      <p:sp>
        <p:nvSpPr>
          <p:cNvPr id="36" name="Shape 36"/>
          <p:cNvSpPr txBox="1">
            <a:spLocks noGrp="1"/>
          </p:cNvSpPr>
          <p:nvPr>
            <p:ph type="title"/>
          </p:nvPr>
        </p:nvSpPr>
        <p:spPr>
          <a:xfrm>
            <a:off x="104038" y="57400"/>
            <a:ext cx="10849261" cy="472800"/>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spTree>
    <p:extLst>
      <p:ext uri="{BB962C8B-B14F-4D97-AF65-F5344CB8AC3E}">
        <p14:creationId xmlns:p14="http://schemas.microsoft.com/office/powerpoint/2010/main" val="601770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1052736"/>
            <a:ext cx="10513168" cy="5184575"/>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스타일을 편집합니다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fld id="{CA13D060-39C9-4C7F-A882-D5472901AC4A}" type="datetime1">
              <a:rPr lang="ko-KR" altLang="en-US" smtClean="0"/>
              <a:t>2015-06-24</a:t>
            </a:fld>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764705"/>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267916" y="260648"/>
            <a:ext cx="10585175"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
        <p:nvSpPr>
          <p:cNvPr id="9" name="제목 1"/>
          <p:cNvSpPr>
            <a:spLocks noGrp="1"/>
          </p:cNvSpPr>
          <p:nvPr>
            <p:ph type="title"/>
          </p:nvPr>
        </p:nvSpPr>
        <p:spPr>
          <a:xfrm>
            <a:off x="267916" y="274638"/>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30642627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52451" y="1052737"/>
            <a:ext cx="9944100" cy="1296144"/>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fld id="{3316A83D-23AB-4234-AC5C-46093F8EB0A1}" type="datetime1">
              <a:rPr lang="ko-KR" altLang="en-US" smtClean="0"/>
              <a:t>2015-06-24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
        <p:nvSpPr>
          <p:cNvPr id="7" name="순서도: 처리 6"/>
          <p:cNvSpPr/>
          <p:nvPr userDrawn="1"/>
        </p:nvSpPr>
        <p:spPr>
          <a:xfrm>
            <a:off x="521445" y="764705"/>
            <a:ext cx="10006111" cy="72008"/>
          </a:xfrm>
          <a:prstGeom prst="flowChartProcess">
            <a:avLst/>
          </a:prstGeom>
          <a:solidFill>
            <a:srgbClr val="92D05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521445" y="260648"/>
            <a:ext cx="10006111"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319478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72795" y="4406902"/>
            <a:ext cx="939165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72795" y="2906713"/>
            <a:ext cx="93916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B1A5E99E-AA02-41B4-BB1D-74DE2D386013}" type="datetime1">
              <a:rPr lang="ko-KR" altLang="en-US" smtClean="0"/>
              <a:t>2015-06-24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566543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52450"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616575"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990B3AEF-75EC-4610-AFAA-A8C0FAA5DA14}" type="datetime1">
              <a:rPr lang="ko-KR" altLang="en-US" smtClean="0"/>
              <a:t>2015-06-24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1538365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0" y="1535113"/>
            <a:ext cx="488189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552450" y="2174875"/>
            <a:ext cx="48818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612739" y="1535113"/>
            <a:ext cx="4883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612739" y="2174875"/>
            <a:ext cx="4883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FE25C85-EEB2-4DC7-B158-99F3D2235532}" type="datetime1">
              <a:rPr lang="ko-KR" altLang="en-US" smtClean="0"/>
              <a:t>2015-06-24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15113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D86968B3-31F0-415E-BEB8-6B84105FD3F4}" type="datetime1">
              <a:rPr lang="ko-KR" altLang="en-US" smtClean="0"/>
              <a:t>2015-06-24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63992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50B81D9-867D-42F2-89DE-057793A25ED7}" type="datetime1">
              <a:rPr lang="ko-KR" altLang="en-US" smtClean="0"/>
              <a:t>2015-06-24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07041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552451" y="273050"/>
            <a:ext cx="363504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319852" y="273052"/>
            <a:ext cx="617669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552451" y="1435102"/>
            <a:ext cx="363504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C75FB26-1353-43C3-8926-E3B6C285032B}" type="datetime1">
              <a:rPr lang="ko-KR" altLang="en-US" smtClean="0"/>
              <a:t>2015-06-24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1413895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52451" y="274638"/>
            <a:ext cx="99441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1" y="1600202"/>
            <a:ext cx="99441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552450" y="6356352"/>
            <a:ext cx="2578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00109-931A-4BDB-A186-FA4612DC394D}" type="datetime1">
              <a:rPr lang="ko-KR" altLang="en-US" smtClean="0"/>
              <a:t>2015-06-24</a:t>
            </a:fld>
            <a:endParaRPr lang="ko-KR" altLang="en-US"/>
          </a:p>
        </p:txBody>
      </p:sp>
      <p:sp>
        <p:nvSpPr>
          <p:cNvPr id="5" name="바닥글 개체 틀 4"/>
          <p:cNvSpPr>
            <a:spLocks noGrp="1"/>
          </p:cNvSpPr>
          <p:nvPr>
            <p:ph type="ftr" sz="quarter" idx="3"/>
          </p:nvPr>
        </p:nvSpPr>
        <p:spPr>
          <a:xfrm>
            <a:off x="3775076" y="6356352"/>
            <a:ext cx="34988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918451" y="6356352"/>
            <a:ext cx="2578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0627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comments" Target="../comments/commen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comments" Target="../comments/commen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64060" y="1844824"/>
            <a:ext cx="7920880" cy="936104"/>
          </a:xfrm>
          <a:solidFill>
            <a:schemeClr val="bg1">
              <a:lumMod val="85000"/>
            </a:schemeClr>
          </a:solidFill>
          <a:ln>
            <a:solidFill>
              <a:schemeClr val="bg1">
                <a:lumMod val="65000"/>
              </a:schemeClr>
            </a:solidFill>
          </a:ln>
        </p:spPr>
        <p:txBody>
          <a:bodyPr>
            <a:normAutofit/>
          </a:bodyPr>
          <a:lstStyle/>
          <a:p>
            <a:pPr lvl="0"/>
            <a:r>
              <a:rPr lang="ko" altLang="ko-KR" sz="3400" b="1" dirty="0"/>
              <a:t>Architecture of IoT </a:t>
            </a:r>
            <a:r>
              <a:rPr lang="ko" altLang="ko-KR" sz="3400" b="1" dirty="0" smtClean="0"/>
              <a:t>Platform</a:t>
            </a:r>
            <a:endParaRPr lang="ko-KR" altLang="en-US" sz="3400" dirty="0"/>
          </a:p>
        </p:txBody>
      </p:sp>
      <p:sp>
        <p:nvSpPr>
          <p:cNvPr id="3" name="부제목 2"/>
          <p:cNvSpPr>
            <a:spLocks noGrp="1"/>
          </p:cNvSpPr>
          <p:nvPr>
            <p:ph type="subTitle" idx="1"/>
          </p:nvPr>
        </p:nvSpPr>
        <p:spPr/>
        <p:txBody>
          <a:bodyPr/>
          <a:lstStyle/>
          <a:p>
            <a:r>
              <a:rPr lang="en-US" altLang="ko-KR" dirty="0" smtClean="0">
                <a:solidFill>
                  <a:schemeClr val="tx1"/>
                </a:solidFill>
              </a:rPr>
              <a:t>2015.06.26.</a:t>
            </a:r>
          </a:p>
          <a:p>
            <a:r>
              <a:rPr lang="en-US" altLang="ko-KR" dirty="0" smtClean="0">
                <a:solidFill>
                  <a:schemeClr val="tx1"/>
                </a:solidFill>
              </a:rPr>
              <a:t>Team 5</a:t>
            </a:r>
            <a:endParaRPr lang="ko-KR" altLang="en-US" dirty="0">
              <a:solidFill>
                <a:schemeClr val="tx1"/>
              </a:solidFill>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1</a:t>
            </a:fld>
            <a:endParaRPr lang="ko-KR" altLang="en-US"/>
          </a:p>
        </p:txBody>
      </p:sp>
    </p:spTree>
    <p:extLst>
      <p:ext uri="{BB962C8B-B14F-4D97-AF65-F5344CB8AC3E}">
        <p14:creationId xmlns:p14="http://schemas.microsoft.com/office/powerpoint/2010/main" val="1329469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10</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System </a:t>
            </a:r>
            <a:r>
              <a:rPr lang="en-US" altLang="ko-KR" dirty="0" smtClean="0"/>
              <a:t>Context</a:t>
            </a:r>
            <a:endParaRPr lang="ko-KR" altLang="en-US" dirty="0"/>
          </a:p>
        </p:txBody>
      </p:sp>
      <p:sp>
        <p:nvSpPr>
          <p:cNvPr id="5" name="Shape 52"/>
          <p:cNvSpPr/>
          <p:nvPr/>
        </p:nvSpPr>
        <p:spPr>
          <a:xfrm>
            <a:off x="2346148" y="5027989"/>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6" name="Shape 53"/>
          <p:cNvSpPr/>
          <p:nvPr/>
        </p:nvSpPr>
        <p:spPr>
          <a:xfrm>
            <a:off x="6454738" y="4984061"/>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sp>
        <p:nvSpPr>
          <p:cNvPr id="7" name="Shape 55"/>
          <p:cNvSpPr/>
          <p:nvPr/>
        </p:nvSpPr>
        <p:spPr>
          <a:xfrm>
            <a:off x="1708076" y="1302309"/>
            <a:ext cx="7632848" cy="2927699"/>
          </a:xfrm>
          <a:prstGeom prst="roundRect">
            <a:avLst>
              <a:gd name="adj" fmla="val 1666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endParaRPr b="1"/>
          </a:p>
        </p:txBody>
      </p:sp>
      <p:sp>
        <p:nvSpPr>
          <p:cNvPr id="9" name="Shape 57"/>
          <p:cNvSpPr/>
          <p:nvPr/>
        </p:nvSpPr>
        <p:spPr>
          <a:xfrm>
            <a:off x="4064760" y="1556792"/>
            <a:ext cx="1531747" cy="232133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Server</a:t>
            </a:r>
          </a:p>
        </p:txBody>
      </p:sp>
      <p:sp>
        <p:nvSpPr>
          <p:cNvPr id="11" name="Shape 59"/>
          <p:cNvSpPr txBox="1"/>
          <p:nvPr/>
        </p:nvSpPr>
        <p:spPr>
          <a:xfrm>
            <a:off x="7612732" y="1340768"/>
            <a:ext cx="14409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r>
              <a:rPr lang="ko" b="1" dirty="0"/>
              <a:t>Project scope </a:t>
            </a:r>
          </a:p>
        </p:txBody>
      </p:sp>
      <p:cxnSp>
        <p:nvCxnSpPr>
          <p:cNvPr id="13" name="Shape 61"/>
          <p:cNvCxnSpPr/>
          <p:nvPr/>
        </p:nvCxnSpPr>
        <p:spPr>
          <a:xfrm rot="5400000" flipH="1">
            <a:off x="5045760" y="3981412"/>
            <a:ext cx="1301699" cy="1155900"/>
          </a:xfrm>
          <a:prstGeom prst="bentConnector3">
            <a:avLst>
              <a:gd name="adj1" fmla="val 820"/>
            </a:avLst>
          </a:prstGeom>
          <a:noFill/>
          <a:ln w="19050" cap="flat" cmpd="sng">
            <a:solidFill>
              <a:srgbClr val="000000"/>
            </a:solidFill>
            <a:prstDash val="solid"/>
            <a:round/>
            <a:headEnd type="none" w="lg" len="lg"/>
            <a:tailEnd type="none" w="lg" len="lg"/>
          </a:ln>
        </p:spPr>
      </p:cxnSp>
      <p:sp>
        <p:nvSpPr>
          <p:cNvPr id="14" name="Shape 62"/>
          <p:cNvSpPr/>
          <p:nvPr/>
        </p:nvSpPr>
        <p:spPr>
          <a:xfrm>
            <a:off x="6358985" y="4856390"/>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cxnSp>
        <p:nvCxnSpPr>
          <p:cNvPr id="15" name="Shape 63"/>
          <p:cNvCxnSpPr>
            <a:stCxn id="19" idx="3"/>
          </p:cNvCxnSpPr>
          <p:nvPr/>
        </p:nvCxnSpPr>
        <p:spPr>
          <a:xfrm rot="10800000" flipH="1">
            <a:off x="3981661" y="3893584"/>
            <a:ext cx="513900" cy="1345500"/>
          </a:xfrm>
          <a:prstGeom prst="bentConnector2">
            <a:avLst/>
          </a:prstGeom>
          <a:noFill/>
          <a:ln w="19050" cap="flat" cmpd="sng">
            <a:solidFill>
              <a:srgbClr val="000000"/>
            </a:solidFill>
            <a:prstDash val="solid"/>
            <a:round/>
            <a:headEnd type="none" w="lg" len="lg"/>
            <a:tailEnd type="none" w="lg" len="lg"/>
          </a:ln>
        </p:spPr>
      </p:cxnSp>
      <p:sp>
        <p:nvSpPr>
          <p:cNvPr id="17" name="Shape 66"/>
          <p:cNvSpPr/>
          <p:nvPr/>
        </p:nvSpPr>
        <p:spPr>
          <a:xfrm>
            <a:off x="2436783" y="48852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18" name="Shape 67"/>
          <p:cNvSpPr/>
          <p:nvPr/>
        </p:nvSpPr>
        <p:spPr>
          <a:xfrm>
            <a:off x="6274561" y="47136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Node</a:t>
            </a:r>
          </a:p>
        </p:txBody>
      </p:sp>
      <p:sp>
        <p:nvSpPr>
          <p:cNvPr id="19" name="Shape 64"/>
          <p:cNvSpPr/>
          <p:nvPr/>
        </p:nvSpPr>
        <p:spPr>
          <a:xfrm>
            <a:off x="2540761" y="4742434"/>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20" name="Shape 68"/>
          <p:cNvSpPr txBox="1"/>
          <p:nvPr/>
        </p:nvSpPr>
        <p:spPr>
          <a:xfrm>
            <a:off x="2540760" y="4742437"/>
            <a:ext cx="1039523" cy="4152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dirty="0"/>
              <a:t>3rd party</a:t>
            </a:r>
          </a:p>
        </p:txBody>
      </p:sp>
      <p:sp>
        <p:nvSpPr>
          <p:cNvPr id="21" name="Shape 69"/>
          <p:cNvSpPr txBox="1"/>
          <p:nvPr/>
        </p:nvSpPr>
        <p:spPr>
          <a:xfrm>
            <a:off x="6274561" y="4713636"/>
            <a:ext cx="8952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a:t>vendors </a:t>
            </a:r>
          </a:p>
        </p:txBody>
      </p:sp>
      <p:sp>
        <p:nvSpPr>
          <p:cNvPr id="22" name="Shape 56"/>
          <p:cNvSpPr/>
          <p:nvPr/>
        </p:nvSpPr>
        <p:spPr>
          <a:xfrm>
            <a:off x="1996108" y="2276872"/>
            <a:ext cx="1440900" cy="864096"/>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cxnSp>
        <p:nvCxnSpPr>
          <p:cNvPr id="24" name="직선 연결선 23"/>
          <p:cNvCxnSpPr>
            <a:stCxn id="22" idx="3"/>
            <a:endCxn id="9" idx="1"/>
          </p:cNvCxnSpPr>
          <p:nvPr/>
        </p:nvCxnSpPr>
        <p:spPr>
          <a:xfrm>
            <a:off x="3437008" y="2708920"/>
            <a:ext cx="627752" cy="8539"/>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25" name="Shape 58"/>
          <p:cNvSpPr/>
          <p:nvPr/>
        </p:nvSpPr>
        <p:spPr>
          <a:xfrm>
            <a:off x="6172572" y="2852936"/>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Mail Box</a:t>
            </a:r>
          </a:p>
          <a:p>
            <a:pPr lvl="0" algn="ctr" rtl="0">
              <a:spcBef>
                <a:spcPts val="0"/>
              </a:spcBef>
              <a:buNone/>
            </a:pPr>
            <a:r>
              <a:rPr lang="en-US" altLang="ko" b="1" dirty="0" smtClean="0"/>
              <a:t>Node</a:t>
            </a:r>
            <a:endParaRPr lang="ko" b="1" dirty="0"/>
          </a:p>
        </p:txBody>
      </p:sp>
      <p:sp>
        <p:nvSpPr>
          <p:cNvPr id="26" name="Shape 58"/>
          <p:cNvSpPr/>
          <p:nvPr/>
        </p:nvSpPr>
        <p:spPr>
          <a:xfrm>
            <a:off x="6172572" y="1844824"/>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Home Security</a:t>
            </a:r>
          </a:p>
          <a:p>
            <a:pPr lvl="0" algn="ctr" rtl="0">
              <a:spcBef>
                <a:spcPts val="0"/>
              </a:spcBef>
              <a:buNone/>
            </a:pPr>
            <a:r>
              <a:rPr lang="en-US" altLang="ko" b="1" dirty="0" smtClean="0"/>
              <a:t>Node</a:t>
            </a:r>
            <a:endParaRPr lang="ko" b="1" dirty="0"/>
          </a:p>
        </p:txBody>
      </p:sp>
      <p:cxnSp>
        <p:nvCxnSpPr>
          <p:cNvPr id="32" name="직선 연결선 31"/>
          <p:cNvCxnSpPr>
            <a:stCxn id="26" idx="1"/>
          </p:cNvCxnSpPr>
          <p:nvPr/>
        </p:nvCxnSpPr>
        <p:spPr>
          <a:xfrm flipH="1">
            <a:off x="5596508" y="2267526"/>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25" idx="1"/>
          </p:cNvCxnSpPr>
          <p:nvPr/>
        </p:nvCxnSpPr>
        <p:spPr>
          <a:xfrm flipH="1">
            <a:off x="5596508" y="3275638"/>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88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Level 1 - Apply Server-Client pattern for loose coupling</a:t>
            </a:r>
          </a:p>
        </p:txBody>
      </p:sp>
      <p:sp>
        <p:nvSpPr>
          <p:cNvPr id="89" name="Shape 89"/>
          <p:cNvSpPr txBox="1"/>
          <p:nvPr/>
        </p:nvSpPr>
        <p:spPr>
          <a:xfrm>
            <a:off x="101591" y="505000"/>
            <a:ext cx="10429125" cy="1358099"/>
          </a:xfrm>
          <a:prstGeom prst="rect">
            <a:avLst/>
          </a:prstGeom>
          <a:noFill/>
          <a:ln>
            <a:noFill/>
          </a:ln>
        </p:spPr>
        <p:txBody>
          <a:bodyPr lIns="79125" tIns="79125" rIns="79125" bIns="79125" anchor="t" anchorCtr="0">
            <a:noAutofit/>
          </a:bodyPr>
          <a:lstStyle/>
          <a:p>
            <a:pPr lvl="0" rtl="0">
              <a:lnSpc>
                <a:spcPct val="115000"/>
              </a:lnSpc>
              <a:spcBef>
                <a:spcPts val="0"/>
              </a:spcBef>
              <a:buNone/>
            </a:pPr>
            <a:r>
              <a:rPr lang="ko" sz="1200" b="1">
                <a:solidFill>
                  <a:schemeClr val="dk1"/>
                </a:solidFill>
                <a:latin typeface="Malgun Gothic"/>
                <a:ea typeface="Malgun Gothic"/>
                <a:cs typeface="Malgun Gothic"/>
                <a:sym typeface="Malgun Gothic"/>
              </a:rPr>
              <a:t>Rationale </a:t>
            </a:r>
            <a:r>
              <a:rPr lang="ko" sz="1200">
                <a:solidFill>
                  <a:schemeClr val="dk1"/>
                </a:solidFill>
                <a:latin typeface="Malgun Gothic"/>
                <a:ea typeface="Malgun Gothic"/>
                <a:cs typeface="Malgun Gothic"/>
                <a:sym typeface="Malgun Gothic"/>
              </a:rPr>
              <a:t>:</a:t>
            </a:r>
          </a:p>
          <a:p>
            <a:pPr marL="850900" lvl="0" indent="-266700" rtl="0">
              <a:lnSpc>
                <a:spcPct val="115000"/>
              </a:lnSpc>
              <a:spcBef>
                <a:spcPts val="0"/>
              </a:spcBef>
              <a:buClr>
                <a:schemeClr val="dk1"/>
              </a:buClr>
              <a:buSzPct val="100000"/>
              <a:buFont typeface="Arial"/>
              <a:buChar char="●"/>
            </a:pPr>
            <a:r>
              <a:rPr lang="ko" sz="1200">
                <a:solidFill>
                  <a:schemeClr val="dk1"/>
                </a:solidFill>
              </a:rPr>
              <a:t>In view of </a:t>
            </a:r>
            <a:r>
              <a:rPr lang="ko" sz="1200" b="1">
                <a:solidFill>
                  <a:schemeClr val="dk1"/>
                </a:solidFill>
              </a:rPr>
              <a:t>SRP (Single Responsibility Principle)</a:t>
            </a:r>
            <a:r>
              <a:rPr lang="ko" sz="1200">
                <a:solidFill>
                  <a:schemeClr val="dk1"/>
                </a:solidFill>
              </a:rPr>
              <a:t>, we divided the responsibility (loose coupling) into three Elements (IoT Service, Node &amp; Terminal).</a:t>
            </a:r>
          </a:p>
          <a:p>
            <a:pPr marL="850900" lvl="0" indent="-266700" rtl="0">
              <a:lnSpc>
                <a:spcPct val="115000"/>
              </a:lnSpc>
              <a:spcBef>
                <a:spcPts val="0"/>
              </a:spcBef>
              <a:buClr>
                <a:schemeClr val="dk1"/>
              </a:buClr>
              <a:buSzPct val="100000"/>
              <a:buFont typeface="Arial"/>
              <a:buChar char="●"/>
            </a:pPr>
            <a:r>
              <a:rPr lang="ko" sz="1200" b="1">
                <a:solidFill>
                  <a:schemeClr val="dk1"/>
                </a:solidFill>
              </a:rPr>
              <a:t>Message Exchange Pattern (MEP)</a:t>
            </a:r>
            <a:r>
              <a:rPr lang="ko" sz="1200">
                <a:solidFill>
                  <a:schemeClr val="dk1"/>
                </a:solidFill>
              </a:rPr>
              <a:t> of </a:t>
            </a:r>
            <a:r>
              <a:rPr lang="ko" sz="1200" b="1">
                <a:solidFill>
                  <a:schemeClr val="dk1"/>
                </a:solidFill>
              </a:rPr>
              <a:t>Server-Client Pattern</a:t>
            </a:r>
            <a:r>
              <a:rPr lang="ko" sz="1200">
                <a:solidFill>
                  <a:schemeClr val="dk1"/>
                </a:solidFill>
              </a:rPr>
              <a:t> has been considered   for interaction between Elements.  In MEP, we have considered “</a:t>
            </a:r>
            <a:r>
              <a:rPr lang="ko" sz="1200" b="1">
                <a:solidFill>
                  <a:schemeClr val="dk1"/>
                </a:solidFill>
              </a:rPr>
              <a:t>Request-Response Pattern</a:t>
            </a:r>
            <a:r>
              <a:rPr lang="ko" sz="1200">
                <a:solidFill>
                  <a:schemeClr val="dk1"/>
                </a:solidFill>
              </a:rPr>
              <a:t>” over “One-Way Pattern” because “IoT Service” has to Response based on “Terminal”/”Node” Service Request.</a:t>
            </a:r>
          </a:p>
        </p:txBody>
      </p:sp>
      <p:pic>
        <p:nvPicPr>
          <p:cNvPr id="90" name="Shape 90"/>
          <p:cNvPicPr preferRelativeResize="0"/>
          <p:nvPr/>
        </p:nvPicPr>
        <p:blipFill rotWithShape="1">
          <a:blip r:embed="rId3">
            <a:alphaModFix/>
          </a:blip>
          <a:srcRect l="6183" t="5624" r="3816" b="6355"/>
          <a:stretch/>
        </p:blipFill>
        <p:spPr>
          <a:xfrm>
            <a:off x="2922838" y="1990663"/>
            <a:ext cx="5203324" cy="2881025"/>
          </a:xfrm>
          <a:prstGeom prst="rect">
            <a:avLst/>
          </a:prstGeom>
          <a:noFill/>
          <a:ln>
            <a:noFill/>
          </a:ln>
        </p:spPr>
      </p:pic>
      <p:pic>
        <p:nvPicPr>
          <p:cNvPr id="91" name="Shape 91"/>
          <p:cNvPicPr preferRelativeResize="0"/>
          <p:nvPr/>
        </p:nvPicPr>
        <p:blipFill>
          <a:blip r:embed="rId4">
            <a:alphaModFix/>
          </a:blip>
          <a:stretch>
            <a:fillRect/>
          </a:stretch>
        </p:blipFill>
        <p:spPr>
          <a:xfrm>
            <a:off x="316493" y="4999250"/>
            <a:ext cx="3369497" cy="1287024"/>
          </a:xfrm>
          <a:prstGeom prst="rect">
            <a:avLst/>
          </a:prstGeom>
          <a:noFill/>
          <a:ln>
            <a:noFill/>
          </a:ln>
        </p:spPr>
      </p:pic>
    </p:spTree>
    <p:extLst>
      <p:ext uri="{BB962C8B-B14F-4D97-AF65-F5344CB8AC3E}">
        <p14:creationId xmlns:p14="http://schemas.microsoft.com/office/powerpoint/2010/main" val="208278596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a:spcBef>
                <a:spcPts val="0"/>
              </a:spcBef>
              <a:buNone/>
            </a:pPr>
            <a:r>
              <a:rPr lang="ko" sz="1800" b="1">
                <a:solidFill>
                  <a:schemeClr val="dk1"/>
                </a:solidFill>
              </a:rPr>
              <a:t>Architecture Design - Level 1 - Responsibility Catalog </a:t>
            </a:r>
          </a:p>
        </p:txBody>
      </p:sp>
      <p:graphicFrame>
        <p:nvGraphicFramePr>
          <p:cNvPr id="98" name="Shape 98"/>
          <p:cNvGraphicFramePr/>
          <p:nvPr/>
        </p:nvGraphicFramePr>
        <p:xfrm>
          <a:off x="371200" y="958175"/>
          <a:ext cx="10383692" cy="2560170"/>
        </p:xfrm>
        <a:graphic>
          <a:graphicData uri="http://schemas.openxmlformats.org/drawingml/2006/table">
            <a:tbl>
              <a:tblPr>
                <a:noFill/>
              </a:tblPr>
              <a:tblGrid>
                <a:gridCol w="2565503"/>
                <a:gridCol w="7818189"/>
              </a:tblGrid>
              <a:tr h="365725">
                <a:tc>
                  <a:txBody>
                    <a:bodyPr/>
                    <a:lstStyle/>
                    <a:p>
                      <a:pPr algn="ctr" rtl="0">
                        <a:spcBef>
                          <a:spcPts val="0"/>
                        </a:spcBef>
                        <a:buNone/>
                      </a:pPr>
                      <a:r>
                        <a:rPr lang="ko" sz="1200" b="1">
                          <a:solidFill>
                            <a:schemeClr val="dk1"/>
                          </a:solidFill>
                        </a:rPr>
                        <a:t>Associated</a:t>
                      </a:r>
                    </a:p>
                    <a:p>
                      <a:pPr algn="ctr" rtl="0">
                        <a:spcBef>
                          <a:spcPts val="0"/>
                        </a:spcBef>
                        <a:buNone/>
                      </a:pPr>
                      <a:r>
                        <a:rPr lang="ko" sz="1200" b="1">
                          <a:solidFill>
                            <a:schemeClr val="dk1"/>
                          </a:solidFill>
                        </a:rPr>
                        <a:t>Drawings:</a:t>
                      </a:r>
                    </a:p>
                    <a:p>
                      <a:pPr lvl="0" algn="ctr" rtl="0">
                        <a:spcBef>
                          <a:spcPts val="0"/>
                        </a:spcBef>
                        <a:buNone/>
                      </a:pPr>
                      <a:r>
                        <a:rPr lang="ko" sz="1200" b="1">
                          <a:solidFill>
                            <a:schemeClr val="dk1"/>
                          </a:solidFill>
                        </a:rPr>
                        <a:t>Figure 1</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a:solidFill>
                            <a:schemeClr val="dk1"/>
                          </a:solidFill>
                        </a:rPr>
                        <a:t>Terminal</a:t>
                      </a:r>
                    </a:p>
                  </a:txBody>
                  <a:tcPr marL="101983" marR="101983" marT="91425" marB="91425"/>
                </a:tc>
                <a:tc>
                  <a:txBody>
                    <a:bodyPr/>
                    <a:lstStyle/>
                    <a:p>
                      <a:pPr lvl="0" rtl="0">
                        <a:spcBef>
                          <a:spcPts val="0"/>
                        </a:spcBef>
                        <a:buNone/>
                      </a:pPr>
                      <a:r>
                        <a:rPr lang="ko" sz="120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
        <p:nvSpPr>
          <p:cNvPr id="99" name="Shape 99"/>
          <p:cNvSpPr txBox="1"/>
          <p:nvPr/>
        </p:nvSpPr>
        <p:spPr>
          <a:xfrm>
            <a:off x="350055" y="658297"/>
            <a:ext cx="10481686" cy="300000"/>
          </a:xfrm>
          <a:prstGeom prst="rect">
            <a:avLst/>
          </a:prstGeom>
          <a:noFill/>
          <a:ln>
            <a:noFill/>
          </a:ln>
        </p:spPr>
        <p:txBody>
          <a:bodyPr lIns="91425" tIns="91425" rIns="91425" bIns="91425" anchor="t" anchorCtr="0">
            <a:noAutofit/>
          </a:bodyPr>
          <a:lstStyle/>
          <a:p>
            <a:pPr>
              <a:spcBef>
                <a:spcPts val="0"/>
              </a:spcBef>
              <a:buNone/>
            </a:pPr>
            <a:r>
              <a:rPr lang="ko" b="1"/>
              <a:t>Table 1.1. Element Responsibility Catalog for the First-Level Decomposition</a:t>
            </a:r>
          </a:p>
        </p:txBody>
      </p:sp>
    </p:spTree>
    <p:extLst>
      <p:ext uri="{BB962C8B-B14F-4D97-AF65-F5344CB8AC3E}">
        <p14:creationId xmlns:p14="http://schemas.microsoft.com/office/powerpoint/2010/main" val="2939276330"/>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Level 2 - Apply Layered Architecture Pattern For QA6 </a:t>
            </a:r>
          </a:p>
        </p:txBody>
      </p:sp>
      <p:sp>
        <p:nvSpPr>
          <p:cNvPr id="105" name="Shape 105"/>
          <p:cNvSpPr txBox="1">
            <a:spLocks noGrp="1"/>
          </p:cNvSpPr>
          <p:nvPr>
            <p:ph type="body" idx="4294967295"/>
          </p:nvPr>
        </p:nvSpPr>
        <p:spPr>
          <a:xfrm>
            <a:off x="138294" y="289550"/>
            <a:ext cx="10695924" cy="2381700"/>
          </a:xfrm>
          <a:prstGeom prst="rect">
            <a:avLst/>
          </a:prstGeom>
          <a:noFill/>
          <a:ln>
            <a:noFill/>
          </a:ln>
        </p:spPr>
        <p:txBody>
          <a:bodyPr lIns="91425" tIns="91425" rIns="91425" bIns="91425" anchor="ctr" anchorCtr="0">
            <a:noAutofit/>
          </a:bodyPr>
          <a:lstStyle/>
          <a:p>
            <a:pPr lvl="0" rtl="0">
              <a:spcBef>
                <a:spcPts val="0"/>
              </a:spcBef>
              <a:buNone/>
            </a:pPr>
            <a:r>
              <a:rPr lang="ko" sz="1200" b="1">
                <a:solidFill>
                  <a:schemeClr val="dk1"/>
                </a:solidFill>
              </a:rPr>
              <a:t>Rationale</a:t>
            </a:r>
            <a:r>
              <a:rPr lang="ko" sz="1200">
                <a:solidFill>
                  <a:schemeClr val="dk1"/>
                </a:solidFill>
              </a:rPr>
              <a:t>: </a:t>
            </a:r>
          </a:p>
          <a:p>
            <a:pPr marL="393700" lvl="0" indent="-260350" rtl="0">
              <a:lnSpc>
                <a:spcPct val="130000"/>
              </a:lnSpc>
              <a:spcBef>
                <a:spcPts val="0"/>
              </a:spcBef>
              <a:spcAft>
                <a:spcPts val="600"/>
              </a:spcAft>
              <a:buClr>
                <a:schemeClr val="dk1"/>
              </a:buClr>
              <a:buSzPct val="100000"/>
              <a:buFont typeface="Arial"/>
              <a:buChar char="●"/>
            </a:pPr>
            <a:r>
              <a:rPr lang="ko" sz="1100">
                <a:solidFill>
                  <a:schemeClr val="dk1"/>
                </a:solidFill>
              </a:rPr>
              <a:t>In Level-2 we have decomposed the elements further by considering the QA6 (Extensibility).</a:t>
            </a:r>
          </a:p>
          <a:p>
            <a:pPr marL="393700" lvl="0" indent="-260350" rtl="0">
              <a:lnSpc>
                <a:spcPct val="130000"/>
              </a:lnSpc>
              <a:spcBef>
                <a:spcPts val="0"/>
              </a:spcBef>
              <a:spcAft>
                <a:spcPts val="600"/>
              </a:spcAft>
              <a:buClr>
                <a:schemeClr val="dk1"/>
              </a:buClr>
              <a:buSzPct val="100000"/>
              <a:buFont typeface="Arial"/>
              <a:buChar char="●"/>
            </a:pPr>
            <a:r>
              <a:rPr lang="ko" sz="1100">
                <a:solidFill>
                  <a:schemeClr val="dk1"/>
                </a:solidFill>
              </a:rPr>
              <a:t>In Level-1 “</a:t>
            </a:r>
            <a:r>
              <a:rPr lang="ko" sz="1100" b="1">
                <a:solidFill>
                  <a:schemeClr val="dk1"/>
                </a:solidFill>
              </a:rPr>
              <a:t>Request-Response Pattern</a:t>
            </a:r>
            <a:r>
              <a:rPr lang="ko" sz="1100">
                <a:solidFill>
                  <a:schemeClr val="dk1"/>
                </a:solidFill>
              </a:rPr>
              <a:t>”, abstracting the external relationship, here applied “</a:t>
            </a:r>
            <a:r>
              <a:rPr lang="ko" sz="1100" b="1">
                <a:solidFill>
                  <a:schemeClr val="dk1"/>
                </a:solidFill>
              </a:rPr>
              <a:t>Layered Pattern</a:t>
            </a:r>
            <a:r>
              <a:rPr lang="ko" sz="1100">
                <a:solidFill>
                  <a:schemeClr val="dk1"/>
                </a:solidFill>
              </a:rPr>
              <a:t>” where “Handler” will interact with respective Elements Services (Internal relationship) whereas; same Handler will do External Elements Interactions.</a:t>
            </a:r>
          </a:p>
          <a:p>
            <a:pPr marL="393700" lvl="0" indent="-260350" rtl="0">
              <a:lnSpc>
                <a:spcPct val="130000"/>
              </a:lnSpc>
              <a:spcBef>
                <a:spcPts val="0"/>
              </a:spcBef>
              <a:spcAft>
                <a:spcPts val="600"/>
              </a:spcAft>
              <a:buClr>
                <a:schemeClr val="dk1"/>
              </a:buClr>
              <a:buSzPct val="100000"/>
              <a:buFont typeface="Arial"/>
              <a:buChar char="●"/>
            </a:pPr>
            <a:r>
              <a:rPr lang="ko" sz="1100">
                <a:solidFill>
                  <a:schemeClr val="dk1"/>
                </a:solidFill>
              </a:rPr>
              <a:t>Handler will be in Library form (Hide the Data Marshaling/Un-marshaling &amp; Security) for Message External Interaction (Protocol based), with this ensuring the ease of development for Node &amp; Terminal   </a:t>
            </a:r>
          </a:p>
          <a:p>
            <a:pPr marL="457200" lvl="0" indent="0">
              <a:lnSpc>
                <a:spcPct val="130000"/>
              </a:lnSpc>
              <a:spcBef>
                <a:spcPts val="0"/>
              </a:spcBef>
              <a:spcAft>
                <a:spcPts val="600"/>
              </a:spcAft>
              <a:buNone/>
            </a:pPr>
            <a:endParaRPr sz="1200" b="1"/>
          </a:p>
        </p:txBody>
      </p:sp>
      <p:pic>
        <p:nvPicPr>
          <p:cNvPr id="106" name="Shape 106"/>
          <p:cNvPicPr preferRelativeResize="0"/>
          <p:nvPr/>
        </p:nvPicPr>
        <p:blipFill>
          <a:blip r:embed="rId3">
            <a:alphaModFix/>
          </a:blip>
          <a:stretch>
            <a:fillRect/>
          </a:stretch>
        </p:blipFill>
        <p:spPr>
          <a:xfrm>
            <a:off x="2441015" y="2022700"/>
            <a:ext cx="6175308" cy="4303100"/>
          </a:xfrm>
          <a:prstGeom prst="rect">
            <a:avLst/>
          </a:prstGeom>
          <a:noFill/>
          <a:ln>
            <a:noFill/>
          </a:ln>
        </p:spPr>
      </p:pic>
      <p:pic>
        <p:nvPicPr>
          <p:cNvPr id="107" name="Shape 107"/>
          <p:cNvPicPr preferRelativeResize="0"/>
          <p:nvPr/>
        </p:nvPicPr>
        <p:blipFill>
          <a:blip r:embed="rId4">
            <a:alphaModFix/>
          </a:blip>
          <a:stretch>
            <a:fillRect/>
          </a:stretch>
        </p:blipFill>
        <p:spPr>
          <a:xfrm>
            <a:off x="138294" y="5465700"/>
            <a:ext cx="2693194" cy="1219200"/>
          </a:xfrm>
          <a:prstGeom prst="rect">
            <a:avLst/>
          </a:prstGeom>
          <a:noFill/>
          <a:ln>
            <a:noFill/>
          </a:ln>
        </p:spPr>
      </p:pic>
    </p:spTree>
    <p:extLst>
      <p:ext uri="{BB962C8B-B14F-4D97-AF65-F5344CB8AC3E}">
        <p14:creationId xmlns:p14="http://schemas.microsoft.com/office/powerpoint/2010/main" val="4199717502"/>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Level 2 - Responsibility Catalog </a:t>
            </a:r>
          </a:p>
        </p:txBody>
      </p:sp>
      <p:graphicFrame>
        <p:nvGraphicFramePr>
          <p:cNvPr id="114" name="Shape 114"/>
          <p:cNvGraphicFramePr/>
          <p:nvPr/>
        </p:nvGraphicFramePr>
        <p:xfrm>
          <a:off x="371200" y="958175"/>
          <a:ext cx="10383692" cy="201156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a:solidFill>
                            <a:schemeClr val="dk1"/>
                          </a:solidFill>
                        </a:rPr>
                        <a:t>Associated</a:t>
                      </a:r>
                    </a:p>
                    <a:p>
                      <a:pPr lvl="0" algn="ctr" rtl="0">
                        <a:spcBef>
                          <a:spcPts val="0"/>
                        </a:spcBef>
                        <a:buNone/>
                      </a:pPr>
                      <a:r>
                        <a:rPr lang="ko" sz="1200" b="1">
                          <a:solidFill>
                            <a:schemeClr val="dk1"/>
                          </a:solidFill>
                        </a:rPr>
                        <a:t>Drawings:</a:t>
                      </a:r>
                    </a:p>
                    <a:p>
                      <a:pPr lvl="0" algn="ctr" rtl="0">
                        <a:spcBef>
                          <a:spcPts val="0"/>
                        </a:spcBef>
                        <a:buNone/>
                      </a:pPr>
                      <a:r>
                        <a:rPr lang="ko" sz="1200" b="1">
                          <a:solidFill>
                            <a:schemeClr val="dk1"/>
                          </a:solidFill>
                        </a:rPr>
                        <a:t>Figure 2</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Responsible for Process core operation apart from external data communication</a:t>
                      </a:r>
                    </a:p>
                  </a:txBody>
                  <a:tcPr marL="101983" marR="101983" marT="91425" marB="91425"/>
                </a:tc>
              </a:tr>
              <a:tr h="315100">
                <a:tc>
                  <a:txBody>
                    <a:bodyPr/>
                    <a:lstStyle/>
                    <a:p>
                      <a:pPr lvl="0" rtl="0">
                        <a:spcBef>
                          <a:spcPts val="0"/>
                        </a:spcBef>
                        <a:buNone/>
                      </a:pPr>
                      <a:r>
                        <a:rPr lang="ko" sz="1200"/>
                        <a:t>Handler</a:t>
                      </a:r>
                    </a:p>
                  </a:txBody>
                  <a:tcPr marL="101983" marR="101983" marT="91425" marB="91425"/>
                </a:tc>
                <a:tc>
                  <a:txBody>
                    <a:bodyPr/>
                    <a:lstStyle/>
                    <a:p>
                      <a:pPr lvl="0" rtl="0">
                        <a:spcBef>
                          <a:spcPts val="0"/>
                        </a:spcBef>
                        <a:buNone/>
                      </a:pPr>
                      <a:r>
                        <a:rPr lang="ko" sz="1200"/>
                        <a:t>Externaly, Handler is responsible for data communication with other device.</a:t>
                      </a:r>
                    </a:p>
                    <a:p>
                      <a:pPr lvl="0" rtl="0">
                        <a:spcBef>
                          <a:spcPts val="0"/>
                        </a:spcBef>
                        <a:buNone/>
                      </a:pPr>
                      <a:r>
                        <a:rPr lang="ko" sz="1200"/>
                        <a:t>Internaly, Handling the data communication via own defined protocol.</a:t>
                      </a:r>
                    </a:p>
                  </a:txBody>
                  <a:tcPr marL="101983" marR="101983" marT="91425" marB="91425"/>
                </a:tc>
              </a:tr>
            </a:tbl>
          </a:graphicData>
        </a:graphic>
      </p:graphicFrame>
      <p:sp>
        <p:nvSpPr>
          <p:cNvPr id="115" name="Shape 115"/>
          <p:cNvSpPr txBox="1"/>
          <p:nvPr/>
        </p:nvSpPr>
        <p:spPr>
          <a:xfrm>
            <a:off x="350055" y="658297"/>
            <a:ext cx="10481686" cy="300000"/>
          </a:xfrm>
          <a:prstGeom prst="rect">
            <a:avLst/>
          </a:prstGeom>
          <a:noFill/>
          <a:ln>
            <a:noFill/>
          </a:ln>
        </p:spPr>
        <p:txBody>
          <a:bodyPr lIns="91425" tIns="91425" rIns="91425" bIns="91425" anchor="t" anchorCtr="0">
            <a:noAutofit/>
          </a:bodyPr>
          <a:lstStyle/>
          <a:p>
            <a:pPr lvl="0" rtl="0">
              <a:spcBef>
                <a:spcPts val="0"/>
              </a:spcBef>
              <a:buNone/>
            </a:pPr>
            <a:r>
              <a:rPr lang="ko" b="1"/>
              <a:t>Table 2.1. Element Responsibility Catalog for the Second-Level Decomposition</a:t>
            </a:r>
          </a:p>
        </p:txBody>
      </p:sp>
    </p:spTree>
    <p:extLst>
      <p:ext uri="{BB962C8B-B14F-4D97-AF65-F5344CB8AC3E}">
        <p14:creationId xmlns:p14="http://schemas.microsoft.com/office/powerpoint/2010/main" val="186749926"/>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p:nvPr/>
        </p:nvSpPr>
        <p:spPr>
          <a:xfrm>
            <a:off x="216050" y="530226"/>
            <a:ext cx="10616900" cy="1819200"/>
          </a:xfrm>
          <a:prstGeom prst="rect">
            <a:avLst/>
          </a:prstGeom>
          <a:noFill/>
          <a:ln>
            <a:noFill/>
          </a:ln>
        </p:spPr>
        <p:txBody>
          <a:bodyPr lIns="79125" tIns="79125" rIns="79125" bIns="79125" anchor="t" anchorCtr="0">
            <a:noAutofit/>
          </a:bodyPr>
          <a:lstStyle/>
          <a:p>
            <a:pPr lvl="0" rtl="0">
              <a:spcBef>
                <a:spcPts val="0"/>
              </a:spcBef>
              <a:buNone/>
            </a:pPr>
            <a:r>
              <a:rPr lang="ko" sz="1200" b="1"/>
              <a:t>Rationale</a:t>
            </a:r>
            <a:r>
              <a:rPr lang="ko" sz="1200"/>
              <a:t>: </a:t>
            </a:r>
          </a:p>
          <a:p>
            <a:pPr marL="393700" lvl="0" indent="-266700" rtl="0">
              <a:spcBef>
                <a:spcPts val="0"/>
              </a:spcBef>
              <a:buClr>
                <a:srgbClr val="000000"/>
              </a:buClr>
              <a:buSzPct val="109090"/>
              <a:buFont typeface="Arial"/>
              <a:buChar char="●"/>
            </a:pPr>
            <a:r>
              <a:rPr lang="ko" sz="1100">
                <a:solidFill>
                  <a:schemeClr val="dk1"/>
                </a:solidFill>
              </a:rPr>
              <a:t>In level-3 decompose further by considering the QA3 (Security) &amp; QA7 (Modifiability)</a:t>
            </a:r>
          </a:p>
          <a:p>
            <a:pPr marL="393700" lvl="0" indent="-260350" algn="l" rtl="0">
              <a:lnSpc>
                <a:spcPct val="115000"/>
              </a:lnSpc>
              <a:spcBef>
                <a:spcPts val="0"/>
              </a:spcBef>
              <a:buClr>
                <a:schemeClr val="dk1"/>
              </a:buClr>
              <a:buSzPct val="100000"/>
              <a:buFont typeface="Arial"/>
              <a:buChar char="●"/>
            </a:pPr>
            <a:r>
              <a:rPr lang="ko" sz="1100">
                <a:solidFill>
                  <a:schemeClr val="dk1"/>
                </a:solidFill>
              </a:rPr>
              <a:t>In Level-2, Handler component is made responsible for message send &amp; receive from each Elements.</a:t>
            </a:r>
          </a:p>
          <a:p>
            <a:pPr marL="393700" lvl="0" indent="-266700" rtl="0">
              <a:lnSpc>
                <a:spcPct val="115000"/>
              </a:lnSpc>
              <a:spcBef>
                <a:spcPts val="0"/>
              </a:spcBef>
              <a:buClr>
                <a:srgbClr val="000000"/>
              </a:buClr>
              <a:buSzPct val="109090"/>
              <a:buFont typeface="Arial"/>
              <a:buChar char="●"/>
            </a:pPr>
            <a:r>
              <a:rPr lang="ko" sz="1100">
                <a:solidFill>
                  <a:schemeClr val="dk1"/>
                </a:solidFill>
              </a:rPr>
              <a:t>Handler decomposed further into security (</a:t>
            </a:r>
            <a:r>
              <a:rPr lang="ko" sz="1100" b="1">
                <a:solidFill>
                  <a:schemeClr val="dk1"/>
                </a:solidFill>
              </a:rPr>
              <a:t>Encrypt data tatic</a:t>
            </a:r>
            <a:r>
              <a:rPr lang="ko" sz="1100">
                <a:solidFill>
                  <a:schemeClr val="dk1"/>
                </a:solidFill>
              </a:rPr>
              <a:t> applied) component for making the robust secure system.</a:t>
            </a:r>
          </a:p>
          <a:p>
            <a:pPr marL="393700" lvl="0" indent="-266700" rtl="0">
              <a:spcBef>
                <a:spcPts val="0"/>
              </a:spcBef>
              <a:buClr>
                <a:srgbClr val="000000"/>
              </a:buClr>
              <a:buSzPct val="109090"/>
              <a:buFont typeface="Arial"/>
              <a:buChar char="●"/>
            </a:pPr>
            <a:r>
              <a:rPr lang="ko" sz="1100">
                <a:solidFill>
                  <a:schemeClr val="dk1"/>
                </a:solidFill>
              </a:rPr>
              <a:t>Handler decomposed further into Transport component for making the connection type(Socket) (WIFI, BT etc) loosely couple with the system.</a:t>
            </a:r>
          </a:p>
          <a:p>
            <a:pPr marL="393700" lvl="0" indent="-260350" rtl="0">
              <a:lnSpc>
                <a:spcPct val="115000"/>
              </a:lnSpc>
              <a:spcBef>
                <a:spcPts val="0"/>
              </a:spcBef>
              <a:buClr>
                <a:schemeClr val="dk1"/>
              </a:buClr>
              <a:buSzPct val="157142"/>
              <a:buFont typeface="Arial"/>
              <a:buChar char="●"/>
            </a:pPr>
            <a:r>
              <a:rPr lang="ko" sz="700">
                <a:solidFill>
                  <a:schemeClr val="dk1"/>
                </a:solidFill>
                <a:latin typeface="Times New Roman"/>
                <a:ea typeface="Times New Roman"/>
                <a:cs typeface="Times New Roman"/>
                <a:sym typeface="Times New Roman"/>
              </a:rPr>
              <a:t> </a:t>
            </a:r>
            <a:r>
              <a:rPr lang="ko" sz="1100">
                <a:solidFill>
                  <a:schemeClr val="dk1"/>
                </a:solidFill>
              </a:rPr>
              <a:t>Protocol component will do the data formatting (Marshaling/Un-marshaling)</a:t>
            </a:r>
          </a:p>
          <a:p>
            <a:pPr marL="393700" lvl="0" indent="-266700" rtl="0">
              <a:spcBef>
                <a:spcPts val="0"/>
              </a:spcBef>
              <a:buClr>
                <a:srgbClr val="000000"/>
              </a:buClr>
              <a:buSzPct val="109090"/>
              <a:buFont typeface="Arial"/>
              <a:buChar char="●"/>
            </a:pPr>
            <a:r>
              <a:rPr lang="ko" sz="1100">
                <a:solidFill>
                  <a:schemeClr val="dk1"/>
                </a:solidFill>
              </a:rPr>
              <a:t>By applying the component additional structurally </a:t>
            </a:r>
            <a:r>
              <a:rPr lang="ko" sz="1100" b="1">
                <a:solidFill>
                  <a:schemeClr val="dk1"/>
                </a:solidFill>
              </a:rPr>
              <a:t>Pipe &amp; Filter pattern</a:t>
            </a:r>
            <a:r>
              <a:rPr lang="ko" sz="1100">
                <a:solidFill>
                  <a:schemeClr val="dk1"/>
                </a:solidFill>
              </a:rPr>
              <a:t>, to design decision to be easier to apply future of the new security policy applied and emerging protocol additions.</a:t>
            </a:r>
          </a:p>
          <a:p>
            <a:pPr rtl="0">
              <a:spcBef>
                <a:spcPts val="0"/>
              </a:spcBef>
              <a:buNone/>
            </a:pPr>
            <a:endParaRPr sz="1200"/>
          </a:p>
          <a:p>
            <a:pPr lvl="0" rtl="0">
              <a:spcBef>
                <a:spcPts val="0"/>
              </a:spcBef>
              <a:buNone/>
            </a:pPr>
            <a:endParaRPr sz="1200"/>
          </a:p>
          <a:p>
            <a:pPr rtl="0">
              <a:spcBef>
                <a:spcPts val="0"/>
              </a:spcBef>
              <a:buNone/>
            </a:pPr>
            <a:endParaRPr sz="1200">
              <a:solidFill>
                <a:srgbClr val="FF0000"/>
              </a:solidFill>
            </a:endParaRPr>
          </a:p>
          <a:p>
            <a:pPr rtl="0">
              <a:spcBef>
                <a:spcPts val="0"/>
              </a:spcBef>
              <a:buNone/>
            </a:pPr>
            <a:endParaRPr sz="1200">
              <a:solidFill>
                <a:srgbClr val="FF0000"/>
              </a:solidFill>
            </a:endParaRPr>
          </a:p>
          <a:p>
            <a:pPr rtl="0">
              <a:spcBef>
                <a:spcPts val="0"/>
              </a:spcBef>
              <a:buNone/>
            </a:pPr>
            <a:endParaRPr sz="1200">
              <a:solidFill>
                <a:srgbClr val="FF0000"/>
              </a:solidFill>
            </a:endParaRPr>
          </a:p>
          <a:p>
            <a:pPr lvl="0" rtl="0">
              <a:spcBef>
                <a:spcPts val="0"/>
              </a:spcBef>
              <a:buNone/>
            </a:pPr>
            <a:endParaRPr sz="1200">
              <a:solidFill>
                <a:srgbClr val="FF0000"/>
              </a:solidFill>
            </a:endParaRPr>
          </a:p>
        </p:txBody>
      </p:sp>
      <p:sp>
        <p:nvSpPr>
          <p:cNvPr id="121" name="Shape 121"/>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Level 3 - </a:t>
            </a:r>
            <a:r>
              <a:rPr lang="ko" b="1">
                <a:solidFill>
                  <a:schemeClr val="dk1"/>
                </a:solidFill>
              </a:rPr>
              <a:t>Add component and Apply Pipe &amp; Filter pattern for QA3,QA7 </a:t>
            </a:r>
          </a:p>
        </p:txBody>
      </p:sp>
      <p:pic>
        <p:nvPicPr>
          <p:cNvPr id="122" name="Shape 122"/>
          <p:cNvPicPr preferRelativeResize="0"/>
          <p:nvPr/>
        </p:nvPicPr>
        <p:blipFill>
          <a:blip r:embed="rId3">
            <a:alphaModFix/>
          </a:blip>
          <a:stretch>
            <a:fillRect/>
          </a:stretch>
        </p:blipFill>
        <p:spPr>
          <a:xfrm>
            <a:off x="1066355" y="2349426"/>
            <a:ext cx="8924611" cy="4403099"/>
          </a:xfrm>
          <a:prstGeom prst="rect">
            <a:avLst/>
          </a:prstGeom>
          <a:noFill/>
          <a:ln>
            <a:noFill/>
          </a:ln>
        </p:spPr>
      </p:pic>
      <p:pic>
        <p:nvPicPr>
          <p:cNvPr id="123" name="Shape 123"/>
          <p:cNvPicPr preferRelativeResize="0"/>
          <p:nvPr/>
        </p:nvPicPr>
        <p:blipFill>
          <a:blip r:embed="rId4">
            <a:alphaModFix/>
          </a:blip>
          <a:stretch>
            <a:fillRect/>
          </a:stretch>
        </p:blipFill>
        <p:spPr>
          <a:xfrm>
            <a:off x="104037" y="5533325"/>
            <a:ext cx="2693194" cy="1219200"/>
          </a:xfrm>
          <a:prstGeom prst="rect">
            <a:avLst/>
          </a:prstGeom>
          <a:noFill/>
          <a:ln>
            <a:noFill/>
          </a:ln>
        </p:spPr>
      </p:pic>
    </p:spTree>
    <p:extLst>
      <p:ext uri="{BB962C8B-B14F-4D97-AF65-F5344CB8AC3E}">
        <p14:creationId xmlns:p14="http://schemas.microsoft.com/office/powerpoint/2010/main" val="691004035"/>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Level 3 - Responsibility Catalog </a:t>
            </a:r>
          </a:p>
        </p:txBody>
      </p:sp>
      <p:graphicFrame>
        <p:nvGraphicFramePr>
          <p:cNvPr id="130" name="Shape 130"/>
          <p:cNvGraphicFramePr/>
          <p:nvPr/>
        </p:nvGraphicFramePr>
        <p:xfrm>
          <a:off x="371200" y="958175"/>
          <a:ext cx="10383692" cy="274302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a:solidFill>
                            <a:schemeClr val="dk1"/>
                          </a:solidFill>
                        </a:rPr>
                        <a:t>Associated Drawings:</a:t>
                      </a:r>
                    </a:p>
                    <a:p>
                      <a:pPr lvl="0" algn="ctr" rtl="0">
                        <a:spcBef>
                          <a:spcPts val="0"/>
                        </a:spcBef>
                        <a:buNone/>
                      </a:pPr>
                      <a:r>
                        <a:rPr lang="ko" sz="1200" b="1">
                          <a:solidFill>
                            <a:schemeClr val="dk1"/>
                          </a:solidFill>
                        </a:rPr>
                        <a:t>Figure 3</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Service is managing the core functionality of the running process.</a:t>
                      </a:r>
                    </a:p>
                  </a:txBody>
                  <a:tcPr marL="101983" marR="101983" marT="91425" marB="91425"/>
                </a:tc>
              </a:tr>
              <a:tr h="315100">
                <a:tc>
                  <a:txBody>
                    <a:bodyPr/>
                    <a:lstStyle/>
                    <a:p>
                      <a:pPr lvl="0" rtl="0">
                        <a:spcBef>
                          <a:spcPts val="0"/>
                        </a:spcBef>
                        <a:buNone/>
                      </a:pPr>
                      <a:r>
                        <a:rPr lang="ko" sz="1200"/>
                        <a:t>Protocol</a:t>
                      </a:r>
                    </a:p>
                  </a:txBody>
                  <a:tcPr marL="101983" marR="101983" marT="91425" marB="91425"/>
                </a:tc>
                <a:tc>
                  <a:txBody>
                    <a:bodyPr/>
                    <a:lstStyle/>
                    <a:p>
                      <a:pPr lvl="0" rtl="0">
                        <a:spcBef>
                          <a:spcPts val="0"/>
                        </a:spcBef>
                        <a:buNone/>
                      </a:pPr>
                      <a:r>
                        <a:rPr lang="ko" sz="1200"/>
                        <a:t>This component is responsible formating the message for communication.</a:t>
                      </a:r>
                    </a:p>
                  </a:txBody>
                  <a:tcPr marL="101983" marR="101983" marT="91425" marB="91425"/>
                </a:tc>
              </a:tr>
              <a:tr h="315100">
                <a:tc>
                  <a:txBody>
                    <a:bodyPr/>
                    <a:lstStyle/>
                    <a:p>
                      <a:pPr lvl="0" rtl="0">
                        <a:spcBef>
                          <a:spcPts val="0"/>
                        </a:spcBef>
                        <a:buNone/>
                      </a:pPr>
                      <a:r>
                        <a:rPr lang="ko" sz="1200">
                          <a:solidFill>
                            <a:schemeClr val="dk1"/>
                          </a:solidFill>
                        </a:rPr>
                        <a:t>Security</a:t>
                      </a:r>
                    </a:p>
                  </a:txBody>
                  <a:tcPr marL="101983" marR="101983"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101983" marR="101983" marT="91425" marB="91425"/>
                </a:tc>
              </a:tr>
              <a:tr h="315100">
                <a:tc>
                  <a:txBody>
                    <a:bodyPr/>
                    <a:lstStyle/>
                    <a:p>
                      <a:pPr lvl="0" rtl="0">
                        <a:spcBef>
                          <a:spcPts val="0"/>
                        </a:spcBef>
                        <a:buNone/>
                      </a:pPr>
                      <a:r>
                        <a:rPr lang="ko" sz="1200">
                          <a:solidFill>
                            <a:schemeClr val="dk1"/>
                          </a:solidFill>
                        </a:rPr>
                        <a:t>Transport</a:t>
                      </a:r>
                    </a:p>
                  </a:txBody>
                  <a:tcPr marL="101983" marR="101983" marT="91425" marB="91425"/>
                </a:tc>
                <a:tc>
                  <a:txBody>
                    <a:bodyPr/>
                    <a:lstStyle/>
                    <a:p>
                      <a:pPr lvl="0" rtl="0">
                        <a:spcBef>
                          <a:spcPts val="0"/>
                        </a:spcBef>
                        <a:buNone/>
                      </a:pPr>
                      <a:r>
                        <a:rPr lang="ko" sz="1200">
                          <a:solidFill>
                            <a:schemeClr val="dk1"/>
                          </a:solidFill>
                        </a:rPr>
                        <a:t>This is responsible for making the data external communicaiton with barrier(WIFI, BT etc) independent &amp; loose couple</a:t>
                      </a:r>
                    </a:p>
                  </a:txBody>
                  <a:tcPr marL="101983" marR="101983" marT="91425" marB="91425"/>
                </a:tc>
              </a:tr>
            </a:tbl>
          </a:graphicData>
        </a:graphic>
      </p:graphicFrame>
      <p:sp>
        <p:nvSpPr>
          <p:cNvPr id="131" name="Shape 131"/>
          <p:cNvSpPr txBox="1"/>
          <p:nvPr/>
        </p:nvSpPr>
        <p:spPr>
          <a:xfrm>
            <a:off x="350055" y="658297"/>
            <a:ext cx="10481686" cy="300000"/>
          </a:xfrm>
          <a:prstGeom prst="rect">
            <a:avLst/>
          </a:prstGeom>
          <a:noFill/>
          <a:ln>
            <a:noFill/>
          </a:ln>
        </p:spPr>
        <p:txBody>
          <a:bodyPr lIns="91425" tIns="91425" rIns="91425" bIns="91425" anchor="t" anchorCtr="0">
            <a:noAutofit/>
          </a:bodyPr>
          <a:lstStyle/>
          <a:p>
            <a:pPr lvl="0" rtl="0">
              <a:spcBef>
                <a:spcPts val="0"/>
              </a:spcBef>
              <a:buNone/>
            </a:pPr>
            <a:r>
              <a:rPr lang="ko" b="1"/>
              <a:t>Table 3.1. Element Responsibility Catalog for the Second-Level Decomposition</a:t>
            </a:r>
          </a:p>
        </p:txBody>
      </p:sp>
    </p:spTree>
    <p:extLst>
      <p:ext uri="{BB962C8B-B14F-4D97-AF65-F5344CB8AC3E}">
        <p14:creationId xmlns:p14="http://schemas.microsoft.com/office/powerpoint/2010/main" val="1129524069"/>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Level 3 - Switch to physical perspective</a:t>
            </a:r>
          </a:p>
        </p:txBody>
      </p:sp>
      <p:sp>
        <p:nvSpPr>
          <p:cNvPr id="137" name="Shape 137"/>
          <p:cNvSpPr txBox="1">
            <a:spLocks noGrp="1"/>
          </p:cNvSpPr>
          <p:nvPr>
            <p:ph type="body" idx="4294967295"/>
          </p:nvPr>
        </p:nvSpPr>
        <p:spPr>
          <a:xfrm>
            <a:off x="138294" y="649001"/>
            <a:ext cx="10695924" cy="1217099"/>
          </a:xfrm>
          <a:prstGeom prst="rect">
            <a:avLst/>
          </a:prstGeom>
          <a:noFill/>
          <a:ln>
            <a:noFill/>
          </a:ln>
        </p:spPr>
        <p:txBody>
          <a:bodyPr lIns="91425" tIns="91425" rIns="91425" bIns="91425" anchor="ctr" anchorCtr="0">
            <a:noAutofit/>
          </a:bodyPr>
          <a:lstStyle/>
          <a:p>
            <a:pPr marL="393700" lvl="0" indent="-279400" rtl="0">
              <a:spcBef>
                <a:spcPts val="0"/>
              </a:spcBef>
              <a:buClr>
                <a:schemeClr val="dk1"/>
              </a:buClr>
              <a:buSzPct val="100000"/>
              <a:buFont typeface="Arial"/>
              <a:buChar char="●"/>
            </a:pPr>
            <a:r>
              <a:rPr lang="ko" b="1">
                <a:solidFill>
                  <a:schemeClr val="dk1"/>
                </a:solidFill>
              </a:rPr>
              <a:t>Rationale</a:t>
            </a:r>
            <a:r>
              <a:rPr lang="ko">
                <a:solidFill>
                  <a:schemeClr val="dk1"/>
                </a:solidFill>
              </a:rPr>
              <a:t>: </a:t>
            </a:r>
          </a:p>
          <a:p>
            <a:pPr marL="787400" lvl="1" indent="-273050" rtl="0">
              <a:spcBef>
                <a:spcPts val="0"/>
              </a:spcBef>
              <a:buClr>
                <a:schemeClr val="dk1"/>
              </a:buClr>
              <a:buSzPct val="100000"/>
              <a:buFont typeface="Arial"/>
              <a:buChar char="○"/>
            </a:pPr>
            <a:r>
              <a:rPr lang="ko" sz="1300">
                <a:solidFill>
                  <a:schemeClr val="dk1"/>
                </a:solidFill>
              </a:rPr>
              <a:t>Security 강화와 infrastructure 비용 감소를 위해서 Server의 위치를 Home network 안쪽으로 결정함</a:t>
            </a:r>
          </a:p>
          <a:p>
            <a:pPr marL="787400" lvl="1" indent="-273050" rtl="0">
              <a:spcBef>
                <a:spcPts val="0"/>
              </a:spcBef>
              <a:buClr>
                <a:schemeClr val="dk1"/>
              </a:buClr>
              <a:buSzPct val="100000"/>
              <a:buFont typeface="Arial"/>
              <a:buChar char="○"/>
            </a:pPr>
            <a:r>
              <a:rPr lang="ko" sz="1300">
                <a:solidFill>
                  <a:schemeClr val="dk1"/>
                </a:solidFill>
              </a:rPr>
              <a:t>사용자 log와 login에 대해서 local로 관리하기 때문에 외부에 server가 있는 것보다는 security 확보 가능</a:t>
            </a:r>
          </a:p>
          <a:p>
            <a:pPr marL="787400" lvl="1" indent="-273050">
              <a:spcBef>
                <a:spcPts val="0"/>
              </a:spcBef>
              <a:buClr>
                <a:schemeClr val="dk1"/>
              </a:buClr>
              <a:buSzPct val="100000"/>
              <a:buFont typeface="Arial"/>
              <a:buChar char="○"/>
            </a:pPr>
            <a:r>
              <a:rPr lang="ko" sz="1300">
                <a:solidFill>
                  <a:schemeClr val="dk1"/>
                </a:solidFill>
              </a:rPr>
              <a:t>AP에 Server를 Embedded하는 것도 고려 가능하며, 이러한 경우 Cost 절감 효과를 가질 수 있음.</a:t>
            </a:r>
          </a:p>
        </p:txBody>
      </p:sp>
      <p:pic>
        <p:nvPicPr>
          <p:cNvPr id="138" name="Shape 138"/>
          <p:cNvPicPr preferRelativeResize="0"/>
          <p:nvPr/>
        </p:nvPicPr>
        <p:blipFill>
          <a:blip r:embed="rId3">
            <a:alphaModFix/>
          </a:blip>
          <a:stretch>
            <a:fillRect/>
          </a:stretch>
        </p:blipFill>
        <p:spPr>
          <a:xfrm>
            <a:off x="1686124" y="2243138"/>
            <a:ext cx="7676753" cy="2371725"/>
          </a:xfrm>
          <a:prstGeom prst="rect">
            <a:avLst/>
          </a:prstGeom>
          <a:noFill/>
          <a:ln>
            <a:noFill/>
          </a:ln>
        </p:spPr>
      </p:pic>
      <p:grpSp>
        <p:nvGrpSpPr>
          <p:cNvPr id="139" name="Shape 139"/>
          <p:cNvGrpSpPr/>
          <p:nvPr/>
        </p:nvGrpSpPr>
        <p:grpSpPr>
          <a:xfrm>
            <a:off x="5386690" y="4856355"/>
            <a:ext cx="5566616" cy="1712394"/>
            <a:chOff x="407525" y="5087905"/>
            <a:chExt cx="4606855" cy="1712394"/>
          </a:xfrm>
        </p:grpSpPr>
        <p:pic>
          <p:nvPicPr>
            <p:cNvPr id="140" name="Shape 140"/>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141" name="Shape 141"/>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142" name="Shape 142"/>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143" name="Shape 143"/>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144" name="Shape 144"/>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145" name="Shape 145"/>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146" name="Shape 146"/>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147" name="Shape 147"/>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148" name="Shape 148"/>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149" name="Shape 149"/>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150" name="Shape 150"/>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151" name="Shape 151"/>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extLst>
      <p:ext uri="{BB962C8B-B14F-4D97-AF65-F5344CB8AC3E}">
        <p14:creationId xmlns:p14="http://schemas.microsoft.com/office/powerpoint/2010/main" val="2991960311"/>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body" idx="4294967295"/>
          </p:nvPr>
        </p:nvSpPr>
        <p:spPr>
          <a:xfrm>
            <a:off x="138294" y="742951"/>
            <a:ext cx="10695924" cy="1123199"/>
          </a:xfrm>
          <a:prstGeom prst="rect">
            <a:avLst/>
          </a:prstGeom>
          <a:noFill/>
          <a:ln>
            <a:noFill/>
          </a:ln>
        </p:spPr>
        <p:txBody>
          <a:bodyPr lIns="91425" tIns="91425" rIns="91425" bIns="91425" anchor="ctr" anchorCtr="0">
            <a:noAutofit/>
          </a:bodyPr>
          <a:lstStyle/>
          <a:p>
            <a:pPr rtl="0">
              <a:spcBef>
                <a:spcPts val="0"/>
              </a:spcBef>
              <a:buNone/>
            </a:pPr>
            <a:endParaRPr sz="1300" b="1">
              <a:solidFill>
                <a:schemeClr val="dk1"/>
              </a:solidFill>
            </a:endParaRPr>
          </a:p>
          <a:p>
            <a:pPr rtl="0">
              <a:spcBef>
                <a:spcPts val="0"/>
              </a:spcBef>
              <a:buNone/>
            </a:pPr>
            <a:endParaRPr sz="1300" b="1">
              <a:solidFill>
                <a:schemeClr val="dk1"/>
              </a:solidFill>
            </a:endParaRPr>
          </a:p>
          <a:p>
            <a:pPr rtl="0">
              <a:spcBef>
                <a:spcPts val="0"/>
              </a:spcBef>
              <a:buNone/>
            </a:pPr>
            <a:endParaRPr sz="1300" b="1">
              <a:solidFill>
                <a:schemeClr val="dk1"/>
              </a:solidFill>
            </a:endParaRPr>
          </a:p>
          <a:p>
            <a:pPr rtl="0">
              <a:spcBef>
                <a:spcPts val="0"/>
              </a:spcBef>
              <a:buNone/>
            </a:pPr>
            <a:endParaRPr sz="1300" b="1">
              <a:solidFill>
                <a:schemeClr val="dk1"/>
              </a:solidFill>
            </a:endParaRPr>
          </a:p>
          <a:p>
            <a:pPr rtl="0">
              <a:spcBef>
                <a:spcPts val="0"/>
              </a:spcBef>
              <a:buNone/>
            </a:pPr>
            <a:endParaRPr sz="1300" b="1">
              <a:solidFill>
                <a:schemeClr val="dk1"/>
              </a:solidFill>
            </a:endParaRPr>
          </a:p>
          <a:p>
            <a:pPr rtl="0">
              <a:spcBef>
                <a:spcPts val="0"/>
              </a:spcBef>
              <a:buNone/>
            </a:pPr>
            <a:r>
              <a:rPr lang="ko" sz="1300" b="1">
                <a:solidFill>
                  <a:schemeClr val="dk1"/>
                </a:solidFill>
              </a:rPr>
              <a:t>Rationale</a:t>
            </a:r>
            <a:r>
              <a:rPr lang="ko" sz="1300">
                <a:solidFill>
                  <a:schemeClr val="dk1"/>
                </a:solidFill>
              </a:rPr>
              <a:t>:</a:t>
            </a:r>
          </a:p>
          <a:p>
            <a:pPr marL="457200" lvl="0" indent="-298450" rtl="0">
              <a:spcBef>
                <a:spcPts val="0"/>
              </a:spcBef>
              <a:buClr>
                <a:schemeClr val="dk1"/>
              </a:buClr>
              <a:buSzPct val="100000"/>
              <a:buFont typeface="Arial"/>
              <a:buChar char="●"/>
            </a:pPr>
            <a:r>
              <a:rPr lang="ko" sz="1100">
                <a:solidFill>
                  <a:schemeClr val="dk1"/>
                </a:solidFill>
              </a:rPr>
              <a:t>In Level-4, we have decomposed further by considering QA1 (Usability). Easy Node Registration/Un-Registration procedure simple in order to satisfy the design, Interaction between IoT Service and Node/Terminal  we used Broker Pattern.</a:t>
            </a:r>
          </a:p>
          <a:p>
            <a:pPr marL="457200" lvl="0" indent="-298450" rtl="0">
              <a:spcBef>
                <a:spcPts val="0"/>
              </a:spcBef>
              <a:buClr>
                <a:schemeClr val="dk1"/>
              </a:buClr>
              <a:buSzPct val="100000"/>
              <a:buFont typeface="Arial"/>
              <a:buChar char="●"/>
            </a:pPr>
            <a:r>
              <a:rPr lang="ko" sz="1100">
                <a:solidFill>
                  <a:schemeClr val="dk1"/>
                </a:solidFill>
              </a:rPr>
              <a:t>Broker is hide the data flow Transparency(ignorant of the identity,location &amp; characteristics) so its easy for user to do Registration/Un-Registration with minimal steps &amp; indirectly benifit for the developer.</a:t>
            </a:r>
          </a:p>
          <a:p>
            <a:pPr marL="457200" lvl="0" indent="-317500" rtl="0">
              <a:spcBef>
                <a:spcPts val="0"/>
              </a:spcBef>
              <a:buClr>
                <a:schemeClr val="dk1"/>
              </a:buClr>
              <a:buSzPct val="127272"/>
              <a:buFont typeface="Arial"/>
              <a:buChar char="●"/>
            </a:pPr>
            <a:r>
              <a:rPr lang="ko" sz="1100">
                <a:solidFill>
                  <a:schemeClr val="dk1"/>
                </a:solidFill>
              </a:rPr>
              <a:t>We considered </a:t>
            </a:r>
            <a:r>
              <a:rPr lang="ko" sz="1100" b="1">
                <a:solidFill>
                  <a:schemeClr val="dk1"/>
                </a:solidFill>
              </a:rPr>
              <a:t>Broker Pattern</a:t>
            </a:r>
            <a:r>
              <a:rPr lang="ko" sz="1100">
                <a:solidFill>
                  <a:schemeClr val="dk1"/>
                </a:solidFill>
              </a:rPr>
              <a:t> because it allows message ordering and the guarantee of message delivery in the Broker, be applied in conjunction with the applied Server-Client Pattern of MEP (Message Exchange Pattern) from Level 1 and a more effective to design decision that is to apply the decision to Broker Pattern</a:t>
            </a:r>
            <a:r>
              <a:rPr lang="ko" sz="1300">
                <a:solidFill>
                  <a:schemeClr val="dk1"/>
                </a:solidFill>
              </a:rPr>
              <a:t> </a:t>
            </a:r>
          </a:p>
          <a:p>
            <a:pPr rtl="0">
              <a:spcBef>
                <a:spcPts val="0"/>
              </a:spcBef>
              <a:buNone/>
            </a:pPr>
            <a:endParaRPr sz="1300">
              <a:solidFill>
                <a:schemeClr val="dk1"/>
              </a:solidFill>
            </a:endParaRPr>
          </a:p>
          <a:p>
            <a:pPr rtl="0">
              <a:spcBef>
                <a:spcPts val="0"/>
              </a:spcBef>
              <a:buNone/>
            </a:pPr>
            <a:endParaRPr sz="1300">
              <a:solidFill>
                <a:schemeClr val="dk1"/>
              </a:solidFill>
            </a:endParaRPr>
          </a:p>
          <a:p>
            <a:pPr rtl="0">
              <a:spcBef>
                <a:spcPts val="0"/>
              </a:spcBef>
              <a:buNone/>
            </a:pPr>
            <a:endParaRPr sz="1300">
              <a:solidFill>
                <a:schemeClr val="dk1"/>
              </a:solidFill>
            </a:endParaRPr>
          </a:p>
          <a:p>
            <a:pPr rtl="0">
              <a:spcBef>
                <a:spcPts val="0"/>
              </a:spcBef>
              <a:buNone/>
            </a:pPr>
            <a:endParaRPr sz="1300">
              <a:solidFill>
                <a:schemeClr val="dk1"/>
              </a:solidFill>
            </a:endParaRPr>
          </a:p>
          <a:p>
            <a:pPr lvl="0" rtl="0">
              <a:spcBef>
                <a:spcPts val="0"/>
              </a:spcBef>
              <a:buNone/>
            </a:pPr>
            <a:endParaRPr sz="1300">
              <a:solidFill>
                <a:schemeClr val="dk1"/>
              </a:solidFill>
            </a:endParaRPr>
          </a:p>
        </p:txBody>
      </p:sp>
      <p:sp>
        <p:nvSpPr>
          <p:cNvPr id="158" name="Shape 158"/>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Level 4 - Broker Pattern for QA1 </a:t>
            </a:r>
          </a:p>
        </p:txBody>
      </p:sp>
      <p:pic>
        <p:nvPicPr>
          <p:cNvPr id="159" name="Shape 159"/>
          <p:cNvPicPr preferRelativeResize="0"/>
          <p:nvPr/>
        </p:nvPicPr>
        <p:blipFill>
          <a:blip r:embed="rId3">
            <a:alphaModFix/>
          </a:blip>
          <a:stretch>
            <a:fillRect/>
          </a:stretch>
        </p:blipFill>
        <p:spPr>
          <a:xfrm>
            <a:off x="1968843" y="1992325"/>
            <a:ext cx="7119652" cy="4257274"/>
          </a:xfrm>
          <a:prstGeom prst="rect">
            <a:avLst/>
          </a:prstGeom>
          <a:noFill/>
          <a:ln>
            <a:noFill/>
          </a:ln>
        </p:spPr>
      </p:pic>
      <p:pic>
        <p:nvPicPr>
          <p:cNvPr id="160" name="Shape 160"/>
          <p:cNvPicPr preferRelativeResize="0"/>
          <p:nvPr/>
        </p:nvPicPr>
        <p:blipFill>
          <a:blip r:embed="rId4">
            <a:alphaModFix/>
          </a:blip>
          <a:stretch>
            <a:fillRect/>
          </a:stretch>
        </p:blipFill>
        <p:spPr>
          <a:xfrm>
            <a:off x="138294" y="5454725"/>
            <a:ext cx="2693194" cy="1219200"/>
          </a:xfrm>
          <a:prstGeom prst="rect">
            <a:avLst/>
          </a:prstGeom>
          <a:noFill/>
          <a:ln>
            <a:noFill/>
          </a:ln>
        </p:spPr>
      </p:pic>
    </p:spTree>
    <p:extLst>
      <p:ext uri="{BB962C8B-B14F-4D97-AF65-F5344CB8AC3E}">
        <p14:creationId xmlns:p14="http://schemas.microsoft.com/office/powerpoint/2010/main" val="406810678"/>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Level 4 - Responsibility Catalog </a:t>
            </a:r>
          </a:p>
        </p:txBody>
      </p:sp>
      <p:graphicFrame>
        <p:nvGraphicFramePr>
          <p:cNvPr id="167" name="Shape 167"/>
          <p:cNvGraphicFramePr/>
          <p:nvPr/>
        </p:nvGraphicFramePr>
        <p:xfrm>
          <a:off x="371200" y="958175"/>
          <a:ext cx="10383692" cy="149343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a:solidFill>
                            <a:schemeClr val="dk1"/>
                          </a:solidFill>
                        </a:rPr>
                        <a:t>Associated Drawings:</a:t>
                      </a:r>
                    </a:p>
                    <a:p>
                      <a:pPr lvl="0" algn="ctr" rtl="0">
                        <a:spcBef>
                          <a:spcPts val="0"/>
                        </a:spcBef>
                        <a:buNone/>
                      </a:pPr>
                      <a:r>
                        <a:rPr lang="ko" sz="1200" b="1">
                          <a:solidFill>
                            <a:schemeClr val="dk1"/>
                          </a:solidFill>
                        </a:rPr>
                        <a:t>Figure 4</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300"/>
                        <a:t>Broker</a:t>
                      </a:r>
                    </a:p>
                  </a:txBody>
                  <a:tcPr marL="101983" marR="101983" marT="91425" marB="91425"/>
                </a:tc>
                <a:tc>
                  <a:txBody>
                    <a:bodyPr/>
                    <a:lstStyle/>
                    <a:p>
                      <a:pPr lvl="0" rtl="0">
                        <a:spcBef>
                          <a:spcPts val="0"/>
                        </a:spcBef>
                        <a:buNone/>
                      </a:pPr>
                      <a:r>
                        <a:rPr lang="ko" sz="1300">
                          <a:solidFill>
                            <a:schemeClr val="dk1"/>
                          </a:solidFill>
                        </a:rPr>
                        <a:t>Broker is an intermediary which receives a message from the sender(Terminal or Node) and routes a message to proper destination(Terminal or Node). </a:t>
                      </a:r>
                    </a:p>
                  </a:txBody>
                  <a:tcPr marL="101983" marR="101983" marT="91425" marB="91425"/>
                </a:tc>
              </a:tr>
            </a:tbl>
          </a:graphicData>
        </a:graphic>
      </p:graphicFrame>
      <p:sp>
        <p:nvSpPr>
          <p:cNvPr id="168" name="Shape 168"/>
          <p:cNvSpPr txBox="1"/>
          <p:nvPr/>
        </p:nvSpPr>
        <p:spPr>
          <a:xfrm>
            <a:off x="350055" y="658297"/>
            <a:ext cx="10481686" cy="300000"/>
          </a:xfrm>
          <a:prstGeom prst="rect">
            <a:avLst/>
          </a:prstGeom>
          <a:noFill/>
          <a:ln>
            <a:noFill/>
          </a:ln>
        </p:spPr>
        <p:txBody>
          <a:bodyPr lIns="91425" tIns="91425" rIns="91425" bIns="91425" anchor="t" anchorCtr="0">
            <a:noAutofit/>
          </a:bodyPr>
          <a:lstStyle/>
          <a:p>
            <a:pPr lvl="0" rtl="0">
              <a:spcBef>
                <a:spcPts val="0"/>
              </a:spcBef>
              <a:buNone/>
            </a:pPr>
            <a:r>
              <a:rPr lang="ko" b="1"/>
              <a:t>Table 4.1. Element Responsibility Catalog for the Second-Level Decomposition</a:t>
            </a:r>
          </a:p>
        </p:txBody>
      </p:sp>
    </p:spTree>
    <p:extLst>
      <p:ext uri="{BB962C8B-B14F-4D97-AF65-F5344CB8AC3E}">
        <p14:creationId xmlns:p14="http://schemas.microsoft.com/office/powerpoint/2010/main" val="1886465375"/>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52451" y="1052736"/>
            <a:ext cx="9944100" cy="5328591"/>
          </a:xfrm>
        </p:spPr>
        <p:txBody>
          <a:bodyPr>
            <a:normAutofit/>
          </a:bodyPr>
          <a:lstStyle/>
          <a:p>
            <a:r>
              <a:rPr lang="en-US" altLang="ko-KR" dirty="0"/>
              <a:t>Project Context</a:t>
            </a:r>
          </a:p>
          <a:p>
            <a:r>
              <a:rPr lang="en-US" altLang="ko-KR" dirty="0"/>
              <a:t>Architectural Driver</a:t>
            </a:r>
          </a:p>
          <a:p>
            <a:r>
              <a:rPr lang="en-US" altLang="ko-KR" dirty="0" smtClean="0"/>
              <a:t>System Context</a:t>
            </a:r>
          </a:p>
          <a:p>
            <a:r>
              <a:rPr lang="en-US" altLang="ko-KR" dirty="0" smtClean="0"/>
              <a:t>Views</a:t>
            </a:r>
            <a:endParaRPr lang="en-US" altLang="ko-KR" dirty="0" smtClean="0"/>
          </a:p>
          <a:p>
            <a:r>
              <a:rPr lang="en-US" altLang="ko-KR" dirty="0" smtClean="0"/>
              <a:t>Detail Design</a:t>
            </a:r>
          </a:p>
          <a:p>
            <a:r>
              <a:rPr lang="en-US" altLang="ko-KR" dirty="0" smtClean="0"/>
              <a:t>Test</a:t>
            </a:r>
          </a:p>
          <a:p>
            <a:r>
              <a:rPr lang="en-US" altLang="ko-KR" dirty="0" smtClean="0"/>
              <a:t>Project plan &amp; Time log</a:t>
            </a:r>
            <a:endParaRPr lang="ko-KR" altLang="en-US" dirty="0"/>
          </a:p>
        </p:txBody>
      </p:sp>
      <p:sp>
        <p:nvSpPr>
          <p:cNvPr id="3" name="제목 2"/>
          <p:cNvSpPr>
            <a:spLocks noGrp="1"/>
          </p:cNvSpPr>
          <p:nvPr>
            <p:ph type="title"/>
          </p:nvPr>
        </p:nvSpPr>
        <p:spPr/>
        <p:txBody>
          <a:bodyPr/>
          <a:lstStyle/>
          <a:p>
            <a:r>
              <a:rPr lang="en-US" altLang="ko-KR" dirty="0" smtClean="0"/>
              <a:t>Agenda</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2</a:t>
            </a:fld>
            <a:r>
              <a:rPr lang="en-US" altLang="ko-KR" smtClean="0"/>
              <a:t>/50</a:t>
            </a:r>
            <a:endParaRPr lang="ko-KR" altLang="en-US" dirty="0"/>
          </a:p>
        </p:txBody>
      </p:sp>
    </p:spTree>
    <p:extLst>
      <p:ext uri="{BB962C8B-B14F-4D97-AF65-F5344CB8AC3E}">
        <p14:creationId xmlns:p14="http://schemas.microsoft.com/office/powerpoint/2010/main" val="17412277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body" idx="4294967295"/>
          </p:nvPr>
        </p:nvSpPr>
        <p:spPr>
          <a:xfrm>
            <a:off x="138294" y="801401"/>
            <a:ext cx="10695924" cy="1217099"/>
          </a:xfrm>
          <a:prstGeom prst="rect">
            <a:avLst/>
          </a:prstGeom>
          <a:noFill/>
          <a:ln>
            <a:noFill/>
          </a:ln>
        </p:spPr>
        <p:txBody>
          <a:bodyPr lIns="91425" tIns="91425" rIns="91425" bIns="91425" anchor="ctr" anchorCtr="0">
            <a:noAutofit/>
          </a:bodyPr>
          <a:lstStyle/>
          <a:p>
            <a:pPr rtl="0">
              <a:spcBef>
                <a:spcPts val="0"/>
              </a:spcBef>
              <a:buNone/>
            </a:pPr>
            <a:endParaRPr sz="1100" b="1">
              <a:solidFill>
                <a:schemeClr val="dk1"/>
              </a:solidFill>
            </a:endParaRPr>
          </a:p>
          <a:p>
            <a:pPr rtl="0">
              <a:spcBef>
                <a:spcPts val="0"/>
              </a:spcBef>
              <a:buNone/>
            </a:pPr>
            <a:endParaRPr sz="1100" b="1">
              <a:solidFill>
                <a:schemeClr val="dk1"/>
              </a:solidFill>
            </a:endParaRPr>
          </a:p>
          <a:p>
            <a:pPr rtl="0">
              <a:spcBef>
                <a:spcPts val="0"/>
              </a:spcBef>
              <a:buNone/>
            </a:pPr>
            <a:endParaRPr sz="1100" b="1">
              <a:solidFill>
                <a:schemeClr val="dk1"/>
              </a:solidFill>
            </a:endParaRPr>
          </a:p>
          <a:p>
            <a:pPr lvl="0" rtl="0">
              <a:spcBef>
                <a:spcPts val="0"/>
              </a:spcBef>
              <a:buNone/>
            </a:pPr>
            <a:r>
              <a:rPr lang="ko" sz="1100" b="1">
                <a:solidFill>
                  <a:schemeClr val="dk1"/>
                </a:solidFill>
              </a:rPr>
              <a:t>Rationale:</a:t>
            </a:r>
          </a:p>
          <a:p>
            <a:pPr marL="457200" lvl="0" indent="-298450" rtl="0">
              <a:spcBef>
                <a:spcPts val="0"/>
              </a:spcBef>
              <a:buClr>
                <a:schemeClr val="dk1"/>
              </a:buClr>
              <a:buSzPct val="100000"/>
              <a:buFont typeface="Arial"/>
              <a:buChar char="●"/>
            </a:pPr>
            <a:r>
              <a:rPr lang="ko" sz="1100">
                <a:solidFill>
                  <a:schemeClr val="dk1"/>
                </a:solidFill>
              </a:rPr>
              <a:t>All Messages that have been transmitted from the Broker in consideration of the fact that it can be processed and is transferred to the Node / Terminal, Node / Terminal can be added/remove Runtime in the operating environment that can be the take the control in mind, by applying the </a:t>
            </a:r>
            <a:r>
              <a:rPr lang="ko" sz="1100" b="1">
                <a:solidFill>
                  <a:schemeClr val="dk1"/>
                </a:solidFill>
              </a:rPr>
              <a:t>Publish-Subscribe Pattern</a:t>
            </a:r>
            <a:r>
              <a:rPr lang="ko" sz="1100">
                <a:solidFill>
                  <a:schemeClr val="dk1"/>
                </a:solidFill>
              </a:rPr>
              <a:t> we decomposed into Node Management, and Terminal Manager.</a:t>
            </a:r>
          </a:p>
          <a:p>
            <a:pPr marL="457200" lvl="0" indent="-298450" rtl="0">
              <a:spcBef>
                <a:spcPts val="0"/>
              </a:spcBef>
              <a:buClr>
                <a:schemeClr val="dk1"/>
              </a:buClr>
              <a:buSzPct val="100000"/>
              <a:buFont typeface="Arial"/>
              <a:buChar char="●"/>
            </a:pPr>
            <a:r>
              <a:rPr lang="ko" sz="1100">
                <a:solidFill>
                  <a:schemeClr val="dk1"/>
                </a:solidFill>
              </a:rPr>
              <a:t>In considering QA4 “Only the authorized person can access the home sensors / actuators or access any data generated by them, or any data stored in the system." It is in the Security Tactics for Security Attack in order to satisfy the Security that has been derived in Resist </a:t>
            </a:r>
            <a:r>
              <a:rPr lang="ko" sz="1100" b="1">
                <a:solidFill>
                  <a:schemeClr val="dk1"/>
                </a:solidFill>
              </a:rPr>
              <a:t>Attacks Tactics of Identify Actors, Authetificate Actors</a:t>
            </a:r>
            <a:r>
              <a:rPr lang="ko" sz="1100">
                <a:solidFill>
                  <a:schemeClr val="dk1"/>
                </a:solidFill>
              </a:rPr>
              <a:t>, in order to achive it, we added an Auth Manager component,  so only Authorize persons will allowed to access the system</a:t>
            </a:r>
          </a:p>
          <a:p>
            <a:pPr rtl="0">
              <a:spcBef>
                <a:spcPts val="0"/>
              </a:spcBef>
              <a:buNone/>
            </a:pPr>
            <a:endParaRPr sz="1100" b="1"/>
          </a:p>
          <a:p>
            <a:pPr rtl="0">
              <a:spcBef>
                <a:spcPts val="0"/>
              </a:spcBef>
              <a:buNone/>
            </a:pPr>
            <a:endParaRPr sz="1100" b="1"/>
          </a:p>
          <a:p>
            <a:pPr rtl="0">
              <a:spcBef>
                <a:spcPts val="0"/>
              </a:spcBef>
              <a:buNone/>
            </a:pPr>
            <a:endParaRPr sz="1100" b="1"/>
          </a:p>
          <a:p>
            <a:pPr rtl="0">
              <a:spcBef>
                <a:spcPts val="0"/>
              </a:spcBef>
              <a:buNone/>
            </a:pPr>
            <a:endParaRPr sz="1100" b="1"/>
          </a:p>
          <a:p>
            <a:pPr>
              <a:spcBef>
                <a:spcPts val="0"/>
              </a:spcBef>
              <a:buNone/>
            </a:pPr>
            <a:endParaRPr sz="1100" b="1"/>
          </a:p>
        </p:txBody>
      </p:sp>
      <p:sp>
        <p:nvSpPr>
          <p:cNvPr id="174" name="Shape 174"/>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Level 5 - for QA4</a:t>
            </a:r>
          </a:p>
        </p:txBody>
      </p:sp>
      <p:pic>
        <p:nvPicPr>
          <p:cNvPr id="175" name="Shape 175"/>
          <p:cNvPicPr preferRelativeResize="0"/>
          <p:nvPr/>
        </p:nvPicPr>
        <p:blipFill>
          <a:blip r:embed="rId3">
            <a:alphaModFix/>
          </a:blip>
          <a:stretch>
            <a:fillRect/>
          </a:stretch>
        </p:blipFill>
        <p:spPr>
          <a:xfrm>
            <a:off x="3025999" y="2266825"/>
            <a:ext cx="5005332" cy="4365200"/>
          </a:xfrm>
          <a:prstGeom prst="rect">
            <a:avLst/>
          </a:prstGeom>
          <a:noFill/>
          <a:ln>
            <a:noFill/>
          </a:ln>
        </p:spPr>
      </p:pic>
      <p:pic>
        <p:nvPicPr>
          <p:cNvPr id="176" name="Shape 176"/>
          <p:cNvPicPr preferRelativeResize="0"/>
          <p:nvPr/>
        </p:nvPicPr>
        <p:blipFill>
          <a:blip r:embed="rId4">
            <a:alphaModFix/>
          </a:blip>
          <a:stretch>
            <a:fillRect/>
          </a:stretch>
        </p:blipFill>
        <p:spPr>
          <a:xfrm>
            <a:off x="138294" y="5412825"/>
            <a:ext cx="2704703" cy="1219200"/>
          </a:xfrm>
          <a:prstGeom prst="rect">
            <a:avLst/>
          </a:prstGeom>
          <a:noFill/>
          <a:ln>
            <a:noFill/>
          </a:ln>
        </p:spPr>
      </p:pic>
    </p:spTree>
    <p:extLst>
      <p:ext uri="{BB962C8B-B14F-4D97-AF65-F5344CB8AC3E}">
        <p14:creationId xmlns:p14="http://schemas.microsoft.com/office/powerpoint/2010/main" val="4017930880"/>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Level 5 - Responsibility Catalog </a:t>
            </a:r>
          </a:p>
        </p:txBody>
      </p:sp>
      <p:graphicFrame>
        <p:nvGraphicFramePr>
          <p:cNvPr id="183" name="Shape 183"/>
          <p:cNvGraphicFramePr/>
          <p:nvPr/>
        </p:nvGraphicFramePr>
        <p:xfrm>
          <a:off x="371200" y="958175"/>
          <a:ext cx="10383692" cy="322651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a:solidFill>
                            <a:schemeClr val="dk1"/>
                          </a:solidFill>
                        </a:rPr>
                        <a:t>Associated Drawings:</a:t>
                      </a:r>
                    </a:p>
                    <a:p>
                      <a:pPr lvl="0" algn="ctr" rtl="0">
                        <a:spcBef>
                          <a:spcPts val="0"/>
                        </a:spcBef>
                        <a:buNone/>
                      </a:pPr>
                      <a:r>
                        <a:rPr lang="ko" sz="1200" b="1">
                          <a:solidFill>
                            <a:schemeClr val="dk1"/>
                          </a:solidFill>
                        </a:rPr>
                        <a:t>Figure 5</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300"/>
                        <a:t>Node Manager</a:t>
                      </a:r>
                    </a:p>
                  </a:txBody>
                  <a:tcPr marL="101983" marR="101983" marT="91425" marB="91425"/>
                </a:tc>
                <a:tc>
                  <a:txBody>
                    <a:bodyPr/>
                    <a:lstStyle/>
                    <a:p>
                      <a:pPr lvl="0" rtl="0">
                        <a:spcBef>
                          <a:spcPts val="0"/>
                        </a:spcBef>
                        <a:buNone/>
                      </a:pPr>
                      <a:r>
                        <a:rPr lang="ko" sz="1100">
                          <a:solidFill>
                            <a:schemeClr val="dk1"/>
                          </a:solidFill>
                        </a:rPr>
                        <a:t>Managing the Node Informations (Registred Node Details, Node Data (Sensors, Acturators &amp; Services)</a:t>
                      </a:r>
                    </a:p>
                  </a:txBody>
                  <a:tcPr marL="101983" marR="101983" marT="91425" marB="91425"/>
                </a:tc>
              </a:tr>
              <a:tr h="392050">
                <a:tc>
                  <a:txBody>
                    <a:bodyPr/>
                    <a:lstStyle/>
                    <a:p>
                      <a:pPr lvl="0" rtl="0">
                        <a:spcBef>
                          <a:spcPts val="0"/>
                        </a:spcBef>
                        <a:buNone/>
                      </a:pPr>
                      <a:r>
                        <a:rPr lang="ko" sz="1300">
                          <a:solidFill>
                            <a:schemeClr val="dk1"/>
                          </a:solidFill>
                        </a:rPr>
                        <a:t>Terminal Manager</a:t>
                      </a:r>
                    </a:p>
                  </a:txBody>
                  <a:tcPr marL="101983" marR="101983" marT="91425" marB="91425"/>
                </a:tc>
                <a:tc>
                  <a:txBody>
                    <a:bodyPr/>
                    <a:lstStyle/>
                    <a:p>
                      <a:pPr lvl="0" rtl="0">
                        <a:spcBef>
                          <a:spcPts val="0"/>
                        </a:spcBef>
                        <a:buNone/>
                      </a:pPr>
                      <a:r>
                        <a:rPr lang="ko" sz="1100">
                          <a:solidFill>
                            <a:schemeClr val="dk1"/>
                          </a:solidFill>
                        </a:rPr>
                        <a:t>Managing the Terminal Information (Logged In Terminal Details)</a:t>
                      </a:r>
                    </a:p>
                  </a:txBody>
                  <a:tcPr marL="101983" marR="101983" marT="91425" marB="91425"/>
                </a:tc>
              </a:tr>
              <a:tr h="229150">
                <a:tc>
                  <a:txBody>
                    <a:bodyPr/>
                    <a:lstStyle/>
                    <a:p>
                      <a:pPr lvl="0" rtl="0">
                        <a:spcBef>
                          <a:spcPts val="0"/>
                        </a:spcBef>
                        <a:buNone/>
                      </a:pPr>
                      <a:r>
                        <a:rPr lang="ko" sz="1300">
                          <a:solidFill>
                            <a:schemeClr val="dk1"/>
                          </a:solidFill>
                        </a:rPr>
                        <a:t>Auth Manager</a:t>
                      </a:r>
                    </a:p>
                  </a:txBody>
                  <a:tcPr marL="101983" marR="101983" marT="91425" marB="91425"/>
                </a:tc>
                <a:tc>
                  <a:txBody>
                    <a:bodyPr/>
                    <a:lstStyle/>
                    <a:p>
                      <a:pPr lvl="0" rtl="0">
                        <a:spcBef>
                          <a:spcPts val="0"/>
                        </a:spcBef>
                        <a:buNone/>
                      </a:pPr>
                      <a:r>
                        <a:rPr lang="ko" sz="1300"/>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300">
                          <a:solidFill>
                            <a:schemeClr val="dk1"/>
                          </a:solidFill>
                        </a:rPr>
                        <a:t>Log DB</a:t>
                      </a:r>
                    </a:p>
                  </a:txBody>
                  <a:tcPr marL="101983" marR="101983" marT="91425" marB="91425"/>
                </a:tc>
                <a:tc>
                  <a:txBody>
                    <a:bodyPr/>
                    <a:lstStyle/>
                    <a:p>
                      <a:pPr lvl="0" rtl="0">
                        <a:spcBef>
                          <a:spcPts val="0"/>
                        </a:spcBef>
                        <a:buNone/>
                      </a:pPr>
                      <a:r>
                        <a:rPr lang="ko" sz="1300">
                          <a:solidFill>
                            <a:schemeClr val="dk1"/>
                          </a:solidFill>
                        </a:rPr>
                        <a:t>Repository for keeping all connected Node data (Sensors data) as well as Terminal command (Actuator Actions) history </a:t>
                      </a:r>
                    </a:p>
                  </a:txBody>
                  <a:tcPr marL="101983" marR="101983" marT="91425" marB="91425"/>
                </a:tc>
              </a:tr>
              <a:tr h="229150">
                <a:tc>
                  <a:txBody>
                    <a:bodyPr/>
                    <a:lstStyle/>
                    <a:p>
                      <a:pPr lvl="0" rtl="0">
                        <a:spcBef>
                          <a:spcPts val="0"/>
                        </a:spcBef>
                        <a:buNone/>
                      </a:pPr>
                      <a:r>
                        <a:rPr lang="ko" sz="1300">
                          <a:solidFill>
                            <a:schemeClr val="dk1"/>
                          </a:solidFill>
                        </a:rPr>
                        <a:t>Login DB</a:t>
                      </a:r>
                    </a:p>
                  </a:txBody>
                  <a:tcPr marL="101983" marR="101983" marT="91425" marB="91425"/>
                </a:tc>
                <a:tc>
                  <a:txBody>
                    <a:bodyPr/>
                    <a:lstStyle/>
                    <a:p>
                      <a:pPr lvl="0" rtl="0">
                        <a:spcBef>
                          <a:spcPts val="0"/>
                        </a:spcBef>
                        <a:buNone/>
                      </a:pPr>
                      <a:r>
                        <a:rPr lang="ko" sz="1300">
                          <a:solidFill>
                            <a:schemeClr val="dk1"/>
                          </a:solidFill>
                        </a:rPr>
                        <a:t>Keeping all Registred Users (Terminal) Login User ID &amp; Password Details</a:t>
                      </a:r>
                    </a:p>
                  </a:txBody>
                  <a:tcPr marL="101983" marR="101983" marT="91425" marB="91425"/>
                </a:tc>
              </a:tr>
            </a:tbl>
          </a:graphicData>
        </a:graphic>
      </p:graphicFrame>
      <p:sp>
        <p:nvSpPr>
          <p:cNvPr id="184" name="Shape 184"/>
          <p:cNvSpPr txBox="1"/>
          <p:nvPr/>
        </p:nvSpPr>
        <p:spPr>
          <a:xfrm>
            <a:off x="350055" y="658297"/>
            <a:ext cx="10481686" cy="300000"/>
          </a:xfrm>
          <a:prstGeom prst="rect">
            <a:avLst/>
          </a:prstGeom>
          <a:noFill/>
          <a:ln>
            <a:noFill/>
          </a:ln>
        </p:spPr>
        <p:txBody>
          <a:bodyPr lIns="91425" tIns="91425" rIns="91425" bIns="91425" anchor="t" anchorCtr="0">
            <a:noAutofit/>
          </a:bodyPr>
          <a:lstStyle/>
          <a:p>
            <a:pPr lvl="0" rtl="0">
              <a:spcBef>
                <a:spcPts val="0"/>
              </a:spcBef>
              <a:buNone/>
            </a:pPr>
            <a:r>
              <a:rPr lang="ko" b="1"/>
              <a:t>Table 5.1. Element Responsibility Catalog for the Second-Level Decomposition</a:t>
            </a:r>
          </a:p>
        </p:txBody>
      </p:sp>
    </p:spTree>
    <p:extLst>
      <p:ext uri="{BB962C8B-B14F-4D97-AF65-F5344CB8AC3E}">
        <p14:creationId xmlns:p14="http://schemas.microsoft.com/office/powerpoint/2010/main" val="645683522"/>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body" idx="4294967295"/>
          </p:nvPr>
        </p:nvSpPr>
        <p:spPr>
          <a:xfrm>
            <a:off x="138294" y="781100"/>
            <a:ext cx="10695924" cy="1217099"/>
          </a:xfrm>
          <a:prstGeom prst="rect">
            <a:avLst/>
          </a:prstGeom>
          <a:noFill/>
          <a:ln>
            <a:noFill/>
          </a:ln>
        </p:spPr>
        <p:txBody>
          <a:bodyPr lIns="91425" tIns="91425" rIns="91425" bIns="91425" anchor="ctr" anchorCtr="0">
            <a:noAutofit/>
          </a:bodyPr>
          <a:lstStyle/>
          <a:p>
            <a:pPr rtl="0">
              <a:spcBef>
                <a:spcPts val="0"/>
              </a:spcBef>
              <a:buNone/>
            </a:pPr>
            <a:endParaRPr sz="1200" b="1">
              <a:solidFill>
                <a:schemeClr val="dk1"/>
              </a:solidFill>
            </a:endParaRPr>
          </a:p>
          <a:p>
            <a:pPr rtl="0">
              <a:spcBef>
                <a:spcPts val="0"/>
              </a:spcBef>
              <a:buNone/>
            </a:pPr>
            <a:endParaRPr sz="1200" b="1">
              <a:solidFill>
                <a:schemeClr val="dk1"/>
              </a:solidFill>
            </a:endParaRPr>
          </a:p>
          <a:p>
            <a:pPr rtl="0">
              <a:spcBef>
                <a:spcPts val="0"/>
              </a:spcBef>
              <a:buNone/>
            </a:pPr>
            <a:endParaRPr sz="1200" b="1">
              <a:solidFill>
                <a:schemeClr val="dk1"/>
              </a:solidFill>
            </a:endParaRPr>
          </a:p>
          <a:p>
            <a:pPr rtl="0">
              <a:spcBef>
                <a:spcPts val="0"/>
              </a:spcBef>
              <a:buNone/>
            </a:pPr>
            <a:endParaRPr sz="1200" b="1">
              <a:solidFill>
                <a:schemeClr val="dk1"/>
              </a:solidFill>
            </a:endParaRPr>
          </a:p>
          <a:p>
            <a:pPr rtl="0">
              <a:spcBef>
                <a:spcPts val="0"/>
              </a:spcBef>
              <a:buNone/>
            </a:pPr>
            <a:endParaRPr sz="1200" b="1">
              <a:solidFill>
                <a:schemeClr val="dk1"/>
              </a:solidFill>
            </a:endParaRPr>
          </a:p>
          <a:p>
            <a:pPr rtl="0">
              <a:spcBef>
                <a:spcPts val="0"/>
              </a:spcBef>
              <a:buNone/>
            </a:pPr>
            <a:endParaRPr sz="1200" b="1">
              <a:solidFill>
                <a:schemeClr val="dk1"/>
              </a:solidFill>
            </a:endParaRPr>
          </a:p>
          <a:p>
            <a:pPr rtl="0">
              <a:spcBef>
                <a:spcPts val="0"/>
              </a:spcBef>
              <a:buNone/>
            </a:pPr>
            <a:endParaRPr sz="1200" b="1">
              <a:solidFill>
                <a:schemeClr val="dk1"/>
              </a:solidFill>
            </a:endParaRPr>
          </a:p>
          <a:p>
            <a:pPr rtl="0">
              <a:spcBef>
                <a:spcPts val="0"/>
              </a:spcBef>
              <a:buNone/>
            </a:pPr>
            <a:endParaRPr sz="1200" b="1">
              <a:solidFill>
                <a:schemeClr val="dk1"/>
              </a:solidFill>
            </a:endParaRPr>
          </a:p>
          <a:p>
            <a:pPr lvl="0" rtl="0">
              <a:spcBef>
                <a:spcPts val="0"/>
              </a:spcBef>
              <a:buNone/>
            </a:pPr>
            <a:r>
              <a:rPr lang="ko" sz="1200" b="1">
                <a:solidFill>
                  <a:schemeClr val="dk1"/>
                </a:solidFill>
              </a:rPr>
              <a:t>Rationale</a:t>
            </a:r>
          </a:p>
          <a:p>
            <a:pPr marL="457200" lvl="0" indent="-304800" rtl="0">
              <a:spcBef>
                <a:spcPts val="0"/>
              </a:spcBef>
              <a:buClr>
                <a:schemeClr val="dk1"/>
              </a:buClr>
              <a:buSzPct val="100000"/>
              <a:buFont typeface="Arial"/>
              <a:buChar char="●"/>
            </a:pPr>
            <a:r>
              <a:rPr lang="ko" sz="1200">
                <a:solidFill>
                  <a:schemeClr val="dk1"/>
                </a:solidFill>
              </a:rPr>
              <a:t>Considering the Functional requirement, added components for the specific behavior of the Terminal &amp; Node.</a:t>
            </a:r>
          </a:p>
          <a:p>
            <a:pPr marL="457200" lvl="0" indent="-304800" rtl="0">
              <a:spcBef>
                <a:spcPts val="0"/>
              </a:spcBef>
              <a:buClr>
                <a:schemeClr val="dk1"/>
              </a:buClr>
              <a:buSzPct val="100000"/>
              <a:buFont typeface="Arial"/>
              <a:buChar char="●"/>
            </a:pPr>
            <a:r>
              <a:rPr lang="ko" sz="1200">
                <a:solidFill>
                  <a:schemeClr val="dk1"/>
                </a:solidFill>
              </a:rPr>
              <a:t>Terminal applies the MVC pattern, individually View component to support the user's UX setting by this, minimize the impact of change on UX change.</a:t>
            </a:r>
          </a:p>
          <a:p>
            <a:pPr marL="457200" lvl="0" indent="-304800" rtl="0">
              <a:spcBef>
                <a:spcPts val="0"/>
              </a:spcBef>
              <a:buClr>
                <a:schemeClr val="dk1"/>
              </a:buClr>
              <a:buSzPct val="100000"/>
              <a:buFont typeface="Arial"/>
              <a:buChar char="●"/>
            </a:pPr>
            <a:r>
              <a:rPr lang="ko" sz="1200">
                <a:solidFill>
                  <a:schemeClr val="dk1"/>
                </a:solidFill>
              </a:rPr>
              <a:t>The main function of Node divided to Node Sensor / Actuator / Service is, added to the Single Responsibility Principle applied separate component in a separate responsibility. Thus, 3rd party node developer, since it is sufficient to develop only the necessary component development, easier to develop</a:t>
            </a:r>
          </a:p>
          <a:p>
            <a:pPr rtl="0">
              <a:spcBef>
                <a:spcPts val="0"/>
              </a:spcBef>
              <a:buNone/>
            </a:pPr>
            <a:endParaRPr sz="1200">
              <a:solidFill>
                <a:schemeClr val="dk1"/>
              </a:solidFill>
            </a:endParaRPr>
          </a:p>
          <a:p>
            <a:pPr rtl="0">
              <a:spcBef>
                <a:spcPts val="0"/>
              </a:spcBef>
              <a:buNone/>
            </a:pPr>
            <a:endParaRPr sz="1200">
              <a:solidFill>
                <a:schemeClr val="dk1"/>
              </a:solidFill>
            </a:endParaRPr>
          </a:p>
          <a:p>
            <a:pPr rtl="0">
              <a:spcBef>
                <a:spcPts val="0"/>
              </a:spcBef>
              <a:buNone/>
            </a:pPr>
            <a:endParaRPr sz="1200">
              <a:solidFill>
                <a:schemeClr val="dk1"/>
              </a:solidFill>
            </a:endParaRPr>
          </a:p>
          <a:p>
            <a:pPr rtl="0">
              <a:spcBef>
                <a:spcPts val="0"/>
              </a:spcBef>
              <a:buNone/>
            </a:pPr>
            <a:endParaRPr sz="1200">
              <a:solidFill>
                <a:schemeClr val="dk1"/>
              </a:solidFill>
            </a:endParaRPr>
          </a:p>
          <a:p>
            <a:pPr rtl="0">
              <a:spcBef>
                <a:spcPts val="0"/>
              </a:spcBef>
              <a:buNone/>
            </a:pPr>
            <a:endParaRPr sz="1200">
              <a:solidFill>
                <a:schemeClr val="dk1"/>
              </a:solidFill>
            </a:endParaRPr>
          </a:p>
          <a:p>
            <a:pPr rtl="0">
              <a:spcBef>
                <a:spcPts val="0"/>
              </a:spcBef>
              <a:buNone/>
            </a:pPr>
            <a:endParaRPr sz="1200">
              <a:solidFill>
                <a:schemeClr val="dk1"/>
              </a:solidFill>
            </a:endParaRPr>
          </a:p>
          <a:p>
            <a:pPr lvl="0" rtl="0">
              <a:spcBef>
                <a:spcPts val="0"/>
              </a:spcBef>
              <a:buNone/>
            </a:pPr>
            <a:r>
              <a:rPr lang="ko" sz="1200">
                <a:solidFill>
                  <a:schemeClr val="dk1"/>
                </a:solidFill>
              </a:rPr>
              <a:t> </a:t>
            </a:r>
          </a:p>
          <a:p>
            <a:pPr marL="457200" lvl="0" indent="0">
              <a:spcBef>
                <a:spcPts val="0"/>
              </a:spcBef>
              <a:buNone/>
            </a:pPr>
            <a:endParaRPr sz="1200" b="1"/>
          </a:p>
        </p:txBody>
      </p:sp>
      <p:sp>
        <p:nvSpPr>
          <p:cNvPr id="190" name="Shape 190"/>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Level 6 - Node &amp; Terminal Decomposition</a:t>
            </a:r>
          </a:p>
        </p:txBody>
      </p:sp>
      <p:pic>
        <p:nvPicPr>
          <p:cNvPr id="191" name="Shape 191"/>
          <p:cNvPicPr preferRelativeResize="0"/>
          <p:nvPr/>
        </p:nvPicPr>
        <p:blipFill>
          <a:blip r:embed="rId3">
            <a:alphaModFix/>
          </a:blip>
          <a:stretch>
            <a:fillRect/>
          </a:stretch>
        </p:blipFill>
        <p:spPr>
          <a:xfrm>
            <a:off x="4169" y="3083645"/>
            <a:ext cx="5548389" cy="2602375"/>
          </a:xfrm>
          <a:prstGeom prst="rect">
            <a:avLst/>
          </a:prstGeom>
          <a:noFill/>
          <a:ln>
            <a:noFill/>
          </a:ln>
        </p:spPr>
      </p:pic>
      <p:pic>
        <p:nvPicPr>
          <p:cNvPr id="192" name="Shape 192"/>
          <p:cNvPicPr preferRelativeResize="0"/>
          <p:nvPr/>
        </p:nvPicPr>
        <p:blipFill>
          <a:blip r:embed="rId4">
            <a:alphaModFix/>
          </a:blip>
          <a:stretch>
            <a:fillRect/>
          </a:stretch>
        </p:blipFill>
        <p:spPr>
          <a:xfrm>
            <a:off x="5655031" y="2674839"/>
            <a:ext cx="5398139" cy="3419984"/>
          </a:xfrm>
          <a:prstGeom prst="rect">
            <a:avLst/>
          </a:prstGeom>
          <a:noFill/>
          <a:ln>
            <a:noFill/>
          </a:ln>
        </p:spPr>
      </p:pic>
      <p:pic>
        <p:nvPicPr>
          <p:cNvPr id="193" name="Shape 193"/>
          <p:cNvPicPr preferRelativeResize="0"/>
          <p:nvPr/>
        </p:nvPicPr>
        <p:blipFill>
          <a:blip r:embed="rId5">
            <a:alphaModFix/>
          </a:blip>
          <a:stretch>
            <a:fillRect/>
          </a:stretch>
        </p:blipFill>
        <p:spPr>
          <a:xfrm>
            <a:off x="138294" y="5573075"/>
            <a:ext cx="2704703" cy="1219200"/>
          </a:xfrm>
          <a:prstGeom prst="rect">
            <a:avLst/>
          </a:prstGeom>
          <a:noFill/>
          <a:ln>
            <a:noFill/>
          </a:ln>
        </p:spPr>
      </p:pic>
    </p:spTree>
    <p:extLst>
      <p:ext uri="{BB962C8B-B14F-4D97-AF65-F5344CB8AC3E}">
        <p14:creationId xmlns:p14="http://schemas.microsoft.com/office/powerpoint/2010/main" val="3030530699"/>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Level 6 - Responsibility Catalog </a:t>
            </a:r>
          </a:p>
        </p:txBody>
      </p:sp>
      <p:graphicFrame>
        <p:nvGraphicFramePr>
          <p:cNvPr id="200" name="Shape 200"/>
          <p:cNvGraphicFramePr/>
          <p:nvPr/>
        </p:nvGraphicFramePr>
        <p:xfrm>
          <a:off x="371200" y="958175"/>
          <a:ext cx="10383692" cy="244930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a:solidFill>
                            <a:schemeClr val="dk1"/>
                          </a:solidFill>
                        </a:rPr>
                        <a:t>Associated Drawings:</a:t>
                      </a:r>
                    </a:p>
                    <a:p>
                      <a:pPr lvl="0" algn="ctr" rtl="0">
                        <a:spcBef>
                          <a:spcPts val="0"/>
                        </a:spcBef>
                        <a:buNone/>
                      </a:pPr>
                      <a:r>
                        <a:rPr lang="ko" sz="1200" b="1">
                          <a:solidFill>
                            <a:schemeClr val="dk1"/>
                          </a:solidFill>
                        </a:rPr>
                        <a:t>Figure 6</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300"/>
                        <a:t>View</a:t>
                      </a:r>
                    </a:p>
                  </a:txBody>
                  <a:tcPr marL="101983" marR="101983" marT="91425" marB="91425"/>
                </a:tc>
                <a:tc>
                  <a:txBody>
                    <a:bodyPr/>
                    <a:lstStyle/>
                    <a:p>
                      <a:pPr lvl="0" rtl="0">
                        <a:spcBef>
                          <a:spcPts val="0"/>
                        </a:spcBef>
                        <a:buNone/>
                      </a:pPr>
                      <a:r>
                        <a:rPr lang="ko" sz="1300"/>
                        <a:t>Responsible for User Input &amp; data presentation (Specially for UI scenerio)</a:t>
                      </a:r>
                    </a:p>
                  </a:txBody>
                  <a:tcPr marL="101983" marR="101983" marT="91425" marB="91425"/>
                </a:tc>
              </a:tr>
              <a:tr h="392050">
                <a:tc>
                  <a:txBody>
                    <a:bodyPr/>
                    <a:lstStyle/>
                    <a:p>
                      <a:pPr lvl="0" rtl="0">
                        <a:spcBef>
                          <a:spcPts val="0"/>
                        </a:spcBef>
                        <a:buNone/>
                      </a:pPr>
                      <a:r>
                        <a:rPr lang="ko" sz="1300">
                          <a:solidFill>
                            <a:schemeClr val="dk1"/>
                          </a:solidFill>
                        </a:rPr>
                        <a:t>Sensor Manager</a:t>
                      </a:r>
                    </a:p>
                  </a:txBody>
                  <a:tcPr marL="101983" marR="101983" marT="91425" marB="91425"/>
                </a:tc>
                <a:tc>
                  <a:txBody>
                    <a:bodyPr/>
                    <a:lstStyle/>
                    <a:p>
                      <a:pPr lvl="0" rtl="0">
                        <a:spcBef>
                          <a:spcPts val="0"/>
                        </a:spcBef>
                        <a:buNone/>
                      </a:pPr>
                      <a:r>
                        <a:rPr lang="ko" sz="1300">
                          <a:solidFill>
                            <a:schemeClr val="dk1"/>
                          </a:solidFill>
                        </a:rPr>
                        <a:t>Responsible for Handling the connected Sensors into the Node</a:t>
                      </a:r>
                    </a:p>
                  </a:txBody>
                  <a:tcPr marL="101983" marR="101983" marT="91425" marB="91425"/>
                </a:tc>
              </a:tr>
              <a:tr h="229150">
                <a:tc>
                  <a:txBody>
                    <a:bodyPr/>
                    <a:lstStyle/>
                    <a:p>
                      <a:pPr lvl="0" rtl="0">
                        <a:spcBef>
                          <a:spcPts val="0"/>
                        </a:spcBef>
                        <a:buNone/>
                      </a:pPr>
                      <a:r>
                        <a:rPr lang="ko" sz="1300">
                          <a:solidFill>
                            <a:schemeClr val="dk1"/>
                          </a:solidFill>
                        </a:rPr>
                        <a:t>Actuator Manager</a:t>
                      </a:r>
                    </a:p>
                  </a:txBody>
                  <a:tcPr marL="101983" marR="101983" marT="91425" marB="91425"/>
                </a:tc>
                <a:tc>
                  <a:txBody>
                    <a:bodyPr/>
                    <a:lstStyle/>
                    <a:p>
                      <a:pPr lvl="0" rtl="0">
                        <a:spcBef>
                          <a:spcPts val="0"/>
                        </a:spcBef>
                        <a:buNone/>
                      </a:pPr>
                      <a:r>
                        <a:rPr lang="ko" sz="1300">
                          <a:solidFill>
                            <a:schemeClr val="dk1"/>
                          </a:solidFill>
                        </a:rPr>
                        <a:t>Responsible for Handling the connected Actuators into the Node</a:t>
                      </a:r>
                    </a:p>
                  </a:txBody>
                  <a:tcPr marL="101983" marR="101983" marT="91425" marB="91425"/>
                </a:tc>
              </a:tr>
              <a:tr h="229150">
                <a:tc>
                  <a:txBody>
                    <a:bodyPr/>
                    <a:lstStyle/>
                    <a:p>
                      <a:pPr lvl="0" rtl="0">
                        <a:spcBef>
                          <a:spcPts val="0"/>
                        </a:spcBef>
                        <a:buNone/>
                      </a:pPr>
                      <a:r>
                        <a:rPr lang="ko" sz="1300">
                          <a:solidFill>
                            <a:schemeClr val="dk1"/>
                          </a:solidFill>
                        </a:rPr>
                        <a:t>Service Provider</a:t>
                      </a:r>
                    </a:p>
                  </a:txBody>
                  <a:tcPr marL="101983" marR="101983" marT="91425" marB="91425"/>
                </a:tc>
                <a:tc>
                  <a:txBody>
                    <a:bodyPr/>
                    <a:lstStyle/>
                    <a:p>
                      <a:pPr lvl="0" rtl="0">
                        <a:spcBef>
                          <a:spcPts val="0"/>
                        </a:spcBef>
                        <a:buNone/>
                      </a:pPr>
                      <a:r>
                        <a:rPr lang="ko" sz="1300">
                          <a:solidFill>
                            <a:schemeClr val="dk1"/>
                          </a:solidFill>
                        </a:rPr>
                        <a:t>Responsible for providing servie such as data mining and actutor handling.</a:t>
                      </a:r>
                    </a:p>
                  </a:txBody>
                  <a:tcPr marL="101983" marR="101983" marT="91425" marB="91425"/>
                </a:tc>
              </a:tr>
            </a:tbl>
          </a:graphicData>
        </a:graphic>
      </p:graphicFrame>
      <p:sp>
        <p:nvSpPr>
          <p:cNvPr id="201" name="Shape 201"/>
          <p:cNvSpPr txBox="1"/>
          <p:nvPr/>
        </p:nvSpPr>
        <p:spPr>
          <a:xfrm>
            <a:off x="350055" y="658297"/>
            <a:ext cx="10481686" cy="300000"/>
          </a:xfrm>
          <a:prstGeom prst="rect">
            <a:avLst/>
          </a:prstGeom>
          <a:noFill/>
          <a:ln>
            <a:noFill/>
          </a:ln>
        </p:spPr>
        <p:txBody>
          <a:bodyPr lIns="91425" tIns="91425" rIns="91425" bIns="91425" anchor="t" anchorCtr="0">
            <a:noAutofit/>
          </a:bodyPr>
          <a:lstStyle/>
          <a:p>
            <a:pPr lvl="0" rtl="0">
              <a:spcBef>
                <a:spcPts val="0"/>
              </a:spcBef>
              <a:buNone/>
            </a:pPr>
            <a:r>
              <a:rPr lang="ko" b="1"/>
              <a:t>Table 6.1. Element Responsibility Catalog for the Second-Level Decomposition</a:t>
            </a:r>
          </a:p>
        </p:txBody>
      </p:sp>
    </p:spTree>
    <p:extLst>
      <p:ext uri="{BB962C8B-B14F-4D97-AF65-F5344CB8AC3E}">
        <p14:creationId xmlns:p14="http://schemas.microsoft.com/office/powerpoint/2010/main" val="2378291985"/>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Shape 206"/>
          <p:cNvPicPr preferRelativeResize="0"/>
          <p:nvPr/>
        </p:nvPicPr>
        <p:blipFill>
          <a:blip r:embed="rId3">
            <a:alphaModFix/>
          </a:blip>
          <a:stretch>
            <a:fillRect/>
          </a:stretch>
        </p:blipFill>
        <p:spPr>
          <a:xfrm>
            <a:off x="297506" y="783800"/>
            <a:ext cx="10462325" cy="5462150"/>
          </a:xfrm>
          <a:prstGeom prst="rect">
            <a:avLst/>
          </a:prstGeom>
          <a:noFill/>
          <a:ln>
            <a:noFill/>
          </a:ln>
        </p:spPr>
      </p:pic>
      <p:sp>
        <p:nvSpPr>
          <p:cNvPr id="207" name="Shape 207"/>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t>Architecture Design - Final dynamic perspective </a:t>
            </a:r>
          </a:p>
        </p:txBody>
      </p:sp>
      <p:pic>
        <p:nvPicPr>
          <p:cNvPr id="208" name="Shape 208"/>
          <p:cNvPicPr preferRelativeResize="0"/>
          <p:nvPr/>
        </p:nvPicPr>
        <p:blipFill>
          <a:blip r:embed="rId4">
            <a:alphaModFix/>
          </a:blip>
          <a:stretch>
            <a:fillRect/>
          </a:stretch>
        </p:blipFill>
        <p:spPr>
          <a:xfrm>
            <a:off x="104038" y="5594975"/>
            <a:ext cx="2704703" cy="1219200"/>
          </a:xfrm>
          <a:prstGeom prst="rect">
            <a:avLst/>
          </a:prstGeom>
          <a:noFill/>
          <a:ln>
            <a:noFill/>
          </a:ln>
        </p:spPr>
      </p:pic>
    </p:spTree>
    <p:extLst>
      <p:ext uri="{BB962C8B-B14F-4D97-AF65-F5344CB8AC3E}">
        <p14:creationId xmlns:p14="http://schemas.microsoft.com/office/powerpoint/2010/main" val="283773334"/>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Final physical perspective </a:t>
            </a:r>
          </a:p>
        </p:txBody>
      </p:sp>
      <p:pic>
        <p:nvPicPr>
          <p:cNvPr id="214" name="Shape 214"/>
          <p:cNvPicPr preferRelativeResize="0"/>
          <p:nvPr/>
        </p:nvPicPr>
        <p:blipFill>
          <a:blip r:embed="rId3">
            <a:alphaModFix/>
          </a:blip>
          <a:stretch>
            <a:fillRect/>
          </a:stretch>
        </p:blipFill>
        <p:spPr>
          <a:xfrm>
            <a:off x="719321" y="705759"/>
            <a:ext cx="9610328" cy="4219575"/>
          </a:xfrm>
          <a:prstGeom prst="rect">
            <a:avLst/>
          </a:prstGeom>
          <a:noFill/>
          <a:ln>
            <a:noFill/>
          </a:ln>
        </p:spPr>
      </p:pic>
      <p:pic>
        <p:nvPicPr>
          <p:cNvPr id="215" name="Shape 215"/>
          <p:cNvPicPr preferRelativeResize="0"/>
          <p:nvPr/>
        </p:nvPicPr>
        <p:blipFill>
          <a:blip r:embed="rId4">
            <a:alphaModFix/>
          </a:blip>
          <a:stretch>
            <a:fillRect/>
          </a:stretch>
        </p:blipFill>
        <p:spPr>
          <a:xfrm>
            <a:off x="11554869" y="3487388"/>
            <a:ext cx="1450181" cy="3267075"/>
          </a:xfrm>
          <a:prstGeom prst="rect">
            <a:avLst/>
          </a:prstGeom>
          <a:noFill/>
          <a:ln>
            <a:noFill/>
          </a:ln>
        </p:spPr>
      </p:pic>
      <p:grpSp>
        <p:nvGrpSpPr>
          <p:cNvPr id="216" name="Shape 216"/>
          <p:cNvGrpSpPr/>
          <p:nvPr/>
        </p:nvGrpSpPr>
        <p:grpSpPr>
          <a:xfrm>
            <a:off x="5478765" y="5024680"/>
            <a:ext cx="5566616" cy="1712394"/>
            <a:chOff x="407525" y="5087905"/>
            <a:chExt cx="4606855" cy="1712394"/>
          </a:xfrm>
        </p:grpSpPr>
        <p:pic>
          <p:nvPicPr>
            <p:cNvPr id="217" name="Shape 217"/>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218" name="Shape 218"/>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219" name="Shape 219"/>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220" name="Shape 220"/>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221" name="Shape 221"/>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222" name="Shape 222"/>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223" name="Shape 223"/>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224" name="Shape 224"/>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225" name="Shape 225"/>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226" name="Shape 226"/>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227" name="Shape 227"/>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228" name="Shape 228"/>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extLst>
      <p:ext uri="{BB962C8B-B14F-4D97-AF65-F5344CB8AC3E}">
        <p14:creationId xmlns:p14="http://schemas.microsoft.com/office/powerpoint/2010/main" val="700970759"/>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Shape 233"/>
          <p:cNvPicPr preferRelativeResize="0"/>
          <p:nvPr/>
        </p:nvPicPr>
        <p:blipFill>
          <a:blip r:embed="rId3">
            <a:alphaModFix/>
          </a:blip>
          <a:stretch>
            <a:fillRect/>
          </a:stretch>
        </p:blipFill>
        <p:spPr>
          <a:xfrm>
            <a:off x="474280" y="623318"/>
            <a:ext cx="10139759" cy="5943600"/>
          </a:xfrm>
          <a:prstGeom prst="rect">
            <a:avLst/>
          </a:prstGeom>
          <a:noFill/>
          <a:ln>
            <a:noFill/>
          </a:ln>
        </p:spPr>
      </p:pic>
      <p:sp>
        <p:nvSpPr>
          <p:cNvPr id="234" name="Shape 234"/>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Architecture Design - Final static perspective </a:t>
            </a:r>
          </a:p>
        </p:txBody>
      </p:sp>
      <p:sp>
        <p:nvSpPr>
          <p:cNvPr id="235" name="Shape 235"/>
          <p:cNvSpPr txBox="1"/>
          <p:nvPr/>
        </p:nvSpPr>
        <p:spPr>
          <a:xfrm>
            <a:off x="516502" y="4275571"/>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36" name="Shape 236"/>
          <p:cNvSpPr txBox="1"/>
          <p:nvPr/>
        </p:nvSpPr>
        <p:spPr>
          <a:xfrm>
            <a:off x="666819" y="675896"/>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sp>
        <p:nvSpPr>
          <p:cNvPr id="237" name="Shape 237"/>
          <p:cNvSpPr txBox="1"/>
          <p:nvPr/>
        </p:nvSpPr>
        <p:spPr>
          <a:xfrm>
            <a:off x="2380386" y="675896"/>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IoT service</a:t>
            </a:r>
          </a:p>
        </p:txBody>
      </p:sp>
      <p:grpSp>
        <p:nvGrpSpPr>
          <p:cNvPr id="238" name="Shape 238"/>
          <p:cNvGrpSpPr/>
          <p:nvPr/>
        </p:nvGrpSpPr>
        <p:grpSpPr>
          <a:xfrm>
            <a:off x="7072911" y="4325695"/>
            <a:ext cx="3531399" cy="2283900"/>
            <a:chOff x="10793500" y="2361975"/>
            <a:chExt cx="2922537" cy="2283900"/>
          </a:xfrm>
        </p:grpSpPr>
        <p:sp>
          <p:nvSpPr>
            <p:cNvPr id="239" name="Shape 239"/>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40" name="Shape 240"/>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241" name="Shape 241"/>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2" name="Shape 242"/>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3" name="Shape 243"/>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4" name="Shape 244"/>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5" name="Shape 245"/>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6" name="Shape 246"/>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7" name="Shape 247"/>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8" name="Shape 248"/>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9" name="Shape 249"/>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50" name="Shape 250"/>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51" name="Shape 251"/>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52" name="Shape 252"/>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253" name="Shape 253"/>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54" name="Shape 254"/>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255" name="Shape 255"/>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256" name="Shape 256"/>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IoTMiddleWare</a:t>
              </a:r>
            </a:p>
          </p:txBody>
        </p:sp>
        <p:sp>
          <p:nvSpPr>
            <p:cNvPr id="257" name="Shape 257"/>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2609326773"/>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a:spcBef>
                <a:spcPts val="0"/>
              </a:spcBef>
              <a:buNone/>
            </a:pPr>
            <a:endParaRPr/>
          </a:p>
        </p:txBody>
      </p:sp>
      <p:sp>
        <p:nvSpPr>
          <p:cNvPr id="263" name="Shape 263"/>
          <p:cNvSpPr txBox="1"/>
          <p:nvPr/>
        </p:nvSpPr>
        <p:spPr>
          <a:xfrm>
            <a:off x="1444381" y="2084200"/>
            <a:ext cx="8160238" cy="2025900"/>
          </a:xfrm>
          <a:prstGeom prst="rect">
            <a:avLst/>
          </a:prstGeom>
          <a:noFill/>
          <a:ln>
            <a:noFill/>
          </a:ln>
        </p:spPr>
        <p:txBody>
          <a:bodyPr lIns="91425" tIns="91425" rIns="91425" bIns="91425" anchor="t" anchorCtr="0">
            <a:noAutofit/>
          </a:bodyPr>
          <a:lstStyle/>
          <a:p>
            <a:pPr algn="ctr" rtl="0">
              <a:spcBef>
                <a:spcPts val="0"/>
              </a:spcBef>
              <a:buNone/>
            </a:pPr>
            <a:r>
              <a:rPr lang="ko" sz="4800" b="1"/>
              <a:t>Detail Design</a:t>
            </a:r>
          </a:p>
        </p:txBody>
      </p:sp>
    </p:spTree>
    <p:extLst>
      <p:ext uri="{BB962C8B-B14F-4D97-AF65-F5344CB8AC3E}">
        <p14:creationId xmlns:p14="http://schemas.microsoft.com/office/powerpoint/2010/main" val="1180581063"/>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Shape 268"/>
          <p:cNvPicPr preferRelativeResize="0"/>
          <p:nvPr/>
        </p:nvPicPr>
        <p:blipFill>
          <a:blip r:embed="rId3">
            <a:alphaModFix/>
          </a:blip>
          <a:stretch>
            <a:fillRect/>
          </a:stretch>
        </p:blipFill>
        <p:spPr>
          <a:xfrm>
            <a:off x="1" y="808511"/>
            <a:ext cx="11048999" cy="5240976"/>
          </a:xfrm>
          <a:prstGeom prst="rect">
            <a:avLst/>
          </a:prstGeom>
          <a:noFill/>
          <a:ln>
            <a:noFill/>
          </a:ln>
        </p:spPr>
      </p:pic>
      <p:sp>
        <p:nvSpPr>
          <p:cNvPr id="269" name="Shape 269"/>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a:spcBef>
                <a:spcPts val="0"/>
              </a:spcBef>
              <a:buNone/>
            </a:pPr>
            <a:r>
              <a:rPr lang="ko" sz="1800" b="1">
                <a:solidFill>
                  <a:schemeClr val="dk1"/>
                </a:solidFill>
              </a:rPr>
              <a:t>Detail Design </a:t>
            </a:r>
          </a:p>
        </p:txBody>
      </p:sp>
      <p:sp>
        <p:nvSpPr>
          <p:cNvPr id="270" name="Shape 270"/>
          <p:cNvSpPr txBox="1"/>
          <p:nvPr/>
        </p:nvSpPr>
        <p:spPr>
          <a:xfrm>
            <a:off x="1817666" y="834250"/>
            <a:ext cx="1584850" cy="369900"/>
          </a:xfrm>
          <a:prstGeom prst="rect">
            <a:avLst/>
          </a:prstGeom>
          <a:noFill/>
          <a:ln>
            <a:noFill/>
          </a:ln>
        </p:spPr>
        <p:txBody>
          <a:bodyPr lIns="91425" tIns="91425" rIns="91425" bIns="91425" anchor="t" anchorCtr="0">
            <a:noAutofit/>
          </a:bodyPr>
          <a:lstStyle/>
          <a:p>
            <a:pPr>
              <a:spcBef>
                <a:spcPts val="0"/>
              </a:spcBef>
              <a:buNone/>
            </a:pPr>
            <a:r>
              <a:rPr lang="ko" b="1"/>
              <a:t>IoT service</a:t>
            </a:r>
          </a:p>
        </p:txBody>
      </p:sp>
      <p:sp>
        <p:nvSpPr>
          <p:cNvPr id="271" name="Shape 271"/>
          <p:cNvSpPr txBox="1"/>
          <p:nvPr/>
        </p:nvSpPr>
        <p:spPr>
          <a:xfrm>
            <a:off x="5693999" y="2552325"/>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72" name="Shape 272"/>
          <p:cNvSpPr txBox="1"/>
          <p:nvPr/>
        </p:nvSpPr>
        <p:spPr>
          <a:xfrm>
            <a:off x="2808257" y="3971000"/>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pic>
        <p:nvPicPr>
          <p:cNvPr id="273" name="Shape 273"/>
          <p:cNvPicPr preferRelativeResize="0"/>
          <p:nvPr/>
        </p:nvPicPr>
        <p:blipFill>
          <a:blip r:embed="rId4">
            <a:alphaModFix/>
          </a:blip>
          <a:stretch>
            <a:fillRect/>
          </a:stretch>
        </p:blipFill>
        <p:spPr>
          <a:xfrm>
            <a:off x="12605515" y="834251"/>
            <a:ext cx="1145500" cy="1819548"/>
          </a:xfrm>
          <a:prstGeom prst="rect">
            <a:avLst/>
          </a:prstGeom>
          <a:noFill/>
          <a:ln>
            <a:noFill/>
          </a:ln>
        </p:spPr>
      </p:pic>
      <p:grpSp>
        <p:nvGrpSpPr>
          <p:cNvPr id="274" name="Shape 274"/>
          <p:cNvGrpSpPr/>
          <p:nvPr/>
        </p:nvGrpSpPr>
        <p:grpSpPr>
          <a:xfrm>
            <a:off x="7435985" y="4492595"/>
            <a:ext cx="3531399" cy="2283900"/>
            <a:chOff x="10793500" y="2361975"/>
            <a:chExt cx="2922537" cy="2283900"/>
          </a:xfrm>
        </p:grpSpPr>
        <p:sp>
          <p:nvSpPr>
            <p:cNvPr id="275" name="Shape 275"/>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76" name="Shape 276"/>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277" name="Shape 277"/>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78" name="Shape 278"/>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79" name="Shape 279"/>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0" name="Shape 280"/>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1" name="Shape 281"/>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2" name="Shape 282"/>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3" name="Shape 283"/>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4" name="Shape 284"/>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5" name="Shape 285"/>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86" name="Shape 286"/>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87" name="Shape 287"/>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88" name="Shape 288"/>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289" name="Shape 289"/>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90" name="Shape 290"/>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291" name="Shape 291"/>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292" name="Shape 292"/>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293" name="Shape 293"/>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3599230994"/>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Detail Design - IoT Service</a:t>
            </a:r>
          </a:p>
        </p:txBody>
      </p:sp>
      <p:pic>
        <p:nvPicPr>
          <p:cNvPr id="299" name="Shape 299"/>
          <p:cNvPicPr preferRelativeResize="0"/>
          <p:nvPr/>
        </p:nvPicPr>
        <p:blipFill>
          <a:blip r:embed="rId3">
            <a:alphaModFix/>
          </a:blip>
          <a:stretch>
            <a:fillRect/>
          </a:stretch>
        </p:blipFill>
        <p:spPr>
          <a:xfrm>
            <a:off x="909241" y="1190625"/>
            <a:ext cx="9230519" cy="4476750"/>
          </a:xfrm>
          <a:prstGeom prst="rect">
            <a:avLst/>
          </a:prstGeom>
          <a:noFill/>
          <a:ln>
            <a:noFill/>
          </a:ln>
        </p:spPr>
      </p:pic>
      <p:grpSp>
        <p:nvGrpSpPr>
          <p:cNvPr id="300" name="Shape 300"/>
          <p:cNvGrpSpPr/>
          <p:nvPr/>
        </p:nvGrpSpPr>
        <p:grpSpPr>
          <a:xfrm>
            <a:off x="7421916" y="4166725"/>
            <a:ext cx="3531399" cy="2283900"/>
            <a:chOff x="10793500" y="2361975"/>
            <a:chExt cx="2922537" cy="2283900"/>
          </a:xfrm>
        </p:grpSpPr>
        <p:sp>
          <p:nvSpPr>
            <p:cNvPr id="301" name="Shape 301"/>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02" name="Shape 302"/>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03" name="Shape 303"/>
            <p:cNvSpPr txBox="1"/>
            <p:nvPr/>
          </p:nvSpPr>
          <p:spPr>
            <a:xfrm>
              <a:off x="10862950" y="3216500"/>
              <a:ext cx="276899" cy="183299"/>
            </a:xfrm>
            <a:prstGeom prst="rect">
              <a:avLst/>
            </a:prstGeom>
            <a:noFill/>
            <a:ln>
              <a:noFill/>
            </a:ln>
          </p:spPr>
          <p:txBody>
            <a:bodyPr lIns="91425" tIns="91425" rIns="91425" bIns="91425" anchor="t" anchorCtr="0">
              <a:noAutofit/>
            </a:bodyPr>
            <a:lstStyle/>
            <a:p>
              <a:pPr>
                <a:lnSpc>
                  <a:spcPct val="100000"/>
                </a:lnSpc>
                <a:spcBef>
                  <a:spcPts val="0"/>
                </a:spcBef>
                <a:buNone/>
              </a:pPr>
              <a:r>
                <a:rPr lang="ko" sz="1000"/>
                <a:t>A</a:t>
              </a:r>
            </a:p>
          </p:txBody>
        </p:sp>
        <p:sp>
          <p:nvSpPr>
            <p:cNvPr id="304" name="Shape 304"/>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5" name="Shape 305"/>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6" name="Shape 306"/>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07" name="Shape 307"/>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8" name="Shape 308"/>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09" name="Shape 309"/>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10" name="Shape 310"/>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11" name="Shape 311"/>
            <p:cNvSpPr txBox="1"/>
            <p:nvPr/>
          </p:nvSpPr>
          <p:spPr>
            <a:xfrm>
              <a:off x="11808937" y="2829350"/>
              <a:ext cx="1907099" cy="781199"/>
            </a:xfrm>
            <a:prstGeom prst="rect">
              <a:avLst/>
            </a:prstGeom>
            <a:noFill/>
            <a:ln>
              <a:noFill/>
            </a:ln>
          </p:spPr>
          <p:txBody>
            <a:bodyPr lIns="91425" tIns="91425" rIns="91425" bIns="91425" anchor="t" anchorCtr="0">
              <a:noAutofit/>
            </a:bodyPr>
            <a:lstStyle/>
            <a:p>
              <a:pPr>
                <a:spcBef>
                  <a:spcPts val="0"/>
                </a:spcBef>
                <a:buNone/>
              </a:pPr>
              <a:endParaRPr sz="1200" b="1"/>
            </a:p>
          </p:txBody>
        </p:sp>
        <p:sp>
          <p:nvSpPr>
            <p:cNvPr id="312" name="Shape 312"/>
            <p:cNvSpPr txBox="1"/>
            <p:nvPr/>
          </p:nvSpPr>
          <p:spPr>
            <a:xfrm>
              <a:off x="11624429" y="2689650"/>
              <a:ext cx="1907099" cy="326099"/>
            </a:xfrm>
            <a:prstGeom prst="rect">
              <a:avLst/>
            </a:prstGeom>
            <a:noFill/>
            <a:ln>
              <a:noFill/>
            </a:ln>
          </p:spPr>
          <p:txBody>
            <a:bodyPr lIns="91425" tIns="91425" rIns="91425" bIns="91425" anchor="t" anchorCtr="0">
              <a:noAutofit/>
            </a:bodyPr>
            <a:lstStyle/>
            <a:p>
              <a:pPr>
                <a:spcBef>
                  <a:spcPts val="0"/>
                </a:spcBef>
                <a:buNone/>
              </a:pPr>
              <a:r>
                <a:rPr lang="ko" sz="1200" b="1"/>
                <a:t>Interface</a:t>
              </a:r>
            </a:p>
          </p:txBody>
        </p:sp>
        <p:sp>
          <p:nvSpPr>
            <p:cNvPr id="313" name="Shape 313"/>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14" name="Shape 314"/>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15" name="Shape 315"/>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16" name="Shape 316"/>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17" name="Shape 317"/>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18" name="Shape 318"/>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19" name="Shape 319"/>
            <p:cNvSpPr txBox="1"/>
            <p:nvPr/>
          </p:nvSpPr>
          <p:spPr>
            <a:xfrm>
              <a:off x="10793500" y="2361975"/>
              <a:ext cx="2410199" cy="430800"/>
            </a:xfrm>
            <a:prstGeom prst="rect">
              <a:avLst/>
            </a:prstGeom>
            <a:noFill/>
            <a:ln>
              <a:noFill/>
            </a:ln>
          </p:spPr>
          <p:txBody>
            <a:bodyPr lIns="91425" tIns="91425" rIns="91425" bIns="91425" anchor="t" anchorCtr="0">
              <a:noAutofit/>
            </a:bodyPr>
            <a:lstStyle/>
            <a:p>
              <a:pPr algn="ctr">
                <a:spcBef>
                  <a:spcPts val="0"/>
                </a:spcBef>
                <a:buNone/>
              </a:pPr>
              <a:r>
                <a:rPr lang="ko" b="1"/>
                <a:t>Legend</a:t>
              </a:r>
            </a:p>
          </p:txBody>
        </p:sp>
      </p:grpSp>
    </p:spTree>
    <p:extLst>
      <p:ext uri="{BB962C8B-B14F-4D97-AF65-F5344CB8AC3E}">
        <p14:creationId xmlns:p14="http://schemas.microsoft.com/office/powerpoint/2010/main" val="2940214637"/>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267916" y="1052736"/>
            <a:ext cx="10513168" cy="5256583"/>
          </a:xfrm>
        </p:spPr>
        <p:txBody>
          <a:bodyPr>
            <a:normAutofit/>
          </a:bodyPr>
          <a:lstStyle/>
          <a:p>
            <a:r>
              <a:rPr lang="en-US" altLang="ko-KR" dirty="0"/>
              <a:t>Business </a:t>
            </a:r>
            <a:r>
              <a:rPr lang="en-US" altLang="ko-KR" dirty="0" smtClean="0"/>
              <a:t>Context</a:t>
            </a:r>
          </a:p>
          <a:p>
            <a:pPr lvl="1"/>
            <a:r>
              <a:rPr lang="en-US" altLang="ko-KR" dirty="0"/>
              <a:t>Strategy</a:t>
            </a:r>
          </a:p>
          <a:p>
            <a:pPr lvl="2"/>
            <a:r>
              <a:rPr lang="en-US" altLang="ko-KR" dirty="0"/>
              <a:t>Building “</a:t>
            </a:r>
            <a:r>
              <a:rPr lang="en-US" altLang="ko-KR" dirty="0" err="1"/>
              <a:t>IoT</a:t>
            </a:r>
            <a:r>
              <a:rPr lang="en-US" altLang="ko-KR" dirty="0"/>
              <a:t> Ecosystem Infrastructure” to provide benefits to stakeholders</a:t>
            </a:r>
            <a:r>
              <a:rPr lang="en-US" altLang="ko-KR" dirty="0" smtClean="0"/>
              <a:t>.</a:t>
            </a:r>
          </a:p>
          <a:p>
            <a:pPr marL="914400" lvl="2" indent="0">
              <a:buNone/>
            </a:pPr>
            <a:r>
              <a:rPr lang="en-US" altLang="ko-KR" dirty="0" smtClean="0"/>
              <a:t>     </a:t>
            </a:r>
            <a:r>
              <a:rPr lang="en-US" altLang="ko-KR" dirty="0"/>
              <a:t>. Easy installation for </a:t>
            </a:r>
            <a:r>
              <a:rPr lang="en-US" altLang="ko-KR" dirty="0" err="1"/>
              <a:t>IoT</a:t>
            </a:r>
            <a:r>
              <a:rPr lang="en-US" altLang="ko-KR" dirty="0"/>
              <a:t> </a:t>
            </a:r>
            <a:r>
              <a:rPr lang="en-US" altLang="ko-KR" dirty="0" smtClean="0"/>
              <a:t>nodes</a:t>
            </a:r>
          </a:p>
          <a:p>
            <a:pPr marL="914400" lvl="2" indent="0">
              <a:buNone/>
            </a:pPr>
            <a:r>
              <a:rPr lang="en-US" altLang="ko-KR" dirty="0"/>
              <a:t> </a:t>
            </a:r>
            <a:r>
              <a:rPr lang="en-US" altLang="ko-KR" dirty="0" smtClean="0"/>
              <a:t>    </a:t>
            </a:r>
            <a:r>
              <a:rPr lang="en-US" altLang="ko-KR" dirty="0"/>
              <a:t>. Utilizing cost competitive </a:t>
            </a:r>
            <a:r>
              <a:rPr lang="en-US" altLang="ko-KR" dirty="0" err="1"/>
              <a:t>IoT</a:t>
            </a:r>
            <a:r>
              <a:rPr lang="en-US" altLang="ko-KR" dirty="0"/>
              <a:t> </a:t>
            </a:r>
            <a:r>
              <a:rPr lang="en-US" altLang="ko-KR" dirty="0" smtClean="0"/>
              <a:t>products </a:t>
            </a:r>
          </a:p>
          <a:p>
            <a:pPr lvl="1"/>
            <a:r>
              <a:rPr lang="en-US" altLang="ko-KR" dirty="0"/>
              <a:t>Future direction</a:t>
            </a:r>
          </a:p>
          <a:p>
            <a:pPr lvl="2"/>
            <a:r>
              <a:rPr lang="en-US" altLang="ko-KR" dirty="0"/>
              <a:t>Provide a standard framework to facilitate 3rd party application development </a:t>
            </a:r>
          </a:p>
          <a:p>
            <a:pPr lvl="2"/>
            <a:r>
              <a:rPr lang="en-US" altLang="ko-KR" dirty="0"/>
              <a:t>Support future data mining &amp; analysis</a:t>
            </a:r>
          </a:p>
          <a:p>
            <a:pPr lvl="1"/>
            <a:r>
              <a:rPr lang="en-US" altLang="ko-KR" dirty="0"/>
              <a:t>Profit </a:t>
            </a:r>
            <a:r>
              <a:rPr lang="en-US" altLang="ko-KR" dirty="0" smtClean="0"/>
              <a:t>Model</a:t>
            </a:r>
          </a:p>
          <a:p>
            <a:pPr lvl="2"/>
            <a:r>
              <a:rPr lang="en-US" altLang="ko-KR" dirty="0"/>
              <a:t>Receive fee from the app. developer according to </a:t>
            </a:r>
            <a:r>
              <a:rPr lang="en-US" altLang="ko-KR" dirty="0" smtClean="0"/>
              <a:t>their </a:t>
            </a:r>
            <a:r>
              <a:rPr lang="en-US" altLang="ko-KR" dirty="0"/>
              <a:t>permission of access </a:t>
            </a:r>
            <a:r>
              <a:rPr lang="en-US" altLang="ko-KR" dirty="0" smtClean="0"/>
              <a:t>level</a:t>
            </a:r>
          </a:p>
          <a:p>
            <a:pPr lvl="2"/>
            <a:r>
              <a:rPr lang="en-US" altLang="ko-KR" dirty="0"/>
              <a:t>The expansion of ecosystem brings more </a:t>
            </a:r>
            <a:r>
              <a:rPr lang="en-US" altLang="ko-KR" dirty="0" smtClean="0"/>
              <a:t>profits  </a:t>
            </a:r>
          </a:p>
          <a:p>
            <a:pPr lvl="2"/>
            <a:endParaRPr lang="en-US" altLang="ko-KR" dirty="0" smtClean="0"/>
          </a:p>
          <a:p>
            <a:r>
              <a:rPr lang="en-US" altLang="ko-KR" dirty="0"/>
              <a:t>Market Context</a:t>
            </a:r>
          </a:p>
          <a:p>
            <a:pPr lvl="1"/>
            <a:r>
              <a:rPr lang="en-US" altLang="ko-KR" dirty="0"/>
              <a:t>Time to </a:t>
            </a:r>
            <a:r>
              <a:rPr lang="en-US" altLang="ko-KR" dirty="0" smtClean="0"/>
              <a:t>market</a:t>
            </a:r>
          </a:p>
          <a:p>
            <a:pPr lvl="2"/>
            <a:r>
              <a:rPr lang="en-US" altLang="ko-KR" dirty="0"/>
              <a:t>This product should be developed and delivered within 5 weeks.</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Project Context</a:t>
            </a:r>
            <a:endParaRPr lang="ko-KR" altLang="en-US" dirty="0"/>
          </a:p>
        </p:txBody>
      </p:sp>
    </p:spTree>
    <p:extLst>
      <p:ext uri="{BB962C8B-B14F-4D97-AF65-F5344CB8AC3E}">
        <p14:creationId xmlns:p14="http://schemas.microsoft.com/office/powerpoint/2010/main" val="3057667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Detail Design - IoT Service(Responsibility Catalog)  #1</a:t>
            </a:r>
          </a:p>
        </p:txBody>
      </p:sp>
      <p:sp>
        <p:nvSpPr>
          <p:cNvPr id="325" name="Shape 325"/>
          <p:cNvSpPr txBox="1"/>
          <p:nvPr/>
        </p:nvSpPr>
        <p:spPr>
          <a:xfrm>
            <a:off x="350055" y="658297"/>
            <a:ext cx="10481686" cy="300000"/>
          </a:xfrm>
          <a:prstGeom prst="rect">
            <a:avLst/>
          </a:prstGeom>
          <a:noFill/>
          <a:ln>
            <a:noFill/>
          </a:ln>
        </p:spPr>
        <p:txBody>
          <a:bodyPr lIns="91425" tIns="91425" rIns="91425" bIns="91425" anchor="t" anchorCtr="0">
            <a:noAutofit/>
          </a:bodyPr>
          <a:lstStyle/>
          <a:p>
            <a:pPr lvl="0" rtl="0">
              <a:spcBef>
                <a:spcPts val="0"/>
              </a:spcBef>
              <a:buNone/>
            </a:pPr>
            <a:r>
              <a:rPr lang="ko" b="1">
                <a:solidFill>
                  <a:schemeClr val="dk1"/>
                </a:solidFill>
              </a:rPr>
              <a:t>Table D1. Element Responsibility Catalog for detail design</a:t>
            </a:r>
          </a:p>
        </p:txBody>
      </p:sp>
      <p:graphicFrame>
        <p:nvGraphicFramePr>
          <p:cNvPr id="326" name="Shape 326"/>
          <p:cNvGraphicFramePr/>
          <p:nvPr/>
        </p:nvGraphicFramePr>
        <p:xfrm>
          <a:off x="371200" y="958300"/>
          <a:ext cx="10383692" cy="512031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a:solidFill>
                            <a:schemeClr val="dk1"/>
                          </a:solidFill>
                        </a:rPr>
                        <a:t>Associated Drawings:</a:t>
                      </a:r>
                    </a:p>
                    <a:p>
                      <a:pPr lvl="0" algn="ctr" rtl="0">
                        <a:spcBef>
                          <a:spcPts val="0"/>
                        </a:spcBef>
                        <a:buNone/>
                      </a:pPr>
                      <a:r>
                        <a:rPr lang="ko" sz="1200" b="1">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Brocker</a:t>
                      </a:r>
                    </a:p>
                  </a:txBody>
                  <a:tcPr marL="101983" marR="101983" marT="91425" marB="91425"/>
                </a:tc>
                <a:tc>
                  <a:txBody>
                    <a:bodyPr/>
                    <a:lstStyle/>
                    <a:p>
                      <a:pPr lvl="0" rtl="0">
                        <a:spcBef>
                          <a:spcPts val="0"/>
                        </a:spcBef>
                        <a:buNone/>
                      </a:pPr>
                      <a:r>
                        <a:rPr lang="ko" sz="1200">
                          <a:solidFill>
                            <a:schemeClr val="dk1"/>
                          </a:solidFill>
                        </a:rPr>
                        <a:t>Broker is an intermediary which receives a message from the sender(Terminal or Node) and routes a message to proper destination(Terminal or Node). </a:t>
                      </a:r>
                    </a:p>
                  </a:txBody>
                  <a:tcPr marL="101983" marR="101983" marT="91425" marB="91425"/>
                </a:tc>
              </a:tr>
              <a:tr h="229150">
                <a:tc>
                  <a:txBody>
                    <a:bodyPr/>
                    <a:lstStyle/>
                    <a:p>
                      <a:pPr lvl="0" rtl="0">
                        <a:spcBef>
                          <a:spcPts val="0"/>
                        </a:spcBef>
                        <a:buNone/>
                      </a:pPr>
                      <a:r>
                        <a:rPr lang="ko" sz="1200"/>
                        <a:t>MessageRouter</a:t>
                      </a:r>
                    </a:p>
                  </a:txBody>
                  <a:tcPr marL="101983" marR="101983" marT="91425" marB="91425"/>
                </a:tc>
                <a:tc>
                  <a:txBody>
                    <a:bodyPr/>
                    <a:lstStyle/>
                    <a:p>
                      <a:pPr lvl="0" rtl="0">
                        <a:spcBef>
                          <a:spcPts val="0"/>
                        </a:spcBef>
                        <a:buNone/>
                      </a:pPr>
                      <a:r>
                        <a:rPr lang="ko" sz="1200"/>
                        <a:t>MessageRouter is managing the Message Routing table which will transfer the messages to intended elements (NodeManager, TerminalManager) after getting from Broker &amp; vice versa.</a:t>
                      </a:r>
                    </a:p>
                  </a:txBody>
                  <a:tcPr marL="101983" marR="101983" marT="91425" marB="91425"/>
                </a:tc>
              </a:tr>
              <a:tr h="229150">
                <a:tc>
                  <a:txBody>
                    <a:bodyPr/>
                    <a:lstStyle/>
                    <a:p>
                      <a:pPr lvl="0" rtl="0">
                        <a:spcBef>
                          <a:spcPts val="0"/>
                        </a:spcBef>
                        <a:buNone/>
                      </a:pPr>
                      <a:r>
                        <a:rPr lang="ko" sz="1200"/>
                        <a:t>NodeManager</a:t>
                      </a:r>
                    </a:p>
                  </a:txBody>
                  <a:tcPr marL="101983" marR="101983" marT="91425" marB="91425"/>
                </a:tc>
                <a:tc>
                  <a:txBody>
                    <a:bodyPr/>
                    <a:lstStyle/>
                    <a:p>
                      <a:pPr lvl="0" rtl="0">
                        <a:spcBef>
                          <a:spcPts val="0"/>
                        </a:spcBef>
                        <a:buNone/>
                      </a:pPr>
                      <a:r>
                        <a:rPr lang="ko" sz="1200"/>
                        <a:t>Managing the Node Informations (Registred Node Details, Node Data (Sensors, Acturators &amp; Services)</a:t>
                      </a:r>
                    </a:p>
                  </a:txBody>
                  <a:tcPr marL="101983" marR="101983" marT="91425" marB="91425"/>
                </a:tc>
              </a:tr>
              <a:tr h="229150">
                <a:tc>
                  <a:txBody>
                    <a:bodyPr/>
                    <a:lstStyle/>
                    <a:p>
                      <a:pPr lvl="0" rtl="0">
                        <a:spcBef>
                          <a:spcPts val="0"/>
                        </a:spcBef>
                        <a:buNone/>
                      </a:pPr>
                      <a:r>
                        <a:rPr lang="ko" sz="1200"/>
                        <a:t>TerminalManager</a:t>
                      </a:r>
                    </a:p>
                  </a:txBody>
                  <a:tcPr marL="101983" marR="101983" marT="91425" marB="91425"/>
                </a:tc>
                <a:tc>
                  <a:txBody>
                    <a:bodyPr/>
                    <a:lstStyle/>
                    <a:p>
                      <a:pPr lvl="0" rtl="0">
                        <a:spcBef>
                          <a:spcPts val="0"/>
                        </a:spcBef>
                        <a:buNone/>
                      </a:pPr>
                      <a:r>
                        <a:rPr lang="ko" sz="1200">
                          <a:solidFill>
                            <a:schemeClr val="dk1"/>
                          </a:solidFill>
                        </a:rPr>
                        <a:t>Managing the Terminal Information (Logged In Terminal Details)</a:t>
                      </a:r>
                    </a:p>
                  </a:txBody>
                  <a:tcPr marL="101983" marR="101983" marT="91425" marB="91425"/>
                </a:tc>
              </a:tr>
              <a:tr h="229150">
                <a:tc>
                  <a:txBody>
                    <a:bodyPr/>
                    <a:lstStyle/>
                    <a:p>
                      <a:pPr lvl="0" rtl="0">
                        <a:spcBef>
                          <a:spcPts val="0"/>
                        </a:spcBef>
                        <a:buNone/>
                      </a:pPr>
                      <a:r>
                        <a:rPr lang="ko" sz="1200"/>
                        <a:t>AuthManager</a:t>
                      </a:r>
                    </a:p>
                  </a:txBody>
                  <a:tcPr marL="101983" marR="101983" marT="91425" marB="91425"/>
                </a:tc>
                <a:tc>
                  <a:txBody>
                    <a:bodyPr/>
                    <a:lstStyle/>
                    <a:p>
                      <a:pPr lvl="0" rtl="0">
                        <a:spcBef>
                          <a:spcPts val="0"/>
                        </a:spcBef>
                        <a:buNone/>
                      </a:pPr>
                      <a:r>
                        <a:rPr lang="ko" sz="1200"/>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t>DataManager</a:t>
                      </a:r>
                    </a:p>
                  </a:txBody>
                  <a:tcPr marL="101983" marR="101983" marT="91425" marB="91425"/>
                </a:tc>
                <a:tc>
                  <a:txBody>
                    <a:bodyPr/>
                    <a:lstStyle/>
                    <a:p>
                      <a:pPr lvl="0" rtl="0">
                        <a:spcBef>
                          <a:spcPts val="0"/>
                        </a:spcBef>
                        <a:buNone/>
                      </a:pPr>
                      <a:r>
                        <a:rPr lang="ko" sz="1200"/>
                        <a:t>Managing the database operatation. Keeping the DB Abstarction from NodeMangaer,TerminalManager &amp; AuthManager.</a:t>
                      </a:r>
                    </a:p>
                  </a:txBody>
                  <a:tcPr marL="101983" marR="101983" marT="91425" marB="91425"/>
                </a:tc>
              </a:tr>
              <a:tr h="229150">
                <a:tc>
                  <a:txBody>
                    <a:bodyPr/>
                    <a:lstStyle/>
                    <a:p>
                      <a:pPr lvl="0" rtl="0">
                        <a:spcBef>
                          <a:spcPts val="0"/>
                        </a:spcBef>
                        <a:buNone/>
                      </a:pPr>
                      <a:r>
                        <a:rPr lang="ko" sz="1200"/>
                        <a:t>MessageHandler</a:t>
                      </a:r>
                    </a:p>
                  </a:txBody>
                  <a:tcPr marL="101983" marR="101983" marT="91425" marB="91425"/>
                </a:tc>
                <a:tc>
                  <a:txBody>
                    <a:bodyPr/>
                    <a:lstStyle/>
                    <a:p>
                      <a:pPr lvl="0" rtl="0">
                        <a:spcBef>
                          <a:spcPts val="0"/>
                        </a:spcBef>
                        <a:buNone/>
                      </a:pPr>
                      <a:r>
                        <a:rPr lang="ko" sz="1200"/>
                        <a:t>Responsible for Overall IotMiddleware management. Handling the message filteing from network to protocol (Transport&lt;--&gt;Security&lt;--&gt;Protocol) &amp; Transfer the filtered message to Service for operation</a:t>
                      </a:r>
                    </a:p>
                  </a:txBody>
                  <a:tcPr marL="101983" marR="101983" marT="91425" marB="91425"/>
                </a:tc>
              </a:tr>
              <a:tr h="229150">
                <a:tc>
                  <a:txBody>
                    <a:bodyPr/>
                    <a:lstStyle/>
                    <a:p>
                      <a:pPr lvl="0" rtl="0">
                        <a:spcBef>
                          <a:spcPts val="0"/>
                        </a:spcBef>
                        <a:buNone/>
                      </a:pPr>
                      <a:r>
                        <a:rPr lang="ko" sz="1200"/>
                        <a:t>Protocol</a:t>
                      </a:r>
                    </a:p>
                  </a:txBody>
                  <a:tcPr marL="101983" marR="101983" marT="91425" marB="91425"/>
                </a:tc>
                <a:tc>
                  <a:txBody>
                    <a:bodyPr/>
                    <a:lstStyle/>
                    <a:p>
                      <a:pPr lvl="0" rtl="0">
                        <a:spcBef>
                          <a:spcPts val="0"/>
                        </a:spcBef>
                        <a:buNone/>
                      </a:pPr>
                      <a:r>
                        <a:rPr lang="ko" sz="1200"/>
                        <a:t>This component is responsible formating the message for communication.</a:t>
                      </a:r>
                    </a:p>
                  </a:txBody>
                  <a:tcPr marL="101983" marR="101983" marT="91425" marB="91425"/>
                </a:tc>
              </a:tr>
            </a:tbl>
          </a:graphicData>
        </a:graphic>
      </p:graphicFrame>
    </p:spTree>
    <p:extLst>
      <p:ext uri="{BB962C8B-B14F-4D97-AF65-F5344CB8AC3E}">
        <p14:creationId xmlns:p14="http://schemas.microsoft.com/office/powerpoint/2010/main" val="4242261606"/>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Detail Design - IoT Service(Responsibility Catalog)  #2</a:t>
            </a:r>
          </a:p>
        </p:txBody>
      </p:sp>
      <p:sp>
        <p:nvSpPr>
          <p:cNvPr id="332" name="Shape 332"/>
          <p:cNvSpPr txBox="1"/>
          <p:nvPr/>
        </p:nvSpPr>
        <p:spPr>
          <a:xfrm>
            <a:off x="350055" y="658297"/>
            <a:ext cx="10481686" cy="300000"/>
          </a:xfrm>
          <a:prstGeom prst="rect">
            <a:avLst/>
          </a:prstGeom>
          <a:noFill/>
          <a:ln>
            <a:noFill/>
          </a:ln>
        </p:spPr>
        <p:txBody>
          <a:bodyPr lIns="91425" tIns="91425" rIns="91425" bIns="91425" anchor="t" anchorCtr="0">
            <a:noAutofit/>
          </a:bodyPr>
          <a:lstStyle/>
          <a:p>
            <a:pPr lvl="0" rtl="0">
              <a:spcBef>
                <a:spcPts val="0"/>
              </a:spcBef>
              <a:buNone/>
            </a:pPr>
            <a:r>
              <a:rPr lang="ko" b="1"/>
              <a:t>Table D2. Element Responsibility Catalog for detail design</a:t>
            </a:r>
          </a:p>
        </p:txBody>
      </p:sp>
      <p:graphicFrame>
        <p:nvGraphicFramePr>
          <p:cNvPr id="333" name="Shape 333"/>
          <p:cNvGraphicFramePr/>
          <p:nvPr/>
        </p:nvGraphicFramePr>
        <p:xfrm>
          <a:off x="371200" y="958300"/>
          <a:ext cx="10383692" cy="237729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a:solidFill>
                            <a:schemeClr val="dk1"/>
                          </a:solidFill>
                        </a:rPr>
                        <a:t>Associated Drawings:</a:t>
                      </a:r>
                    </a:p>
                    <a:p>
                      <a:pPr lvl="0" algn="ctr" rtl="0">
                        <a:spcBef>
                          <a:spcPts val="0"/>
                        </a:spcBef>
                        <a:buNone/>
                      </a:pPr>
                      <a:r>
                        <a:rPr lang="ko" sz="1200" b="1">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solidFill>
                            <a:schemeClr val="dk1"/>
                          </a:solidFill>
                        </a:rPr>
                        <a:t>Security</a:t>
                      </a:r>
                    </a:p>
                  </a:txBody>
                  <a:tcPr marL="101983" marR="101983"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101983" marR="101983" marT="91425" marB="91425"/>
                </a:tc>
              </a:tr>
              <a:tr h="229150">
                <a:tc>
                  <a:txBody>
                    <a:bodyPr/>
                    <a:lstStyle/>
                    <a:p>
                      <a:pPr lvl="0" rtl="0">
                        <a:spcBef>
                          <a:spcPts val="0"/>
                        </a:spcBef>
                        <a:buNone/>
                      </a:pPr>
                      <a:r>
                        <a:rPr lang="ko" sz="1200">
                          <a:solidFill>
                            <a:schemeClr val="dk1"/>
                          </a:solidFill>
                        </a:rPr>
                        <a:t>Transport</a:t>
                      </a:r>
                    </a:p>
                  </a:txBody>
                  <a:tcPr marL="101983" marR="101983" marT="91425" marB="91425"/>
                </a:tc>
                <a:tc>
                  <a:txBody>
                    <a:bodyPr/>
                    <a:lstStyle/>
                    <a:p>
                      <a:pPr lvl="0" rtl="0">
                        <a:spcBef>
                          <a:spcPts val="0"/>
                        </a:spcBef>
                        <a:buNone/>
                      </a:pPr>
                      <a:r>
                        <a:rPr lang="ko" sz="1200">
                          <a:solidFill>
                            <a:schemeClr val="dk1"/>
                          </a:solidFill>
                        </a:rPr>
                        <a:t>This is responsible for making the data external communicaiton with barrier(WIFI, BT etc) independent &amp; loose couple</a:t>
                      </a:r>
                    </a:p>
                  </a:txBody>
                  <a:tcPr marL="101983" marR="101983" marT="91425" marB="91425"/>
                </a:tc>
              </a:tr>
              <a:tr h="229150">
                <a:tc>
                  <a:txBody>
                    <a:bodyPr/>
                    <a:lstStyle/>
                    <a:p>
                      <a:pPr lvl="0" rtl="0">
                        <a:spcBef>
                          <a:spcPts val="0"/>
                        </a:spcBef>
                        <a:buNone/>
                      </a:pPr>
                      <a:r>
                        <a:rPr lang="ko" sz="1200">
                          <a:solidFill>
                            <a:schemeClr val="dk1"/>
                          </a:solidFill>
                        </a:rPr>
                        <a:t>WifiTransport</a:t>
                      </a:r>
                    </a:p>
                  </a:txBody>
                  <a:tcPr marL="101983" marR="101983" marT="91425" marB="91425"/>
                </a:tc>
                <a:tc>
                  <a:txBody>
                    <a:bodyPr/>
                    <a:lstStyle/>
                    <a:p>
                      <a:pPr lvl="0" rtl="0">
                        <a:spcBef>
                          <a:spcPts val="0"/>
                        </a:spcBef>
                        <a:buNone/>
                      </a:pPr>
                      <a:r>
                        <a:rPr lang="ko" sz="1200">
                          <a:solidFill>
                            <a:schemeClr val="dk1"/>
                          </a:solidFill>
                        </a:rPr>
                        <a:t>Managing the Wifi Socket operation(open/close socket, read/write operation )  </a:t>
                      </a:r>
                    </a:p>
                  </a:txBody>
                  <a:tcPr marL="101983" marR="101983" marT="91425" marB="91425"/>
                </a:tc>
              </a:tr>
            </a:tbl>
          </a:graphicData>
        </a:graphic>
      </p:graphicFrame>
    </p:spTree>
    <p:extLst>
      <p:ext uri="{BB962C8B-B14F-4D97-AF65-F5344CB8AC3E}">
        <p14:creationId xmlns:p14="http://schemas.microsoft.com/office/powerpoint/2010/main" val="465758603"/>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Detail Design - Terminal</a:t>
            </a:r>
          </a:p>
        </p:txBody>
      </p:sp>
      <p:pic>
        <p:nvPicPr>
          <p:cNvPr id="339" name="Shape 339"/>
          <p:cNvPicPr preferRelativeResize="0"/>
          <p:nvPr/>
        </p:nvPicPr>
        <p:blipFill>
          <a:blip r:embed="rId3">
            <a:alphaModFix/>
          </a:blip>
          <a:stretch>
            <a:fillRect/>
          </a:stretch>
        </p:blipFill>
        <p:spPr>
          <a:xfrm>
            <a:off x="558625" y="859409"/>
            <a:ext cx="7089775" cy="2600325"/>
          </a:xfrm>
          <a:prstGeom prst="rect">
            <a:avLst/>
          </a:prstGeom>
          <a:noFill/>
          <a:ln>
            <a:noFill/>
          </a:ln>
        </p:spPr>
      </p:pic>
      <p:grpSp>
        <p:nvGrpSpPr>
          <p:cNvPr id="340" name="Shape 340"/>
          <p:cNvGrpSpPr/>
          <p:nvPr/>
        </p:nvGrpSpPr>
        <p:grpSpPr>
          <a:xfrm>
            <a:off x="7746867" y="986425"/>
            <a:ext cx="3531399" cy="2283900"/>
            <a:chOff x="10793500" y="2361975"/>
            <a:chExt cx="2922537" cy="2283900"/>
          </a:xfrm>
        </p:grpSpPr>
        <p:sp>
          <p:nvSpPr>
            <p:cNvPr id="341" name="Shape 341"/>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42" name="Shape 342"/>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43" name="Shape 343"/>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4" name="Shape 344"/>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5" name="Shape 345"/>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6" name="Shape 346"/>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7" name="Shape 347"/>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8" name="Shape 348"/>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9" name="Shape 349"/>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50" name="Shape 350"/>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51" name="Shape 351"/>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52" name="Shape 352"/>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53" name="Shape 353"/>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54" name="Shape 354"/>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55" name="Shape 355"/>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56" name="Shape 356"/>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57" name="Shape 357"/>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58" name="Shape 358"/>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59" name="Shape 359"/>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4005901566"/>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Detail Design - Terminal(Responsibility Catalog)</a:t>
            </a:r>
          </a:p>
        </p:txBody>
      </p:sp>
      <p:sp>
        <p:nvSpPr>
          <p:cNvPr id="365" name="Shape 365"/>
          <p:cNvSpPr txBox="1"/>
          <p:nvPr/>
        </p:nvSpPr>
        <p:spPr>
          <a:xfrm>
            <a:off x="350055" y="658297"/>
            <a:ext cx="10481686" cy="300000"/>
          </a:xfrm>
          <a:prstGeom prst="rect">
            <a:avLst/>
          </a:prstGeom>
          <a:noFill/>
          <a:ln>
            <a:noFill/>
          </a:ln>
        </p:spPr>
        <p:txBody>
          <a:bodyPr lIns="91425" tIns="91425" rIns="91425" bIns="91425" anchor="t" anchorCtr="0">
            <a:noAutofit/>
          </a:bodyPr>
          <a:lstStyle/>
          <a:p>
            <a:pPr lvl="0" rtl="0">
              <a:spcBef>
                <a:spcPts val="0"/>
              </a:spcBef>
              <a:buNone/>
            </a:pPr>
            <a:r>
              <a:rPr lang="ko" b="1">
                <a:solidFill>
                  <a:schemeClr val="dk1"/>
                </a:solidFill>
              </a:rPr>
              <a:t>Table D3. Element Responsibility Catalog for detail design</a:t>
            </a:r>
          </a:p>
        </p:txBody>
      </p:sp>
      <p:graphicFrame>
        <p:nvGraphicFramePr>
          <p:cNvPr id="366" name="Shape 366"/>
          <p:cNvGraphicFramePr/>
          <p:nvPr/>
        </p:nvGraphicFramePr>
        <p:xfrm>
          <a:off x="371200" y="958300"/>
          <a:ext cx="10383692" cy="434313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a:solidFill>
                            <a:schemeClr val="dk1"/>
                          </a:solidFill>
                        </a:rPr>
                        <a:t>Associated Drawings:</a:t>
                      </a:r>
                    </a:p>
                    <a:p>
                      <a:pPr lvl="0" algn="ctr" rtl="0">
                        <a:spcBef>
                          <a:spcPts val="0"/>
                        </a:spcBef>
                        <a:buNone/>
                      </a:pPr>
                      <a:r>
                        <a:rPr lang="ko" sz="1200" b="1">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SensorManager</a:t>
                      </a:r>
                    </a:p>
                  </a:txBody>
                  <a:tcPr marL="101983" marR="101983" marT="91425" marB="91425"/>
                </a:tc>
                <a:tc>
                  <a:txBody>
                    <a:bodyPr/>
                    <a:lstStyle/>
                    <a:p>
                      <a:pPr lvl="0" rtl="0">
                        <a:spcBef>
                          <a:spcPts val="0"/>
                        </a:spcBef>
                        <a:buNone/>
                      </a:pPr>
                      <a:r>
                        <a:rPr lang="ko" sz="1300">
                          <a:solidFill>
                            <a:schemeClr val="dk1"/>
                          </a:solidFill>
                        </a:rPr>
                        <a:t>Responsible for Handling the connected Sensors into the Node</a:t>
                      </a:r>
                    </a:p>
                  </a:txBody>
                  <a:tcPr marL="101983" marR="101983" marT="91425" marB="91425"/>
                </a:tc>
              </a:tr>
              <a:tr h="229150">
                <a:tc>
                  <a:txBody>
                    <a:bodyPr/>
                    <a:lstStyle/>
                    <a:p>
                      <a:pPr lvl="0" rtl="0">
                        <a:spcBef>
                          <a:spcPts val="0"/>
                        </a:spcBef>
                        <a:buNone/>
                      </a:pPr>
                      <a:r>
                        <a:rPr lang="ko" sz="1200"/>
                        <a:t>ActuatorManager</a:t>
                      </a:r>
                    </a:p>
                  </a:txBody>
                  <a:tcPr marL="101983" marR="101983" marT="91425" marB="91425"/>
                </a:tc>
                <a:tc>
                  <a:txBody>
                    <a:bodyPr/>
                    <a:lstStyle/>
                    <a:p>
                      <a:pPr lvl="0" rtl="0">
                        <a:spcBef>
                          <a:spcPts val="0"/>
                        </a:spcBef>
                        <a:buNone/>
                      </a:pPr>
                      <a:r>
                        <a:rPr lang="ko" sz="1300">
                          <a:solidFill>
                            <a:schemeClr val="dk1"/>
                          </a:solidFill>
                        </a:rPr>
                        <a:t>Responsible for Handling the connected Actuators into the Node</a:t>
                      </a:r>
                    </a:p>
                  </a:txBody>
                  <a:tcPr marL="101983" marR="101983" marT="91425" marB="91425"/>
                </a:tc>
              </a:tr>
              <a:tr h="229150">
                <a:tc>
                  <a:txBody>
                    <a:bodyPr/>
                    <a:lstStyle/>
                    <a:p>
                      <a:pPr lvl="0" rtl="0">
                        <a:spcBef>
                          <a:spcPts val="0"/>
                        </a:spcBef>
                        <a:buNone/>
                      </a:pPr>
                      <a:r>
                        <a:rPr lang="ko" sz="1200"/>
                        <a:t>ServiceProvider</a:t>
                      </a:r>
                    </a:p>
                  </a:txBody>
                  <a:tcPr marL="101983" marR="101983" marT="91425" marB="91425"/>
                </a:tc>
                <a:tc>
                  <a:txBody>
                    <a:bodyPr/>
                    <a:lstStyle/>
                    <a:p>
                      <a:pPr lvl="0" rtl="0">
                        <a:spcBef>
                          <a:spcPts val="0"/>
                        </a:spcBef>
                        <a:buNone/>
                      </a:pPr>
                      <a:r>
                        <a:rPr lang="ko" sz="1300">
                          <a:solidFill>
                            <a:schemeClr val="dk1"/>
                          </a:solidFill>
                        </a:rPr>
                        <a:t>Responsible for providing servie such as data mining and actutor handling.</a:t>
                      </a:r>
                    </a:p>
                  </a:txBody>
                  <a:tcPr marL="101983" marR="101983" marT="91425" marB="91425"/>
                </a:tc>
              </a:tr>
              <a:tr h="229150">
                <a:tc>
                  <a:txBody>
                    <a:bodyPr/>
                    <a:lstStyle/>
                    <a:p>
                      <a:pPr lvl="0" rtl="0">
                        <a:spcBef>
                          <a:spcPts val="0"/>
                        </a:spcBef>
                        <a:buNone/>
                      </a:pPr>
                      <a:r>
                        <a:rPr lang="ko" sz="1200"/>
                        <a:t>MessageSendable</a:t>
                      </a:r>
                    </a:p>
                  </a:txBody>
                  <a:tcPr marL="101983" marR="101983" marT="91425" marB="91425"/>
                </a:tc>
                <a:tc>
                  <a:txBody>
                    <a:bodyPr/>
                    <a:lstStyle/>
                    <a:p>
                      <a:pPr lvl="0" rtl="0">
                        <a:spcBef>
                          <a:spcPts val="0"/>
                        </a:spcBef>
                        <a:buNone/>
                      </a:pPr>
                      <a:r>
                        <a:rPr lang="ko"/>
                        <a:t>Message를 server로 전달 할 수 있는 interface</a:t>
                      </a:r>
                    </a:p>
                  </a:txBody>
                  <a:tcPr marL="101983" marR="101983" marT="91425" marB="91425"/>
                </a:tc>
              </a:tr>
              <a:tr h="229150">
                <a:tc>
                  <a:txBody>
                    <a:bodyPr/>
                    <a:lstStyle/>
                    <a:p>
                      <a:pPr lvl="0" rtl="0">
                        <a:spcBef>
                          <a:spcPts val="0"/>
                        </a:spcBef>
                        <a:buNone/>
                      </a:pPr>
                      <a:r>
                        <a:rPr lang="ko" sz="1200"/>
                        <a:t>RuleChecker</a:t>
                      </a:r>
                    </a:p>
                  </a:txBody>
                  <a:tcPr marL="101983" marR="101983" marT="91425" marB="91425"/>
                </a:tc>
                <a:tc>
                  <a:txBody>
                    <a:bodyPr/>
                    <a:lstStyle/>
                    <a:p>
                      <a:pPr lvl="0" rtl="0">
                        <a:spcBef>
                          <a:spcPts val="0"/>
                        </a:spcBef>
                        <a:buNone/>
                      </a:pPr>
                      <a:r>
                        <a:rPr lang="ko"/>
                        <a:t>Service에 대한 rule을 check하는 루틴으로 dataAnalyzer를 통해서 정제된 data를 통해 원하는 rule이 만족될 경우 그에 대한 message를 생성 및 전달</a:t>
                      </a:r>
                    </a:p>
                  </a:txBody>
                  <a:tcPr marL="101983" marR="101983" marT="91425" marB="91425"/>
                </a:tc>
              </a:tr>
              <a:tr h="229150">
                <a:tc>
                  <a:txBody>
                    <a:bodyPr/>
                    <a:lstStyle/>
                    <a:p>
                      <a:pPr lvl="0" rtl="0">
                        <a:spcBef>
                          <a:spcPts val="0"/>
                        </a:spcBef>
                        <a:buNone/>
                      </a:pPr>
                      <a:r>
                        <a:rPr lang="ko" sz="1200"/>
                        <a:t>DataAnalyzer</a:t>
                      </a:r>
                    </a:p>
                  </a:txBody>
                  <a:tcPr marL="101983" marR="101983" marT="91425" marB="91425"/>
                </a:tc>
                <a:tc>
                  <a:txBody>
                    <a:bodyPr/>
                    <a:lstStyle/>
                    <a:p>
                      <a:pPr lvl="0" rtl="0">
                        <a:spcBef>
                          <a:spcPts val="0"/>
                        </a:spcBef>
                        <a:buNone/>
                      </a:pPr>
                      <a:r>
                        <a:rPr lang="ko"/>
                        <a:t>Log나 command에 대해서 받아서 </a:t>
                      </a:r>
                    </a:p>
                  </a:txBody>
                  <a:tcPr marL="101983" marR="101983" marT="91425" marB="91425"/>
                </a:tc>
              </a:tr>
            </a:tbl>
          </a:graphicData>
        </a:graphic>
      </p:graphicFrame>
    </p:spTree>
    <p:extLst>
      <p:ext uri="{BB962C8B-B14F-4D97-AF65-F5344CB8AC3E}">
        <p14:creationId xmlns:p14="http://schemas.microsoft.com/office/powerpoint/2010/main" val="3318689353"/>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Detail Design - Node</a:t>
            </a:r>
          </a:p>
        </p:txBody>
      </p:sp>
      <p:pic>
        <p:nvPicPr>
          <p:cNvPr id="372" name="Shape 372"/>
          <p:cNvPicPr preferRelativeResize="0"/>
          <p:nvPr/>
        </p:nvPicPr>
        <p:blipFill>
          <a:blip r:embed="rId3">
            <a:alphaModFix/>
          </a:blip>
          <a:stretch>
            <a:fillRect/>
          </a:stretch>
        </p:blipFill>
        <p:spPr>
          <a:xfrm>
            <a:off x="1137191" y="641799"/>
            <a:ext cx="5282803" cy="2819400"/>
          </a:xfrm>
          <a:prstGeom prst="rect">
            <a:avLst/>
          </a:prstGeom>
          <a:noFill/>
          <a:ln>
            <a:noFill/>
          </a:ln>
        </p:spPr>
      </p:pic>
      <p:grpSp>
        <p:nvGrpSpPr>
          <p:cNvPr id="373" name="Shape 373"/>
          <p:cNvGrpSpPr/>
          <p:nvPr/>
        </p:nvGrpSpPr>
        <p:grpSpPr>
          <a:xfrm>
            <a:off x="6634035" y="909550"/>
            <a:ext cx="3531399" cy="2283900"/>
            <a:chOff x="10793500" y="2361975"/>
            <a:chExt cx="2922537" cy="2283900"/>
          </a:xfrm>
        </p:grpSpPr>
        <p:sp>
          <p:nvSpPr>
            <p:cNvPr id="374" name="Shape 374"/>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75" name="Shape 375"/>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76" name="Shape 376"/>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77" name="Shape 377"/>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78" name="Shape 378"/>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79" name="Shape 379"/>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0" name="Shape 380"/>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81" name="Shape 381"/>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2" name="Shape 382"/>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83" name="Shape 383"/>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4" name="Shape 384"/>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85" name="Shape 385"/>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86" name="Shape 386"/>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87" name="Shape 387"/>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88" name="Shape 388"/>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89" name="Shape 389"/>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90" name="Shape 390"/>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91" name="Shape 391"/>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92" name="Shape 392"/>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243347588"/>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lvl="0" rtl="0">
              <a:spcBef>
                <a:spcPts val="0"/>
              </a:spcBef>
              <a:buNone/>
            </a:pPr>
            <a:r>
              <a:rPr lang="ko" sz="1800" b="1">
                <a:solidFill>
                  <a:schemeClr val="dk1"/>
                </a:solidFill>
              </a:rPr>
              <a:t>Detail Design - Node(Responsibility Catalog)</a:t>
            </a:r>
          </a:p>
        </p:txBody>
      </p:sp>
      <p:sp>
        <p:nvSpPr>
          <p:cNvPr id="398" name="Shape 398"/>
          <p:cNvSpPr txBox="1"/>
          <p:nvPr/>
        </p:nvSpPr>
        <p:spPr>
          <a:xfrm>
            <a:off x="350055" y="658297"/>
            <a:ext cx="10481686" cy="300000"/>
          </a:xfrm>
          <a:prstGeom prst="rect">
            <a:avLst/>
          </a:prstGeom>
          <a:noFill/>
          <a:ln>
            <a:noFill/>
          </a:ln>
        </p:spPr>
        <p:txBody>
          <a:bodyPr lIns="91425" tIns="91425" rIns="91425" bIns="91425" anchor="t" anchorCtr="0">
            <a:noAutofit/>
          </a:bodyPr>
          <a:lstStyle/>
          <a:p>
            <a:pPr lvl="0" rtl="0">
              <a:spcBef>
                <a:spcPts val="0"/>
              </a:spcBef>
              <a:buNone/>
            </a:pPr>
            <a:r>
              <a:rPr lang="ko" b="1">
                <a:solidFill>
                  <a:schemeClr val="dk1"/>
                </a:solidFill>
              </a:rPr>
              <a:t>Table D4. Element Responsibility Catalog for detail design</a:t>
            </a:r>
          </a:p>
        </p:txBody>
      </p:sp>
      <p:graphicFrame>
        <p:nvGraphicFramePr>
          <p:cNvPr id="399" name="Shape 399"/>
          <p:cNvGraphicFramePr/>
          <p:nvPr/>
        </p:nvGraphicFramePr>
        <p:xfrm>
          <a:off x="371200" y="958300"/>
          <a:ext cx="10383692" cy="329160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a:solidFill>
                            <a:schemeClr val="dk1"/>
                          </a:solidFill>
                        </a:rPr>
                        <a:t>Associated Drawings:</a:t>
                      </a:r>
                    </a:p>
                    <a:p>
                      <a:pPr lvl="0" algn="ctr" rtl="0">
                        <a:spcBef>
                          <a:spcPts val="0"/>
                        </a:spcBef>
                        <a:buNone/>
                      </a:pPr>
                      <a:r>
                        <a:rPr lang="ko" sz="1200" b="1">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View</a:t>
                      </a:r>
                    </a:p>
                  </a:txBody>
                  <a:tcPr marL="101983" marR="101983" marT="91425" marB="91425"/>
                </a:tc>
                <a:tc>
                  <a:txBody>
                    <a:bodyPr/>
                    <a:lstStyle/>
                    <a:p>
                      <a:pPr lvl="0" rtl="0">
                        <a:spcBef>
                          <a:spcPts val="0"/>
                        </a:spcBef>
                        <a:buNone/>
                      </a:pPr>
                      <a:r>
                        <a:rPr lang="ko" sz="1200">
                          <a:solidFill>
                            <a:schemeClr val="dk1"/>
                          </a:solidFill>
                        </a:rPr>
                        <a:t>Responsible for User Input &amp; data presentation (Specially for UI scenerio)</a:t>
                      </a:r>
                    </a:p>
                  </a:txBody>
                  <a:tcPr marL="101983" marR="101983" marT="91425" marB="91425"/>
                </a:tc>
              </a:tr>
              <a:tr h="229150">
                <a:tc>
                  <a:txBody>
                    <a:bodyPr/>
                    <a:lstStyle/>
                    <a:p>
                      <a:pPr lvl="0" rtl="0">
                        <a:spcBef>
                          <a:spcPts val="0"/>
                        </a:spcBef>
                        <a:buNone/>
                      </a:pPr>
                      <a:r>
                        <a:rPr lang="ko" sz="1200"/>
                        <a:t>LoginView</a:t>
                      </a:r>
                    </a:p>
                  </a:txBody>
                  <a:tcPr marL="101983" marR="101983" marT="91425" marB="91425"/>
                </a:tc>
                <a:tc>
                  <a:txBody>
                    <a:bodyPr/>
                    <a:lstStyle/>
                    <a:p>
                      <a:pPr lvl="0" rtl="0">
                        <a:spcBef>
                          <a:spcPts val="0"/>
                        </a:spcBef>
                        <a:buNone/>
                      </a:pPr>
                      <a:r>
                        <a:rPr lang="ko" sz="1200"/>
                        <a:t>Responsible for User login (UI)</a:t>
                      </a:r>
                    </a:p>
                  </a:txBody>
                  <a:tcPr marL="101983" marR="101983" marT="91425" marB="91425"/>
                </a:tc>
              </a:tr>
              <a:tr h="229150">
                <a:tc>
                  <a:txBody>
                    <a:bodyPr/>
                    <a:lstStyle/>
                    <a:p>
                      <a:pPr lvl="0" rtl="0">
                        <a:spcBef>
                          <a:spcPts val="0"/>
                        </a:spcBef>
                        <a:buNone/>
                      </a:pPr>
                      <a:r>
                        <a:rPr lang="ko" sz="1200"/>
                        <a:t>ConfigView</a:t>
                      </a:r>
                    </a:p>
                  </a:txBody>
                  <a:tcPr marL="101983" marR="101983" marT="91425" marB="91425"/>
                </a:tc>
                <a:tc>
                  <a:txBody>
                    <a:bodyPr/>
                    <a:lstStyle/>
                    <a:p>
                      <a:pPr lvl="0" rtl="0">
                        <a:spcBef>
                          <a:spcPts val="0"/>
                        </a:spcBef>
                        <a:buNone/>
                      </a:pPr>
                      <a:r>
                        <a:rPr lang="ko" sz="1200"/>
                        <a:t>Responsilbe for Node &amp; Server Remote Configuration (Like, Log Store Duration, Lighs Auto switch-off duration etc)</a:t>
                      </a:r>
                    </a:p>
                  </a:txBody>
                  <a:tcPr marL="101983" marR="101983" marT="91425" marB="91425"/>
                </a:tc>
              </a:tr>
              <a:tr h="229150">
                <a:tc>
                  <a:txBody>
                    <a:bodyPr/>
                    <a:lstStyle/>
                    <a:p>
                      <a:pPr lvl="0" rtl="0">
                        <a:spcBef>
                          <a:spcPts val="0"/>
                        </a:spcBef>
                        <a:buNone/>
                      </a:pPr>
                      <a:r>
                        <a:rPr lang="ko" sz="1200"/>
                        <a:t>NodeControlView</a:t>
                      </a:r>
                    </a:p>
                  </a:txBody>
                  <a:tcPr marL="101983" marR="101983" marT="91425" marB="91425"/>
                </a:tc>
                <a:tc>
                  <a:txBody>
                    <a:bodyPr/>
                    <a:lstStyle/>
                    <a:p>
                      <a:pPr lvl="0" rtl="0">
                        <a:spcBef>
                          <a:spcPts val="0"/>
                        </a:spcBef>
                        <a:buNone/>
                      </a:pPr>
                      <a:r>
                        <a:rPr lang="ko" sz="1200"/>
                        <a:t>Responsible for Remote Node Control Operation (UI)</a:t>
                      </a:r>
                    </a:p>
                  </a:txBody>
                  <a:tcPr marL="101983" marR="101983" marT="91425" marB="91425"/>
                </a:tc>
              </a:tr>
              <a:tr h="229150">
                <a:tc>
                  <a:txBody>
                    <a:bodyPr/>
                    <a:lstStyle/>
                    <a:p>
                      <a:pPr lvl="0" rtl="0">
                        <a:spcBef>
                          <a:spcPts val="0"/>
                        </a:spcBef>
                        <a:buNone/>
                      </a:pPr>
                      <a:r>
                        <a:rPr lang="ko" sz="1200"/>
                        <a:t>RegisterNodeView</a:t>
                      </a:r>
                    </a:p>
                  </a:txBody>
                  <a:tcPr marL="101983" marR="101983" marT="91425" marB="91425"/>
                </a:tc>
                <a:tc>
                  <a:txBody>
                    <a:bodyPr/>
                    <a:lstStyle/>
                    <a:p>
                      <a:pPr lvl="0" rtl="0">
                        <a:spcBef>
                          <a:spcPts val="0"/>
                        </a:spcBef>
                        <a:buNone/>
                      </a:pPr>
                      <a:r>
                        <a:rPr lang="ko" sz="1200"/>
                        <a:t>Resposible for New Node Registration &amp; Existing Node UnRegistration (UI)</a:t>
                      </a:r>
                    </a:p>
                  </a:txBody>
                  <a:tcPr marL="101983" marR="101983" marT="91425" marB="91425"/>
                </a:tc>
              </a:tr>
            </a:tbl>
          </a:graphicData>
        </a:graphic>
      </p:graphicFrame>
    </p:spTree>
    <p:extLst>
      <p:ext uri="{BB962C8B-B14F-4D97-AF65-F5344CB8AC3E}">
        <p14:creationId xmlns:p14="http://schemas.microsoft.com/office/powerpoint/2010/main" val="1786480441"/>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registration</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36</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Sequence diagram</a:t>
            </a:r>
            <a:endParaRPr lang="ko-KR" altLang="en-US" dirty="0"/>
          </a:p>
        </p:txBody>
      </p:sp>
      <p:sp>
        <p:nvSpPr>
          <p:cNvPr id="7" name="직사각형 6"/>
          <p:cNvSpPr/>
          <p:nvPr/>
        </p:nvSpPr>
        <p:spPr>
          <a:xfrm>
            <a:off x="627956"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Service:Terminal</a:t>
            </a:r>
            <a:endParaRPr lang="ko-KR" altLang="en-US" sz="1200" dirty="0" smtClean="0">
              <a:solidFill>
                <a:schemeClr val="tx1">
                  <a:lumMod val="75000"/>
                  <a:lumOff val="25000"/>
                </a:schemeClr>
              </a:solidFill>
            </a:endParaRPr>
          </a:p>
        </p:txBody>
      </p:sp>
      <p:sp>
        <p:nvSpPr>
          <p:cNvPr id="14" name="직사각형 13"/>
          <p:cNvSpPr/>
          <p:nvPr/>
        </p:nvSpPr>
        <p:spPr>
          <a:xfrm>
            <a:off x="627956"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16" name="직선 연결선 15"/>
          <p:cNvCxnSpPr>
            <a:stCxn id="7" idx="2"/>
            <a:endCxn id="14" idx="0"/>
          </p:cNvCxnSpPr>
          <p:nvPr/>
        </p:nvCxnSpPr>
        <p:spPr>
          <a:xfrm>
            <a:off x="1492052"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2068116" y="220486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47" name="직사각형 46"/>
          <p:cNvSpPr/>
          <p:nvPr/>
        </p:nvSpPr>
        <p:spPr>
          <a:xfrm>
            <a:off x="3220244"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Broker:Server</a:t>
            </a:r>
            <a:endParaRPr lang="ko-KR" altLang="en-US" sz="1200" dirty="0" smtClean="0">
              <a:solidFill>
                <a:schemeClr val="tx1">
                  <a:lumMod val="75000"/>
                  <a:lumOff val="25000"/>
                </a:schemeClr>
              </a:solidFill>
            </a:endParaRPr>
          </a:p>
        </p:txBody>
      </p:sp>
      <p:sp>
        <p:nvSpPr>
          <p:cNvPr id="48" name="직사각형 47"/>
          <p:cNvSpPr/>
          <p:nvPr/>
        </p:nvSpPr>
        <p:spPr>
          <a:xfrm>
            <a:off x="3220244"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49" name="직선 연결선 48"/>
          <p:cNvCxnSpPr>
            <a:stCxn id="47" idx="2"/>
            <a:endCxn id="48" idx="0"/>
          </p:cNvCxnSpPr>
          <p:nvPr/>
        </p:nvCxnSpPr>
        <p:spPr>
          <a:xfrm>
            <a:off x="4084340"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1492052" y="2492896"/>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4084340" y="2708920"/>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5812532"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4" name="직사각형 53"/>
          <p:cNvSpPr/>
          <p:nvPr/>
        </p:nvSpPr>
        <p:spPr>
          <a:xfrm>
            <a:off x="5812532"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5" name="직선 연결선 54"/>
          <p:cNvCxnSpPr>
            <a:stCxn id="53" idx="2"/>
            <a:endCxn id="54" idx="0"/>
          </p:cNvCxnSpPr>
          <p:nvPr/>
        </p:nvCxnSpPr>
        <p:spPr>
          <a:xfrm>
            <a:off x="6676628"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8404820"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7" name="직사각형 56"/>
          <p:cNvSpPr/>
          <p:nvPr/>
        </p:nvSpPr>
        <p:spPr>
          <a:xfrm>
            <a:off x="8404820"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8" name="직선 연결선 57"/>
          <p:cNvCxnSpPr>
            <a:stCxn id="56" idx="2"/>
            <a:endCxn id="57" idx="0"/>
          </p:cNvCxnSpPr>
          <p:nvPr/>
        </p:nvCxnSpPr>
        <p:spPr>
          <a:xfrm>
            <a:off x="9268916"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6676628" y="2780928"/>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74" name="직선 연결선 73"/>
          <p:cNvCxnSpPr/>
          <p:nvPr/>
        </p:nvCxnSpPr>
        <p:spPr>
          <a:xfrm>
            <a:off x="6820644" y="2852936"/>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7108676" y="2852936"/>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H="1">
            <a:off x="6820644" y="321297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직사각형 79"/>
          <p:cNvSpPr/>
          <p:nvPr/>
        </p:nvSpPr>
        <p:spPr>
          <a:xfrm>
            <a:off x="4804420" y="242088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1" name="직사각형 80"/>
          <p:cNvSpPr/>
          <p:nvPr/>
        </p:nvSpPr>
        <p:spPr>
          <a:xfrm>
            <a:off x="7180684" y="292494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new node</a:t>
            </a:r>
            <a:endParaRPr lang="ko-KR" altLang="en-US" sz="1200" dirty="0" smtClean="0">
              <a:solidFill>
                <a:schemeClr val="tx1">
                  <a:lumMod val="75000"/>
                  <a:lumOff val="25000"/>
                </a:schemeClr>
              </a:solidFill>
            </a:endParaRPr>
          </a:p>
        </p:txBody>
      </p:sp>
      <p:cxnSp>
        <p:nvCxnSpPr>
          <p:cNvPr id="82" name="직선 화살표 연결선 81"/>
          <p:cNvCxnSpPr/>
          <p:nvPr/>
        </p:nvCxnSpPr>
        <p:spPr>
          <a:xfrm>
            <a:off x="4084340" y="342900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3" name="직사각형 82"/>
          <p:cNvSpPr/>
          <p:nvPr/>
        </p:nvSpPr>
        <p:spPr>
          <a:xfrm>
            <a:off x="4804420" y="314096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Find new node</a:t>
            </a:r>
            <a:endParaRPr lang="ko-KR" altLang="en-US" sz="1200" dirty="0" smtClean="0">
              <a:solidFill>
                <a:schemeClr val="tx1">
                  <a:lumMod val="75000"/>
                  <a:lumOff val="25000"/>
                </a:schemeClr>
              </a:solidFill>
            </a:endParaRPr>
          </a:p>
        </p:txBody>
      </p:sp>
      <p:cxnSp>
        <p:nvCxnSpPr>
          <p:cNvPr id="84" name="직선 화살표 연결선 83"/>
          <p:cNvCxnSpPr/>
          <p:nvPr/>
        </p:nvCxnSpPr>
        <p:spPr>
          <a:xfrm>
            <a:off x="4084340" y="3861048"/>
            <a:ext cx="5184576"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직사각형 85"/>
          <p:cNvSpPr/>
          <p:nvPr/>
        </p:nvSpPr>
        <p:spPr>
          <a:xfrm>
            <a:off x="6028556" y="3573016"/>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7" name="직사각형 86"/>
          <p:cNvSpPr/>
          <p:nvPr/>
        </p:nvSpPr>
        <p:spPr>
          <a:xfrm>
            <a:off x="9268916" y="4005064"/>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88" name="직선 연결선 87"/>
          <p:cNvCxnSpPr/>
          <p:nvPr/>
        </p:nvCxnSpPr>
        <p:spPr>
          <a:xfrm>
            <a:off x="9412932" y="4077072"/>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9700964" y="4077072"/>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p:nvPr/>
        </p:nvCxnSpPr>
        <p:spPr>
          <a:xfrm flipH="1">
            <a:off x="9412932" y="4437112"/>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9772972" y="4149080"/>
            <a:ext cx="100811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serial</a:t>
            </a:r>
            <a:endParaRPr lang="ko-KR" altLang="en-US" sz="1200" dirty="0" smtClean="0">
              <a:solidFill>
                <a:schemeClr val="tx1">
                  <a:lumMod val="75000"/>
                  <a:lumOff val="25000"/>
                </a:schemeClr>
              </a:solidFill>
            </a:endParaRPr>
          </a:p>
        </p:txBody>
      </p:sp>
      <p:cxnSp>
        <p:nvCxnSpPr>
          <p:cNvPr id="92" name="직선 화살표 연결선 91"/>
          <p:cNvCxnSpPr/>
          <p:nvPr/>
        </p:nvCxnSpPr>
        <p:spPr>
          <a:xfrm>
            <a:off x="4084340" y="4725144"/>
            <a:ext cx="5184576"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6028556" y="4437112"/>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4" name="직선 화살표 연결선 93"/>
          <p:cNvCxnSpPr/>
          <p:nvPr/>
        </p:nvCxnSpPr>
        <p:spPr>
          <a:xfrm>
            <a:off x="4084340" y="5157192"/>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4804420" y="486916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6" name="직선 화살표 연결선 95"/>
          <p:cNvCxnSpPr/>
          <p:nvPr/>
        </p:nvCxnSpPr>
        <p:spPr>
          <a:xfrm>
            <a:off x="4084340" y="558924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7" name="직사각형 96"/>
          <p:cNvSpPr/>
          <p:nvPr/>
        </p:nvSpPr>
        <p:spPr>
          <a:xfrm>
            <a:off x="4804420" y="530120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cxnSp>
        <p:nvCxnSpPr>
          <p:cNvPr id="98" name="직선 화살표 연결선 97"/>
          <p:cNvCxnSpPr/>
          <p:nvPr/>
        </p:nvCxnSpPr>
        <p:spPr>
          <a:xfrm>
            <a:off x="1492052" y="5877272"/>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2068116" y="558924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32305716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37</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3088958359"/>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02320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38</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Detail </a:t>
            </a:r>
            <a:r>
              <a:rPr lang="en-US" altLang="ko-KR" dirty="0" smtClean="0"/>
              <a:t>Design - Protocol</a:t>
            </a:r>
            <a:endParaRPr lang="ko-KR" altLang="en-US" dirty="0"/>
          </a:p>
        </p:txBody>
      </p:sp>
      <p:graphicFrame>
        <p:nvGraphicFramePr>
          <p:cNvPr id="7" name="Shape 740"/>
          <p:cNvGraphicFramePr/>
          <p:nvPr>
            <p:extLst>
              <p:ext uri="{D42A27DB-BD31-4B8C-83A1-F6EECF244321}">
                <p14:modId xmlns:p14="http://schemas.microsoft.com/office/powerpoint/2010/main" val="1784632315"/>
              </p:ext>
            </p:extLst>
          </p:nvPr>
        </p:nvGraphicFramePr>
        <p:xfrm>
          <a:off x="951711" y="980728"/>
          <a:ext cx="9181301" cy="5321758"/>
        </p:xfrm>
        <a:graphic>
          <a:graphicData uri="http://schemas.openxmlformats.org/drawingml/2006/table">
            <a:tbl>
              <a:tblPr>
                <a:noFill/>
              </a:tblPr>
              <a:tblGrid>
                <a:gridCol w="2503180"/>
                <a:gridCol w="1731997"/>
                <a:gridCol w="1731997"/>
                <a:gridCol w="1425315"/>
                <a:gridCol w="178881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t>Unregister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solidFill>
                            <a:schemeClr val="dk1"/>
                          </a:solidFill>
                        </a:rPr>
                        <a:t>Request 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a:t>
                      </a:r>
                      <a:r>
                        <a:rPr lang="ko" sz="1300" b="1">
                          <a:solidFill>
                            <a:schemeClr val="dk1"/>
                          </a:solidFill>
                        </a:rPr>
                        <a:t>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dirty="0">
                          <a:solidFill>
                            <a:schemeClr val="dk1"/>
                          </a:solidFill>
                        </a:rPr>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 name,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control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a:t>
                      </a:r>
                      <a:r>
                        <a:rPr lang="ko" sz="1300" b="1">
                          <a:solidFill>
                            <a:schemeClr val="dk1"/>
                          </a:solidFill>
                        </a:rPr>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solidFill>
                            <a:schemeClr val="dk1"/>
                          </a:solidFill>
                        </a:rPr>
                        <a:t>Ask to set alarming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yes or no</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940955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39</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Detail </a:t>
            </a:r>
            <a:r>
              <a:rPr lang="en-US" altLang="ko-KR" dirty="0" smtClean="0"/>
              <a:t>Design - Protocol</a:t>
            </a:r>
            <a:endParaRPr lang="ko-KR" altLang="en-US" dirty="0"/>
          </a:p>
        </p:txBody>
      </p:sp>
      <p:graphicFrame>
        <p:nvGraphicFramePr>
          <p:cNvPr id="5" name="Shape 746"/>
          <p:cNvGraphicFramePr/>
          <p:nvPr>
            <p:extLst>
              <p:ext uri="{D42A27DB-BD31-4B8C-83A1-F6EECF244321}">
                <p14:modId xmlns:p14="http://schemas.microsoft.com/office/powerpoint/2010/main" val="415199638"/>
              </p:ext>
            </p:extLst>
          </p:nvPr>
        </p:nvGraphicFramePr>
        <p:xfrm>
          <a:off x="954088" y="980728"/>
          <a:ext cx="9145016" cy="2448932"/>
        </p:xfrm>
        <a:graphic>
          <a:graphicData uri="http://schemas.openxmlformats.org/drawingml/2006/table">
            <a:tbl>
              <a:tblPr>
                <a:noFill/>
              </a:tblPr>
              <a:tblGrid>
                <a:gridCol w="2493267"/>
                <a:gridCol w="1725147"/>
                <a:gridCol w="1725147"/>
                <a:gridCol w="1419685"/>
                <a:gridCol w="1781770"/>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Parameter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19125">
                <a:tc gridSpan="5">
                  <a:txBody>
                    <a:bodyPr/>
                    <a:lstStyle/>
                    <a:p>
                      <a:pPr lvl="0"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(emergency, reason) </a:t>
                      </a:r>
                    </a:p>
                    <a:p>
                      <a:pPr lvl="0" algn="ctr" rtl="0">
                        <a:lnSpc>
                          <a:spcPct val="120000"/>
                        </a:lnSpc>
                        <a:spcBef>
                          <a:spcPts val="0"/>
                        </a:spcBef>
                        <a:buNone/>
                      </a:pPr>
                      <a:r>
                        <a:rPr lang="ko" sz="1300">
                          <a:solidFill>
                            <a:schemeClr val="dk1"/>
                          </a:solidFill>
                        </a:rPr>
                        <a:t>or (normal,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5100">
                <a:tc gridSpan="5">
                  <a:txBody>
                    <a:bodyPr/>
                    <a:lstStyle/>
                    <a:p>
                      <a:pPr lvl="0"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time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213841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267916" y="1052736"/>
            <a:ext cx="10513168" cy="5256583"/>
          </a:xfrm>
        </p:spPr>
        <p:txBody>
          <a:bodyPr/>
          <a:lstStyle/>
          <a:p>
            <a:r>
              <a:rPr lang="en-US" altLang="ko-KR" dirty="0"/>
              <a:t>Technical </a:t>
            </a:r>
            <a:r>
              <a:rPr lang="en-US" altLang="ko-KR" dirty="0" smtClean="0"/>
              <a:t>Context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lvl="1"/>
            <a:r>
              <a:rPr lang="en-US" altLang="ko-KR" dirty="0"/>
              <a:t>Should support machine-to-person interaction model(M2P) and machine-to-machine(M2M) interaction models.</a:t>
            </a:r>
          </a:p>
          <a:p>
            <a:pPr lvl="1"/>
            <a:r>
              <a:rPr lang="en-US" altLang="ko-KR" dirty="0"/>
              <a:t>The system has to support </a:t>
            </a:r>
            <a:r>
              <a:rPr lang="en-US" altLang="ko-KR" dirty="0" err="1"/>
              <a:t>IoT</a:t>
            </a:r>
            <a:r>
              <a:rPr lang="en-US" altLang="ko-KR" dirty="0"/>
              <a:t> nodes at least 10 years.</a:t>
            </a:r>
          </a:p>
          <a:p>
            <a:pPr lvl="1"/>
            <a:r>
              <a:rPr lang="en-US" altLang="ko-KR" dirty="0"/>
              <a:t>Privacy and security are required considerations for </a:t>
            </a:r>
            <a:r>
              <a:rPr lang="en-US" altLang="ko-KR" dirty="0" err="1"/>
              <a:t>IoT</a:t>
            </a:r>
            <a:r>
              <a:rPr lang="en-US" altLang="ko-KR" dirty="0"/>
              <a:t> </a:t>
            </a:r>
            <a:r>
              <a:rPr lang="en-US" altLang="ko-KR" dirty="0" smtClean="0"/>
              <a:t>Environment</a:t>
            </a:r>
          </a:p>
          <a:p>
            <a:pPr lvl="1"/>
            <a:r>
              <a:rPr lang="en-US" altLang="ko-KR" dirty="0"/>
              <a:t>System should make it easy to add emerging protocols.</a:t>
            </a:r>
          </a:p>
          <a:p>
            <a:pPr lvl="1"/>
            <a:endParaRPr lang="en-US" altLang="ko-KR" dirty="0"/>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Project </a:t>
            </a:r>
            <a:r>
              <a:rPr lang="en-US" altLang="ko-KR" dirty="0" smtClean="0"/>
              <a:t>Context</a:t>
            </a:r>
            <a:endParaRPr lang="ko-KR" altLang="en-US" dirty="0"/>
          </a:p>
        </p:txBody>
      </p:sp>
      <p:graphicFrame>
        <p:nvGraphicFramePr>
          <p:cNvPr id="5" name="Shape 53"/>
          <p:cNvGraphicFramePr/>
          <p:nvPr>
            <p:extLst>
              <p:ext uri="{D42A27DB-BD31-4B8C-83A1-F6EECF244321}">
                <p14:modId xmlns:p14="http://schemas.microsoft.com/office/powerpoint/2010/main" val="473741507"/>
              </p:ext>
            </p:extLst>
          </p:nvPr>
        </p:nvGraphicFramePr>
        <p:xfrm>
          <a:off x="1155952" y="1638792"/>
          <a:ext cx="8112964" cy="1718200"/>
        </p:xfrm>
        <a:graphic>
          <a:graphicData uri="http://schemas.openxmlformats.org/drawingml/2006/table">
            <a:tbl>
              <a:tblPr>
                <a:noFill/>
              </a:tblPr>
              <a:tblGrid>
                <a:gridCol w="2064293"/>
                <a:gridCol w="1979555"/>
                <a:gridCol w="2021924"/>
                <a:gridCol w="2047192"/>
              </a:tblGrid>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Elements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dirty="0"/>
                        <a:t>Terminal</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System</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SA Node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Device Type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600" dirty="0"/>
                        <a:t>Mobile and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Server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Sensor, Actuator</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a:solidFill>
                            <a:schemeClr val="dk1"/>
                          </a:solidFill>
                        </a:rPr>
                        <a:t>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dirty="0"/>
                        <a:t>Arduino 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Development Tools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Arduino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9756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816206869"/>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729640360"/>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3351688314"/>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12498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information</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41</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9" name="Shape 764"/>
          <p:cNvGraphicFramePr/>
          <p:nvPr>
            <p:extLst>
              <p:ext uri="{D42A27DB-BD31-4B8C-83A1-F6EECF244321}">
                <p14:modId xmlns:p14="http://schemas.microsoft.com/office/powerpoint/2010/main" val="3399630381"/>
              </p:ext>
            </p:extLst>
          </p:nvPr>
        </p:nvGraphicFramePr>
        <p:xfrm>
          <a:off x="729743" y="1484784"/>
          <a:ext cx="8107125" cy="4161054"/>
        </p:xfrm>
        <a:graphic>
          <a:graphicData uri="http://schemas.openxmlformats.org/drawingml/2006/table">
            <a:tbl>
              <a:tblPr>
                <a:noFill/>
              </a:tblPr>
              <a:tblGrid>
                <a:gridCol w="1621425"/>
                <a:gridCol w="1621425"/>
                <a:gridCol w="1621425"/>
                <a:gridCol w="1621425"/>
                <a:gridCol w="1621425"/>
              </a:tblGrid>
              <a:tr h="412552">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8455">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deviceType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or 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nodeName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node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smtClean="0">
                          <a:solidFill>
                            <a:schemeClr val="dk1"/>
                          </a:solidFill>
                        </a:rPr>
                        <a:t>MACAddress</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l</a:t>
                      </a:r>
                      <a:r>
                        <a:rPr lang="ko" altLang="ko-KR" sz="1300" dirty="0" smtClean="0">
                          <a:solidFill>
                            <a:schemeClr val="dk1"/>
                          </a:solidFill>
                        </a:rPr>
                        <a:t>ast 4 digit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sensor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sensor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b="0" dirty="0">
                          <a:solidFill>
                            <a:schemeClr val="dk1"/>
                          </a:solidFill>
                        </a:rPr>
                        <a:t>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65806">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52292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Get value </a:t>
            </a:r>
            <a:r>
              <a:rPr lang="en-US" altLang="ko-KR" dirty="0" smtClean="0"/>
              <a:t>response</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a:t>Control </a:t>
            </a:r>
            <a:r>
              <a:rPr lang="en-US" altLang="ko-KR" dirty="0" err="1"/>
              <a:t>acturator</a:t>
            </a:r>
            <a:endParaRPr lang="en-US" altLang="ko-KR" dirty="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42</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7" name="Shape 757"/>
          <p:cNvGraphicFramePr/>
          <p:nvPr>
            <p:extLst>
              <p:ext uri="{D42A27DB-BD31-4B8C-83A1-F6EECF244321}">
                <p14:modId xmlns:p14="http://schemas.microsoft.com/office/powerpoint/2010/main" val="1938628799"/>
              </p:ext>
            </p:extLst>
          </p:nvPr>
        </p:nvGraphicFramePr>
        <p:xfrm>
          <a:off x="729743" y="1506848"/>
          <a:ext cx="8107125" cy="2426208"/>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nodeId</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altLang="ko-KR" sz="1300" dirty="0" smtClean="0">
                          <a:solidFill>
                            <a:schemeClr val="dk1"/>
                          </a:solidFill>
                        </a:rPr>
                        <a:t>number</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altLang="ko-KR" sz="1300" dirty="0" smtClean="0">
                          <a:solidFill>
                            <a:schemeClr val="dk1"/>
                          </a:solidFill>
                        </a:rPr>
                        <a:t>MACAddress</a:t>
                      </a: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equipmentType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t>sensor or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757"/>
          <p:cNvGraphicFramePr/>
          <p:nvPr>
            <p:extLst>
              <p:ext uri="{D42A27DB-BD31-4B8C-83A1-F6EECF244321}">
                <p14:modId xmlns:p14="http://schemas.microsoft.com/office/powerpoint/2010/main" val="1748047815"/>
              </p:ext>
            </p:extLst>
          </p:nvPr>
        </p:nvGraphicFramePr>
        <p:xfrm>
          <a:off x="729743" y="4437112"/>
          <a:ext cx="8107125" cy="1696720"/>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374810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직사각형 33"/>
          <p:cNvSpPr/>
          <p:nvPr/>
        </p:nvSpPr>
        <p:spPr>
          <a:xfrm>
            <a:off x="8908876" y="5157192"/>
            <a:ext cx="1728192" cy="1152128"/>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a:t>
            </a:r>
            <a:r>
              <a:rPr lang="en-US" altLang="ko-KR" dirty="0" smtClean="0"/>
              <a:t>Alarm status</a:t>
            </a:r>
            <a:endParaRPr lang="ko-KR" altLang="en-US" dirty="0"/>
          </a:p>
        </p:txBody>
      </p:sp>
      <p:sp>
        <p:nvSpPr>
          <p:cNvPr id="5" name="Shape 846"/>
          <p:cNvSpPr/>
          <p:nvPr/>
        </p:nvSpPr>
        <p:spPr>
          <a:xfrm>
            <a:off x="1433823" y="2369796"/>
            <a:ext cx="2458500" cy="1389600"/>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ko"/>
              <a:t>secured</a:t>
            </a:r>
          </a:p>
        </p:txBody>
      </p:sp>
      <p:sp>
        <p:nvSpPr>
          <p:cNvPr id="6" name="Shape 847"/>
          <p:cNvSpPr/>
          <p:nvPr/>
        </p:nvSpPr>
        <p:spPr>
          <a:xfrm>
            <a:off x="5624823" y="2369796"/>
            <a:ext cx="2458500" cy="1389600"/>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ko"/>
              <a:t>unsecured</a:t>
            </a:r>
          </a:p>
        </p:txBody>
      </p:sp>
      <p:sp>
        <p:nvSpPr>
          <p:cNvPr id="7" name="Shape 848"/>
          <p:cNvSpPr/>
          <p:nvPr/>
        </p:nvSpPr>
        <p:spPr>
          <a:xfrm>
            <a:off x="3229723" y="1784714"/>
            <a:ext cx="3070250" cy="680049"/>
          </a:xfrm>
          <a:custGeom>
            <a:avLst/>
            <a:gdLst/>
            <a:ahLst/>
            <a:cxnLst/>
            <a:rect l="0" t="0" r="0" b="0"/>
            <a:pathLst>
              <a:path w="122810" h="20402" extrusionOk="0">
                <a:moveTo>
                  <a:pt x="122810" y="20402"/>
                </a:moveTo>
                <a:cubicBezTo>
                  <a:pt x="112764" y="17003"/>
                  <a:pt x="83006" y="84"/>
                  <a:pt x="62538" y="9"/>
                </a:cubicBezTo>
                <a:cubicBezTo>
                  <a:pt x="42069" y="-66"/>
                  <a:pt x="10423" y="16625"/>
                  <a:pt x="0" y="19949"/>
                </a:cubicBezTo>
              </a:path>
            </a:pathLst>
          </a:custGeom>
          <a:noFill/>
          <a:ln w="19050" cap="flat" cmpd="sng">
            <a:solidFill>
              <a:schemeClr val="dk2"/>
            </a:solidFill>
            <a:prstDash val="solid"/>
            <a:round/>
            <a:headEnd type="triangle" w="lg" len="lg"/>
            <a:tailEnd type="none" w="lg" len="lg"/>
          </a:ln>
        </p:spPr>
      </p:sp>
      <p:sp>
        <p:nvSpPr>
          <p:cNvPr id="8" name="Shape 849"/>
          <p:cNvSpPr txBox="1"/>
          <p:nvPr/>
        </p:nvSpPr>
        <p:spPr>
          <a:xfrm>
            <a:off x="3644012" y="4365104"/>
            <a:ext cx="2251822" cy="472800"/>
          </a:xfrm>
          <a:prstGeom prst="rect">
            <a:avLst/>
          </a:prstGeom>
          <a:noFill/>
          <a:ln>
            <a:noFill/>
          </a:ln>
        </p:spPr>
        <p:txBody>
          <a:bodyPr lIns="91425" tIns="91425" rIns="91425" bIns="91425" anchor="t" anchorCtr="0">
            <a:noAutofit/>
          </a:bodyPr>
          <a:lstStyle/>
          <a:p>
            <a:pPr lvl="0" rtl="0">
              <a:spcBef>
                <a:spcPts val="0"/>
              </a:spcBef>
              <a:buNone/>
            </a:pPr>
            <a:r>
              <a:rPr lang="ko" sz="1200" dirty="0"/>
              <a:t>Set alarm if anyone is home</a:t>
            </a:r>
          </a:p>
        </p:txBody>
      </p:sp>
      <p:cxnSp>
        <p:nvCxnSpPr>
          <p:cNvPr id="9" name="Shape 850"/>
          <p:cNvCxnSpPr>
            <a:endCxn id="11" idx="0"/>
          </p:cNvCxnSpPr>
          <p:nvPr/>
        </p:nvCxnSpPr>
        <p:spPr>
          <a:xfrm>
            <a:off x="1793798" y="3555829"/>
            <a:ext cx="88500" cy="1962299"/>
          </a:xfrm>
          <a:prstGeom prst="straightConnector1">
            <a:avLst/>
          </a:prstGeom>
          <a:noFill/>
          <a:ln w="19050" cap="flat" cmpd="sng">
            <a:solidFill>
              <a:schemeClr val="dk2"/>
            </a:solidFill>
            <a:prstDash val="solid"/>
            <a:round/>
            <a:headEnd type="none" w="lg" len="lg"/>
            <a:tailEnd type="triangle" w="lg" len="lg"/>
          </a:ln>
        </p:spPr>
      </p:cxnSp>
      <p:sp>
        <p:nvSpPr>
          <p:cNvPr id="10" name="Shape 852"/>
          <p:cNvSpPr txBox="1"/>
          <p:nvPr/>
        </p:nvSpPr>
        <p:spPr>
          <a:xfrm>
            <a:off x="1031848" y="5078096"/>
            <a:ext cx="6525599" cy="10152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11" name="Shape 851"/>
          <p:cNvSpPr txBox="1"/>
          <p:nvPr/>
        </p:nvSpPr>
        <p:spPr>
          <a:xfrm>
            <a:off x="772898" y="5518129"/>
            <a:ext cx="2218800" cy="472800"/>
          </a:xfrm>
          <a:prstGeom prst="rect">
            <a:avLst/>
          </a:prstGeom>
          <a:noFill/>
          <a:ln>
            <a:noFill/>
          </a:ln>
        </p:spPr>
        <p:txBody>
          <a:bodyPr lIns="91425" tIns="91425" rIns="91425" bIns="91425" anchor="t" anchorCtr="0">
            <a:noAutofit/>
          </a:bodyPr>
          <a:lstStyle/>
          <a:p>
            <a:pPr lvl="0" rtl="0">
              <a:spcBef>
                <a:spcPts val="0"/>
              </a:spcBef>
              <a:buNone/>
            </a:pPr>
            <a:r>
              <a:rPr lang="ko" sz="1200"/>
              <a:t>Send emergency message</a:t>
            </a:r>
          </a:p>
        </p:txBody>
      </p:sp>
      <p:sp>
        <p:nvSpPr>
          <p:cNvPr id="12" name="Shape 853"/>
          <p:cNvSpPr txBox="1"/>
          <p:nvPr/>
        </p:nvSpPr>
        <p:spPr>
          <a:xfrm>
            <a:off x="658748" y="4511996"/>
            <a:ext cx="2695500" cy="472800"/>
          </a:xfrm>
          <a:prstGeom prst="rect">
            <a:avLst/>
          </a:prstGeom>
          <a:noFill/>
          <a:ln>
            <a:noFill/>
          </a:ln>
        </p:spPr>
        <p:txBody>
          <a:bodyPr lIns="91425" tIns="91425" rIns="91425" bIns="91425" anchor="t" anchorCtr="0">
            <a:noAutofit/>
          </a:bodyPr>
          <a:lstStyle/>
          <a:p>
            <a:pPr marL="457200" lvl="0" indent="-304800" rtl="0">
              <a:spcBef>
                <a:spcPts val="0"/>
              </a:spcBef>
              <a:buClr>
                <a:srgbClr val="000000"/>
              </a:buClr>
              <a:buSzPct val="100000"/>
              <a:buFont typeface="Arial"/>
              <a:buChar char="-"/>
            </a:pPr>
            <a:r>
              <a:rPr lang="ko" sz="1200"/>
              <a:t>Door is manually open</a:t>
            </a:r>
          </a:p>
          <a:p>
            <a:pPr marL="457200" lvl="0" indent="-304800" rtl="0">
              <a:spcBef>
                <a:spcPts val="0"/>
              </a:spcBef>
              <a:buClr>
                <a:srgbClr val="000000"/>
              </a:buClr>
              <a:buSzPct val="100000"/>
              <a:buFont typeface="Arial"/>
              <a:buChar char="-"/>
            </a:pPr>
            <a:r>
              <a:rPr lang="ko" sz="1200"/>
              <a:t>house is suddenly occupied</a:t>
            </a:r>
          </a:p>
        </p:txBody>
      </p:sp>
      <p:sp>
        <p:nvSpPr>
          <p:cNvPr id="13" name="Shape 854"/>
          <p:cNvSpPr txBox="1"/>
          <p:nvPr/>
        </p:nvSpPr>
        <p:spPr>
          <a:xfrm>
            <a:off x="555948" y="3286596"/>
            <a:ext cx="2218800" cy="472800"/>
          </a:xfrm>
          <a:prstGeom prst="rect">
            <a:avLst/>
          </a:prstGeom>
          <a:noFill/>
          <a:ln>
            <a:noFill/>
          </a:ln>
        </p:spPr>
        <p:txBody>
          <a:bodyPr lIns="91425" tIns="91425" rIns="91425" bIns="91425" anchor="t" anchorCtr="0">
            <a:noAutofit/>
          </a:bodyPr>
          <a:lstStyle/>
          <a:p>
            <a:pPr lvl="0" rtl="0">
              <a:spcBef>
                <a:spcPts val="0"/>
              </a:spcBef>
              <a:buNone/>
            </a:pPr>
            <a:r>
              <a:rPr lang="ko" sz="1200"/>
              <a:t>Automatic door is not open</a:t>
            </a:r>
          </a:p>
        </p:txBody>
      </p:sp>
      <p:sp>
        <p:nvSpPr>
          <p:cNvPr id="14" name="Shape 855"/>
          <p:cNvSpPr/>
          <p:nvPr/>
        </p:nvSpPr>
        <p:spPr>
          <a:xfrm>
            <a:off x="3207073" y="3688362"/>
            <a:ext cx="3092900" cy="680049"/>
          </a:xfrm>
          <a:custGeom>
            <a:avLst/>
            <a:gdLst/>
            <a:ahLst/>
            <a:cxnLst/>
            <a:rect l="0" t="0" r="0" b="0"/>
            <a:pathLst>
              <a:path w="123716" h="20402" extrusionOk="0">
                <a:moveTo>
                  <a:pt x="0" y="453"/>
                </a:moveTo>
                <a:cubicBezTo>
                  <a:pt x="9365" y="3776"/>
                  <a:pt x="35573" y="20468"/>
                  <a:pt x="56193" y="20393"/>
                </a:cubicBezTo>
                <a:cubicBezTo>
                  <a:pt x="76812" y="20317"/>
                  <a:pt x="112462" y="3398"/>
                  <a:pt x="123716" y="0"/>
                </a:cubicBezTo>
              </a:path>
            </a:pathLst>
          </a:custGeom>
          <a:noFill/>
          <a:ln w="19050" cap="flat" cmpd="sng">
            <a:solidFill>
              <a:schemeClr val="dk2"/>
            </a:solidFill>
            <a:prstDash val="solid"/>
            <a:round/>
            <a:headEnd type="triangle" w="lg" len="lg"/>
            <a:tailEnd type="none" w="lg" len="lg"/>
          </a:ln>
        </p:spPr>
      </p:sp>
      <p:sp>
        <p:nvSpPr>
          <p:cNvPr id="15" name="Shape 856"/>
          <p:cNvSpPr txBox="1"/>
          <p:nvPr/>
        </p:nvSpPr>
        <p:spPr>
          <a:xfrm>
            <a:off x="3619923" y="1311929"/>
            <a:ext cx="2316900" cy="472800"/>
          </a:xfrm>
          <a:prstGeom prst="rect">
            <a:avLst/>
          </a:prstGeom>
          <a:noFill/>
          <a:ln>
            <a:noFill/>
          </a:ln>
        </p:spPr>
        <p:txBody>
          <a:bodyPr lIns="91425" tIns="91425" rIns="91425" bIns="91425" anchor="t" anchorCtr="0">
            <a:noAutofit/>
          </a:bodyPr>
          <a:lstStyle/>
          <a:p>
            <a:pPr lvl="0" rtl="0">
              <a:spcBef>
                <a:spcPts val="0"/>
              </a:spcBef>
              <a:buNone/>
            </a:pPr>
            <a:r>
              <a:rPr lang="ko" sz="1200"/>
              <a:t>Set before openning the door</a:t>
            </a:r>
          </a:p>
        </p:txBody>
      </p:sp>
      <p:cxnSp>
        <p:nvCxnSpPr>
          <p:cNvPr id="19" name="Shape 860"/>
          <p:cNvCxnSpPr>
            <a:endCxn id="5" idx="4"/>
          </p:cNvCxnSpPr>
          <p:nvPr/>
        </p:nvCxnSpPr>
        <p:spPr>
          <a:xfrm rot="10800000">
            <a:off x="2663073" y="3759395"/>
            <a:ext cx="3896400" cy="2097600"/>
          </a:xfrm>
          <a:prstGeom prst="curvedConnector2">
            <a:avLst/>
          </a:prstGeom>
          <a:noFill/>
          <a:ln w="19050" cap="flat" cmpd="sng">
            <a:solidFill>
              <a:schemeClr val="dk2"/>
            </a:solidFill>
            <a:prstDash val="solid"/>
            <a:round/>
            <a:headEnd type="none" w="lg" len="lg"/>
            <a:tailEnd type="stealth" w="lg" len="lg"/>
          </a:ln>
        </p:spPr>
      </p:cxnSp>
      <p:sp>
        <p:nvSpPr>
          <p:cNvPr id="20" name="Shape 861"/>
          <p:cNvSpPr txBox="1"/>
          <p:nvPr/>
        </p:nvSpPr>
        <p:spPr>
          <a:xfrm>
            <a:off x="3405773" y="5281629"/>
            <a:ext cx="2695500" cy="472800"/>
          </a:xfrm>
          <a:prstGeom prst="rect">
            <a:avLst/>
          </a:prstGeom>
          <a:noFill/>
          <a:ln>
            <a:noFill/>
          </a:ln>
        </p:spPr>
        <p:txBody>
          <a:bodyPr lIns="91425" tIns="91425" rIns="91425" bIns="91425" anchor="t" anchorCtr="0">
            <a:noAutofit/>
          </a:bodyPr>
          <a:lstStyle/>
          <a:p>
            <a:pPr marL="457200" lvl="0" indent="-304800" rtl="0">
              <a:spcBef>
                <a:spcPts val="0"/>
              </a:spcBef>
              <a:buClr>
                <a:srgbClr val="000000"/>
              </a:buClr>
              <a:buSzPct val="100000"/>
              <a:buFont typeface="Arial"/>
              <a:buChar char="-"/>
            </a:pPr>
            <a:r>
              <a:rPr lang="ko" sz="1200"/>
              <a:t>set alarm</a:t>
            </a:r>
          </a:p>
          <a:p>
            <a:pPr marL="457200" lvl="0" indent="-304800" rtl="0">
              <a:spcBef>
                <a:spcPts val="0"/>
              </a:spcBef>
              <a:buClr>
                <a:srgbClr val="000000"/>
              </a:buClr>
              <a:buSzPct val="100000"/>
              <a:buFont typeface="Arial"/>
              <a:buChar char="-"/>
            </a:pPr>
            <a:r>
              <a:rPr lang="ko" sz="1200"/>
              <a:t>No response during 5 min</a:t>
            </a:r>
          </a:p>
        </p:txBody>
      </p:sp>
      <p:sp>
        <p:nvSpPr>
          <p:cNvPr id="21" name="Shape 862"/>
          <p:cNvSpPr txBox="1"/>
          <p:nvPr/>
        </p:nvSpPr>
        <p:spPr>
          <a:xfrm>
            <a:off x="2377698" y="3755062"/>
            <a:ext cx="2218800" cy="472800"/>
          </a:xfrm>
          <a:prstGeom prst="rect">
            <a:avLst/>
          </a:prstGeom>
          <a:noFill/>
          <a:ln>
            <a:noFill/>
          </a:ln>
        </p:spPr>
        <p:txBody>
          <a:bodyPr lIns="91425" tIns="91425" rIns="91425" bIns="91425" anchor="t" anchorCtr="0">
            <a:noAutofit/>
          </a:bodyPr>
          <a:lstStyle/>
          <a:p>
            <a:pPr lvl="0" rtl="0">
              <a:spcBef>
                <a:spcPts val="0"/>
              </a:spcBef>
              <a:buNone/>
            </a:pPr>
            <a:r>
              <a:rPr lang="ko" sz="1200"/>
              <a:t>If door is opened, close door</a:t>
            </a:r>
          </a:p>
        </p:txBody>
      </p:sp>
      <p:sp>
        <p:nvSpPr>
          <p:cNvPr id="24" name="Shape 827"/>
          <p:cNvSpPr txBox="1"/>
          <p:nvPr/>
        </p:nvSpPr>
        <p:spPr>
          <a:xfrm>
            <a:off x="9772972" y="5877272"/>
            <a:ext cx="693599" cy="365099"/>
          </a:xfrm>
          <a:prstGeom prst="rect">
            <a:avLst/>
          </a:prstGeom>
          <a:noFill/>
          <a:ln>
            <a:noFill/>
          </a:ln>
        </p:spPr>
        <p:txBody>
          <a:bodyPr lIns="79125" tIns="79125" rIns="79125" bIns="79125" anchor="ctr" anchorCtr="0">
            <a:noAutofit/>
          </a:bodyPr>
          <a:lstStyle/>
          <a:p>
            <a:pPr lvl="0" algn="ctr" rtl="0">
              <a:spcBef>
                <a:spcPts val="0"/>
              </a:spcBef>
              <a:buNone/>
            </a:pPr>
            <a:r>
              <a:rPr lang="en-US" altLang="ko" sz="800" dirty="0" smtClean="0"/>
              <a:t>Event</a:t>
            </a:r>
            <a:endParaRPr lang="ko" sz="800" dirty="0"/>
          </a:p>
        </p:txBody>
      </p:sp>
      <p:sp>
        <p:nvSpPr>
          <p:cNvPr id="25" name="Shape 829"/>
          <p:cNvSpPr txBox="1"/>
          <p:nvPr/>
        </p:nvSpPr>
        <p:spPr>
          <a:xfrm>
            <a:off x="9628956" y="5589240"/>
            <a:ext cx="1080120" cy="365099"/>
          </a:xfrm>
          <a:prstGeom prst="rect">
            <a:avLst/>
          </a:prstGeom>
          <a:noFill/>
          <a:ln>
            <a:noFill/>
          </a:ln>
        </p:spPr>
        <p:txBody>
          <a:bodyPr lIns="79125" tIns="79125" rIns="79125" bIns="79125" anchor="t" anchorCtr="0">
            <a:noAutofit/>
          </a:bodyPr>
          <a:lstStyle/>
          <a:p>
            <a:pPr lvl="0" rtl="0">
              <a:spcBef>
                <a:spcPts val="0"/>
              </a:spcBef>
              <a:buNone/>
            </a:pPr>
            <a:r>
              <a:rPr lang="en-US" altLang="ko" sz="900" dirty="0" smtClean="0"/>
              <a:t>Alarm status</a:t>
            </a:r>
            <a:endParaRPr lang="ko" sz="900" dirty="0"/>
          </a:p>
        </p:txBody>
      </p:sp>
      <p:cxnSp>
        <p:nvCxnSpPr>
          <p:cNvPr id="26" name="Shape 830"/>
          <p:cNvCxnSpPr/>
          <p:nvPr/>
        </p:nvCxnSpPr>
        <p:spPr>
          <a:xfrm>
            <a:off x="9124900" y="6093296"/>
            <a:ext cx="526200" cy="0"/>
          </a:xfrm>
          <a:prstGeom prst="straightConnector1">
            <a:avLst/>
          </a:prstGeom>
          <a:noFill/>
          <a:ln w="9525" cap="flat" cmpd="sng">
            <a:solidFill>
              <a:srgbClr val="000000"/>
            </a:solidFill>
            <a:prstDash val="solid"/>
            <a:round/>
            <a:headEnd type="none" w="lg" len="lg"/>
            <a:tailEnd type="triangle" w="lg" len="lg"/>
          </a:ln>
        </p:spPr>
      </p:cxnSp>
      <p:sp>
        <p:nvSpPr>
          <p:cNvPr id="31" name="Shape 835"/>
          <p:cNvSpPr/>
          <p:nvPr/>
        </p:nvSpPr>
        <p:spPr>
          <a:xfrm>
            <a:off x="9124900" y="5564977"/>
            <a:ext cx="465908" cy="365099"/>
          </a:xfrm>
          <a:prstGeom prst="ellipse">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2" name="직사각형 21"/>
          <p:cNvSpPr/>
          <p:nvPr/>
        </p:nvSpPr>
        <p:spPr>
          <a:xfrm>
            <a:off x="8908876" y="5157192"/>
            <a:ext cx="936104"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Legend</a:t>
            </a:r>
            <a:endParaRPr lang="ko-KR" altLang="en-US" sz="1200" dirty="0" smtClean="0">
              <a:solidFill>
                <a:schemeClr val="tx1">
                  <a:lumMod val="75000"/>
                  <a:lumOff val="25000"/>
                </a:schemeClr>
              </a:solidFill>
            </a:endParaRPr>
          </a:p>
        </p:txBody>
      </p:sp>
      <p:sp>
        <p:nvSpPr>
          <p:cNvPr id="35" name="직사각형 34"/>
          <p:cNvSpPr/>
          <p:nvPr/>
        </p:nvSpPr>
        <p:spPr>
          <a:xfrm>
            <a:off x="7900764" y="1124744"/>
            <a:ext cx="2520280" cy="91440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State change</a:t>
            </a:r>
          </a:p>
          <a:p>
            <a:pPr algn="ctr"/>
            <a:r>
              <a:rPr lang="en-US" altLang="ko-KR" sz="1200" dirty="0" smtClean="0">
                <a:solidFill>
                  <a:schemeClr val="tx1">
                    <a:lumMod val="75000"/>
                    <a:lumOff val="25000"/>
                  </a:schemeClr>
                </a:solidFill>
              </a:rPr>
              <a:t>Event</a:t>
            </a:r>
          </a:p>
          <a:p>
            <a:pPr algn="ctr"/>
            <a:r>
              <a:rPr lang="en-US" altLang="ko-KR" sz="1200" dirty="0" smtClean="0">
                <a:solidFill>
                  <a:schemeClr val="tx1">
                    <a:lumMod val="75000"/>
                    <a:lumOff val="25000"/>
                  </a:schemeClr>
                </a:solidFill>
              </a:rPr>
              <a:t>Operation</a:t>
            </a:r>
            <a:endParaRPr lang="ko-KR" altLang="en-US" sz="1200" dirty="0" smtClean="0">
              <a:solidFill>
                <a:schemeClr val="tx1">
                  <a:lumMod val="75000"/>
                  <a:lumOff val="25000"/>
                </a:schemeClr>
              </a:solidFill>
            </a:endParaRPr>
          </a:p>
        </p:txBody>
      </p:sp>
      <p:sp>
        <p:nvSpPr>
          <p:cNvPr id="36" name="직사각형 35"/>
          <p:cNvSpPr/>
          <p:nvPr/>
        </p:nvSpPr>
        <p:spPr>
          <a:xfrm>
            <a:off x="7108676" y="4293096"/>
            <a:ext cx="2088232" cy="504056"/>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House is vacant</a:t>
            </a:r>
            <a:endParaRPr lang="ko-KR" altLang="en-US" sz="1200" dirty="0" smtClean="0">
              <a:solidFill>
                <a:schemeClr val="tx1">
                  <a:lumMod val="75000"/>
                  <a:lumOff val="25000"/>
                </a:schemeClr>
              </a:solidFill>
            </a:endParaRPr>
          </a:p>
        </p:txBody>
      </p:sp>
      <p:sp>
        <p:nvSpPr>
          <p:cNvPr id="38" name="직사각형 37"/>
          <p:cNvSpPr/>
          <p:nvPr/>
        </p:nvSpPr>
        <p:spPr>
          <a:xfrm>
            <a:off x="6964660" y="5445224"/>
            <a:ext cx="2088232" cy="50405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message</a:t>
            </a:r>
          </a:p>
          <a:p>
            <a:pPr algn="ctr"/>
            <a:r>
              <a:rPr lang="en-US" altLang="ko-KR" sz="1200" dirty="0" smtClean="0">
                <a:solidFill>
                  <a:schemeClr val="tx1">
                    <a:lumMod val="75000"/>
                    <a:lumOff val="25000"/>
                  </a:schemeClr>
                </a:solidFill>
              </a:rPr>
              <a:t>- Ask to set alarm</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12596499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직사각형 33"/>
          <p:cNvSpPr/>
          <p:nvPr/>
        </p:nvSpPr>
        <p:spPr>
          <a:xfrm>
            <a:off x="8908876" y="5157192"/>
            <a:ext cx="1728192" cy="1152128"/>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44</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a:t>
            </a:r>
            <a:r>
              <a:rPr lang="en-US" altLang="ko-KR" dirty="0" smtClean="0"/>
              <a:t>Alarm status</a:t>
            </a:r>
            <a:endParaRPr lang="ko-KR" altLang="en-US" dirty="0"/>
          </a:p>
        </p:txBody>
      </p:sp>
      <p:sp>
        <p:nvSpPr>
          <p:cNvPr id="5" name="Shape 846"/>
          <p:cNvSpPr/>
          <p:nvPr/>
        </p:nvSpPr>
        <p:spPr>
          <a:xfrm>
            <a:off x="1433823" y="2369796"/>
            <a:ext cx="2458500" cy="1389600"/>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ko"/>
              <a:t>secured</a:t>
            </a:r>
          </a:p>
        </p:txBody>
      </p:sp>
      <p:sp>
        <p:nvSpPr>
          <p:cNvPr id="6" name="Shape 847"/>
          <p:cNvSpPr/>
          <p:nvPr/>
        </p:nvSpPr>
        <p:spPr>
          <a:xfrm>
            <a:off x="5624823" y="2369796"/>
            <a:ext cx="2458500" cy="1389600"/>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ko"/>
              <a:t>unsecured</a:t>
            </a:r>
          </a:p>
        </p:txBody>
      </p:sp>
      <p:sp>
        <p:nvSpPr>
          <p:cNvPr id="7" name="Shape 848"/>
          <p:cNvSpPr/>
          <p:nvPr/>
        </p:nvSpPr>
        <p:spPr>
          <a:xfrm>
            <a:off x="3229723" y="1784714"/>
            <a:ext cx="3070250" cy="680049"/>
          </a:xfrm>
          <a:custGeom>
            <a:avLst/>
            <a:gdLst/>
            <a:ahLst/>
            <a:cxnLst/>
            <a:rect l="0" t="0" r="0" b="0"/>
            <a:pathLst>
              <a:path w="122810" h="20402" extrusionOk="0">
                <a:moveTo>
                  <a:pt x="122810" y="20402"/>
                </a:moveTo>
                <a:cubicBezTo>
                  <a:pt x="112764" y="17003"/>
                  <a:pt x="83006" y="84"/>
                  <a:pt x="62538" y="9"/>
                </a:cubicBezTo>
                <a:cubicBezTo>
                  <a:pt x="42069" y="-66"/>
                  <a:pt x="10423" y="16625"/>
                  <a:pt x="0" y="19949"/>
                </a:cubicBezTo>
              </a:path>
            </a:pathLst>
          </a:custGeom>
          <a:noFill/>
          <a:ln w="19050" cap="flat" cmpd="sng">
            <a:solidFill>
              <a:schemeClr val="dk2"/>
            </a:solidFill>
            <a:prstDash val="solid"/>
            <a:round/>
            <a:headEnd type="triangle" w="lg" len="lg"/>
            <a:tailEnd type="none" w="lg" len="lg"/>
          </a:ln>
        </p:spPr>
      </p:sp>
      <p:sp>
        <p:nvSpPr>
          <p:cNvPr id="8" name="Shape 849"/>
          <p:cNvSpPr txBox="1"/>
          <p:nvPr/>
        </p:nvSpPr>
        <p:spPr>
          <a:xfrm>
            <a:off x="3644012" y="4365104"/>
            <a:ext cx="2251822" cy="472800"/>
          </a:xfrm>
          <a:prstGeom prst="rect">
            <a:avLst/>
          </a:prstGeom>
          <a:noFill/>
          <a:ln>
            <a:noFill/>
          </a:ln>
        </p:spPr>
        <p:txBody>
          <a:bodyPr lIns="91425" tIns="91425" rIns="91425" bIns="91425" anchor="t" anchorCtr="0">
            <a:noAutofit/>
          </a:bodyPr>
          <a:lstStyle/>
          <a:p>
            <a:pPr lvl="0" rtl="0">
              <a:spcBef>
                <a:spcPts val="0"/>
              </a:spcBef>
              <a:buNone/>
            </a:pPr>
            <a:r>
              <a:rPr lang="ko" sz="1200" dirty="0"/>
              <a:t>Set alarm if anyone is home</a:t>
            </a:r>
          </a:p>
        </p:txBody>
      </p:sp>
      <p:cxnSp>
        <p:nvCxnSpPr>
          <p:cNvPr id="9" name="Shape 850"/>
          <p:cNvCxnSpPr>
            <a:endCxn id="11" idx="0"/>
          </p:cNvCxnSpPr>
          <p:nvPr/>
        </p:nvCxnSpPr>
        <p:spPr>
          <a:xfrm>
            <a:off x="1793798" y="3555829"/>
            <a:ext cx="88500" cy="1962299"/>
          </a:xfrm>
          <a:prstGeom prst="straightConnector1">
            <a:avLst/>
          </a:prstGeom>
          <a:noFill/>
          <a:ln w="19050" cap="flat" cmpd="sng">
            <a:solidFill>
              <a:schemeClr val="dk2"/>
            </a:solidFill>
            <a:prstDash val="solid"/>
            <a:round/>
            <a:headEnd type="none" w="lg" len="lg"/>
            <a:tailEnd type="triangle" w="lg" len="lg"/>
          </a:ln>
        </p:spPr>
      </p:cxnSp>
      <p:sp>
        <p:nvSpPr>
          <p:cNvPr id="10" name="Shape 852"/>
          <p:cNvSpPr txBox="1"/>
          <p:nvPr/>
        </p:nvSpPr>
        <p:spPr>
          <a:xfrm>
            <a:off x="1031848" y="5078096"/>
            <a:ext cx="6525599" cy="10152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11" name="Shape 851"/>
          <p:cNvSpPr txBox="1"/>
          <p:nvPr/>
        </p:nvSpPr>
        <p:spPr>
          <a:xfrm>
            <a:off x="772898" y="5518129"/>
            <a:ext cx="2218800" cy="472800"/>
          </a:xfrm>
          <a:prstGeom prst="rect">
            <a:avLst/>
          </a:prstGeom>
          <a:noFill/>
          <a:ln>
            <a:noFill/>
          </a:ln>
        </p:spPr>
        <p:txBody>
          <a:bodyPr lIns="91425" tIns="91425" rIns="91425" bIns="91425" anchor="t" anchorCtr="0">
            <a:noAutofit/>
          </a:bodyPr>
          <a:lstStyle/>
          <a:p>
            <a:pPr lvl="0" rtl="0">
              <a:spcBef>
                <a:spcPts val="0"/>
              </a:spcBef>
              <a:buNone/>
            </a:pPr>
            <a:r>
              <a:rPr lang="ko" sz="1200"/>
              <a:t>Send emergency message</a:t>
            </a:r>
          </a:p>
        </p:txBody>
      </p:sp>
      <p:sp>
        <p:nvSpPr>
          <p:cNvPr id="12" name="Shape 853"/>
          <p:cNvSpPr txBox="1"/>
          <p:nvPr/>
        </p:nvSpPr>
        <p:spPr>
          <a:xfrm>
            <a:off x="658748" y="4511996"/>
            <a:ext cx="2695500" cy="472800"/>
          </a:xfrm>
          <a:prstGeom prst="rect">
            <a:avLst/>
          </a:prstGeom>
          <a:noFill/>
          <a:ln>
            <a:noFill/>
          </a:ln>
        </p:spPr>
        <p:txBody>
          <a:bodyPr lIns="91425" tIns="91425" rIns="91425" bIns="91425" anchor="t" anchorCtr="0">
            <a:noAutofit/>
          </a:bodyPr>
          <a:lstStyle/>
          <a:p>
            <a:pPr marL="457200" lvl="0" indent="-304800" rtl="0">
              <a:spcBef>
                <a:spcPts val="0"/>
              </a:spcBef>
              <a:buClr>
                <a:srgbClr val="000000"/>
              </a:buClr>
              <a:buSzPct val="100000"/>
              <a:buFont typeface="Arial"/>
              <a:buChar char="-"/>
            </a:pPr>
            <a:r>
              <a:rPr lang="ko" sz="1200"/>
              <a:t>Door is manually open</a:t>
            </a:r>
          </a:p>
          <a:p>
            <a:pPr marL="457200" lvl="0" indent="-304800" rtl="0">
              <a:spcBef>
                <a:spcPts val="0"/>
              </a:spcBef>
              <a:buClr>
                <a:srgbClr val="000000"/>
              </a:buClr>
              <a:buSzPct val="100000"/>
              <a:buFont typeface="Arial"/>
              <a:buChar char="-"/>
            </a:pPr>
            <a:r>
              <a:rPr lang="ko" sz="1200"/>
              <a:t>house is suddenly occupied</a:t>
            </a:r>
          </a:p>
        </p:txBody>
      </p:sp>
      <p:sp>
        <p:nvSpPr>
          <p:cNvPr id="13" name="Shape 854"/>
          <p:cNvSpPr txBox="1"/>
          <p:nvPr/>
        </p:nvSpPr>
        <p:spPr>
          <a:xfrm>
            <a:off x="555948" y="3286596"/>
            <a:ext cx="2218800" cy="472800"/>
          </a:xfrm>
          <a:prstGeom prst="rect">
            <a:avLst/>
          </a:prstGeom>
          <a:noFill/>
          <a:ln>
            <a:noFill/>
          </a:ln>
        </p:spPr>
        <p:txBody>
          <a:bodyPr lIns="91425" tIns="91425" rIns="91425" bIns="91425" anchor="t" anchorCtr="0">
            <a:noAutofit/>
          </a:bodyPr>
          <a:lstStyle/>
          <a:p>
            <a:pPr lvl="0" rtl="0">
              <a:spcBef>
                <a:spcPts val="0"/>
              </a:spcBef>
              <a:buNone/>
            </a:pPr>
            <a:r>
              <a:rPr lang="ko" sz="1200"/>
              <a:t>Automatic door is not open</a:t>
            </a:r>
          </a:p>
        </p:txBody>
      </p:sp>
      <p:sp>
        <p:nvSpPr>
          <p:cNvPr id="14" name="Shape 855"/>
          <p:cNvSpPr/>
          <p:nvPr/>
        </p:nvSpPr>
        <p:spPr>
          <a:xfrm>
            <a:off x="3207073" y="3688362"/>
            <a:ext cx="3092900" cy="680049"/>
          </a:xfrm>
          <a:custGeom>
            <a:avLst/>
            <a:gdLst/>
            <a:ahLst/>
            <a:cxnLst/>
            <a:rect l="0" t="0" r="0" b="0"/>
            <a:pathLst>
              <a:path w="123716" h="20402" extrusionOk="0">
                <a:moveTo>
                  <a:pt x="0" y="453"/>
                </a:moveTo>
                <a:cubicBezTo>
                  <a:pt x="9365" y="3776"/>
                  <a:pt x="35573" y="20468"/>
                  <a:pt x="56193" y="20393"/>
                </a:cubicBezTo>
                <a:cubicBezTo>
                  <a:pt x="76812" y="20317"/>
                  <a:pt x="112462" y="3398"/>
                  <a:pt x="123716" y="0"/>
                </a:cubicBezTo>
              </a:path>
            </a:pathLst>
          </a:custGeom>
          <a:noFill/>
          <a:ln w="19050" cap="flat" cmpd="sng">
            <a:solidFill>
              <a:schemeClr val="dk2"/>
            </a:solidFill>
            <a:prstDash val="solid"/>
            <a:round/>
            <a:headEnd type="triangle" w="lg" len="lg"/>
            <a:tailEnd type="none" w="lg" len="lg"/>
          </a:ln>
        </p:spPr>
      </p:sp>
      <p:sp>
        <p:nvSpPr>
          <p:cNvPr id="15" name="Shape 856"/>
          <p:cNvSpPr txBox="1"/>
          <p:nvPr/>
        </p:nvSpPr>
        <p:spPr>
          <a:xfrm>
            <a:off x="3619923" y="1311929"/>
            <a:ext cx="2316900" cy="472800"/>
          </a:xfrm>
          <a:prstGeom prst="rect">
            <a:avLst/>
          </a:prstGeom>
          <a:noFill/>
          <a:ln>
            <a:noFill/>
          </a:ln>
        </p:spPr>
        <p:txBody>
          <a:bodyPr lIns="91425" tIns="91425" rIns="91425" bIns="91425" anchor="t" anchorCtr="0">
            <a:noAutofit/>
          </a:bodyPr>
          <a:lstStyle/>
          <a:p>
            <a:pPr lvl="0" rtl="0">
              <a:spcBef>
                <a:spcPts val="0"/>
              </a:spcBef>
              <a:buNone/>
            </a:pPr>
            <a:r>
              <a:rPr lang="ko" sz="1200"/>
              <a:t>Set before openning the door</a:t>
            </a:r>
          </a:p>
        </p:txBody>
      </p:sp>
      <p:cxnSp>
        <p:nvCxnSpPr>
          <p:cNvPr id="16" name="Shape 857"/>
          <p:cNvCxnSpPr/>
          <p:nvPr/>
        </p:nvCxnSpPr>
        <p:spPr>
          <a:xfrm>
            <a:off x="7624748" y="3623629"/>
            <a:ext cx="88500" cy="1962300"/>
          </a:xfrm>
          <a:prstGeom prst="straightConnector1">
            <a:avLst/>
          </a:prstGeom>
          <a:noFill/>
          <a:ln w="19050" cap="flat" cmpd="sng">
            <a:solidFill>
              <a:schemeClr val="dk2"/>
            </a:solidFill>
            <a:prstDash val="solid"/>
            <a:round/>
            <a:headEnd type="none" w="lg" len="lg"/>
            <a:tailEnd type="triangle" w="lg" len="lg"/>
          </a:ln>
        </p:spPr>
      </p:cxnSp>
      <p:sp>
        <p:nvSpPr>
          <p:cNvPr id="17" name="Shape 858"/>
          <p:cNvSpPr txBox="1"/>
          <p:nvPr/>
        </p:nvSpPr>
        <p:spPr>
          <a:xfrm>
            <a:off x="6559598" y="5620496"/>
            <a:ext cx="2218800" cy="472800"/>
          </a:xfrm>
          <a:prstGeom prst="rect">
            <a:avLst/>
          </a:prstGeom>
          <a:noFill/>
          <a:ln>
            <a:noFill/>
          </a:ln>
        </p:spPr>
        <p:txBody>
          <a:bodyPr lIns="91425" tIns="91425" rIns="91425" bIns="91425" anchor="t" anchorCtr="0">
            <a:noAutofit/>
          </a:bodyPr>
          <a:lstStyle/>
          <a:p>
            <a:pPr lvl="0" rtl="0">
              <a:spcBef>
                <a:spcPts val="0"/>
              </a:spcBef>
              <a:buNone/>
            </a:pPr>
            <a:r>
              <a:rPr lang="ko" sz="1200"/>
              <a:t>Send message</a:t>
            </a:r>
          </a:p>
          <a:p>
            <a:pPr marL="457200" lvl="0" indent="-304800" rtl="0">
              <a:spcBef>
                <a:spcPts val="0"/>
              </a:spcBef>
              <a:buClr>
                <a:srgbClr val="000000"/>
              </a:buClr>
              <a:buSzPct val="100000"/>
              <a:buFont typeface="Arial"/>
              <a:buChar char="-"/>
            </a:pPr>
            <a:r>
              <a:rPr lang="ko" sz="1200"/>
              <a:t>Ask to set alarm</a:t>
            </a:r>
          </a:p>
        </p:txBody>
      </p:sp>
      <p:sp>
        <p:nvSpPr>
          <p:cNvPr id="18" name="Shape 859"/>
          <p:cNvSpPr txBox="1"/>
          <p:nvPr/>
        </p:nvSpPr>
        <p:spPr>
          <a:xfrm>
            <a:off x="7221488" y="4368429"/>
            <a:ext cx="2695500" cy="472800"/>
          </a:xfrm>
          <a:prstGeom prst="rect">
            <a:avLst/>
          </a:prstGeom>
          <a:noFill/>
          <a:ln>
            <a:noFill/>
          </a:ln>
        </p:spPr>
        <p:txBody>
          <a:bodyPr lIns="91425" tIns="91425" rIns="91425" bIns="91425" anchor="t" anchorCtr="0">
            <a:noAutofit/>
          </a:bodyPr>
          <a:lstStyle/>
          <a:p>
            <a:pPr marL="457200" lvl="0" indent="-304800" rtl="0">
              <a:spcBef>
                <a:spcPts val="0"/>
              </a:spcBef>
              <a:buClr>
                <a:srgbClr val="000000"/>
              </a:buClr>
              <a:buSzPct val="100000"/>
              <a:buFont typeface="Arial"/>
              <a:buChar char="-"/>
            </a:pPr>
            <a:r>
              <a:rPr lang="ko" sz="1200"/>
              <a:t>the house is vacant</a:t>
            </a:r>
          </a:p>
        </p:txBody>
      </p:sp>
      <p:cxnSp>
        <p:nvCxnSpPr>
          <p:cNvPr id="19" name="Shape 860"/>
          <p:cNvCxnSpPr>
            <a:endCxn id="5" idx="4"/>
          </p:cNvCxnSpPr>
          <p:nvPr/>
        </p:nvCxnSpPr>
        <p:spPr>
          <a:xfrm rot="10800000">
            <a:off x="2663073" y="3759395"/>
            <a:ext cx="3896400" cy="2097600"/>
          </a:xfrm>
          <a:prstGeom prst="curvedConnector2">
            <a:avLst/>
          </a:prstGeom>
          <a:noFill/>
          <a:ln w="19050" cap="flat" cmpd="sng">
            <a:solidFill>
              <a:schemeClr val="dk2"/>
            </a:solidFill>
            <a:prstDash val="solid"/>
            <a:round/>
            <a:headEnd type="none" w="lg" len="lg"/>
            <a:tailEnd type="stealth" w="lg" len="lg"/>
          </a:ln>
        </p:spPr>
      </p:cxnSp>
      <p:sp>
        <p:nvSpPr>
          <p:cNvPr id="20" name="Shape 861"/>
          <p:cNvSpPr txBox="1"/>
          <p:nvPr/>
        </p:nvSpPr>
        <p:spPr>
          <a:xfrm>
            <a:off x="3405773" y="5281629"/>
            <a:ext cx="2695500" cy="472800"/>
          </a:xfrm>
          <a:prstGeom prst="rect">
            <a:avLst/>
          </a:prstGeom>
          <a:noFill/>
          <a:ln>
            <a:noFill/>
          </a:ln>
        </p:spPr>
        <p:txBody>
          <a:bodyPr lIns="91425" tIns="91425" rIns="91425" bIns="91425" anchor="t" anchorCtr="0">
            <a:noAutofit/>
          </a:bodyPr>
          <a:lstStyle/>
          <a:p>
            <a:pPr marL="457200" lvl="0" indent="-304800" rtl="0">
              <a:spcBef>
                <a:spcPts val="0"/>
              </a:spcBef>
              <a:buClr>
                <a:srgbClr val="000000"/>
              </a:buClr>
              <a:buSzPct val="100000"/>
              <a:buFont typeface="Arial"/>
              <a:buChar char="-"/>
            </a:pPr>
            <a:r>
              <a:rPr lang="ko" sz="1200"/>
              <a:t>set alarm</a:t>
            </a:r>
          </a:p>
          <a:p>
            <a:pPr marL="457200" lvl="0" indent="-304800" rtl="0">
              <a:spcBef>
                <a:spcPts val="0"/>
              </a:spcBef>
              <a:buClr>
                <a:srgbClr val="000000"/>
              </a:buClr>
              <a:buSzPct val="100000"/>
              <a:buFont typeface="Arial"/>
              <a:buChar char="-"/>
            </a:pPr>
            <a:r>
              <a:rPr lang="ko" sz="1200"/>
              <a:t>No response during 5 min</a:t>
            </a:r>
          </a:p>
        </p:txBody>
      </p:sp>
      <p:sp>
        <p:nvSpPr>
          <p:cNvPr id="21" name="Shape 862"/>
          <p:cNvSpPr txBox="1"/>
          <p:nvPr/>
        </p:nvSpPr>
        <p:spPr>
          <a:xfrm>
            <a:off x="2377698" y="3755062"/>
            <a:ext cx="2218800" cy="472800"/>
          </a:xfrm>
          <a:prstGeom prst="rect">
            <a:avLst/>
          </a:prstGeom>
          <a:noFill/>
          <a:ln>
            <a:noFill/>
          </a:ln>
        </p:spPr>
        <p:txBody>
          <a:bodyPr lIns="91425" tIns="91425" rIns="91425" bIns="91425" anchor="t" anchorCtr="0">
            <a:noAutofit/>
          </a:bodyPr>
          <a:lstStyle/>
          <a:p>
            <a:pPr lvl="0" rtl="0">
              <a:spcBef>
                <a:spcPts val="0"/>
              </a:spcBef>
              <a:buNone/>
            </a:pPr>
            <a:r>
              <a:rPr lang="ko" sz="1200"/>
              <a:t>If door is opened, close door</a:t>
            </a:r>
          </a:p>
        </p:txBody>
      </p:sp>
      <p:sp>
        <p:nvSpPr>
          <p:cNvPr id="24" name="Shape 827"/>
          <p:cNvSpPr txBox="1"/>
          <p:nvPr/>
        </p:nvSpPr>
        <p:spPr>
          <a:xfrm>
            <a:off x="9772972" y="5877272"/>
            <a:ext cx="693599" cy="365099"/>
          </a:xfrm>
          <a:prstGeom prst="rect">
            <a:avLst/>
          </a:prstGeom>
          <a:noFill/>
          <a:ln>
            <a:noFill/>
          </a:ln>
        </p:spPr>
        <p:txBody>
          <a:bodyPr lIns="79125" tIns="79125" rIns="79125" bIns="79125" anchor="ctr" anchorCtr="0">
            <a:noAutofit/>
          </a:bodyPr>
          <a:lstStyle/>
          <a:p>
            <a:pPr lvl="0" algn="ctr" rtl="0">
              <a:spcBef>
                <a:spcPts val="0"/>
              </a:spcBef>
              <a:buNone/>
            </a:pPr>
            <a:r>
              <a:rPr lang="en-US" altLang="ko" sz="800" dirty="0" smtClean="0"/>
              <a:t>Event</a:t>
            </a:r>
            <a:endParaRPr lang="ko" sz="800" dirty="0"/>
          </a:p>
        </p:txBody>
      </p:sp>
      <p:sp>
        <p:nvSpPr>
          <p:cNvPr id="25" name="Shape 829"/>
          <p:cNvSpPr txBox="1"/>
          <p:nvPr/>
        </p:nvSpPr>
        <p:spPr>
          <a:xfrm>
            <a:off x="9628956" y="5589240"/>
            <a:ext cx="1080120" cy="365099"/>
          </a:xfrm>
          <a:prstGeom prst="rect">
            <a:avLst/>
          </a:prstGeom>
          <a:noFill/>
          <a:ln>
            <a:noFill/>
          </a:ln>
        </p:spPr>
        <p:txBody>
          <a:bodyPr lIns="79125" tIns="79125" rIns="79125" bIns="79125" anchor="t" anchorCtr="0">
            <a:noAutofit/>
          </a:bodyPr>
          <a:lstStyle/>
          <a:p>
            <a:pPr lvl="0" rtl="0">
              <a:spcBef>
                <a:spcPts val="0"/>
              </a:spcBef>
              <a:buNone/>
            </a:pPr>
            <a:r>
              <a:rPr lang="en-US" altLang="ko" sz="900" dirty="0" smtClean="0"/>
              <a:t>Alarm status</a:t>
            </a:r>
            <a:endParaRPr lang="ko" sz="900" dirty="0"/>
          </a:p>
        </p:txBody>
      </p:sp>
      <p:cxnSp>
        <p:nvCxnSpPr>
          <p:cNvPr id="26" name="Shape 830"/>
          <p:cNvCxnSpPr/>
          <p:nvPr/>
        </p:nvCxnSpPr>
        <p:spPr>
          <a:xfrm>
            <a:off x="9124900" y="6093296"/>
            <a:ext cx="526200" cy="0"/>
          </a:xfrm>
          <a:prstGeom prst="straightConnector1">
            <a:avLst/>
          </a:prstGeom>
          <a:noFill/>
          <a:ln w="9525" cap="flat" cmpd="sng">
            <a:solidFill>
              <a:srgbClr val="000000"/>
            </a:solidFill>
            <a:prstDash val="solid"/>
            <a:round/>
            <a:headEnd type="none" w="lg" len="lg"/>
            <a:tailEnd type="triangle" w="lg" len="lg"/>
          </a:ln>
        </p:spPr>
      </p:cxnSp>
      <p:sp>
        <p:nvSpPr>
          <p:cNvPr id="31" name="Shape 835"/>
          <p:cNvSpPr/>
          <p:nvPr/>
        </p:nvSpPr>
        <p:spPr>
          <a:xfrm>
            <a:off x="9124900" y="5564977"/>
            <a:ext cx="465908" cy="365099"/>
          </a:xfrm>
          <a:prstGeom prst="ellipse">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2" name="직사각형 21"/>
          <p:cNvSpPr/>
          <p:nvPr/>
        </p:nvSpPr>
        <p:spPr>
          <a:xfrm>
            <a:off x="8908876" y="5157192"/>
            <a:ext cx="936104"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Legend</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32890383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Unit test</a:t>
            </a:r>
          </a:p>
          <a:p>
            <a:pPr lvl="1"/>
            <a:r>
              <a:rPr lang="en-US" altLang="ko-KR" dirty="0" smtClean="0"/>
              <a:t>Developer </a:t>
            </a:r>
            <a:r>
              <a:rPr lang="en-US" altLang="ko-KR" dirty="0"/>
              <a:t>has to make a test code to verify the component function &amp; exceptional case</a:t>
            </a:r>
          </a:p>
          <a:p>
            <a:r>
              <a:rPr lang="en-US" altLang="ko-KR" dirty="0"/>
              <a:t>Integration Testing</a:t>
            </a:r>
          </a:p>
          <a:p>
            <a:pPr lvl="1"/>
            <a:r>
              <a:rPr lang="en-US" altLang="ko-KR" dirty="0"/>
              <a:t>Check the interaction between </a:t>
            </a:r>
            <a:r>
              <a:rPr lang="en-US" altLang="ko-KR" dirty="0" smtClean="0"/>
              <a:t>components</a:t>
            </a:r>
          </a:p>
          <a:p>
            <a:r>
              <a:rPr lang="en-US" altLang="ko-KR" dirty="0" smtClean="0"/>
              <a:t>Thread </a:t>
            </a:r>
            <a:r>
              <a:rPr lang="en-US" altLang="ko-KR" dirty="0"/>
              <a:t>Testing</a:t>
            </a:r>
          </a:p>
          <a:p>
            <a:pPr lvl="1"/>
            <a:r>
              <a:rPr lang="en-US" altLang="ko-KR" dirty="0" smtClean="0"/>
              <a:t>Check </a:t>
            </a:r>
            <a:r>
              <a:rPr lang="en-US" altLang="ko-KR" dirty="0"/>
              <a:t>the interaction between threads</a:t>
            </a:r>
          </a:p>
          <a:p>
            <a:r>
              <a:rPr lang="en-US" altLang="ko-KR" dirty="0"/>
              <a:t>System Testing</a:t>
            </a:r>
          </a:p>
          <a:p>
            <a:pPr lvl="1"/>
            <a:r>
              <a:rPr lang="en-US" altLang="ko-KR" dirty="0"/>
              <a:t>End-to-End functionality test</a:t>
            </a:r>
          </a:p>
          <a:p>
            <a:pPr lvl="1"/>
            <a:r>
              <a:rPr lang="en-US" altLang="ko-KR" dirty="0"/>
              <a:t>Functional requirement and Quality attribute have to be satisfied</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45</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Test</a:t>
            </a:r>
            <a:endParaRPr lang="ko-KR" altLang="en-US" dirty="0"/>
          </a:p>
        </p:txBody>
      </p:sp>
      <p:pic>
        <p:nvPicPr>
          <p:cNvPr id="5" name="table"/>
          <p:cNvPicPr>
            <a:picLocks noChangeAspect="1"/>
          </p:cNvPicPr>
          <p:nvPr/>
        </p:nvPicPr>
        <p:blipFill>
          <a:blip r:embed="rId2"/>
          <a:stretch>
            <a:fillRect/>
          </a:stretch>
        </p:blipFill>
        <p:spPr>
          <a:xfrm>
            <a:off x="987996" y="4293096"/>
            <a:ext cx="5421025" cy="2312125"/>
          </a:xfrm>
          <a:prstGeom prst="rect">
            <a:avLst/>
          </a:prstGeom>
        </p:spPr>
      </p:pic>
    </p:spTree>
    <p:extLst>
      <p:ext uri="{BB962C8B-B14F-4D97-AF65-F5344CB8AC3E}">
        <p14:creationId xmlns:p14="http://schemas.microsoft.com/office/powerpoint/2010/main" val="22064739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46</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Project plan &amp; Time </a:t>
            </a:r>
            <a:r>
              <a:rPr lang="en-US" altLang="ko-KR" dirty="0" smtClean="0"/>
              <a:t>log</a:t>
            </a:r>
            <a:endParaRPr lang="ko-KR" altLang="en-US" dirty="0"/>
          </a:p>
        </p:txBody>
      </p:sp>
      <p:graphicFrame>
        <p:nvGraphicFramePr>
          <p:cNvPr id="5" name="Shape 172"/>
          <p:cNvGraphicFramePr/>
          <p:nvPr>
            <p:extLst>
              <p:ext uri="{D42A27DB-BD31-4B8C-83A1-F6EECF244321}">
                <p14:modId xmlns:p14="http://schemas.microsoft.com/office/powerpoint/2010/main" val="1282529668"/>
              </p:ext>
            </p:extLst>
          </p:nvPr>
        </p:nvGraphicFramePr>
        <p:xfrm>
          <a:off x="339924" y="1268760"/>
          <a:ext cx="10009111" cy="4939870"/>
        </p:xfrm>
        <a:graphic>
          <a:graphicData uri="http://schemas.openxmlformats.org/drawingml/2006/table">
            <a:tbl>
              <a:tblPr>
                <a:noFill/>
              </a:tblPr>
              <a:tblGrid>
                <a:gridCol w="1152128"/>
                <a:gridCol w="1282616"/>
                <a:gridCol w="1365754"/>
                <a:gridCol w="1365754"/>
                <a:gridCol w="1211959"/>
                <a:gridCol w="1210300"/>
                <a:gridCol w="1210300"/>
                <a:gridCol w="1210300"/>
              </a:tblGrid>
              <a:tr h="301625">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1W(5/25~)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2W(6/1~)</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3W(6/8~)</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4W(6/15~)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5W(6/22~)</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r>
              <a:tr h="2349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dirty="0">
                          <a:solidFill>
                            <a:schemeClr val="dk1"/>
                          </a:solidFill>
                          <a:latin typeface="Arial"/>
                          <a:ea typeface="Arial"/>
                          <a:cs typeface="Arial"/>
                          <a:sym typeface="Arial"/>
                        </a:rPr>
                        <a:t>Schedule</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2222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output</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 (Draft)</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Context</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Architect Driver</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plan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Time log</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Prototype Demo</a:t>
                      </a:r>
                    </a:p>
                    <a:p>
                      <a:pPr marL="0" marR="0" lvl="0" indent="0" algn="l" rtl="0">
                        <a:lnSpc>
                          <a:spcPct val="120000"/>
                        </a:lnSpc>
                        <a:spcBef>
                          <a:spcPts val="20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Architectural design(Draft) </a:t>
                      </a: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en-US" altLang="ko" sz="1000" b="0" i="0" u="none" strike="noStrike" cap="none" baseline="0" dirty="0" smtClean="0">
                          <a:solidFill>
                            <a:schemeClr val="dk1"/>
                          </a:solidFill>
                          <a:latin typeface="Arial"/>
                          <a:ea typeface="Arial"/>
                          <a:cs typeface="Arial"/>
                          <a:sym typeface="Arial"/>
                        </a:rPr>
                        <a:t>Presentation</a:t>
                      </a:r>
                      <a:endParaRPr lang="ko" sz="1000" b="0" i="0" u="none" strike="noStrike" cap="none" baseline="0" dirty="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r>
                        <a:rPr lang="en-US" altLang="ko" sz="1000" b="0" i="0" u="none" strike="noStrike" cap="none" baseline="0" dirty="0" smtClean="0">
                          <a:solidFill>
                            <a:schemeClr val="dk1"/>
                          </a:solidFill>
                          <a:latin typeface="Arial"/>
                          <a:ea typeface="Arial"/>
                          <a:cs typeface="Arial"/>
                          <a:sym typeface="Arial"/>
                        </a:rPr>
                        <a:t> Arc</a:t>
                      </a:r>
                      <a:r>
                        <a:rPr lang="ko" sz="1000" b="0" i="0" u="none" strike="noStrike" cap="none" baseline="0" dirty="0" smtClean="0">
                          <a:solidFill>
                            <a:schemeClr val="dk1"/>
                          </a:solidFill>
                          <a:latin typeface="Arial"/>
                          <a:ea typeface="Arial"/>
                          <a:cs typeface="Arial"/>
                          <a:sym typeface="Arial"/>
                        </a:rPr>
                        <a:t>hitectural design</a:t>
                      </a:r>
                      <a:endParaRPr lang="en-US" altLang="ko" sz="1000" b="0" i="0" u="none" strike="noStrike" cap="none" baseline="0" dirty="0" smtClean="0">
                        <a:solidFill>
                          <a:schemeClr val="dk1"/>
                        </a:solidFill>
                        <a:latin typeface="Arial"/>
                        <a:ea typeface="Arial"/>
                        <a:cs typeface="Arial"/>
                        <a:sym typeface="Arial"/>
                      </a:endParaRP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Detail Design</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Test result</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Time log</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r>
                        <a:rPr lang="en-US" altLang="ko" sz="1000" b="0" i="0" u="none" strike="noStrike" cap="none" baseline="0" dirty="0" smtClean="0">
                          <a:solidFill>
                            <a:schemeClr val="dk1"/>
                          </a:solidFill>
                          <a:latin typeface="Arial"/>
                          <a:ea typeface="Arial"/>
                          <a:cs typeface="Arial"/>
                          <a:sym typeface="Arial"/>
                        </a:rPr>
                        <a:t>Demo</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endParaRPr lang="en-US" altLang="ko" sz="1000" b="0" i="0" u="none" strike="noStrike" cap="none" baseline="0" dirty="0" smtClean="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endParaRPr lang="en-US" altLang="ko" sz="1000" b="0" i="0" u="none" strike="noStrike" cap="none" baseline="0" dirty="0" smtClean="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6" name="Shape 173"/>
          <p:cNvSpPr/>
          <p:nvPr/>
        </p:nvSpPr>
        <p:spPr>
          <a:xfrm>
            <a:off x="5055542" y="2133600"/>
            <a:ext cx="198436" cy="215900"/>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7" name="Shape 174"/>
          <p:cNvSpPr txBox="1"/>
          <p:nvPr/>
        </p:nvSpPr>
        <p:spPr>
          <a:xfrm>
            <a:off x="4520555" y="2301875"/>
            <a:ext cx="1320800" cy="2921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a:solidFill>
                  <a:schemeClr val="dk1"/>
                </a:solidFill>
              </a:rPr>
              <a:t>5/29</a:t>
            </a:r>
          </a:p>
          <a:p>
            <a:pPr marL="0" marR="0" lvl="0" indent="0" algn="l" rtl="0">
              <a:lnSpc>
                <a:spcPct val="130000"/>
              </a:lnSpc>
              <a:spcBef>
                <a:spcPts val="0"/>
              </a:spcBef>
              <a:spcAft>
                <a:spcPts val="0"/>
              </a:spcAft>
              <a:buClr>
                <a:schemeClr val="dk1"/>
              </a:buClr>
              <a:buSzPct val="25000"/>
              <a:buFont typeface="Arial"/>
              <a:buNone/>
            </a:pPr>
            <a:r>
              <a:rPr lang="ko" sz="1000" b="1" i="0" u="none" strike="noStrike" cap="none" baseline="0">
                <a:solidFill>
                  <a:schemeClr val="dk1"/>
                </a:solidFill>
                <a:latin typeface="Arial"/>
                <a:ea typeface="Arial"/>
                <a:cs typeface="Arial"/>
                <a:sym typeface="Arial"/>
              </a:rPr>
              <a:t>Initial presentation</a:t>
            </a:r>
          </a:p>
        </p:txBody>
      </p:sp>
      <p:sp>
        <p:nvSpPr>
          <p:cNvPr id="8" name="Shape 176"/>
          <p:cNvSpPr/>
          <p:nvPr/>
        </p:nvSpPr>
        <p:spPr>
          <a:xfrm>
            <a:off x="10078591" y="2122486"/>
            <a:ext cx="198437" cy="215898"/>
          </a:xfrm>
          <a:custGeom>
            <a:avLst/>
            <a:gdLst/>
            <a:ahLst/>
            <a:cxnLst/>
            <a:rect l="0" t="0" r="0" b="0"/>
            <a:pathLst>
              <a:path w="198438" h="215899" extrusionOk="0">
                <a:moveTo>
                  <a:pt x="0" y="82466"/>
                </a:moveTo>
                <a:lnTo>
                  <a:pt x="75797" y="82467"/>
                </a:lnTo>
                <a:lnTo>
                  <a:pt x="99219" y="0"/>
                </a:lnTo>
                <a:lnTo>
                  <a:pt x="122641" y="82467"/>
                </a:lnTo>
                <a:lnTo>
                  <a:pt x="198438" y="82466"/>
                </a:lnTo>
                <a:lnTo>
                  <a:pt x="137117" y="133433"/>
                </a:lnTo>
                <a:lnTo>
                  <a:pt x="160540"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9" name="Shape 177"/>
          <p:cNvCxnSpPr/>
          <p:nvPr/>
        </p:nvCxnSpPr>
        <p:spPr>
          <a:xfrm flipV="1">
            <a:off x="1492052" y="2055811"/>
            <a:ext cx="3761926" cy="5037"/>
          </a:xfrm>
          <a:prstGeom prst="straightConnector1">
            <a:avLst/>
          </a:prstGeom>
          <a:noFill/>
          <a:ln w="19050" cap="flat" cmpd="sng">
            <a:solidFill>
              <a:schemeClr val="dk1"/>
            </a:solidFill>
            <a:prstDash val="solid"/>
            <a:miter/>
            <a:headEnd type="none" w="med" len="med"/>
            <a:tailEnd type="stealth" w="lg" len="lg"/>
          </a:ln>
        </p:spPr>
      </p:cxnSp>
      <p:sp>
        <p:nvSpPr>
          <p:cNvPr id="10" name="Shape 178"/>
          <p:cNvSpPr txBox="1"/>
          <p:nvPr/>
        </p:nvSpPr>
        <p:spPr>
          <a:xfrm>
            <a:off x="2679055" y="2009775"/>
            <a:ext cx="1303337"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Project analyze</a:t>
            </a:r>
          </a:p>
        </p:txBody>
      </p:sp>
      <p:cxnSp>
        <p:nvCxnSpPr>
          <p:cNvPr id="11" name="Shape 179"/>
          <p:cNvCxnSpPr/>
          <p:nvPr/>
        </p:nvCxnSpPr>
        <p:spPr>
          <a:xfrm>
            <a:off x="5253980" y="2055811"/>
            <a:ext cx="4302968" cy="5037"/>
          </a:xfrm>
          <a:prstGeom prst="straightConnector1">
            <a:avLst/>
          </a:prstGeom>
          <a:noFill/>
          <a:ln w="19050" cap="flat" cmpd="sng">
            <a:solidFill>
              <a:schemeClr val="dk1"/>
            </a:solidFill>
            <a:prstDash val="solid"/>
            <a:miter/>
            <a:headEnd type="none" w="med" len="med"/>
            <a:tailEnd type="stealth" w="lg" len="lg"/>
          </a:ln>
        </p:spPr>
      </p:cxnSp>
      <p:sp>
        <p:nvSpPr>
          <p:cNvPr id="12" name="Shape 180"/>
          <p:cNvSpPr txBox="1"/>
          <p:nvPr/>
        </p:nvSpPr>
        <p:spPr>
          <a:xfrm>
            <a:off x="6643042" y="2047875"/>
            <a:ext cx="696912"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Design</a:t>
            </a:r>
          </a:p>
        </p:txBody>
      </p:sp>
      <p:cxnSp>
        <p:nvCxnSpPr>
          <p:cNvPr id="13" name="Shape 181"/>
          <p:cNvCxnSpPr/>
          <p:nvPr/>
        </p:nvCxnSpPr>
        <p:spPr>
          <a:xfrm flipV="1">
            <a:off x="5989605" y="2708920"/>
            <a:ext cx="4071399" cy="18830"/>
          </a:xfrm>
          <a:prstGeom prst="straightConnector1">
            <a:avLst/>
          </a:prstGeom>
          <a:noFill/>
          <a:ln w="19050" cap="flat" cmpd="sng">
            <a:solidFill>
              <a:schemeClr val="dk1"/>
            </a:solidFill>
            <a:prstDash val="solid"/>
            <a:miter/>
            <a:headEnd type="none" w="med" len="med"/>
            <a:tailEnd type="stealth" w="lg" len="lg"/>
          </a:ln>
        </p:spPr>
      </p:cxnSp>
      <p:sp>
        <p:nvSpPr>
          <p:cNvPr id="14" name="Shape 182"/>
          <p:cNvSpPr txBox="1"/>
          <p:nvPr/>
        </p:nvSpPr>
        <p:spPr>
          <a:xfrm>
            <a:off x="6336663" y="2708249"/>
            <a:ext cx="1322400" cy="331800"/>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Implementation</a:t>
            </a:r>
          </a:p>
        </p:txBody>
      </p:sp>
      <p:cxnSp>
        <p:nvCxnSpPr>
          <p:cNvPr id="15" name="Shape 183"/>
          <p:cNvCxnSpPr/>
          <p:nvPr/>
        </p:nvCxnSpPr>
        <p:spPr>
          <a:xfrm flipV="1">
            <a:off x="6387455" y="3356992"/>
            <a:ext cx="3673549" cy="570"/>
          </a:xfrm>
          <a:prstGeom prst="straightConnector1">
            <a:avLst/>
          </a:prstGeom>
          <a:noFill/>
          <a:ln w="19050" cap="flat" cmpd="sng">
            <a:solidFill>
              <a:schemeClr val="dk1"/>
            </a:solidFill>
            <a:prstDash val="solid"/>
            <a:miter/>
            <a:headEnd type="none" w="med" len="med"/>
            <a:tailEnd type="stealth" w="lg" len="lg"/>
          </a:ln>
        </p:spPr>
      </p:cxnSp>
      <p:sp>
        <p:nvSpPr>
          <p:cNvPr id="16" name="Shape 184"/>
          <p:cNvSpPr txBox="1"/>
          <p:nvPr/>
        </p:nvSpPr>
        <p:spPr>
          <a:xfrm>
            <a:off x="7568555" y="3357562"/>
            <a:ext cx="488949"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Test</a:t>
            </a:r>
          </a:p>
        </p:txBody>
      </p:sp>
      <p:sp>
        <p:nvSpPr>
          <p:cNvPr id="17" name="Shape 186"/>
          <p:cNvSpPr/>
          <p:nvPr/>
        </p:nvSpPr>
        <p:spPr>
          <a:xfrm>
            <a:off x="7337580" y="2122475"/>
            <a:ext cx="198436" cy="215898"/>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1"/>
          </a:solidFill>
          <a:ln w="25400"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8" name="Shape 187"/>
          <p:cNvSpPr txBox="1"/>
          <p:nvPr/>
        </p:nvSpPr>
        <p:spPr>
          <a:xfrm>
            <a:off x="6776342" y="2301012"/>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6/12</a:t>
            </a:r>
          </a:p>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Prototype demo</a:t>
            </a:r>
          </a:p>
        </p:txBody>
      </p:sp>
      <p:sp>
        <p:nvSpPr>
          <p:cNvPr id="21" name="Shape 187"/>
          <p:cNvSpPr txBox="1"/>
          <p:nvPr/>
        </p:nvSpPr>
        <p:spPr>
          <a:xfrm>
            <a:off x="9844980" y="2132856"/>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smtClean="0">
                <a:solidFill>
                  <a:schemeClr val="dk1"/>
                </a:solidFill>
              </a:rPr>
              <a:t>6/</a:t>
            </a:r>
            <a:r>
              <a:rPr lang="en-US" altLang="ko" sz="1000" b="1" dirty="0" smtClean="0">
                <a:solidFill>
                  <a:schemeClr val="dk1"/>
                </a:solidFill>
              </a:rPr>
              <a:t>26</a:t>
            </a:r>
          </a:p>
          <a:p>
            <a:pPr marL="0" marR="0" lvl="0" indent="0" algn="ctr" rtl="0">
              <a:lnSpc>
                <a:spcPct val="130000"/>
              </a:lnSpc>
              <a:spcBef>
                <a:spcPts val="0"/>
              </a:spcBef>
              <a:spcAft>
                <a:spcPts val="0"/>
              </a:spcAft>
              <a:buClr>
                <a:schemeClr val="dk1"/>
              </a:buClr>
              <a:buSzPct val="25000"/>
              <a:buFont typeface="Arial"/>
              <a:buNone/>
            </a:pPr>
            <a:r>
              <a:rPr lang="en-US" altLang="ko" sz="1000" b="1" dirty="0" smtClean="0">
                <a:solidFill>
                  <a:schemeClr val="dk1"/>
                </a:solidFill>
              </a:rPr>
              <a:t>Final presentation</a:t>
            </a:r>
            <a:endParaRPr lang="ko" sz="1000" b="1" dirty="0">
              <a:solidFill>
                <a:schemeClr val="dk1"/>
              </a:solidFill>
            </a:endParaRPr>
          </a:p>
        </p:txBody>
      </p:sp>
    </p:spTree>
    <p:extLst>
      <p:ext uri="{BB962C8B-B14F-4D97-AF65-F5344CB8AC3E}">
        <p14:creationId xmlns:p14="http://schemas.microsoft.com/office/powerpoint/2010/main" val="12901574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Project resource</a:t>
            </a:r>
          </a:p>
          <a:p>
            <a:pPr lvl="1"/>
            <a:r>
              <a:rPr lang="en-US" altLang="ko-KR" dirty="0"/>
              <a:t>pre-</a:t>
            </a:r>
            <a:r>
              <a:rPr lang="en-US" altLang="ko-KR" dirty="0" err="1"/>
              <a:t>caurse</a:t>
            </a:r>
            <a:r>
              <a:rPr lang="en-US" altLang="ko-KR" dirty="0"/>
              <a:t>: 2 weeks, 5 members, </a:t>
            </a:r>
            <a:r>
              <a:rPr lang="en-US" altLang="ko-KR" dirty="0" err="1"/>
              <a:t>korea</a:t>
            </a:r>
            <a:endParaRPr lang="en-US" altLang="ko-KR" dirty="0"/>
          </a:p>
          <a:p>
            <a:pPr lvl="1"/>
            <a:r>
              <a:rPr lang="en-US" altLang="ko-KR" dirty="0"/>
              <a:t>cause: 5 weeks, 6 members, CMU in </a:t>
            </a:r>
            <a:r>
              <a:rPr lang="en-US" altLang="ko-KR" dirty="0" smtClean="0"/>
              <a:t>USA</a:t>
            </a:r>
          </a:p>
          <a:p>
            <a:r>
              <a:rPr lang="en-US" altLang="ko-KR" dirty="0"/>
              <a:t>Resource plan</a:t>
            </a:r>
          </a:p>
          <a:p>
            <a:pPr lvl="1"/>
            <a:r>
              <a:rPr lang="en-US" altLang="ko-KR" dirty="0"/>
              <a:t>Total 672 hour works are planed</a:t>
            </a:r>
          </a:p>
          <a:p>
            <a:pPr lvl="1"/>
            <a:r>
              <a:rPr lang="en-US" altLang="ko-KR" dirty="0"/>
              <a:t>Architect: 356h(</a:t>
            </a:r>
            <a:r>
              <a:rPr lang="en-US" altLang="ko-KR" dirty="0" err="1"/>
              <a:t>Planing</a:t>
            </a:r>
            <a:r>
              <a:rPr lang="en-US" altLang="ko-KR" dirty="0"/>
              <a:t>, Require analysis, Design, Prototype)</a:t>
            </a:r>
          </a:p>
          <a:p>
            <a:pPr lvl="1"/>
            <a:r>
              <a:rPr lang="en-US" altLang="ko-KR" dirty="0"/>
              <a:t>Development: 181h(Detail design, Implement)</a:t>
            </a:r>
          </a:p>
          <a:p>
            <a:pPr lvl="1"/>
            <a:r>
              <a:rPr lang="en-US" altLang="ko-KR" dirty="0"/>
              <a:t>Test: 135h(component test, Integration Test</a:t>
            </a:r>
            <a:r>
              <a:rPr lang="en-US" altLang="ko-KR" dirty="0" smtClean="0"/>
              <a:t>)</a:t>
            </a:r>
            <a:endParaRPr lang="en-US" altLang="ko-KR"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9" name="차트 8"/>
          <p:cNvGraphicFramePr>
            <a:graphicFrameLocks/>
          </p:cNvGraphicFramePr>
          <p:nvPr>
            <p:extLst>
              <p:ext uri="{D42A27DB-BD31-4B8C-83A1-F6EECF244321}">
                <p14:modId xmlns:p14="http://schemas.microsoft.com/office/powerpoint/2010/main" val="2150198297"/>
              </p:ext>
            </p:extLst>
          </p:nvPr>
        </p:nvGraphicFramePr>
        <p:xfrm>
          <a:off x="1780084" y="3609256"/>
          <a:ext cx="5760640" cy="32403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960085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Actual </a:t>
            </a:r>
            <a:r>
              <a:rPr lang="en-US" altLang="ko-KR" dirty="0" smtClean="0"/>
              <a:t>resource</a:t>
            </a:r>
          </a:p>
          <a:p>
            <a:pPr lvl="1"/>
            <a:r>
              <a:rPr lang="en-US" altLang="ko-KR" dirty="0"/>
              <a:t>Total </a:t>
            </a:r>
            <a:r>
              <a:rPr lang="en-US" altLang="ko-KR" dirty="0" smtClean="0"/>
              <a:t>766 </a:t>
            </a:r>
            <a:r>
              <a:rPr lang="en-US" altLang="ko-KR" dirty="0"/>
              <a:t>hour </a:t>
            </a:r>
            <a:r>
              <a:rPr lang="en-US" altLang="ko-KR" dirty="0" smtClean="0"/>
              <a:t>worked(94 </a:t>
            </a:r>
            <a:r>
              <a:rPr lang="en-US" altLang="ko-KR" dirty="0"/>
              <a:t>hours are overwork than plan)</a:t>
            </a:r>
          </a:p>
          <a:p>
            <a:pPr lvl="1"/>
            <a:r>
              <a:rPr lang="en-US" altLang="ko-KR" dirty="0"/>
              <a:t>Architect: </a:t>
            </a:r>
            <a:r>
              <a:rPr lang="en-US" altLang="ko-KR" dirty="0" smtClean="0"/>
              <a:t>552h(196h </a:t>
            </a:r>
            <a:r>
              <a:rPr lang="en-US" altLang="ko-KR" dirty="0"/>
              <a:t>more work than plan) </a:t>
            </a:r>
          </a:p>
          <a:p>
            <a:pPr lvl="2"/>
            <a:r>
              <a:rPr lang="en-US" altLang="ko-KR" dirty="0"/>
              <a:t>Especially decomposition in </a:t>
            </a:r>
            <a:r>
              <a:rPr lang="en-US" altLang="ko-KR" dirty="0" smtClean="0"/>
              <a:t>design </a:t>
            </a:r>
            <a:r>
              <a:rPr lang="en-US" altLang="ko-KR" dirty="0"/>
              <a:t>takes long time</a:t>
            </a:r>
          </a:p>
          <a:p>
            <a:pPr lvl="1"/>
            <a:r>
              <a:rPr lang="en-US" altLang="ko-KR" dirty="0"/>
              <a:t>Development: </a:t>
            </a:r>
            <a:r>
              <a:rPr lang="en-US" altLang="ko-KR" dirty="0" smtClean="0"/>
              <a:t>148h(Detail </a:t>
            </a:r>
            <a:r>
              <a:rPr lang="en-US" altLang="ko-KR" dirty="0"/>
              <a:t>design, Implement)</a:t>
            </a:r>
          </a:p>
          <a:p>
            <a:pPr lvl="1"/>
            <a:r>
              <a:rPr lang="en-US" altLang="ko-KR" dirty="0"/>
              <a:t>Test: </a:t>
            </a:r>
            <a:r>
              <a:rPr lang="en-US" altLang="ko-KR" dirty="0" smtClean="0"/>
              <a:t>66h(69h </a:t>
            </a:r>
            <a:r>
              <a:rPr lang="en-US" altLang="ko-KR" dirty="0"/>
              <a:t>less work than plan</a:t>
            </a:r>
            <a:r>
              <a:rPr lang="en-US" altLang="ko-KR" dirty="0" smtClean="0"/>
              <a:t>)</a:t>
            </a:r>
            <a:endParaRPr lang="en-US" altLang="ko-KR"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8" name="차트 7"/>
          <p:cNvGraphicFramePr>
            <a:graphicFrameLocks/>
          </p:cNvGraphicFramePr>
          <p:nvPr>
            <p:extLst>
              <p:ext uri="{D42A27DB-BD31-4B8C-83A1-F6EECF244321}">
                <p14:modId xmlns:p14="http://schemas.microsoft.com/office/powerpoint/2010/main" val="3804272094"/>
              </p:ext>
            </p:extLst>
          </p:nvPr>
        </p:nvGraphicFramePr>
        <p:xfrm>
          <a:off x="411932" y="3429000"/>
          <a:ext cx="4608512" cy="29523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차트 8"/>
          <p:cNvGraphicFramePr>
            <a:graphicFrameLocks/>
          </p:cNvGraphicFramePr>
          <p:nvPr>
            <p:extLst>
              <p:ext uri="{D42A27DB-BD31-4B8C-83A1-F6EECF244321}">
                <p14:modId xmlns:p14="http://schemas.microsoft.com/office/powerpoint/2010/main" val="1658153297"/>
              </p:ext>
            </p:extLst>
          </p:nvPr>
        </p:nvGraphicFramePr>
        <p:xfrm>
          <a:off x="5740524" y="3419475"/>
          <a:ext cx="5040560" cy="34385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56441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Emerging protocol</a:t>
            </a:r>
          </a:p>
          <a:p>
            <a:pPr lvl="1"/>
            <a:r>
              <a:rPr lang="en-US" altLang="ko-KR" dirty="0" smtClean="0"/>
              <a:t>Bluetooth protocol will be supported by next handler release</a:t>
            </a:r>
          </a:p>
          <a:p>
            <a:r>
              <a:rPr lang="en-US" altLang="ko-KR" dirty="0"/>
              <a:t>Service provider for system </a:t>
            </a:r>
            <a:r>
              <a:rPr lang="en-US" altLang="ko-KR" dirty="0" smtClean="0"/>
              <a:t>stability</a:t>
            </a:r>
          </a:p>
          <a:p>
            <a:pPr lvl="1"/>
            <a:r>
              <a:rPr lang="en-US" altLang="ko-KR" dirty="0" err="1" smtClean="0"/>
              <a:t>IoT</a:t>
            </a:r>
            <a:r>
              <a:rPr lang="en-US" altLang="ko-KR" dirty="0" smtClean="0"/>
              <a:t> server</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49</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smtClean="0"/>
              <a:t>Future plan</a:t>
            </a:r>
            <a:endParaRPr lang="ko-KR" altLang="en-US" dirty="0"/>
          </a:p>
        </p:txBody>
      </p:sp>
    </p:spTree>
    <p:extLst>
      <p:ext uri="{BB962C8B-B14F-4D97-AF65-F5344CB8AC3E}">
        <p14:creationId xmlns:p14="http://schemas.microsoft.com/office/powerpoint/2010/main" val="312052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267916" y="1052736"/>
            <a:ext cx="10513168" cy="5328591"/>
          </a:xfrm>
        </p:spPr>
        <p:txBody>
          <a:bodyPr>
            <a:normAutofit lnSpcReduction="10000"/>
          </a:bodyPr>
          <a:lstStyle/>
          <a:p>
            <a:r>
              <a:rPr lang="en-US" altLang="ko-KR" dirty="0"/>
              <a:t>Organizational Context</a:t>
            </a:r>
          </a:p>
          <a:p>
            <a:pPr lvl="1"/>
            <a:r>
              <a:rPr lang="en-US" altLang="ko-KR" dirty="0"/>
              <a:t>The team is composed with 6 </a:t>
            </a:r>
            <a:r>
              <a:rPr lang="en-US" altLang="ko-KR" dirty="0" smtClean="0"/>
              <a:t>members</a:t>
            </a:r>
          </a:p>
          <a:p>
            <a:pPr lvl="2"/>
            <a:r>
              <a:rPr lang="en-US" altLang="ko-KR" dirty="0" smtClean="0"/>
              <a:t>Design </a:t>
            </a:r>
            <a:r>
              <a:rPr lang="en-US" altLang="ko-KR" dirty="0"/>
              <a:t>: all together</a:t>
            </a:r>
          </a:p>
          <a:p>
            <a:pPr lvl="2"/>
            <a:r>
              <a:rPr lang="en-US" altLang="ko-KR" dirty="0" smtClean="0"/>
              <a:t>Test </a:t>
            </a:r>
            <a:r>
              <a:rPr lang="en-US" altLang="ko-KR" dirty="0"/>
              <a:t>and verification : each member who developed the component will do unit test and verification</a:t>
            </a:r>
          </a:p>
          <a:p>
            <a:pPr lvl="2"/>
            <a:r>
              <a:rPr lang="en-US" altLang="ko-KR" dirty="0"/>
              <a:t>Integration test : all </a:t>
            </a:r>
            <a:r>
              <a:rPr lang="en-US" altLang="ko-KR" dirty="0" smtClean="0"/>
              <a:t>together</a:t>
            </a:r>
          </a:p>
          <a:p>
            <a:pPr lvl="2"/>
            <a:r>
              <a:rPr lang="en-US" altLang="ko-KR" dirty="0" smtClean="0"/>
              <a:t>Responsibility</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1"/>
            <a:r>
              <a:rPr lang="en-US" altLang="ko-KR" dirty="0"/>
              <a:t>Organizational Culture</a:t>
            </a:r>
          </a:p>
          <a:p>
            <a:pPr lvl="2"/>
            <a:r>
              <a:rPr lang="en-US" altLang="ko-KR" dirty="0"/>
              <a:t>Members will be responsible and accountable for their individual area. </a:t>
            </a:r>
          </a:p>
          <a:p>
            <a:pPr lvl="2"/>
            <a:r>
              <a:rPr lang="en-US" altLang="ko-KR" dirty="0"/>
              <a:t>Stand-up meeting at each day before starting work.</a:t>
            </a:r>
          </a:p>
          <a:p>
            <a:pPr lvl="2"/>
            <a:r>
              <a:rPr lang="en-US" altLang="ko-KR" dirty="0"/>
              <a:t>Facilitate collaboration and team building through group lunch approach.</a:t>
            </a:r>
          </a:p>
          <a:p>
            <a:pPr lvl="2"/>
            <a:r>
              <a:rPr lang="en-US" altLang="ko-KR" dirty="0"/>
              <a:t>Work 5 days a week for 5 </a:t>
            </a:r>
            <a:r>
              <a:rPr lang="en-US" altLang="ko-KR" dirty="0" smtClean="0"/>
              <a:t>weeks</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Project </a:t>
            </a:r>
            <a:r>
              <a:rPr lang="en-US" altLang="ko-KR" dirty="0" smtClean="0"/>
              <a:t>Context</a:t>
            </a:r>
            <a:endParaRPr lang="ko-KR" altLang="en-US" dirty="0"/>
          </a:p>
        </p:txBody>
      </p:sp>
      <p:sp>
        <p:nvSpPr>
          <p:cNvPr id="7" name="직사각형 6"/>
          <p:cNvSpPr/>
          <p:nvPr/>
        </p:nvSpPr>
        <p:spPr>
          <a:xfrm>
            <a:off x="5164460" y="2924944"/>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Management</a:t>
            </a:r>
            <a:endParaRPr lang="ko-KR" altLang="en-US" sz="1100" dirty="0" smtClean="0">
              <a:solidFill>
                <a:schemeClr val="tx1">
                  <a:lumMod val="75000"/>
                  <a:lumOff val="25000"/>
                </a:schemeClr>
              </a:solidFill>
            </a:endParaRPr>
          </a:p>
        </p:txBody>
      </p:sp>
      <p:sp>
        <p:nvSpPr>
          <p:cNvPr id="8" name="직사각형 7"/>
          <p:cNvSpPr/>
          <p:nvPr/>
        </p:nvSpPr>
        <p:spPr>
          <a:xfrm>
            <a:off x="5164460" y="3212976"/>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Jongsoo</a:t>
            </a:r>
            <a:r>
              <a:rPr lang="en-US" altLang="ko-KR" sz="1200" dirty="0" smtClean="0">
                <a:solidFill>
                  <a:schemeClr val="tx1">
                    <a:lumMod val="75000"/>
                    <a:lumOff val="25000"/>
                  </a:schemeClr>
                </a:solidFill>
              </a:rPr>
              <a:t> Oh</a:t>
            </a:r>
            <a:endParaRPr lang="ko-KR" altLang="en-US" sz="1200" dirty="0" smtClean="0">
              <a:solidFill>
                <a:schemeClr val="tx1">
                  <a:lumMod val="75000"/>
                  <a:lumOff val="25000"/>
                </a:schemeClr>
              </a:solidFill>
            </a:endParaRPr>
          </a:p>
        </p:txBody>
      </p:sp>
      <p:sp>
        <p:nvSpPr>
          <p:cNvPr id="13" name="직사각형 12"/>
          <p:cNvSpPr/>
          <p:nvPr/>
        </p:nvSpPr>
        <p:spPr>
          <a:xfrm>
            <a:off x="51644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Developer(Server)</a:t>
            </a:r>
            <a:endParaRPr lang="ko-KR" altLang="en-US" sz="1100" dirty="0" smtClean="0">
              <a:solidFill>
                <a:schemeClr val="tx1">
                  <a:lumMod val="75000"/>
                  <a:lumOff val="25000"/>
                </a:schemeClr>
              </a:solidFill>
            </a:endParaRPr>
          </a:p>
        </p:txBody>
      </p:sp>
      <p:sp>
        <p:nvSpPr>
          <p:cNvPr id="14" name="직사각형 13"/>
          <p:cNvSpPr/>
          <p:nvPr/>
        </p:nvSpPr>
        <p:spPr>
          <a:xfrm>
            <a:off x="51644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Youngsoo</a:t>
            </a:r>
            <a:r>
              <a:rPr lang="en-US" altLang="ko-KR" sz="1200" dirty="0">
                <a:solidFill>
                  <a:schemeClr val="tx1">
                    <a:lumMod val="75000"/>
                    <a:lumOff val="25000"/>
                  </a:schemeClr>
                </a:solidFill>
              </a:rPr>
              <a:t> Choi</a:t>
            </a:r>
          </a:p>
        </p:txBody>
      </p:sp>
      <p:sp>
        <p:nvSpPr>
          <p:cNvPr id="15" name="직사각형 14"/>
          <p:cNvSpPr/>
          <p:nvPr/>
        </p:nvSpPr>
        <p:spPr>
          <a:xfrm>
            <a:off x="68926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Developer(Node</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6" name="직사각형 15"/>
          <p:cNvSpPr/>
          <p:nvPr/>
        </p:nvSpPr>
        <p:spPr>
          <a:xfrm>
            <a:off x="68926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Sangjun</a:t>
            </a:r>
            <a:r>
              <a:rPr lang="en-US" altLang="ko-KR" sz="1200" dirty="0">
                <a:solidFill>
                  <a:schemeClr val="tx1">
                    <a:lumMod val="75000"/>
                    <a:lumOff val="25000"/>
                  </a:schemeClr>
                </a:solidFill>
              </a:rPr>
              <a:t> Jung</a:t>
            </a:r>
          </a:p>
        </p:txBody>
      </p:sp>
      <p:sp>
        <p:nvSpPr>
          <p:cNvPr id="17" name="직사각형 16"/>
          <p:cNvSpPr/>
          <p:nvPr/>
        </p:nvSpPr>
        <p:spPr>
          <a:xfrm>
            <a:off x="86928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Developer(Terminal</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8" name="직사각형 17"/>
          <p:cNvSpPr/>
          <p:nvPr/>
        </p:nvSpPr>
        <p:spPr>
          <a:xfrm>
            <a:off x="86928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Swapan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Pati</a:t>
            </a:r>
            <a:endParaRPr lang="en-US" altLang="ko-KR" sz="1200" dirty="0" smtClean="0">
              <a:solidFill>
                <a:schemeClr val="tx1">
                  <a:lumMod val="75000"/>
                  <a:lumOff val="25000"/>
                </a:schemeClr>
              </a:solidFill>
            </a:endParaRPr>
          </a:p>
        </p:txBody>
      </p:sp>
      <p:sp>
        <p:nvSpPr>
          <p:cNvPr id="19" name="직사각형 18"/>
          <p:cNvSpPr/>
          <p:nvPr/>
        </p:nvSpPr>
        <p:spPr>
          <a:xfrm>
            <a:off x="33642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0" name="직사각형 19"/>
          <p:cNvSpPr/>
          <p:nvPr/>
        </p:nvSpPr>
        <p:spPr>
          <a:xfrm>
            <a:off x="33642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Hoejung</a:t>
            </a:r>
            <a:r>
              <a:rPr lang="en-US" altLang="ko-KR" sz="1200" dirty="0">
                <a:solidFill>
                  <a:schemeClr val="tx1">
                    <a:lumMod val="75000"/>
                    <a:lumOff val="25000"/>
                  </a:schemeClr>
                </a:solidFill>
              </a:rPr>
              <a:t> Yun</a:t>
            </a:r>
          </a:p>
        </p:txBody>
      </p:sp>
      <p:sp>
        <p:nvSpPr>
          <p:cNvPr id="21" name="직사각형 20"/>
          <p:cNvSpPr/>
          <p:nvPr/>
        </p:nvSpPr>
        <p:spPr>
          <a:xfrm>
            <a:off x="15640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2" name="직사각형 21"/>
          <p:cNvSpPr/>
          <p:nvPr/>
        </p:nvSpPr>
        <p:spPr>
          <a:xfrm>
            <a:off x="15640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Jinsuk</a:t>
            </a:r>
            <a:r>
              <a:rPr lang="en-US" altLang="ko-KR" sz="1200" dirty="0">
                <a:solidFill>
                  <a:schemeClr val="tx1">
                    <a:lumMod val="75000"/>
                    <a:lumOff val="25000"/>
                  </a:schemeClr>
                </a:solidFill>
              </a:rPr>
              <a:t> Oh</a:t>
            </a:r>
          </a:p>
        </p:txBody>
      </p:sp>
    </p:spTree>
    <p:extLst>
      <p:ext uri="{BB962C8B-B14F-4D97-AF65-F5344CB8AC3E}">
        <p14:creationId xmlns:p14="http://schemas.microsoft.com/office/powerpoint/2010/main" val="3520561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Lessons &amp; Learned</a:t>
            </a:r>
            <a:endParaRPr lang="ko-KR" altLang="en-US" dirty="0"/>
          </a:p>
        </p:txBody>
      </p:sp>
    </p:spTree>
    <p:extLst>
      <p:ext uri="{BB962C8B-B14F-4D97-AF65-F5344CB8AC3E}">
        <p14:creationId xmlns:p14="http://schemas.microsoft.com/office/powerpoint/2010/main" val="37766977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51</a:t>
            </a:fld>
            <a:r>
              <a:rPr lang="en-US" altLang="ko-KR" smtClean="0"/>
              <a:t>/50</a:t>
            </a:r>
            <a:endParaRPr lang="ko-KR" altLang="en-US" dirty="0"/>
          </a:p>
        </p:txBody>
      </p:sp>
      <p:sp>
        <p:nvSpPr>
          <p:cNvPr id="9" name="제목 1"/>
          <p:cNvSpPr txBox="1">
            <a:spLocks/>
          </p:cNvSpPr>
          <p:nvPr/>
        </p:nvSpPr>
        <p:spPr>
          <a:xfrm>
            <a:off x="1565648" y="2960948"/>
            <a:ext cx="7920880" cy="936104"/>
          </a:xfrm>
          <a:prstGeom prst="rect">
            <a:avLst/>
          </a:prstGeom>
          <a:solidFill>
            <a:schemeClr val="bg1">
              <a:lumMod val="85000"/>
            </a:schemeClr>
          </a:solidFill>
          <a:ln>
            <a:solidFill>
              <a:schemeClr val="bg1">
                <a:lumMod val="65000"/>
              </a:schemeClr>
            </a:solidFill>
          </a:ln>
        </p:spPr>
        <p:txBody>
          <a:bodyPr vert="horz" lIns="91440" tIns="45720" rIns="91440" bIns="45720" rtlCol="0" anchor="ctr">
            <a:normAutofit/>
          </a:bodyPr>
          <a:lstStyle>
            <a:lvl1pPr algn="l" defTabSz="914400" rtl="0" eaLnBrk="1" latinLnBrk="1" hangingPunct="1">
              <a:spcBef>
                <a:spcPct val="0"/>
              </a:spcBef>
              <a:buNone/>
              <a:defRPr sz="4000" b="1" kern="1200" cap="all">
                <a:solidFill>
                  <a:schemeClr val="tx1"/>
                </a:solidFill>
                <a:latin typeface="+mj-lt"/>
                <a:ea typeface="+mj-ea"/>
                <a:cs typeface="+mj-cs"/>
              </a:defRPr>
            </a:lvl1pPr>
          </a:lstStyle>
          <a:p>
            <a:pPr algn="ctr"/>
            <a:r>
              <a:rPr lang="en-US" altLang="ko" sz="3400" dirty="0" err="1" smtClean="0"/>
              <a:t>Appendixs</a:t>
            </a:r>
            <a:endParaRPr lang="ko-KR" altLang="en-US" sz="3400" dirty="0"/>
          </a:p>
        </p:txBody>
      </p:sp>
    </p:spTree>
    <p:extLst>
      <p:ext uri="{BB962C8B-B14F-4D97-AF65-F5344CB8AC3E}">
        <p14:creationId xmlns:p14="http://schemas.microsoft.com/office/powerpoint/2010/main" val="20353010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52</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smtClean="0"/>
              <a:t>Appendix</a:t>
            </a:r>
            <a:endParaRPr lang="ko-KR" altLang="en-US" dirty="0"/>
          </a:p>
        </p:txBody>
      </p:sp>
    </p:spTree>
    <p:extLst>
      <p:ext uri="{BB962C8B-B14F-4D97-AF65-F5344CB8AC3E}">
        <p14:creationId xmlns:p14="http://schemas.microsoft.com/office/powerpoint/2010/main" val="10183271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53</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smtClean="0"/>
              <a:t>Appendix - </a:t>
            </a:r>
            <a:r>
              <a:rPr lang="en-US" altLang="ko-KR" dirty="0"/>
              <a:t>Quality Attribute Scenario</a:t>
            </a:r>
            <a:endParaRPr lang="en-US" altLang="ko-KR" dirty="0"/>
          </a:p>
        </p:txBody>
      </p:sp>
      <p:graphicFrame>
        <p:nvGraphicFramePr>
          <p:cNvPr id="6" name="Shape 97"/>
          <p:cNvGraphicFramePr/>
          <p:nvPr>
            <p:extLst>
              <p:ext uri="{D42A27DB-BD31-4B8C-83A1-F6EECF244321}">
                <p14:modId xmlns:p14="http://schemas.microsoft.com/office/powerpoint/2010/main" val="3723400624"/>
              </p:ext>
            </p:extLst>
          </p:nvPr>
        </p:nvGraphicFramePr>
        <p:xfrm>
          <a:off x="843980" y="1700808"/>
          <a:ext cx="9361040" cy="4317900"/>
        </p:xfrm>
        <a:graphic>
          <a:graphicData uri="http://schemas.openxmlformats.org/drawingml/2006/table">
            <a:tbl>
              <a:tblPr>
                <a:noFill/>
              </a:tblPr>
              <a:tblGrid>
                <a:gridCol w="3240360"/>
                <a:gridCol w="6120680"/>
              </a:tblGrid>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1</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Usability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6830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Add/Remove Node to/from the 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29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1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a:t>
                      </a:r>
                      <a:r>
                        <a:rPr lang="ko" sz="140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SA </a:t>
                      </a:r>
                      <a:r>
                        <a:rPr lang="ko" sz="1400">
                          <a:latin typeface="Arial" panose="020B0604020202020204" pitchFamily="34" charset="0"/>
                          <a:cs typeface="Arial" panose="020B0604020202020204" pitchFamily="34" charset="0"/>
                        </a:rPr>
                        <a:t>N</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ode list of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has to be updated by </a:t>
                      </a:r>
                      <a:r>
                        <a:rPr lang="ko" sz="1400">
                          <a:latin typeface="Arial" panose="020B0604020202020204" pitchFamily="34" charset="0"/>
                          <a:cs typeface="Arial" panose="020B0604020202020204" pitchFamily="34" charset="0"/>
                        </a:rPr>
                        <a:t>Add/Remove Node Operation</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 should be </a:t>
                      </a:r>
                      <a:r>
                        <a:rPr lang="ko" sz="1400" dirty="0">
                          <a:latin typeface="Arial" panose="020B0604020202020204" pitchFamily="34" charset="0"/>
                          <a:cs typeface="Arial" panose="020B0604020202020204" pitchFamily="34" charset="0"/>
                        </a:rPr>
                        <a:t>Added/Deleted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a:t>
                      </a:r>
                      <a:r>
                        <a:rPr lang="ko" sz="1400" dirty="0">
                          <a:latin typeface="Arial" panose="020B0604020202020204" pitchFamily="34" charset="0"/>
                          <a:cs typeface="Arial" panose="020B0604020202020204" pitchFamily="34" charset="0"/>
                        </a:rPr>
                        <a:t>to/from</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the </a:t>
                      </a:r>
                      <a:r>
                        <a:rPr lang="ko" sz="1400" dirty="0">
                          <a:latin typeface="Arial" panose="020B0604020202020204" pitchFamily="34" charset="0"/>
                          <a:cs typeface="Arial" panose="020B0604020202020204" pitchFamily="34" charset="0"/>
                        </a:rPr>
                        <a:t>System(Server)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without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restart</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40162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54</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8" name="Shape 108"/>
          <p:cNvGraphicFramePr/>
          <p:nvPr>
            <p:extLst>
              <p:ext uri="{D42A27DB-BD31-4B8C-83A1-F6EECF244321}">
                <p14:modId xmlns:p14="http://schemas.microsoft.com/office/powerpoint/2010/main" val="2540116375"/>
              </p:ext>
            </p:extLst>
          </p:nvPr>
        </p:nvGraphicFramePr>
        <p:xfrm>
          <a:off x="843980" y="1700808"/>
          <a:ext cx="9361040" cy="4295187"/>
        </p:xfrm>
        <a:graphic>
          <a:graphicData uri="http://schemas.openxmlformats.org/drawingml/2006/table">
            <a:tbl>
              <a:tblPr>
                <a:noFill/>
              </a:tblPr>
              <a:tblGrid>
                <a:gridCol w="3240360"/>
                <a:gridCol w="6120680"/>
              </a:tblGrid>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2</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308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System(Server) will be available always to do any IoT Based Operations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Availability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6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Add/Remove Node to/from the System(Server)</a:t>
                      </a:r>
                    </a:p>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Terminal access to the 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988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837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a:t>
                      </a:r>
                      <a:r>
                        <a:rPr lang="ko" sz="1400" dirty="0">
                          <a:latin typeface="Arial" panose="020B0604020202020204" pitchFamily="34" charset="0"/>
                          <a:cs typeface="Arial" panose="020B0604020202020204" pitchFamily="34" charset="0"/>
                        </a:rPr>
                        <a:t> &amp;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Fault Detection &amp; Recover the Server with Auto-Recovery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p>
                      <a:pPr marL="0" marR="0" lvl="0" indent="0" algn="l" rtl="0">
                        <a:spcBef>
                          <a:spcPts val="0"/>
                        </a:spcBef>
                        <a:buNone/>
                      </a:pPr>
                      <a:endParaRPr sz="1400" b="1" i="0" u="none" strike="noStrike" cap="none" baseline="0">
                        <a:solidFill>
                          <a:srgbClr val="000000"/>
                        </a:solidFill>
                        <a:latin typeface="Arial" panose="020B0604020202020204" pitchFamily="34" charset="0"/>
                        <a:ea typeface="Arial"/>
                        <a:cs typeface="Arial" panose="020B0604020202020204" pitchFamily="34" charset="0"/>
                        <a:sym typeface="Arial"/>
                      </a:endParaRP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Shouldn’t be restarted &amp; be available online 99.99%.</a:t>
                      </a:r>
                    </a:p>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Processing should be resume within 30 Sec.</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304507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55</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7" name="Shape 115"/>
          <p:cNvGraphicFramePr/>
          <p:nvPr>
            <p:extLst>
              <p:ext uri="{D42A27DB-BD31-4B8C-83A1-F6EECF244321}">
                <p14:modId xmlns:p14="http://schemas.microsoft.com/office/powerpoint/2010/main" val="1622418852"/>
              </p:ext>
            </p:extLst>
          </p:nvPr>
        </p:nvGraphicFramePr>
        <p:xfrm>
          <a:off x="845568" y="1700808"/>
          <a:ext cx="9361040" cy="4321766"/>
        </p:xfrm>
        <a:graphic>
          <a:graphicData uri="http://schemas.openxmlformats.org/drawingml/2006/table">
            <a:tbl>
              <a:tblPr>
                <a:noFill/>
              </a:tblPr>
              <a:tblGrid>
                <a:gridCol w="3238772"/>
                <a:gridCol w="6122268"/>
              </a:tblGrid>
              <a:tr h="28804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3</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921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Do not allow unauthorized persons to register a sensor that they do not own (think of the apartment case where a neighbor might be able to “see” your sensor). </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216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Request for registration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Unauthorized person</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 are working properly.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842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SA nodes should NOT be registered and request should be denied.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700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Denial for registration SA nodes by unauthorized person SHOULD be guaranteed.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530439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56</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9" name="Shape 124"/>
          <p:cNvGraphicFramePr/>
          <p:nvPr>
            <p:extLst>
              <p:ext uri="{D42A27DB-BD31-4B8C-83A1-F6EECF244321}">
                <p14:modId xmlns:p14="http://schemas.microsoft.com/office/powerpoint/2010/main" val="4252446452"/>
              </p:ext>
            </p:extLst>
          </p:nvPr>
        </p:nvGraphicFramePr>
        <p:xfrm>
          <a:off x="843980" y="1700808"/>
          <a:ext cx="9361040" cy="4320480"/>
        </p:xfrm>
        <a:graphic>
          <a:graphicData uri="http://schemas.openxmlformats.org/drawingml/2006/table">
            <a:tbl>
              <a:tblPr>
                <a:noFill/>
              </a:tblPr>
              <a:tblGrid>
                <a:gridCol w="3240360"/>
                <a:gridCol w="6120680"/>
              </a:tblGrid>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4</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9817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Only the authorized person(Terminal) can access the home sensors/actuators or access any data generated by them, or any data stored in the 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3037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Access the </a:t>
                      </a:r>
                      <a:r>
                        <a:rPr lang="ko" sz="1400">
                          <a:latin typeface="Arial" panose="020B0604020202020204" pitchFamily="34" charset="0"/>
                          <a:cs typeface="Arial" panose="020B0604020202020204" pitchFamily="34" charset="0"/>
                        </a:rPr>
                        <a:t>Node</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or data in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9748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Terminal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413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should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give the access </a:t>
                      </a:r>
                      <a:r>
                        <a:rPr lang="ko" sz="1400" dirty="0">
                          <a:latin typeface="Arial" panose="020B0604020202020204" pitchFamily="34" charset="0"/>
                          <a:cs typeface="Arial" panose="020B0604020202020204" pitchFamily="34" charset="0"/>
                        </a:rPr>
                        <a:t>only the Authorized Terminal &amp; work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258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System gives the access permission to the user for sensors/actuators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114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Authorized User(Terminal) can access the sensors/actuators or data in the 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431218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57</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10" name="Shape 133"/>
          <p:cNvGraphicFramePr/>
          <p:nvPr>
            <p:extLst>
              <p:ext uri="{D42A27DB-BD31-4B8C-83A1-F6EECF244321}">
                <p14:modId xmlns:p14="http://schemas.microsoft.com/office/powerpoint/2010/main" val="4228621447"/>
              </p:ext>
            </p:extLst>
          </p:nvPr>
        </p:nvGraphicFramePr>
        <p:xfrm>
          <a:off x="845568" y="1700808"/>
          <a:ext cx="9361040" cy="4320480"/>
        </p:xfrm>
        <a:graphic>
          <a:graphicData uri="http://schemas.openxmlformats.org/drawingml/2006/table">
            <a:tbl>
              <a:tblPr>
                <a:noFill/>
              </a:tblPr>
              <a:tblGrid>
                <a:gridCol w="3240360"/>
                <a:gridCol w="6120680"/>
              </a:tblGrid>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5</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572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be store sensor values and log all user commands for some period of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Reliability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43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sensor values &amp; user commands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Nodes &amp; terminal</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is working properly. The store service could be implemented and the area for store is served.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323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2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sensor value and log have to be stored during configured value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413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After change the sensor value and user command, all changes have to be stored correctly during configured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251346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58</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10" name="Shape 142"/>
          <p:cNvGraphicFramePr/>
          <p:nvPr>
            <p:extLst>
              <p:ext uri="{D42A27DB-BD31-4B8C-83A1-F6EECF244321}">
                <p14:modId xmlns:p14="http://schemas.microsoft.com/office/powerpoint/2010/main" val="1896652812"/>
              </p:ext>
            </p:extLst>
          </p:nvPr>
        </p:nvGraphicFramePr>
        <p:xfrm>
          <a:off x="843980" y="1700808"/>
          <a:ext cx="9361040" cy="4320479"/>
        </p:xfrm>
        <a:graphic>
          <a:graphicData uri="http://schemas.openxmlformats.org/drawingml/2006/table">
            <a:tbl>
              <a:tblPr>
                <a:noFill/>
              </a:tblPr>
              <a:tblGrid>
                <a:gridCol w="3240360"/>
                <a:gridCol w="6120680"/>
              </a:tblGrid>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6</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9688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The system should make it easy for application developers (private persons, VARs, or other 3</a:t>
                      </a:r>
                      <a:r>
                        <a:rPr lang="ko" sz="1400" b="0" i="0" u="none" strike="noStrike" cap="none" baseline="30000">
                          <a:solidFill>
                            <a:schemeClr val="dk1"/>
                          </a:solidFill>
                          <a:latin typeface="Arial" panose="020B0604020202020204" pitchFamily="34" charset="0"/>
                          <a:ea typeface="Arial"/>
                          <a:cs typeface="Arial" panose="020B0604020202020204" pitchFamily="34" charset="0"/>
                          <a:sym typeface="Arial"/>
                        </a:rPr>
                        <a:t>rd</a:t>
                      </a: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 parties) to build custom apps, services, and/or make mashups from existing available services (you should describe how the design supports this).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E</a:t>
                      </a: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xtensibility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367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Develop a custom application or service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275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Private persons, VARs, or other 3rd parties developers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The system has been designed, implemented and working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Custom application</a:t>
                      </a:r>
                      <a:r>
                        <a:rPr lang="ko" sz="1400">
                          <a:latin typeface="Arial" panose="020B0604020202020204" pitchFamily="34" charset="0"/>
                          <a:cs typeface="Arial" panose="020B0604020202020204" pitchFamily="34" charset="0"/>
                        </a:rPr>
                        <a:t>,</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service or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6525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receive events from other nodes and access to data in our system by their permissions.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control and interact with other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085921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59</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10" name="Shape 151"/>
          <p:cNvGraphicFramePr/>
          <p:nvPr>
            <p:extLst>
              <p:ext uri="{D42A27DB-BD31-4B8C-83A1-F6EECF244321}">
                <p14:modId xmlns:p14="http://schemas.microsoft.com/office/powerpoint/2010/main" val="397793741"/>
              </p:ext>
            </p:extLst>
          </p:nvPr>
        </p:nvGraphicFramePr>
        <p:xfrm>
          <a:off x="843980" y="1700808"/>
          <a:ext cx="9361040" cy="4392487"/>
        </p:xfrm>
        <a:graphic>
          <a:graphicData uri="http://schemas.openxmlformats.org/drawingml/2006/table">
            <a:tbl>
              <a:tblPr>
                <a:noFill/>
              </a:tblPr>
              <a:tblGrid>
                <a:gridCol w="3240360"/>
                <a:gridCol w="6120680"/>
              </a:tblGrid>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7</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44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a:latin typeface="Arial" panose="020B0604020202020204" pitchFamily="34" charset="0"/>
                          <a:cs typeface="Arial" panose="020B0604020202020204" pitchFamily="34" charset="0"/>
                        </a:rPr>
                        <a:t>The system should make it easy to add emerging protocols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Modifiability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190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solidFill>
                            <a:schemeClr val="dk1"/>
                          </a:solidFill>
                          <a:latin typeface="Arial" panose="020B0604020202020204" pitchFamily="34" charset="0"/>
                          <a:cs typeface="Arial" panose="020B0604020202020204" pitchFamily="34" charset="0"/>
                        </a:rPr>
                        <a:t>Supporting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The system does not support the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40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The system can adapt emerging protocol without changing other protocol which is already supported.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549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When the node with emerging protocol is installed, it has to be added in the node list. </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33084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(1/2)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Architectural </a:t>
            </a:r>
            <a:r>
              <a:rPr lang="en-US" altLang="ko-KR" dirty="0" smtClean="0"/>
              <a:t>Driver</a:t>
            </a:r>
            <a:endParaRPr lang="ko-KR" altLang="en-US" dirty="0"/>
          </a:p>
        </p:txBody>
      </p:sp>
      <p:graphicFrame>
        <p:nvGraphicFramePr>
          <p:cNvPr id="5" name="Shape 71"/>
          <p:cNvGraphicFramePr/>
          <p:nvPr>
            <p:extLst>
              <p:ext uri="{D42A27DB-BD31-4B8C-83A1-F6EECF244321}">
                <p14:modId xmlns:p14="http://schemas.microsoft.com/office/powerpoint/2010/main" val="427872008"/>
              </p:ext>
            </p:extLst>
          </p:nvPr>
        </p:nvGraphicFramePr>
        <p:xfrm>
          <a:off x="847502" y="1700808"/>
          <a:ext cx="9357171" cy="435431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R-01</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Control SA Nodes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determine the temperature/humidity, turn on and off lights, open and close the door, turn on the alarm, and determine if anyone is home.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R-02</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Give the information about installed Nodes and sensors/actuators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can get the information how many nodes are installed at the system and what sensors/actuators are installed on each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508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R-03</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the sensor value of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store sensor values.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R-04</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log for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log all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R-05</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Review stored data</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should review their sensor and command history.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R-06</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Send emergency message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send an emergency message when the door is manually opened while alarmed or the house is suddenly occupied while alarmed.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R-07</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Disable door opening automatically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not allow automatic door opening while the house is alarmed. The alarm must be disabled prior to opening the door.</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25474895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60</a:t>
            </a:fld>
            <a:r>
              <a:rPr lang="en-US" altLang="ko-KR" smtClean="0"/>
              <a:t>/50</a:t>
            </a:r>
            <a:endParaRPr lang="ko-KR" altLang="en-US" dirty="0"/>
          </a:p>
        </p:txBody>
      </p:sp>
      <p:sp>
        <p:nvSpPr>
          <p:cNvPr id="4" name="제목 3"/>
          <p:cNvSpPr>
            <a:spLocks noGrp="1"/>
          </p:cNvSpPr>
          <p:nvPr>
            <p:ph type="title"/>
          </p:nvPr>
        </p:nvSpPr>
        <p:spPr/>
        <p:txBody>
          <a:bodyPr/>
          <a:lstStyle/>
          <a:p>
            <a:endParaRPr lang="ko-KR" altLang="en-US"/>
          </a:p>
        </p:txBody>
      </p:sp>
    </p:spTree>
    <p:extLst>
      <p:ext uri="{BB962C8B-B14F-4D97-AF65-F5344CB8AC3E}">
        <p14:creationId xmlns:p14="http://schemas.microsoft.com/office/powerpoint/2010/main" val="39197357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61</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Decomposition #1</a:t>
            </a:r>
            <a:endParaRPr lang="ko-KR" altLang="en-US" dirty="0"/>
          </a:p>
        </p:txBody>
      </p:sp>
      <p:pic>
        <p:nvPicPr>
          <p:cNvPr id="6" name="Shape 137"/>
          <p:cNvPicPr preferRelativeResize="0"/>
          <p:nvPr/>
        </p:nvPicPr>
        <p:blipFill>
          <a:blip r:embed="rId2">
            <a:alphaModFix/>
          </a:blip>
          <a:stretch>
            <a:fillRect/>
          </a:stretch>
        </p:blipFill>
        <p:spPr>
          <a:xfrm>
            <a:off x="555948" y="1196752"/>
            <a:ext cx="4752528" cy="2448272"/>
          </a:xfrm>
          <a:prstGeom prst="rect">
            <a:avLst/>
          </a:prstGeom>
          <a:noFill/>
          <a:ln>
            <a:noFill/>
          </a:ln>
        </p:spPr>
      </p:pic>
      <p:sp>
        <p:nvSpPr>
          <p:cNvPr id="7" name="직사각형 6"/>
          <p:cNvSpPr/>
          <p:nvPr/>
        </p:nvSpPr>
        <p:spPr>
          <a:xfrm>
            <a:off x="555948" y="1196752"/>
            <a:ext cx="1656184"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Perspective: Dynamic</a:t>
            </a:r>
          </a:p>
        </p:txBody>
      </p:sp>
      <p:graphicFrame>
        <p:nvGraphicFramePr>
          <p:cNvPr id="8" name="Shape 144"/>
          <p:cNvGraphicFramePr/>
          <p:nvPr>
            <p:extLst>
              <p:ext uri="{D42A27DB-BD31-4B8C-83A1-F6EECF244321}">
                <p14:modId xmlns:p14="http://schemas.microsoft.com/office/powerpoint/2010/main" val="3663219291"/>
              </p:ext>
            </p:extLst>
          </p:nvPr>
        </p:nvGraphicFramePr>
        <p:xfrm>
          <a:off x="5524500" y="1196752"/>
          <a:ext cx="5184576" cy="2377320"/>
        </p:xfrm>
        <a:graphic>
          <a:graphicData uri="http://schemas.openxmlformats.org/drawingml/2006/table">
            <a:tbl>
              <a:tblPr>
                <a:noFill/>
              </a:tblPr>
              <a:tblGrid>
                <a:gridCol w="1280955"/>
                <a:gridCol w="3903621"/>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229150">
                <a:tc>
                  <a:txBody>
                    <a:bodyPr/>
                    <a:lstStyle/>
                    <a:p>
                      <a:pPr lvl="0" rtl="0">
                        <a:spcBef>
                          <a:spcPts val="0"/>
                        </a:spcBef>
                        <a:buNone/>
                      </a:pPr>
                      <a:r>
                        <a:rPr lang="ko" sz="1200"/>
                        <a:t>Iot Service</a:t>
                      </a:r>
                    </a:p>
                  </a:txBody>
                  <a:tcPr marL="84400" marR="84400" marT="91425" marB="91425"/>
                </a:tc>
                <a:tc>
                  <a:txBody>
                    <a:bodyPr/>
                    <a:lstStyle/>
                    <a:p>
                      <a:pPr lvl="0" rtl="0">
                        <a:spcBef>
                          <a:spcPts val="0"/>
                        </a:spcBef>
                        <a:buNone/>
                      </a:pPr>
                      <a:r>
                        <a:rPr lang="ko" sz="1200"/>
                        <a:t>Iot Service act as a Server &amp; is responsible to Interact &amp; manage the Clients(Node &amp; Terminal)</a:t>
                      </a:r>
                    </a:p>
                  </a:txBody>
                  <a:tcPr marL="84400" marR="84400" marT="91425" marB="91425"/>
                </a:tc>
              </a:tr>
              <a:tr h="315100">
                <a:tc>
                  <a:txBody>
                    <a:bodyPr/>
                    <a:lstStyle/>
                    <a:p>
                      <a:pPr lvl="0" rtl="0">
                        <a:spcBef>
                          <a:spcPts val="0"/>
                        </a:spcBef>
                        <a:buNone/>
                      </a:pPr>
                      <a:r>
                        <a:rPr lang="ko" sz="1200">
                          <a:solidFill>
                            <a:schemeClr val="dk1"/>
                          </a:solidFill>
                        </a:rPr>
                        <a:t>Node</a:t>
                      </a:r>
                    </a:p>
                  </a:txBody>
                  <a:tcPr marL="84400" marR="84400" marT="91425" marB="91425"/>
                </a:tc>
                <a:tc>
                  <a:txBody>
                    <a:bodyPr/>
                    <a:lstStyle/>
                    <a:p>
                      <a:pPr lvl="0" rtl="0">
                        <a:spcBef>
                          <a:spcPts val="0"/>
                        </a:spcBef>
                        <a:buNone/>
                      </a:pPr>
                      <a:r>
                        <a:rPr lang="ko" sz="1200"/>
                        <a:t>Node act as a Client &amp; responsible for Node core operation. It has to process/response Iot Service command </a:t>
                      </a:r>
                    </a:p>
                  </a:txBody>
                  <a:tcPr marL="84400" marR="84400" marT="91425" marB="91425"/>
                </a:tc>
              </a:tr>
              <a:tr h="315100">
                <a:tc>
                  <a:txBody>
                    <a:bodyPr/>
                    <a:lstStyle/>
                    <a:p>
                      <a:pPr lvl="0" rtl="0">
                        <a:spcBef>
                          <a:spcPts val="0"/>
                        </a:spcBef>
                        <a:buNone/>
                      </a:pPr>
                      <a:r>
                        <a:rPr lang="ko" sz="1200" dirty="0">
                          <a:solidFill>
                            <a:schemeClr val="dk1"/>
                          </a:solidFill>
                        </a:rPr>
                        <a:t>Terminal</a:t>
                      </a:r>
                    </a:p>
                  </a:txBody>
                  <a:tcPr marL="84400" marR="84400"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84400" marR="84400" marT="91425" marB="91425"/>
                </a:tc>
              </a:tr>
            </a:tbl>
          </a:graphicData>
        </a:graphic>
      </p:graphicFrame>
      <p:graphicFrame>
        <p:nvGraphicFramePr>
          <p:cNvPr id="9" name="Shape 757"/>
          <p:cNvGraphicFramePr/>
          <p:nvPr>
            <p:extLst>
              <p:ext uri="{D42A27DB-BD31-4B8C-83A1-F6EECF244321}">
                <p14:modId xmlns:p14="http://schemas.microsoft.com/office/powerpoint/2010/main" val="2564975851"/>
              </p:ext>
            </p:extLst>
          </p:nvPr>
        </p:nvGraphicFramePr>
        <p:xfrm>
          <a:off x="555948" y="4077072"/>
          <a:ext cx="10153128" cy="2136648"/>
        </p:xfrm>
        <a:graphic>
          <a:graphicData uri="http://schemas.openxmlformats.org/drawingml/2006/table">
            <a:tbl>
              <a:tblPr>
                <a:noFill/>
              </a:tblPr>
              <a:tblGrid>
                <a:gridCol w="1969599"/>
                <a:gridCol w="8183529"/>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SRP(Single Responsibility Principle)</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err="1" smtClean="0"/>
                        <a:t>IoT</a:t>
                      </a:r>
                      <a:r>
                        <a:rPr lang="en-US" altLang="ko-KR" sz="1400" dirty="0" smtClean="0"/>
                        <a:t> Server, Node and Terminal have a different responsibility</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The relation between entities is a loose coupling</a:t>
                      </a:r>
                    </a:p>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Client-server pattern</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Easy to add the terminal and node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534817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62</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The views - </a:t>
            </a:r>
            <a:r>
              <a:rPr lang="ko" altLang="ko-KR" dirty="0">
                <a:solidFill>
                  <a:schemeClr val="dk1"/>
                </a:solidFill>
              </a:rPr>
              <a:t>Switch to physical perspective</a:t>
            </a:r>
            <a:endParaRPr lang="ko-KR" altLang="en-US" dirty="0"/>
          </a:p>
        </p:txBody>
      </p:sp>
      <p:pic>
        <p:nvPicPr>
          <p:cNvPr id="5" name="Shape 192"/>
          <p:cNvPicPr preferRelativeResize="0"/>
          <p:nvPr/>
        </p:nvPicPr>
        <p:blipFill>
          <a:blip r:embed="rId2">
            <a:alphaModFix/>
          </a:blip>
          <a:stretch>
            <a:fillRect/>
          </a:stretch>
        </p:blipFill>
        <p:spPr>
          <a:xfrm>
            <a:off x="411932" y="3933056"/>
            <a:ext cx="6353175" cy="2371725"/>
          </a:xfrm>
          <a:prstGeom prst="rect">
            <a:avLst/>
          </a:prstGeom>
          <a:noFill/>
          <a:ln>
            <a:noFill/>
          </a:ln>
        </p:spPr>
      </p:pic>
      <p:pic>
        <p:nvPicPr>
          <p:cNvPr id="6" name="Shape 137"/>
          <p:cNvPicPr preferRelativeResize="0"/>
          <p:nvPr/>
        </p:nvPicPr>
        <p:blipFill>
          <a:blip r:embed="rId3">
            <a:alphaModFix/>
          </a:blip>
          <a:stretch>
            <a:fillRect/>
          </a:stretch>
        </p:blipFill>
        <p:spPr>
          <a:xfrm>
            <a:off x="555948" y="1196752"/>
            <a:ext cx="4752528" cy="2448272"/>
          </a:xfrm>
          <a:prstGeom prst="rect">
            <a:avLst/>
          </a:prstGeom>
          <a:noFill/>
          <a:ln>
            <a:noFill/>
          </a:ln>
        </p:spPr>
      </p:pic>
    </p:spTree>
    <p:extLst>
      <p:ext uri="{BB962C8B-B14F-4D97-AF65-F5344CB8AC3E}">
        <p14:creationId xmlns:p14="http://schemas.microsoft.com/office/powerpoint/2010/main" val="646319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hape 155"/>
          <p:cNvPicPr preferRelativeResize="0"/>
          <p:nvPr/>
        </p:nvPicPr>
        <p:blipFill>
          <a:blip r:embed="rId2">
            <a:alphaModFix/>
          </a:blip>
          <a:stretch>
            <a:fillRect/>
          </a:stretch>
        </p:blipFill>
        <p:spPr>
          <a:xfrm>
            <a:off x="585117" y="980728"/>
            <a:ext cx="4651351" cy="3908649"/>
          </a:xfrm>
          <a:prstGeom prst="rect">
            <a:avLst/>
          </a:prstGeom>
          <a:noFill/>
          <a:ln>
            <a:solidFill>
              <a:schemeClr val="tx1">
                <a:lumMod val="75000"/>
                <a:lumOff val="25000"/>
              </a:schemeClr>
            </a:solidFill>
          </a:ln>
        </p:spPr>
      </p:pic>
      <p:sp>
        <p:nvSpPr>
          <p:cNvPr id="3" name="슬라이드 번호 개체 틀 2"/>
          <p:cNvSpPr>
            <a:spLocks noGrp="1"/>
          </p:cNvSpPr>
          <p:nvPr>
            <p:ph type="sldNum" sz="quarter" idx="12"/>
          </p:nvPr>
        </p:nvSpPr>
        <p:spPr/>
        <p:txBody>
          <a:bodyPr/>
          <a:lstStyle/>
          <a:p>
            <a:fld id="{57E7012D-DD87-4EE6-9959-B8E2C5F13A34}" type="slidenum">
              <a:rPr lang="ko-KR" altLang="en-US" smtClean="0"/>
              <a:pPr/>
              <a:t>63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Decomposition </a:t>
            </a:r>
            <a:r>
              <a:rPr lang="en-US" altLang="ko-KR" dirty="0" smtClean="0"/>
              <a:t>#2</a:t>
            </a:r>
            <a:endParaRPr lang="ko-KR" altLang="en-US" dirty="0"/>
          </a:p>
        </p:txBody>
      </p:sp>
      <p:sp>
        <p:nvSpPr>
          <p:cNvPr id="7" name="직사각형 6"/>
          <p:cNvSpPr/>
          <p:nvPr/>
        </p:nvSpPr>
        <p:spPr>
          <a:xfrm>
            <a:off x="555948" y="980728"/>
            <a:ext cx="1656184"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Perspective: Dynamic</a:t>
            </a:r>
          </a:p>
        </p:txBody>
      </p:sp>
      <p:graphicFrame>
        <p:nvGraphicFramePr>
          <p:cNvPr id="8" name="Shape 144"/>
          <p:cNvGraphicFramePr/>
          <p:nvPr>
            <p:extLst>
              <p:ext uri="{D42A27DB-BD31-4B8C-83A1-F6EECF244321}">
                <p14:modId xmlns:p14="http://schemas.microsoft.com/office/powerpoint/2010/main" val="1960589781"/>
              </p:ext>
            </p:extLst>
          </p:nvPr>
        </p:nvGraphicFramePr>
        <p:xfrm>
          <a:off x="5524500" y="1052736"/>
          <a:ext cx="5184576" cy="1828710"/>
        </p:xfrm>
        <a:graphic>
          <a:graphicData uri="http://schemas.openxmlformats.org/drawingml/2006/table">
            <a:tbl>
              <a:tblPr>
                <a:noFill/>
              </a:tblPr>
              <a:tblGrid>
                <a:gridCol w="1280955"/>
                <a:gridCol w="3903621"/>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229150">
                <a:tc>
                  <a:txBody>
                    <a:bodyPr/>
                    <a:lstStyle/>
                    <a:p>
                      <a:pPr lvl="0" rtl="0">
                        <a:spcBef>
                          <a:spcPts val="0"/>
                        </a:spcBef>
                        <a:buNone/>
                      </a:pPr>
                      <a:r>
                        <a:rPr lang="ko" altLang="ko-KR" sz="1200" dirty="0" smtClean="0"/>
                        <a:t>Service</a:t>
                      </a:r>
                      <a:endParaRPr lang="ko" sz="1200" dirty="0"/>
                    </a:p>
                  </a:txBody>
                  <a:tcPr marL="84400" marR="84400" marT="91425" marB="91425"/>
                </a:tc>
                <a:tc>
                  <a:txBody>
                    <a:bodyPr/>
                    <a:lstStyle/>
                    <a:p>
                      <a:pPr lvl="0" rtl="0">
                        <a:spcBef>
                          <a:spcPts val="0"/>
                        </a:spcBef>
                        <a:buNone/>
                      </a:pPr>
                      <a:r>
                        <a:rPr lang="en-US" altLang="ko" sz="1200" dirty="0" smtClean="0"/>
                        <a:t>Responsible for Process core operation apart from external data communication</a:t>
                      </a:r>
                    </a:p>
                  </a:txBody>
                  <a:tcPr marL="84400" marR="84400" marT="91425" marB="91425"/>
                </a:tc>
              </a:tr>
              <a:tr h="315100">
                <a:tc>
                  <a:txBody>
                    <a:bodyPr/>
                    <a:lstStyle/>
                    <a:p>
                      <a:pPr lvl="0" rtl="0">
                        <a:spcBef>
                          <a:spcPts val="0"/>
                        </a:spcBef>
                        <a:buNone/>
                      </a:pPr>
                      <a:r>
                        <a:rPr lang="ko" altLang="ko-KR" sz="1200" dirty="0" smtClean="0"/>
                        <a:t>Handler</a:t>
                      </a:r>
                      <a:endParaRPr lang="ko" sz="1200" dirty="0">
                        <a:solidFill>
                          <a:schemeClr val="dk1"/>
                        </a:solidFill>
                      </a:endParaRPr>
                    </a:p>
                  </a:txBody>
                  <a:tcPr marL="84400" marR="84400" marT="91425" marB="91425"/>
                </a:tc>
                <a:tc>
                  <a:txBody>
                    <a:bodyPr/>
                    <a:lstStyle/>
                    <a:p>
                      <a:pPr lvl="0" rtl="0">
                        <a:spcBef>
                          <a:spcPts val="0"/>
                        </a:spcBef>
                        <a:buNone/>
                      </a:pPr>
                      <a:r>
                        <a:rPr lang="en-US" altLang="ko" sz="1200" dirty="0" smtClean="0"/>
                        <a:t>Externally, Handler is responsible for data communication with other device.</a:t>
                      </a:r>
                    </a:p>
                    <a:p>
                      <a:pPr lvl="0" rtl="0">
                        <a:spcBef>
                          <a:spcPts val="0"/>
                        </a:spcBef>
                        <a:buNone/>
                      </a:pPr>
                      <a:r>
                        <a:rPr lang="en-US" altLang="ko" sz="1200" dirty="0" smtClean="0"/>
                        <a:t>Internally, Handling the data communication via own defined protocol.</a:t>
                      </a:r>
                      <a:endParaRPr lang="en-US" altLang="ko" sz="1200" dirty="0"/>
                    </a:p>
                  </a:txBody>
                  <a:tcPr marL="84400" marR="84400" marT="91425" marB="91425"/>
                </a:tc>
              </a:tr>
            </a:tbl>
          </a:graphicData>
        </a:graphic>
      </p:graphicFrame>
      <p:graphicFrame>
        <p:nvGraphicFramePr>
          <p:cNvPr id="10" name="Shape 757"/>
          <p:cNvGraphicFramePr/>
          <p:nvPr>
            <p:extLst>
              <p:ext uri="{D42A27DB-BD31-4B8C-83A1-F6EECF244321}">
                <p14:modId xmlns:p14="http://schemas.microsoft.com/office/powerpoint/2010/main" val="1985053751"/>
              </p:ext>
            </p:extLst>
          </p:nvPr>
        </p:nvGraphicFramePr>
        <p:xfrm>
          <a:off x="555948" y="5044776"/>
          <a:ext cx="9793088" cy="1624584"/>
        </p:xfrm>
        <a:graphic>
          <a:graphicData uri="http://schemas.openxmlformats.org/drawingml/2006/table">
            <a:tbl>
              <a:tblPr>
                <a:noFill/>
              </a:tblPr>
              <a:tblGrid>
                <a:gridCol w="1899755"/>
                <a:gridCol w="789333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Layered pattern</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The layered pattern is used to serve the restrict dependency</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Handler is served to 3rd party to develop their application or node easily</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r>
                        <a:rPr lang="en-US" altLang="ko" sz="1300" dirty="0" smtClean="0">
                          <a:solidFill>
                            <a:schemeClr val="dk1"/>
                          </a:solidFill>
                        </a:rPr>
                        <a:t>QA6</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9827130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64</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Decomposition </a:t>
            </a:r>
            <a:r>
              <a:rPr lang="en-US" altLang="ko-KR" dirty="0" smtClean="0"/>
              <a:t>#3</a:t>
            </a: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56" y="1052736"/>
            <a:ext cx="4475221"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Shape 181"/>
          <p:cNvGraphicFramePr/>
          <p:nvPr>
            <p:extLst>
              <p:ext uri="{D42A27DB-BD31-4B8C-83A1-F6EECF244321}">
                <p14:modId xmlns:p14="http://schemas.microsoft.com/office/powerpoint/2010/main" val="3673839387"/>
              </p:ext>
            </p:extLst>
          </p:nvPr>
        </p:nvGraphicFramePr>
        <p:xfrm>
          <a:off x="5236468" y="1268760"/>
          <a:ext cx="5680356" cy="2377320"/>
        </p:xfrm>
        <a:graphic>
          <a:graphicData uri="http://schemas.openxmlformats.org/drawingml/2006/table">
            <a:tbl>
              <a:tblPr>
                <a:noFill/>
              </a:tblPr>
              <a:tblGrid>
                <a:gridCol w="1403448"/>
                <a:gridCol w="4276908"/>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315100">
                <a:tc>
                  <a:txBody>
                    <a:bodyPr/>
                    <a:lstStyle/>
                    <a:p>
                      <a:pPr lvl="0" rtl="0">
                        <a:spcBef>
                          <a:spcPts val="0"/>
                        </a:spcBef>
                        <a:buNone/>
                      </a:pPr>
                      <a:r>
                        <a:rPr lang="ko" sz="1200" dirty="0"/>
                        <a:t>Protocol</a:t>
                      </a:r>
                    </a:p>
                  </a:txBody>
                  <a:tcPr marL="84400" marR="84400" marT="91425" marB="91425"/>
                </a:tc>
                <a:tc>
                  <a:txBody>
                    <a:bodyPr/>
                    <a:lstStyle/>
                    <a:p>
                      <a:pPr lvl="0" rtl="0">
                        <a:spcBef>
                          <a:spcPts val="0"/>
                        </a:spcBef>
                        <a:buNone/>
                      </a:pPr>
                      <a:r>
                        <a:rPr lang="ko" sz="1200" dirty="0"/>
                        <a:t>This component is responsible formating the message for communication.</a:t>
                      </a:r>
                    </a:p>
                  </a:txBody>
                  <a:tcPr marL="84400" marR="84400" marT="91425" marB="91425"/>
                </a:tc>
              </a:tr>
              <a:tr h="315100">
                <a:tc>
                  <a:txBody>
                    <a:bodyPr/>
                    <a:lstStyle/>
                    <a:p>
                      <a:pPr lvl="0" rtl="0">
                        <a:spcBef>
                          <a:spcPts val="0"/>
                        </a:spcBef>
                        <a:buNone/>
                      </a:pPr>
                      <a:r>
                        <a:rPr lang="ko" sz="1200">
                          <a:solidFill>
                            <a:schemeClr val="dk1"/>
                          </a:solidFill>
                        </a:rPr>
                        <a:t>Security</a:t>
                      </a:r>
                    </a:p>
                  </a:txBody>
                  <a:tcPr marL="84400" marR="84400"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84400" marR="84400" marT="91425" marB="91425"/>
                </a:tc>
              </a:tr>
              <a:tr h="315100">
                <a:tc>
                  <a:txBody>
                    <a:bodyPr/>
                    <a:lstStyle/>
                    <a:p>
                      <a:pPr lvl="0" rtl="0">
                        <a:spcBef>
                          <a:spcPts val="0"/>
                        </a:spcBef>
                        <a:buNone/>
                      </a:pPr>
                      <a:r>
                        <a:rPr lang="ko" sz="1200">
                          <a:solidFill>
                            <a:schemeClr val="dk1"/>
                          </a:solidFill>
                        </a:rPr>
                        <a:t>Transport</a:t>
                      </a:r>
                    </a:p>
                  </a:txBody>
                  <a:tcPr marL="84400" marR="84400" marT="91425" marB="91425"/>
                </a:tc>
                <a:tc>
                  <a:txBody>
                    <a:bodyPr/>
                    <a:lstStyle/>
                    <a:p>
                      <a:pPr lvl="0" rtl="0">
                        <a:spcBef>
                          <a:spcPts val="0"/>
                        </a:spcBef>
                        <a:buNone/>
                      </a:pPr>
                      <a:r>
                        <a:rPr lang="ko" sz="1200" dirty="0">
                          <a:solidFill>
                            <a:schemeClr val="dk1"/>
                          </a:solidFill>
                        </a:rPr>
                        <a:t>This is responsible for making the data external communicaiton with barrier(WIFI, BT etc) independent &amp; loose couple</a:t>
                      </a:r>
                    </a:p>
                  </a:txBody>
                  <a:tcPr marL="84400" marR="84400" marT="91425" marB="91425"/>
                </a:tc>
              </a:tr>
            </a:tbl>
          </a:graphicData>
        </a:graphic>
      </p:graphicFrame>
      <p:graphicFrame>
        <p:nvGraphicFramePr>
          <p:cNvPr id="7" name="Shape 757"/>
          <p:cNvGraphicFramePr/>
          <p:nvPr>
            <p:extLst>
              <p:ext uri="{D42A27DB-BD31-4B8C-83A1-F6EECF244321}">
                <p14:modId xmlns:p14="http://schemas.microsoft.com/office/powerpoint/2010/main" val="4009561721"/>
              </p:ext>
            </p:extLst>
          </p:nvPr>
        </p:nvGraphicFramePr>
        <p:xfrm>
          <a:off x="483940" y="4581128"/>
          <a:ext cx="9793088" cy="1624584"/>
        </p:xfrm>
        <a:graphic>
          <a:graphicData uri="http://schemas.openxmlformats.org/drawingml/2006/table">
            <a:tbl>
              <a:tblPr>
                <a:noFill/>
              </a:tblPr>
              <a:tblGrid>
                <a:gridCol w="1899755"/>
                <a:gridCol w="789333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Pipe &amp; Filter</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Each filter has</a:t>
                      </a:r>
                      <a:r>
                        <a:rPr lang="en-US" altLang="ko-KR" sz="1400" baseline="0" dirty="0" smtClean="0"/>
                        <a:t> a responsibility</a:t>
                      </a:r>
                      <a:endParaRPr lang="en-US" altLang="ko-KR" sz="1400" dirty="0" smtClean="0"/>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The filter can replace</a:t>
                      </a:r>
                      <a:r>
                        <a:rPr lang="en-US" altLang="ko-KR" sz="1400" baseline="0" dirty="0" smtClean="0"/>
                        <a:t> easily(strong security, data stream type change </a:t>
                      </a:r>
                      <a:r>
                        <a:rPr lang="en-US" altLang="ko-KR" sz="1400" baseline="0" dirty="0" err="1" smtClean="0"/>
                        <a:t>etc</a:t>
                      </a:r>
                      <a:r>
                        <a:rPr lang="en-US" altLang="ko-KR" sz="1400" baseline="0" dirty="0" smtClean="0"/>
                        <a:t>)</a:t>
                      </a:r>
                      <a:endParaRPr lang="en-US" altLang="ko-KR" sz="1400" dirty="0" smtClean="0"/>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r>
                        <a:rPr lang="en-US" altLang="ko" sz="1300" dirty="0" smtClean="0">
                          <a:solidFill>
                            <a:schemeClr val="dk1"/>
                          </a:solidFill>
                        </a:rPr>
                        <a:t>QA3.</a:t>
                      </a:r>
                      <a:r>
                        <a:rPr lang="en-US" altLang="ko" sz="1300" baseline="0" dirty="0" smtClean="0">
                          <a:solidFill>
                            <a:schemeClr val="dk1"/>
                          </a:solidFill>
                        </a:rPr>
                        <a:t> QA7</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820507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65</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Decomposition </a:t>
            </a:r>
            <a:r>
              <a:rPr lang="en-US" altLang="ko-KR" dirty="0" smtClean="0"/>
              <a:t>#4</a:t>
            </a:r>
            <a:endParaRPr lang="ko-KR" altLang="en-US" dirty="0"/>
          </a:p>
        </p:txBody>
      </p:sp>
      <p:pic>
        <p:nvPicPr>
          <p:cNvPr id="2050" name="Picture 2" descr="https://lh3.googleusercontent.com/MPmmhwY7-0G1TdVi98Xhx6oe1X4hQt_Hl9_Pn9XoJD3cu7Rw5-LJ4pS1cyA2JTra0gC_73L-o5VJkM84aOwmQEOrsPKxYn3MFDyy9BYKpWxfgXq9VWj1PHxzlWC98xf7iEye5_QkK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16" y="1052736"/>
            <a:ext cx="5112568" cy="53819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Shape 757"/>
          <p:cNvGraphicFramePr/>
          <p:nvPr>
            <p:extLst>
              <p:ext uri="{D42A27DB-BD31-4B8C-83A1-F6EECF244321}">
                <p14:modId xmlns:p14="http://schemas.microsoft.com/office/powerpoint/2010/main" val="935601611"/>
              </p:ext>
            </p:extLst>
          </p:nvPr>
        </p:nvGraphicFramePr>
        <p:xfrm>
          <a:off x="5561732" y="1072896"/>
          <a:ext cx="5256584" cy="2100072"/>
        </p:xfrm>
        <a:graphic>
          <a:graphicData uri="http://schemas.openxmlformats.org/drawingml/2006/table">
            <a:tbl>
              <a:tblPr>
                <a:noFill/>
              </a:tblPr>
              <a:tblGrid>
                <a:gridCol w="1019721"/>
                <a:gridCol w="423686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Broker pattern</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Divide</a:t>
                      </a:r>
                      <a:r>
                        <a:rPr lang="en-US" altLang="ko-KR" sz="1400" baseline="0" dirty="0" smtClean="0"/>
                        <a:t> the message from terminal and node to responsibility component</a:t>
                      </a:r>
                      <a:endParaRPr lang="en-US" altLang="ko-KR" sz="1400" dirty="0" smtClean="0"/>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Publish-subscribe</a:t>
                      </a:r>
                      <a:r>
                        <a:rPr lang="en-US" altLang="ko" sz="1300" baseline="0" dirty="0" smtClean="0">
                          <a:solidFill>
                            <a:schemeClr val="dk1"/>
                          </a:solidFill>
                        </a:rPr>
                        <a:t> pattern</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2" name="직사각형 1"/>
          <p:cNvSpPr/>
          <p:nvPr/>
        </p:nvSpPr>
        <p:spPr>
          <a:xfrm>
            <a:off x="2788196" y="2564904"/>
            <a:ext cx="2160240" cy="144016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graphicFrame>
        <p:nvGraphicFramePr>
          <p:cNvPr id="10" name="Shape 181"/>
          <p:cNvGraphicFramePr/>
          <p:nvPr>
            <p:extLst>
              <p:ext uri="{D42A27DB-BD31-4B8C-83A1-F6EECF244321}">
                <p14:modId xmlns:p14="http://schemas.microsoft.com/office/powerpoint/2010/main" val="1500935687"/>
              </p:ext>
            </p:extLst>
          </p:nvPr>
        </p:nvGraphicFramePr>
        <p:xfrm>
          <a:off x="5668516" y="3645024"/>
          <a:ext cx="5680356" cy="1645800"/>
        </p:xfrm>
        <a:graphic>
          <a:graphicData uri="http://schemas.openxmlformats.org/drawingml/2006/table">
            <a:tbl>
              <a:tblPr>
                <a:noFill/>
              </a:tblPr>
              <a:tblGrid>
                <a:gridCol w="1403448"/>
                <a:gridCol w="4276908"/>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315100">
                <a:tc>
                  <a:txBody>
                    <a:bodyPr/>
                    <a:lstStyle/>
                    <a:p>
                      <a:pPr lvl="0" rtl="0">
                        <a:spcBef>
                          <a:spcPts val="0"/>
                        </a:spcBef>
                        <a:buNone/>
                      </a:pPr>
                      <a:r>
                        <a:rPr lang="en-US" altLang="ko" sz="1200" dirty="0" smtClean="0"/>
                        <a:t>Broker</a:t>
                      </a:r>
                      <a:endParaRPr lang="ko" sz="1200" dirty="0"/>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smtClean="0">
                          <a:solidFill>
                            <a:schemeClr val="dk1"/>
                          </a:solidFill>
                        </a:rPr>
                        <a:t>Node manager</a:t>
                      </a:r>
                      <a:endParaRPr lang="ko" sz="1200" dirty="0">
                        <a:solidFill>
                          <a:schemeClr val="dk1"/>
                        </a:solidFill>
                      </a:endParaRPr>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smtClean="0">
                          <a:solidFill>
                            <a:schemeClr val="dk1"/>
                          </a:solidFill>
                        </a:rPr>
                        <a:t>Terminal manager</a:t>
                      </a:r>
                      <a:endParaRPr lang="ko" sz="1200" dirty="0">
                        <a:solidFill>
                          <a:schemeClr val="dk1"/>
                        </a:solidFill>
                      </a:endParaRPr>
                    </a:p>
                  </a:txBody>
                  <a:tcPr marL="84400" marR="84400" marT="91425" marB="91425"/>
                </a:tc>
                <a:tc>
                  <a:txBody>
                    <a:bodyPr/>
                    <a:lstStyle/>
                    <a:p>
                      <a:pPr lvl="0" rtl="0">
                        <a:spcBef>
                          <a:spcPts val="0"/>
                        </a:spcBef>
                        <a:buNone/>
                      </a:pPr>
                      <a:endParaRPr lang="ko" sz="1200" dirty="0">
                        <a:solidFill>
                          <a:schemeClr val="dk1"/>
                        </a:solidFill>
                      </a:endParaRPr>
                    </a:p>
                  </a:txBody>
                  <a:tcPr marL="84400" marR="84400" marT="91425" marB="91425"/>
                </a:tc>
              </a:tr>
            </a:tbl>
          </a:graphicData>
        </a:graphic>
      </p:graphicFrame>
    </p:spTree>
    <p:extLst>
      <p:ext uri="{BB962C8B-B14F-4D97-AF65-F5344CB8AC3E}">
        <p14:creationId xmlns:p14="http://schemas.microsoft.com/office/powerpoint/2010/main" val="40178476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66</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Decomposition </a:t>
            </a:r>
            <a:r>
              <a:rPr lang="en-US" altLang="ko-KR" dirty="0" smtClean="0"/>
              <a:t>#5</a:t>
            </a:r>
            <a:endParaRPr lang="ko-KR" altLang="en-US" dirty="0"/>
          </a:p>
        </p:txBody>
      </p:sp>
      <p:graphicFrame>
        <p:nvGraphicFramePr>
          <p:cNvPr id="8" name="Shape 757"/>
          <p:cNvGraphicFramePr/>
          <p:nvPr>
            <p:extLst>
              <p:ext uri="{D42A27DB-BD31-4B8C-83A1-F6EECF244321}">
                <p14:modId xmlns:p14="http://schemas.microsoft.com/office/powerpoint/2010/main" val="1169582686"/>
              </p:ext>
            </p:extLst>
          </p:nvPr>
        </p:nvGraphicFramePr>
        <p:xfrm>
          <a:off x="555948" y="4725260"/>
          <a:ext cx="5256584" cy="1844040"/>
        </p:xfrm>
        <a:graphic>
          <a:graphicData uri="http://schemas.openxmlformats.org/drawingml/2006/table">
            <a:tbl>
              <a:tblPr>
                <a:noFill/>
              </a:tblPr>
              <a:tblGrid>
                <a:gridCol w="1019721"/>
                <a:gridCol w="423686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SRP(Single Responsibility Principle)</a:t>
                      </a:r>
                    </a:p>
                    <a:p>
                      <a:pPr marL="285750" marR="0" lvl="0" indent="-285750" algn="l" defTabSz="914400" rtl="0" eaLnBrk="1" fontAlgn="auto" latinLnBrk="1" hangingPunct="1">
                        <a:lnSpc>
                          <a:spcPct val="120000"/>
                        </a:lnSpc>
                        <a:spcBef>
                          <a:spcPts val="0"/>
                        </a:spcBef>
                        <a:spcAft>
                          <a:spcPts val="0"/>
                        </a:spcAft>
                        <a:buClrTx/>
                        <a:buSzTx/>
                        <a:buFontTx/>
                        <a:buChar char="-"/>
                        <a:tabLst/>
                        <a:defRPr/>
                      </a:pPr>
                      <a:endParaRPr lang="en-US" altLang="ko-KR" sz="1400" dirty="0" smtClean="0"/>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r>
                        <a:rPr lang="en-US" altLang="ko" sz="1300" dirty="0" smtClean="0">
                          <a:solidFill>
                            <a:schemeClr val="dk1"/>
                          </a:solidFill>
                        </a:rPr>
                        <a:t>QA3, QA5</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181"/>
          <p:cNvGraphicFramePr/>
          <p:nvPr>
            <p:extLst>
              <p:ext uri="{D42A27DB-BD31-4B8C-83A1-F6EECF244321}">
                <p14:modId xmlns:p14="http://schemas.microsoft.com/office/powerpoint/2010/main" val="2243898314"/>
              </p:ext>
            </p:extLst>
          </p:nvPr>
        </p:nvGraphicFramePr>
        <p:xfrm>
          <a:off x="5668516" y="3645024"/>
          <a:ext cx="5680356" cy="1828650"/>
        </p:xfrm>
        <a:graphic>
          <a:graphicData uri="http://schemas.openxmlformats.org/drawingml/2006/table">
            <a:tbl>
              <a:tblPr>
                <a:noFill/>
              </a:tblPr>
              <a:tblGrid>
                <a:gridCol w="1403448"/>
                <a:gridCol w="4276908"/>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315100">
                <a:tc>
                  <a:txBody>
                    <a:bodyPr/>
                    <a:lstStyle/>
                    <a:p>
                      <a:pPr lvl="0" rtl="0">
                        <a:spcBef>
                          <a:spcPts val="0"/>
                        </a:spcBef>
                        <a:buNone/>
                      </a:pPr>
                      <a:r>
                        <a:rPr lang="en-US" altLang="ko" sz="1200" dirty="0" smtClean="0"/>
                        <a:t>Data</a:t>
                      </a:r>
                      <a:r>
                        <a:rPr lang="en-US" altLang="ko" sz="1200" baseline="0" dirty="0" smtClean="0"/>
                        <a:t> Manager</a:t>
                      </a:r>
                      <a:endParaRPr lang="ko" sz="1200" dirty="0"/>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smtClean="0">
                          <a:solidFill>
                            <a:schemeClr val="dk1"/>
                          </a:solidFill>
                        </a:rPr>
                        <a:t>Auto Manager</a:t>
                      </a:r>
                      <a:endParaRPr lang="ko" sz="1200" dirty="0">
                        <a:solidFill>
                          <a:schemeClr val="dk1"/>
                        </a:solidFill>
                      </a:endParaRPr>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err="1" smtClean="0">
                          <a:solidFill>
                            <a:schemeClr val="dk1"/>
                          </a:solidFill>
                        </a:rPr>
                        <a:t>LogDB</a:t>
                      </a:r>
                      <a:endParaRPr lang="ko" sz="1200" dirty="0">
                        <a:solidFill>
                          <a:schemeClr val="dk1"/>
                        </a:solidFill>
                      </a:endParaRPr>
                    </a:p>
                  </a:txBody>
                  <a:tcPr marL="84400" marR="84400" marT="91425" marB="91425"/>
                </a:tc>
                <a:tc>
                  <a:txBody>
                    <a:bodyPr/>
                    <a:lstStyle/>
                    <a:p>
                      <a:pPr lvl="0" rtl="0">
                        <a:spcBef>
                          <a:spcPts val="0"/>
                        </a:spcBef>
                        <a:buNone/>
                      </a:pPr>
                      <a:endParaRPr lang="ko" sz="1200" dirty="0">
                        <a:solidFill>
                          <a:schemeClr val="dk1"/>
                        </a:solidFill>
                      </a:endParaRPr>
                    </a:p>
                  </a:txBody>
                  <a:tcPr marL="84400" marR="84400" marT="91425" marB="91425"/>
                </a:tc>
              </a:tr>
              <a:tr h="315100">
                <a:tc>
                  <a:txBody>
                    <a:bodyPr/>
                    <a:lstStyle/>
                    <a:p>
                      <a:pPr lvl="0" rtl="0">
                        <a:spcBef>
                          <a:spcPts val="0"/>
                        </a:spcBef>
                        <a:buNone/>
                      </a:pPr>
                      <a:r>
                        <a:rPr lang="en-US" altLang="ko" sz="1200" dirty="0" smtClean="0">
                          <a:solidFill>
                            <a:schemeClr val="dk1"/>
                          </a:solidFill>
                        </a:rPr>
                        <a:t>Login DB</a:t>
                      </a:r>
                      <a:endParaRPr lang="ko" sz="1200" dirty="0">
                        <a:solidFill>
                          <a:schemeClr val="dk1"/>
                        </a:solidFill>
                      </a:endParaRPr>
                    </a:p>
                  </a:txBody>
                  <a:tcPr marL="84400" marR="84400" marT="91425" marB="91425"/>
                </a:tc>
                <a:tc>
                  <a:txBody>
                    <a:bodyPr/>
                    <a:lstStyle/>
                    <a:p>
                      <a:pPr lvl="0" rtl="0">
                        <a:spcBef>
                          <a:spcPts val="0"/>
                        </a:spcBef>
                        <a:buNone/>
                      </a:pPr>
                      <a:endParaRPr lang="ko" sz="1200" dirty="0">
                        <a:solidFill>
                          <a:schemeClr val="dk1"/>
                        </a:solidFill>
                      </a:endParaRPr>
                    </a:p>
                  </a:txBody>
                  <a:tcPr marL="84400" marR="84400" marT="91425" marB="91425"/>
                </a:tc>
              </a:tr>
            </a:tbl>
          </a:graphicData>
        </a:graphic>
      </p:graphicFrame>
      <p:pic>
        <p:nvPicPr>
          <p:cNvPr id="308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32" y="1196752"/>
            <a:ext cx="5616624" cy="2420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직사각형 4"/>
          <p:cNvSpPr/>
          <p:nvPr/>
        </p:nvSpPr>
        <p:spPr>
          <a:xfrm>
            <a:off x="555948" y="3789040"/>
            <a:ext cx="497014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Handler</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24395889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a:t>
            </a:r>
            <a:r>
              <a:rPr lang="en-US" altLang="ko-KR" dirty="0" smtClean="0"/>
              <a:t>Node decomposition</a:t>
            </a:r>
            <a:endParaRPr lang="ko-KR" altLang="en-US" dirty="0"/>
          </a:p>
        </p:txBody>
      </p:sp>
      <p:graphicFrame>
        <p:nvGraphicFramePr>
          <p:cNvPr id="8" name="Shape 757"/>
          <p:cNvGraphicFramePr/>
          <p:nvPr>
            <p:extLst>
              <p:ext uri="{D42A27DB-BD31-4B8C-83A1-F6EECF244321}">
                <p14:modId xmlns:p14="http://schemas.microsoft.com/office/powerpoint/2010/main" val="3404284922"/>
              </p:ext>
            </p:extLst>
          </p:nvPr>
        </p:nvGraphicFramePr>
        <p:xfrm>
          <a:off x="555948" y="4725260"/>
          <a:ext cx="5256584" cy="1844040"/>
        </p:xfrm>
        <a:graphic>
          <a:graphicData uri="http://schemas.openxmlformats.org/drawingml/2006/table">
            <a:tbl>
              <a:tblPr>
                <a:noFill/>
              </a:tblPr>
              <a:tblGrid>
                <a:gridCol w="1019721"/>
                <a:gridCol w="423686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SRP(Single Responsibility Principle)</a:t>
                      </a:r>
                    </a:p>
                    <a:p>
                      <a:pPr marL="285750" marR="0" lvl="0" indent="-285750" algn="l" defTabSz="914400" rtl="0" eaLnBrk="1" fontAlgn="auto" latinLnBrk="1" hangingPunct="1">
                        <a:lnSpc>
                          <a:spcPct val="120000"/>
                        </a:lnSpc>
                        <a:spcBef>
                          <a:spcPts val="0"/>
                        </a:spcBef>
                        <a:spcAft>
                          <a:spcPts val="0"/>
                        </a:spcAft>
                        <a:buClrTx/>
                        <a:buSzTx/>
                        <a:buFontTx/>
                        <a:buChar char="-"/>
                        <a:tabLst/>
                        <a:defRPr/>
                      </a:pPr>
                      <a:endParaRPr lang="en-US" altLang="ko-KR" sz="1400" dirty="0" smtClean="0"/>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181"/>
          <p:cNvGraphicFramePr/>
          <p:nvPr>
            <p:extLst>
              <p:ext uri="{D42A27DB-BD31-4B8C-83A1-F6EECF244321}">
                <p14:modId xmlns:p14="http://schemas.microsoft.com/office/powerpoint/2010/main" val="2382126321"/>
              </p:ext>
            </p:extLst>
          </p:nvPr>
        </p:nvGraphicFramePr>
        <p:xfrm>
          <a:off x="5526088" y="1579266"/>
          <a:ext cx="5680356" cy="2011530"/>
        </p:xfrm>
        <a:graphic>
          <a:graphicData uri="http://schemas.openxmlformats.org/drawingml/2006/table">
            <a:tbl>
              <a:tblPr>
                <a:noFill/>
              </a:tblPr>
              <a:tblGrid>
                <a:gridCol w="1403448"/>
                <a:gridCol w="4276908"/>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315100">
                <a:tc>
                  <a:txBody>
                    <a:bodyPr/>
                    <a:lstStyle/>
                    <a:p>
                      <a:pPr lvl="0" rtl="0">
                        <a:spcBef>
                          <a:spcPts val="0"/>
                        </a:spcBef>
                        <a:buNone/>
                      </a:pPr>
                      <a:r>
                        <a:rPr lang="en-US" altLang="ko" sz="1200" dirty="0" smtClean="0"/>
                        <a:t>Sensor </a:t>
                      </a:r>
                      <a:r>
                        <a:rPr lang="en-US" altLang="ko" sz="1200" baseline="0" dirty="0" smtClean="0"/>
                        <a:t>Manager</a:t>
                      </a:r>
                      <a:endParaRPr lang="ko" sz="1200" dirty="0"/>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err="1" smtClean="0">
                          <a:solidFill>
                            <a:schemeClr val="dk1"/>
                          </a:solidFill>
                        </a:rPr>
                        <a:t>Acturator</a:t>
                      </a:r>
                      <a:r>
                        <a:rPr lang="en-US" altLang="ko" sz="1200" dirty="0" smtClean="0">
                          <a:solidFill>
                            <a:schemeClr val="dk1"/>
                          </a:solidFill>
                        </a:rPr>
                        <a:t> Manager</a:t>
                      </a:r>
                      <a:endParaRPr lang="ko" sz="1200" dirty="0">
                        <a:solidFill>
                          <a:schemeClr val="dk1"/>
                        </a:solidFill>
                      </a:endParaRPr>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smtClean="0">
                          <a:solidFill>
                            <a:schemeClr val="dk1"/>
                          </a:solidFill>
                        </a:rPr>
                        <a:t>Service</a:t>
                      </a:r>
                      <a:r>
                        <a:rPr lang="en-US" altLang="ko" sz="1200" baseline="0" dirty="0" smtClean="0">
                          <a:solidFill>
                            <a:schemeClr val="dk1"/>
                          </a:solidFill>
                        </a:rPr>
                        <a:t> provider</a:t>
                      </a:r>
                      <a:endParaRPr lang="ko" sz="1200" dirty="0">
                        <a:solidFill>
                          <a:schemeClr val="dk1"/>
                        </a:solidFill>
                      </a:endParaRPr>
                    </a:p>
                  </a:txBody>
                  <a:tcPr marL="84400" marR="84400" marT="91425" marB="91425"/>
                </a:tc>
                <a:tc>
                  <a:txBody>
                    <a:bodyPr/>
                    <a:lstStyle/>
                    <a:p>
                      <a:pPr lvl="0" rtl="0">
                        <a:spcBef>
                          <a:spcPts val="0"/>
                        </a:spcBef>
                        <a:buNone/>
                      </a:pPr>
                      <a:endParaRPr lang="ko" sz="1200" dirty="0">
                        <a:solidFill>
                          <a:schemeClr val="dk1"/>
                        </a:solidFill>
                      </a:endParaRPr>
                    </a:p>
                  </a:txBody>
                  <a:tcPr marL="84400" marR="84400" marT="91425" marB="91425"/>
                </a:tc>
              </a:tr>
              <a:tr h="315100">
                <a:tc>
                  <a:txBody>
                    <a:bodyPr/>
                    <a:lstStyle/>
                    <a:p>
                      <a:pPr lvl="0" rtl="0">
                        <a:spcBef>
                          <a:spcPts val="0"/>
                        </a:spcBef>
                        <a:buNone/>
                      </a:pPr>
                      <a:r>
                        <a:rPr lang="en-US" altLang="ko" sz="1200" dirty="0" smtClean="0">
                          <a:solidFill>
                            <a:schemeClr val="dk1"/>
                          </a:solidFill>
                        </a:rPr>
                        <a:t>Service</a:t>
                      </a:r>
                      <a:endParaRPr lang="ko" sz="1200" dirty="0">
                        <a:solidFill>
                          <a:schemeClr val="dk1"/>
                        </a:solidFill>
                      </a:endParaRPr>
                    </a:p>
                  </a:txBody>
                  <a:tcPr marL="84400" marR="84400" marT="91425" marB="91425"/>
                </a:tc>
                <a:tc>
                  <a:txBody>
                    <a:bodyPr/>
                    <a:lstStyle/>
                    <a:p>
                      <a:pPr lvl="0" rtl="0">
                        <a:spcBef>
                          <a:spcPts val="0"/>
                        </a:spcBef>
                        <a:buNone/>
                      </a:pPr>
                      <a:endParaRPr lang="ko" sz="1200" dirty="0">
                        <a:solidFill>
                          <a:schemeClr val="dk1"/>
                        </a:solidFill>
                      </a:endParaRPr>
                    </a:p>
                  </a:txBody>
                  <a:tcPr marL="84400" marR="84400" marT="91425" marB="91425"/>
                </a:tc>
              </a:tr>
            </a:tbl>
          </a:graphicData>
        </a:graphic>
      </p:graphicFrame>
      <p:sp>
        <p:nvSpPr>
          <p:cNvPr id="5" name="직사각형 4"/>
          <p:cNvSpPr/>
          <p:nvPr/>
        </p:nvSpPr>
        <p:spPr>
          <a:xfrm>
            <a:off x="555948" y="3789040"/>
            <a:ext cx="497014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Handler</a:t>
            </a:r>
            <a:endParaRPr lang="ko-KR" altLang="en-US" sz="1200" dirty="0" smtClean="0">
              <a:solidFill>
                <a:schemeClr val="tx1">
                  <a:lumMod val="75000"/>
                  <a:lumOff val="25000"/>
                </a:schemeClr>
              </a:solidFill>
            </a:endParaRPr>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00" y="1412776"/>
            <a:ext cx="528637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13623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a:t>
            </a:r>
            <a:r>
              <a:rPr lang="en-US" altLang="ko-KR" dirty="0" smtClean="0"/>
              <a:t>Terminal decomposition</a:t>
            </a:r>
            <a:endParaRPr lang="ko-KR" altLang="en-US" dirty="0"/>
          </a:p>
        </p:txBody>
      </p:sp>
      <p:graphicFrame>
        <p:nvGraphicFramePr>
          <p:cNvPr id="8" name="Shape 757"/>
          <p:cNvGraphicFramePr/>
          <p:nvPr>
            <p:extLst>
              <p:ext uri="{D42A27DB-BD31-4B8C-83A1-F6EECF244321}">
                <p14:modId xmlns:p14="http://schemas.microsoft.com/office/powerpoint/2010/main" val="2589344636"/>
              </p:ext>
            </p:extLst>
          </p:nvPr>
        </p:nvGraphicFramePr>
        <p:xfrm>
          <a:off x="555948" y="4725260"/>
          <a:ext cx="5256584" cy="1844040"/>
        </p:xfrm>
        <a:graphic>
          <a:graphicData uri="http://schemas.openxmlformats.org/drawingml/2006/table">
            <a:tbl>
              <a:tblPr>
                <a:noFill/>
              </a:tblPr>
              <a:tblGrid>
                <a:gridCol w="1019721"/>
                <a:gridCol w="423686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MVC</a:t>
                      </a:r>
                    </a:p>
                    <a:p>
                      <a:pPr marL="285750" marR="0" lvl="0" indent="-285750" algn="l" defTabSz="914400" rtl="0" eaLnBrk="1" fontAlgn="auto" latinLnBrk="1" hangingPunct="1">
                        <a:lnSpc>
                          <a:spcPct val="120000"/>
                        </a:lnSpc>
                        <a:spcBef>
                          <a:spcPts val="0"/>
                        </a:spcBef>
                        <a:spcAft>
                          <a:spcPts val="0"/>
                        </a:spcAft>
                        <a:buClrTx/>
                        <a:buSzTx/>
                        <a:buFontTx/>
                        <a:buChar char="-"/>
                        <a:tabLst/>
                        <a:defRPr/>
                      </a:pPr>
                      <a:endParaRPr lang="en-US" altLang="ko-KR" sz="1400" dirty="0" smtClean="0"/>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181"/>
          <p:cNvGraphicFramePr/>
          <p:nvPr>
            <p:extLst>
              <p:ext uri="{D42A27DB-BD31-4B8C-83A1-F6EECF244321}">
                <p14:modId xmlns:p14="http://schemas.microsoft.com/office/powerpoint/2010/main" val="1385806903"/>
              </p:ext>
            </p:extLst>
          </p:nvPr>
        </p:nvGraphicFramePr>
        <p:xfrm>
          <a:off x="5526088" y="1579266"/>
          <a:ext cx="5680356" cy="1097190"/>
        </p:xfrm>
        <a:graphic>
          <a:graphicData uri="http://schemas.openxmlformats.org/drawingml/2006/table">
            <a:tbl>
              <a:tblPr>
                <a:noFill/>
              </a:tblPr>
              <a:tblGrid>
                <a:gridCol w="1403448"/>
                <a:gridCol w="4276908"/>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315100">
                <a:tc>
                  <a:txBody>
                    <a:bodyPr/>
                    <a:lstStyle/>
                    <a:p>
                      <a:pPr lvl="0" rtl="0">
                        <a:spcBef>
                          <a:spcPts val="0"/>
                        </a:spcBef>
                        <a:buNone/>
                      </a:pPr>
                      <a:r>
                        <a:rPr lang="en-US" altLang="ko" sz="1200" dirty="0" smtClean="0"/>
                        <a:t>View</a:t>
                      </a:r>
                      <a:endParaRPr lang="ko" sz="1200" dirty="0"/>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smtClean="0">
                          <a:solidFill>
                            <a:schemeClr val="dk1"/>
                          </a:solidFill>
                        </a:rPr>
                        <a:t>Service</a:t>
                      </a:r>
                      <a:endParaRPr lang="ko" sz="1200" dirty="0">
                        <a:solidFill>
                          <a:schemeClr val="dk1"/>
                        </a:solidFill>
                      </a:endParaRPr>
                    </a:p>
                  </a:txBody>
                  <a:tcPr marL="84400" marR="84400" marT="91425" marB="91425"/>
                </a:tc>
                <a:tc>
                  <a:txBody>
                    <a:bodyPr/>
                    <a:lstStyle/>
                    <a:p>
                      <a:pPr lvl="0" rtl="0">
                        <a:spcBef>
                          <a:spcPts val="0"/>
                        </a:spcBef>
                        <a:buNone/>
                      </a:pPr>
                      <a:endParaRPr lang="ko" sz="1200" dirty="0"/>
                    </a:p>
                  </a:txBody>
                  <a:tcPr marL="84400" marR="84400" marT="91425" marB="91425"/>
                </a:tc>
              </a:tr>
            </a:tbl>
          </a:graphicData>
        </a:graphic>
      </p:graphicFrame>
      <p:sp>
        <p:nvSpPr>
          <p:cNvPr id="5" name="직사각형 4"/>
          <p:cNvSpPr/>
          <p:nvPr/>
        </p:nvSpPr>
        <p:spPr>
          <a:xfrm>
            <a:off x="528688" y="2747392"/>
            <a:ext cx="497014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Handler</a:t>
            </a:r>
            <a:endParaRPr lang="ko-KR" altLang="en-US" sz="1200" dirty="0" smtClean="0">
              <a:solidFill>
                <a:schemeClr val="tx1">
                  <a:lumMod val="75000"/>
                  <a:lumOff val="25000"/>
                </a:schemeClr>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52863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88646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69</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a:t>
            </a:r>
            <a:r>
              <a:rPr lang="en-US" altLang="ko-KR" dirty="0" smtClean="0"/>
              <a:t>Terminal decomposition</a:t>
            </a:r>
            <a:endParaRPr lang="ko-KR" altLang="en-US" dirty="0"/>
          </a:p>
        </p:txBody>
      </p:sp>
      <p:graphicFrame>
        <p:nvGraphicFramePr>
          <p:cNvPr id="8" name="Shape 757"/>
          <p:cNvGraphicFramePr/>
          <p:nvPr>
            <p:extLst>
              <p:ext uri="{D42A27DB-BD31-4B8C-83A1-F6EECF244321}">
                <p14:modId xmlns:p14="http://schemas.microsoft.com/office/powerpoint/2010/main" val="164940703"/>
              </p:ext>
            </p:extLst>
          </p:nvPr>
        </p:nvGraphicFramePr>
        <p:xfrm>
          <a:off x="555948" y="4725260"/>
          <a:ext cx="5256584" cy="1844040"/>
        </p:xfrm>
        <a:graphic>
          <a:graphicData uri="http://schemas.openxmlformats.org/drawingml/2006/table">
            <a:tbl>
              <a:tblPr>
                <a:noFill/>
              </a:tblPr>
              <a:tblGrid>
                <a:gridCol w="1019721"/>
                <a:gridCol w="423686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MVC</a:t>
                      </a:r>
                    </a:p>
                    <a:p>
                      <a:pPr marL="285750" marR="0" lvl="0" indent="-285750" algn="l" defTabSz="914400" rtl="0" eaLnBrk="1" fontAlgn="auto" latinLnBrk="1" hangingPunct="1">
                        <a:lnSpc>
                          <a:spcPct val="120000"/>
                        </a:lnSpc>
                        <a:spcBef>
                          <a:spcPts val="0"/>
                        </a:spcBef>
                        <a:spcAft>
                          <a:spcPts val="0"/>
                        </a:spcAft>
                        <a:buClrTx/>
                        <a:buSzTx/>
                        <a:buFontTx/>
                        <a:buChar char="-"/>
                        <a:tabLst/>
                        <a:defRPr/>
                      </a:pPr>
                      <a:endParaRPr lang="en-US" altLang="ko-KR" sz="1400" dirty="0" smtClean="0"/>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181"/>
          <p:cNvGraphicFramePr/>
          <p:nvPr>
            <p:extLst>
              <p:ext uri="{D42A27DB-BD31-4B8C-83A1-F6EECF244321}">
                <p14:modId xmlns:p14="http://schemas.microsoft.com/office/powerpoint/2010/main" val="3605709805"/>
              </p:ext>
            </p:extLst>
          </p:nvPr>
        </p:nvGraphicFramePr>
        <p:xfrm>
          <a:off x="5526088" y="1579266"/>
          <a:ext cx="5680356" cy="1097190"/>
        </p:xfrm>
        <a:graphic>
          <a:graphicData uri="http://schemas.openxmlformats.org/drawingml/2006/table">
            <a:tbl>
              <a:tblPr>
                <a:noFill/>
              </a:tblPr>
              <a:tblGrid>
                <a:gridCol w="1403448"/>
                <a:gridCol w="4276908"/>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315100">
                <a:tc>
                  <a:txBody>
                    <a:bodyPr/>
                    <a:lstStyle/>
                    <a:p>
                      <a:pPr lvl="0" rtl="0">
                        <a:spcBef>
                          <a:spcPts val="0"/>
                        </a:spcBef>
                        <a:buNone/>
                      </a:pPr>
                      <a:r>
                        <a:rPr lang="en-US" altLang="ko" sz="1200" dirty="0" smtClean="0"/>
                        <a:t>View</a:t>
                      </a:r>
                      <a:endParaRPr lang="ko" sz="1200" dirty="0"/>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smtClean="0">
                          <a:solidFill>
                            <a:schemeClr val="dk1"/>
                          </a:solidFill>
                        </a:rPr>
                        <a:t>Service</a:t>
                      </a:r>
                      <a:endParaRPr lang="ko" sz="1200" dirty="0">
                        <a:solidFill>
                          <a:schemeClr val="dk1"/>
                        </a:solidFill>
                      </a:endParaRPr>
                    </a:p>
                  </a:txBody>
                  <a:tcPr marL="84400" marR="84400" marT="91425" marB="91425"/>
                </a:tc>
                <a:tc>
                  <a:txBody>
                    <a:bodyPr/>
                    <a:lstStyle/>
                    <a:p>
                      <a:pPr lvl="0" rtl="0">
                        <a:spcBef>
                          <a:spcPts val="0"/>
                        </a:spcBef>
                        <a:buNone/>
                      </a:pPr>
                      <a:endParaRPr lang="ko" sz="1200" dirty="0"/>
                    </a:p>
                  </a:txBody>
                  <a:tcPr marL="84400" marR="84400" marT="91425" marB="91425"/>
                </a:tc>
              </a:tr>
            </a:tbl>
          </a:graphicData>
        </a:graphic>
      </p:graphicFrame>
      <p:sp>
        <p:nvSpPr>
          <p:cNvPr id="5" name="직사각형 4"/>
          <p:cNvSpPr/>
          <p:nvPr/>
        </p:nvSpPr>
        <p:spPr>
          <a:xfrm>
            <a:off x="528688" y="2747392"/>
            <a:ext cx="497014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Handler </a:t>
            </a:r>
            <a:endParaRPr lang="ko-KR" altLang="en-US" sz="1200" dirty="0" smtClean="0">
              <a:solidFill>
                <a:schemeClr val="tx1">
                  <a:lumMod val="75000"/>
                  <a:lumOff val="25000"/>
                </a:schemeClr>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52863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001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(2/2)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7</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Architectural </a:t>
            </a:r>
            <a:r>
              <a:rPr lang="en-US" altLang="ko-KR" dirty="0" smtClean="0"/>
              <a:t>Driver</a:t>
            </a:r>
            <a:endParaRPr lang="ko-KR" altLang="en-US" dirty="0"/>
          </a:p>
        </p:txBody>
      </p:sp>
      <p:graphicFrame>
        <p:nvGraphicFramePr>
          <p:cNvPr id="6" name="Shape 80"/>
          <p:cNvGraphicFramePr/>
          <p:nvPr>
            <p:extLst>
              <p:ext uri="{D42A27DB-BD31-4B8C-83A1-F6EECF244321}">
                <p14:modId xmlns:p14="http://schemas.microsoft.com/office/powerpoint/2010/main" val="1568077599"/>
              </p:ext>
            </p:extLst>
          </p:nvPr>
        </p:nvGraphicFramePr>
        <p:xfrm>
          <a:off x="847502" y="1700808"/>
          <a:ext cx="9357171" cy="327170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R-08</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Support alarm message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send a message to the user to inform them when the house is vacant and not alarmed.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R-09</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Ask for alarming home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the system should ask users if they want to alarm the home.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R-10</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Locking a</a:t>
                      </a:r>
                      <a:r>
                        <a:rPr lang="ko" sz="1400" b="0" i="0" u="none" strike="noStrike" cap="none" baseline="0" dirty="0">
                          <a:latin typeface="Arial" panose="020B0604020202020204" pitchFamily="34" charset="0"/>
                          <a:ea typeface="Arial"/>
                          <a:cs typeface="Arial" panose="020B0604020202020204" pitchFamily="34" charset="0"/>
                          <a:sym typeface="Arial"/>
                        </a:rPr>
                        <a:t>utomatically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and the user do not respond within 5 minutes, the house will lock itself and close the door if opened.</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Automatically turn off the light</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automatically turn off the lights when no one is home and 10 minutes elapses.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191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Add/Remove SA Node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add and remove nodes the system without having to restart the system or other nodes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2398439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70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a:t>
            </a:r>
            <a:endParaRPr lang="ko-KR" altLang="en-US" dirty="0"/>
          </a:p>
        </p:txBody>
      </p:sp>
      <p:pic>
        <p:nvPicPr>
          <p:cNvPr id="7170" name="Picture 2" descr="https://lh5.googleusercontent.com/lUZvomUSM5Ry85VugE4gXdX7tTaeBFwg7v7VnRERYhDmc-sJaPSPOzZlIGixofOlnQxNXsDfil0W5tHYve_9RiR8Jcb62hLm5GLFIAuQ1vqOPLnSn8b6wR25kYd5wY27YzK3GGVyL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80" y="1148620"/>
            <a:ext cx="9041432" cy="5709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3217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71</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The views – switch to physical</a:t>
            </a:r>
            <a:endParaRPr lang="ko-KR" altLang="en-US" dirty="0"/>
          </a:p>
        </p:txBody>
      </p:sp>
      <p:pic>
        <p:nvPicPr>
          <p:cNvPr id="9218" name="Picture 2" descr="https://lh3.googleusercontent.com/jWpXF9o4ZToGci_JHYF0Hx4lp-WcnzYkGbGQwCTE_RkP29qYJv5NDtrEpOUkVKB6etHu-qOBjA1vEgmkJ70qdtJ1K6dkM9g03zIvm5lWcd18ki2KySTvSysfCCNYNz2RQbrMRpde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004" y="1556792"/>
            <a:ext cx="7953375"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6922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72</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switch to </a:t>
            </a:r>
            <a:r>
              <a:rPr lang="en-US" altLang="ko-KR" dirty="0" smtClean="0"/>
              <a:t>static view</a:t>
            </a:r>
            <a:endParaRPr lang="ko-KR" altLang="en-US" dirty="0"/>
          </a:p>
        </p:txBody>
      </p:sp>
      <p:pic>
        <p:nvPicPr>
          <p:cNvPr id="10242" name="Picture 2" descr="https://lh3.googleusercontent.com/ufYhkZGYwLqXc-2aPCEO898uKVYXOer05Bv6qEyhDD--sxEAxA9ANHi8rQGHntOAtkHNBR7uTy4Olf2QK1uKw8g51dsnOSuTSyp2YB4fn2VEl_LbTKV7wADubDGjf2KNn5ElefTf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988" y="1124744"/>
            <a:ext cx="9057159" cy="519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976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8</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Architectural </a:t>
            </a:r>
            <a:r>
              <a:rPr lang="en-US" altLang="ko-KR" dirty="0" smtClean="0"/>
              <a:t>Driver</a:t>
            </a:r>
            <a:endParaRPr lang="ko-KR" altLang="en-US" dirty="0"/>
          </a:p>
        </p:txBody>
      </p:sp>
      <p:graphicFrame>
        <p:nvGraphicFramePr>
          <p:cNvPr id="6" name="Shape 91"/>
          <p:cNvGraphicFramePr/>
          <p:nvPr>
            <p:extLst>
              <p:ext uri="{D42A27DB-BD31-4B8C-83A1-F6EECF244321}">
                <p14:modId xmlns:p14="http://schemas.microsoft.com/office/powerpoint/2010/main" val="1770265416"/>
              </p:ext>
            </p:extLst>
          </p:nvPr>
        </p:nvGraphicFramePr>
        <p:xfrm>
          <a:off x="843980" y="1700808"/>
          <a:ext cx="9361040" cy="4203302"/>
        </p:xfrm>
        <a:graphic>
          <a:graphicData uri="http://schemas.openxmlformats.org/drawingml/2006/table">
            <a:tbl>
              <a:tblPr>
                <a:noFill/>
              </a:tblPr>
              <a:tblGrid>
                <a:gridCol w="834096"/>
                <a:gridCol w="1212747"/>
                <a:gridCol w="5889307"/>
                <a:gridCol w="1424890"/>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a:latin typeface="Arial" panose="020B0604020202020204" pitchFamily="34" charset="0"/>
                          <a:cs typeface="Arial" panose="020B0604020202020204" pitchFamily="34" charset="0"/>
                        </a:rPr>
                        <a:t>Priority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400" b="1">
                          <a:latin typeface="Arial" panose="020B0604020202020204" pitchFamily="34" charset="0"/>
                          <a:cs typeface="Arial" panose="020B0604020202020204" pitchFamily="34" charset="0"/>
                        </a:rPr>
                        <a:t>Attribute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8739">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QA-01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Usability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System will be available always to do any IoT Based Operations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Availability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32048">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QA-03</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solidFill>
                            <a:schemeClr val="dk1"/>
                          </a:solidFill>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Do not allow unauthorized persons to register a sensor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QA-04</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Only the authorized person can access the home sensors/actuators or access any data generated by them, or any data stored in the system.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QA-05</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latin typeface="Arial" panose="020B0604020202020204" pitchFamily="34" charset="0"/>
                          <a:cs typeface="Arial" panose="020B0604020202020204" pitchFamily="34" charset="0"/>
                        </a:rPr>
                        <a:t>Low</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store sensor values and log all user commands for some period of time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latin typeface="Arial" panose="020B0604020202020204" pitchFamily="34" charset="0"/>
                          <a:cs typeface="Arial" panose="020B0604020202020204" pitchFamily="34" charset="0"/>
                        </a:rPr>
                        <a:t>Reliability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98253">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QA-06</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make it easy for application developers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Extensibility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QA-07</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The system should make it easy to add emerging protocols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Modifiability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8629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Business </a:t>
            </a:r>
            <a:r>
              <a:rPr lang="en-US" altLang="ko-KR" dirty="0" smtClean="0"/>
              <a:t>Constraints</a:t>
            </a:r>
          </a:p>
          <a:p>
            <a:endParaRPr lang="en-US" altLang="ko-KR" dirty="0"/>
          </a:p>
          <a:p>
            <a:endParaRPr lang="en-US" altLang="ko-KR" dirty="0" smtClean="0"/>
          </a:p>
          <a:p>
            <a:endParaRPr lang="en-US" altLang="ko-KR" dirty="0"/>
          </a:p>
          <a:p>
            <a:endParaRPr lang="en-US" altLang="ko-KR" dirty="0" smtClean="0"/>
          </a:p>
          <a:p>
            <a:endParaRPr lang="en-US" altLang="ko-KR" dirty="0" smtClean="0"/>
          </a:p>
          <a:p>
            <a:r>
              <a:rPr lang="en-US" altLang="ko-KR" dirty="0" smtClean="0"/>
              <a:t>Technical </a:t>
            </a:r>
            <a:r>
              <a:rPr lang="en-US" altLang="ko-KR" dirty="0"/>
              <a:t>Constraints</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9</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Architectural </a:t>
            </a:r>
            <a:r>
              <a:rPr lang="en-US" altLang="ko-KR" dirty="0" smtClean="0"/>
              <a:t>Driver</a:t>
            </a:r>
            <a:endParaRPr lang="ko-KR" altLang="en-US" dirty="0"/>
          </a:p>
        </p:txBody>
      </p:sp>
      <p:graphicFrame>
        <p:nvGraphicFramePr>
          <p:cNvPr id="6" name="Shape 160"/>
          <p:cNvGraphicFramePr/>
          <p:nvPr>
            <p:extLst>
              <p:ext uri="{D42A27DB-BD31-4B8C-83A1-F6EECF244321}">
                <p14:modId xmlns:p14="http://schemas.microsoft.com/office/powerpoint/2010/main" val="2914039573"/>
              </p:ext>
            </p:extLst>
          </p:nvPr>
        </p:nvGraphicFramePr>
        <p:xfrm>
          <a:off x="843980" y="1628800"/>
          <a:ext cx="9361040" cy="981075"/>
        </p:xfrm>
        <a:graphic>
          <a:graphicData uri="http://schemas.openxmlformats.org/drawingml/2006/table">
            <a:tbl>
              <a:tblPr>
                <a:noFill/>
              </a:tblPr>
              <a:tblGrid>
                <a:gridCol w="2448272"/>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a:ea typeface="Arial"/>
                          <a:cs typeface="Arial"/>
                          <a:sym typeface="Arial"/>
                        </a:rPr>
                        <a:t>Consideration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400" b="1" i="0" u="none" strike="noStrike" cap="none" baseline="0" dirty="0">
                          <a:solidFill>
                            <a:schemeClr val="dk1"/>
                          </a:solidFill>
                          <a:latin typeface="Arial"/>
                          <a:ea typeface="Arial"/>
                          <a:cs typeface="Arial"/>
                          <a:sym typeface="Arial"/>
                        </a:rPr>
                        <a:t>Description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609600">
                <a:tc>
                  <a:txBody>
                    <a:bodyPr/>
                    <a:lstStyle/>
                    <a:p>
                      <a:pPr marL="0" marR="0" lvl="0" indent="0" algn="ctr"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Schedule limitations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All features of functional requirements list should be implemented by 26</a:t>
                      </a:r>
                      <a:r>
                        <a:rPr lang="ko" sz="1400" b="0" i="0" u="none" strike="noStrike" cap="none" baseline="30000" dirty="0">
                          <a:solidFill>
                            <a:schemeClr val="dk1"/>
                          </a:solidFill>
                          <a:latin typeface="Arial"/>
                          <a:ea typeface="Arial"/>
                          <a:cs typeface="Arial"/>
                          <a:sym typeface="Arial"/>
                        </a:rPr>
                        <a:t>th</a:t>
                      </a:r>
                      <a:r>
                        <a:rPr lang="ko" sz="1400" b="0" i="0" u="none" strike="noStrike" cap="none" baseline="0" dirty="0">
                          <a:solidFill>
                            <a:schemeClr val="dk1"/>
                          </a:solidFill>
                          <a:latin typeface="Arial"/>
                          <a:ea typeface="Arial"/>
                          <a:cs typeface="Arial"/>
                          <a:sym typeface="Arial"/>
                        </a:rPr>
                        <a:t> June. </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7" name="Shape 164"/>
          <p:cNvGraphicFramePr/>
          <p:nvPr>
            <p:extLst>
              <p:ext uri="{D42A27DB-BD31-4B8C-83A1-F6EECF244321}">
                <p14:modId xmlns:p14="http://schemas.microsoft.com/office/powerpoint/2010/main" val="764852197"/>
              </p:ext>
            </p:extLst>
          </p:nvPr>
        </p:nvGraphicFramePr>
        <p:xfrm>
          <a:off x="843632" y="3789040"/>
          <a:ext cx="9361388" cy="2528850"/>
        </p:xfrm>
        <a:graphic>
          <a:graphicData uri="http://schemas.openxmlformats.org/drawingml/2006/table">
            <a:tbl>
              <a:tblPr>
                <a:noFill/>
              </a:tblPr>
              <a:tblGrid>
                <a:gridCol w="2448620"/>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Consideration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600" b="1" i="0" u="none" strike="noStrike" cap="none" baseline="0" dirty="0">
                          <a:solidFill>
                            <a:schemeClr val="dk1"/>
                          </a:solidFill>
                          <a:latin typeface="Arial"/>
                          <a:ea typeface="Arial"/>
                          <a:cs typeface="Arial"/>
                          <a:sym typeface="Arial"/>
                        </a:rPr>
                        <a:t>Description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420675">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Computer language(s)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only permits Java language.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Logistical Issues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should store sensor values and log all user command, and time limitation is up to max. 72 hours.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None/>
                      </a:pPr>
                      <a:r>
                        <a:rPr lang="ko" sz="1500"/>
                        <a:t>Communication</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ko" sz="1500" dirty="0"/>
                        <a:t>CMU Network should be always available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4659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lumMod val="75000"/>
              <a:lumOff val="25000"/>
            </a:schemeClr>
          </a:solidFill>
        </a:ln>
      </a:spPr>
      <a:bodyPr lIns="36000" tIns="36000" rIns="36000" bIns="36000" rtlCol="0" anchor="ctr"/>
      <a:lstStyle>
        <a:defPPr algn="ctr">
          <a:defRPr sz="1200" dirty="0" smtClean="0">
            <a:solidFill>
              <a:schemeClr val="tx1">
                <a:lumMod val="75000"/>
                <a:lumOff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75000"/>
              <a:lumOff val="25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2903</TotalTime>
  <Words>5577</Words>
  <Application>Microsoft Office PowerPoint</Application>
  <PresentationFormat>사용자 지정</PresentationFormat>
  <Paragraphs>1261</Paragraphs>
  <Slides>72</Slides>
  <Notes>25</Notes>
  <HiddenSlides>0</HiddenSlides>
  <MMClips>0</MMClips>
  <ScaleCrop>false</ScaleCrop>
  <HeadingPairs>
    <vt:vector size="4" baseType="variant">
      <vt:variant>
        <vt:lpstr>테마</vt:lpstr>
      </vt:variant>
      <vt:variant>
        <vt:i4>1</vt:i4>
      </vt:variant>
      <vt:variant>
        <vt:lpstr>슬라이드 제목</vt:lpstr>
      </vt:variant>
      <vt:variant>
        <vt:i4>72</vt:i4>
      </vt:variant>
    </vt:vector>
  </HeadingPairs>
  <TitlesOfParts>
    <vt:vector size="73" baseType="lpstr">
      <vt:lpstr>Office 테마</vt:lpstr>
      <vt:lpstr>Architecture of IoT Platform</vt:lpstr>
      <vt:lpstr>Agenda</vt:lpstr>
      <vt:lpstr>Project Context</vt:lpstr>
      <vt:lpstr>Project Context</vt:lpstr>
      <vt:lpstr>Project Context</vt:lpstr>
      <vt:lpstr>Architectural Driver</vt:lpstr>
      <vt:lpstr>Architectural Driver</vt:lpstr>
      <vt:lpstr>Architectural Driver</vt:lpstr>
      <vt:lpstr>Architectural Driver</vt:lpstr>
      <vt:lpstr>System Context</vt:lpstr>
      <vt:lpstr>Architecture Design - Level 1 - Apply Server-Client pattern for loose coupling</vt:lpstr>
      <vt:lpstr>Architecture Design - Level 1 - Responsibility Catalog </vt:lpstr>
      <vt:lpstr>Architecture Design - Level 2 - Apply Layered Architecture Pattern For QA6 </vt:lpstr>
      <vt:lpstr>Architecture Design - Level 2 - Responsibility Catalog </vt:lpstr>
      <vt:lpstr>Architecture Design - Level 3 - Add component and Apply Pipe &amp; Filter pattern for QA3,QA7 </vt:lpstr>
      <vt:lpstr>Architecture Design - Level 3 - Responsibility Catalog </vt:lpstr>
      <vt:lpstr>Architecture Design - Level 3 - Switch to physical perspective</vt:lpstr>
      <vt:lpstr>Architecture Design - Level 4 - Broker Pattern for QA1 </vt:lpstr>
      <vt:lpstr>Architecture Design - Level 4 - Responsibility Catalog </vt:lpstr>
      <vt:lpstr>Architecture Design - Level 5 - for QA4</vt:lpstr>
      <vt:lpstr>Architecture Design - Level 5 - Responsibility Catalog </vt:lpstr>
      <vt:lpstr>Architecture Design - Level 6 - Node &amp; Terminal Decomposition</vt:lpstr>
      <vt:lpstr>Architecture Design - Level 6 - Responsibility Catalog </vt:lpstr>
      <vt:lpstr>Architecture Design - Final dynamic perspective </vt:lpstr>
      <vt:lpstr>Architecture Design - Final physical perspective </vt:lpstr>
      <vt:lpstr>Architecture Design - Final static perspective </vt:lpstr>
      <vt:lpstr>PowerPoint 프레젠테이션</vt:lpstr>
      <vt:lpstr>Detail Design </vt:lpstr>
      <vt:lpstr>Detail Design - IoT Service</vt:lpstr>
      <vt:lpstr>Detail Design - IoT Service(Responsibility Catalog)  #1</vt:lpstr>
      <vt:lpstr>Detail Design - IoT Service(Responsibility Catalog)  #2</vt:lpstr>
      <vt:lpstr>Detail Design - Terminal</vt:lpstr>
      <vt:lpstr>Detail Design - Terminal(Responsibility Catalog)</vt:lpstr>
      <vt:lpstr>Detail Design - Node</vt:lpstr>
      <vt:lpstr>Detail Design - Node(Responsibility Catalog)</vt:lpstr>
      <vt:lpstr>Detail Design – Sequence diagram</vt:lpstr>
      <vt:lpstr>Detail Design - Protocol</vt:lpstr>
      <vt:lpstr>Detail Design - Protocol</vt:lpstr>
      <vt:lpstr>Detail Design - Protocol</vt:lpstr>
      <vt:lpstr>Detail Design – Mata data</vt:lpstr>
      <vt:lpstr>Detail Design – Mata data</vt:lpstr>
      <vt:lpstr>Detail Design – Mata data</vt:lpstr>
      <vt:lpstr>Detail Design – Alarm status</vt:lpstr>
      <vt:lpstr>Detail Design – Alarm status</vt:lpstr>
      <vt:lpstr>Test</vt:lpstr>
      <vt:lpstr>Project plan &amp; Time log</vt:lpstr>
      <vt:lpstr>Project plan &amp; Time log</vt:lpstr>
      <vt:lpstr>Project plan &amp; Time log</vt:lpstr>
      <vt:lpstr>Future plan</vt:lpstr>
      <vt:lpstr>Lessons &amp; Learned</vt:lpstr>
      <vt:lpstr>PowerPoint 프레젠테이션</vt:lpstr>
      <vt:lpstr>Appendix</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PowerPoint 프레젠테이션</vt:lpstr>
      <vt:lpstr>The views – Decomposition #1</vt:lpstr>
      <vt:lpstr>The views - Switch to physical perspective</vt:lpstr>
      <vt:lpstr>The views – Decomposition #2</vt:lpstr>
      <vt:lpstr>The views – Decomposition #3</vt:lpstr>
      <vt:lpstr>The views – Decomposition #4</vt:lpstr>
      <vt:lpstr>The views – Decomposition #5</vt:lpstr>
      <vt:lpstr>The views – Node decomposition</vt:lpstr>
      <vt:lpstr>The views – Terminal decomposition</vt:lpstr>
      <vt:lpstr>The views – Terminal decomposition</vt:lpstr>
      <vt:lpstr>The views</vt:lpstr>
      <vt:lpstr>The views – switch to physical</vt:lpstr>
      <vt:lpstr>The views – switch to static 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User</cp:lastModifiedBy>
  <cp:revision>153</cp:revision>
  <dcterms:created xsi:type="dcterms:W3CDTF">2015-05-20T02:13:37Z</dcterms:created>
  <dcterms:modified xsi:type="dcterms:W3CDTF">2015-06-25T00:53:09Z</dcterms:modified>
</cp:coreProperties>
</file>