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omments/comment1.xml" ContentType="application/vnd.openxmlformats-officedocument.presentationml.comment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omments/comment2.xml" ContentType="application/vnd.openxmlformats-officedocument.presentationml.comment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3"/>
  </p:notesMasterIdLst>
  <p:sldIdLst>
    <p:sldId id="256" r:id="rId2"/>
    <p:sldId id="265" r:id="rId3"/>
    <p:sldId id="266" r:id="rId4"/>
    <p:sldId id="267" r:id="rId5"/>
    <p:sldId id="268" r:id="rId6"/>
    <p:sldId id="269" r:id="rId7"/>
    <p:sldId id="270" r:id="rId8"/>
    <p:sldId id="271" r:id="rId9"/>
    <p:sldId id="280" r:id="rId10"/>
    <p:sldId id="281" r:id="rId11"/>
    <p:sldId id="335" r:id="rId12"/>
    <p:sldId id="336" r:id="rId13"/>
    <p:sldId id="337" r:id="rId14"/>
    <p:sldId id="338" r:id="rId15"/>
    <p:sldId id="339" r:id="rId16"/>
    <p:sldId id="340" r:id="rId17"/>
    <p:sldId id="341" r:id="rId18"/>
    <p:sldId id="342" r:id="rId19"/>
    <p:sldId id="343" r:id="rId20"/>
    <p:sldId id="344" r:id="rId21"/>
    <p:sldId id="345" r:id="rId22"/>
    <p:sldId id="346" r:id="rId23"/>
    <p:sldId id="347" r:id="rId24"/>
    <p:sldId id="348" r:id="rId25"/>
    <p:sldId id="349" r:id="rId26"/>
    <p:sldId id="350" r:id="rId27"/>
    <p:sldId id="351" r:id="rId28"/>
    <p:sldId id="352" r:id="rId29"/>
    <p:sldId id="353" r:id="rId30"/>
    <p:sldId id="354" r:id="rId31"/>
    <p:sldId id="355" r:id="rId32"/>
    <p:sldId id="356" r:id="rId33"/>
    <p:sldId id="357" r:id="rId34"/>
    <p:sldId id="358" r:id="rId35"/>
    <p:sldId id="359" r:id="rId36"/>
    <p:sldId id="300" r:id="rId37"/>
    <p:sldId id="283" r:id="rId38"/>
    <p:sldId id="295" r:id="rId39"/>
    <p:sldId id="302" r:id="rId40"/>
    <p:sldId id="284" r:id="rId41"/>
    <p:sldId id="292" r:id="rId42"/>
    <p:sldId id="286" r:id="rId43"/>
    <p:sldId id="301" r:id="rId44"/>
    <p:sldId id="287" r:id="rId45"/>
    <p:sldId id="305" r:id="rId46"/>
    <p:sldId id="306" r:id="rId47"/>
    <p:sldId id="307" r:id="rId48"/>
    <p:sldId id="308" r:id="rId49"/>
    <p:sldId id="309" r:id="rId50"/>
    <p:sldId id="310" r:id="rId51"/>
    <p:sldId id="311" r:id="rId52"/>
    <p:sldId id="366" r:id="rId53"/>
    <p:sldId id="362" r:id="rId54"/>
    <p:sldId id="363" r:id="rId55"/>
    <p:sldId id="367" r:id="rId56"/>
    <p:sldId id="364" r:id="rId57"/>
    <p:sldId id="365" r:id="rId58"/>
    <p:sldId id="360" r:id="rId59"/>
    <p:sldId id="361" r:id="rId60"/>
    <p:sldId id="333" r:id="rId61"/>
    <p:sldId id="334" r:id="rId62"/>
    <p:sldId id="322" r:id="rId63"/>
    <p:sldId id="323" r:id="rId64"/>
    <p:sldId id="324" r:id="rId65"/>
    <p:sldId id="325" r:id="rId66"/>
    <p:sldId id="326" r:id="rId67"/>
    <p:sldId id="327" r:id="rId68"/>
    <p:sldId id="328" r:id="rId69"/>
    <p:sldId id="329" r:id="rId70"/>
    <p:sldId id="330" r:id="rId71"/>
    <p:sldId id="331" r:id="rId72"/>
  </p:sldIdLst>
  <p:sldSz cx="11049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wapan Pati" initials="" lastIdx="1" clrIdx="0"/>
  <p:cmAuthor id="1" name="Jinsuk Oh" initials="" lastIdx="2" clrIdx="1"/>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186" autoAdjust="0"/>
  </p:normalViewPr>
  <p:slideViewPr>
    <p:cSldViewPr>
      <p:cViewPr>
        <p:scale>
          <a:sx n="75" d="100"/>
          <a:sy n="75" d="100"/>
        </p:scale>
        <p:origin x="-1284" y="-240"/>
      </p:cViewPr>
      <p:guideLst>
        <p:guide orient="horz" pos="2160"/>
        <p:guide pos="348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notesMaster" Target="notesMasters/notesMaster1.xml"/><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charts/_rels/chart1.xml.rels><?xml version="1.0" encoding="UTF-8" standalone="yes"?>
<Relationships xmlns="http://schemas.openxmlformats.org/package/2006/relationships"><Relationship Id="rId1" Type="http://schemas.openxmlformats.org/officeDocument/2006/relationships/oleObject" Target="file:///D:\Architect\project\IoT%20project%20plan%20-%20team5.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D:\Architect\project\IoT%20project%20plan%20-%20team5.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D:\Architect\project\IoT%20project%20plan%20-%20team5.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ofPieChart>
        <c:ofPieType val="bar"/>
        <c:varyColors val="1"/>
        <c:ser>
          <c:idx val="0"/>
          <c:order val="0"/>
          <c:dPt>
            <c:idx val="1"/>
            <c:bubble3D val="0"/>
            <c:spPr>
              <a:solidFill>
                <a:schemeClr val="accent6">
                  <a:lumMod val="75000"/>
                </a:schemeClr>
              </a:solidFill>
            </c:spPr>
          </c:dPt>
          <c:dPt>
            <c:idx val="2"/>
            <c:bubble3D val="0"/>
            <c:spPr>
              <a:solidFill>
                <a:srgbClr val="00B050"/>
              </a:solidFill>
            </c:spPr>
          </c:dPt>
          <c:dPt>
            <c:idx val="6"/>
            <c:bubble3D val="0"/>
            <c:spPr>
              <a:solidFill>
                <a:schemeClr val="accent3"/>
              </a:solidFill>
            </c:spPr>
          </c:dPt>
          <c:dLbls>
            <c:dLbl>
              <c:idx val="0"/>
              <c:layout>
                <c:manualLayout>
                  <c:x val="0.10173737373737374"/>
                  <c:y val="-5.6224039956170528E-2"/>
                </c:manualLayout>
              </c:layout>
              <c:tx>
                <c:rich>
                  <a:bodyPr/>
                  <a:lstStyle/>
                  <a:p>
                    <a:r>
                      <a:rPr lang="en-US" altLang="en-US" sz="1200"/>
                      <a:t>Develop</a:t>
                    </a:r>
                  </a:p>
                  <a:p>
                    <a:r>
                      <a:rPr lang="en-US" altLang="en-US" sz="1200"/>
                      <a:t>24%</a:t>
                    </a:r>
                    <a:endParaRPr lang="en-US" altLang="ko-KR" sz="1200"/>
                  </a:p>
                </c:rich>
              </c:tx>
              <c:showLegendKey val="0"/>
              <c:showVal val="0"/>
              <c:showCatName val="0"/>
              <c:showSerName val="0"/>
              <c:showPercent val="1"/>
              <c:showBubbleSize val="0"/>
            </c:dLbl>
            <c:dLbl>
              <c:idx val="1"/>
              <c:layout>
                <c:manualLayout>
                  <c:x val="7.511598928921763E-2"/>
                  <c:y val="0.11538703293156316"/>
                </c:manualLayout>
              </c:layout>
              <c:tx>
                <c:rich>
                  <a:bodyPr/>
                  <a:lstStyle/>
                  <a:p>
                    <a:r>
                      <a:rPr lang="en-US" altLang="en-US" sz="1200"/>
                      <a:t>Test</a:t>
                    </a:r>
                  </a:p>
                  <a:p>
                    <a:r>
                      <a:rPr lang="en-US" altLang="en-US" sz="1200"/>
                      <a:t>9%</a:t>
                    </a:r>
                    <a:endParaRPr lang="en-US" altLang="ko-KR" sz="1200"/>
                  </a:p>
                </c:rich>
              </c:tx>
              <c:showLegendKey val="0"/>
              <c:showVal val="0"/>
              <c:showCatName val="0"/>
              <c:showSerName val="0"/>
              <c:showPercent val="1"/>
              <c:showBubbleSize val="0"/>
            </c:dLbl>
            <c:dLbl>
              <c:idx val="6"/>
              <c:layout>
                <c:manualLayout>
                  <c:x val="-0.1753984994299955"/>
                  <c:y val="6.3756593532604544E-3"/>
                </c:manualLayout>
              </c:layout>
              <c:tx>
                <c:rich>
                  <a:bodyPr/>
                  <a:lstStyle/>
                  <a:p>
                    <a:r>
                      <a:rPr lang="en-US" altLang="en-US" sz="1200"/>
                      <a:t>Architect</a:t>
                    </a:r>
                  </a:p>
                  <a:p>
                    <a:r>
                      <a:rPr lang="en-US" altLang="en-US" sz="1200"/>
                      <a:t>67%</a:t>
                    </a:r>
                    <a:endParaRPr lang="en-US" altLang="ko-KR" sz="1200"/>
                  </a:p>
                </c:rich>
              </c:tx>
              <c:showLegendKey val="0"/>
              <c:showVal val="0"/>
              <c:showCatName val="0"/>
              <c:showSerName val="0"/>
              <c:showPercent val="1"/>
              <c:showBubbleSize val="0"/>
            </c:dLbl>
            <c:txPr>
              <a:bodyPr/>
              <a:lstStyle/>
              <a:p>
                <a:pPr>
                  <a:defRPr sz="1200"/>
                </a:pPr>
                <a:endParaRPr lang="ko-KR"/>
              </a:p>
            </c:txPr>
            <c:showLegendKey val="0"/>
            <c:showVal val="0"/>
            <c:showCatName val="0"/>
            <c:showSerName val="0"/>
            <c:showPercent val="1"/>
            <c:showBubbleSize val="0"/>
            <c:showLeaderLines val="1"/>
          </c:dLbls>
          <c:cat>
            <c:strRef>
              <c:f>graph!$D$20:$D$25</c:f>
              <c:strCache>
                <c:ptCount val="6"/>
                <c:pt idx="0">
                  <c:v>Development</c:v>
                </c:pt>
                <c:pt idx="1">
                  <c:v>Test</c:v>
                </c:pt>
                <c:pt idx="2">
                  <c:v>Planing</c:v>
                </c:pt>
                <c:pt idx="3">
                  <c:v>Analysis</c:v>
                </c:pt>
                <c:pt idx="4">
                  <c:v>Design</c:v>
                </c:pt>
                <c:pt idx="5">
                  <c:v>Prototype</c:v>
                </c:pt>
              </c:strCache>
            </c:strRef>
          </c:cat>
          <c:val>
            <c:numRef>
              <c:f>graph!$F$20:$F$25</c:f>
              <c:numCache>
                <c:formatCode>General</c:formatCode>
                <c:ptCount val="6"/>
                <c:pt idx="0">
                  <c:v>180</c:v>
                </c:pt>
                <c:pt idx="1">
                  <c:v>66</c:v>
                </c:pt>
                <c:pt idx="2">
                  <c:v>40</c:v>
                </c:pt>
                <c:pt idx="3">
                  <c:v>147</c:v>
                </c:pt>
                <c:pt idx="4">
                  <c:v>264</c:v>
                </c:pt>
                <c:pt idx="5">
                  <c:v>69</c:v>
                </c:pt>
              </c:numCache>
            </c:numRef>
          </c:val>
        </c:ser>
        <c:dLbls>
          <c:showLegendKey val="0"/>
          <c:showVal val="0"/>
          <c:showCatName val="0"/>
          <c:showSerName val="0"/>
          <c:showPercent val="0"/>
          <c:showBubbleSize val="0"/>
          <c:showLeaderLines val="1"/>
        </c:dLbls>
        <c:gapWidth val="100"/>
        <c:splitType val="pos"/>
        <c:splitPos val="4"/>
        <c:secondPieSize val="75"/>
        <c:serLines/>
      </c:ofPieChart>
    </c:plotArea>
    <c:legend>
      <c:legendPos val="r"/>
      <c:legendEntry>
        <c:idx val="0"/>
        <c:delete val="1"/>
      </c:legendEntry>
      <c:legendEntry>
        <c:idx val="1"/>
        <c:delete val="1"/>
      </c:legendEntry>
      <c:layout/>
      <c:overlay val="0"/>
      <c:txPr>
        <a:bodyPr/>
        <a:lstStyle/>
        <a:p>
          <a:pPr rtl="0">
            <a:defRPr sz="1200"/>
          </a:pPr>
          <a:endParaRPr lang="ko-KR"/>
        </a:p>
      </c:txPr>
    </c:legend>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v>Planed time</c:v>
          </c:tx>
          <c:invertIfNegative val="0"/>
          <c:cat>
            <c:strRef>
              <c:f>graph!$C$5:$C$11</c:f>
              <c:strCache>
                <c:ptCount val="7"/>
                <c:pt idx="0">
                  <c:v>Planing</c:v>
                </c:pt>
                <c:pt idx="1">
                  <c:v>Analysis</c:v>
                </c:pt>
                <c:pt idx="2">
                  <c:v>Design</c:v>
                </c:pt>
                <c:pt idx="3">
                  <c:v>Experience</c:v>
                </c:pt>
                <c:pt idx="4">
                  <c:v>Detail design</c:v>
                </c:pt>
                <c:pt idx="5">
                  <c:v>Implement</c:v>
                </c:pt>
                <c:pt idx="6">
                  <c:v>Test</c:v>
                </c:pt>
              </c:strCache>
            </c:strRef>
          </c:cat>
          <c:val>
            <c:numRef>
              <c:f>graph!$D$5:$D$11</c:f>
              <c:numCache>
                <c:formatCode>General</c:formatCode>
                <c:ptCount val="7"/>
                <c:pt idx="0">
                  <c:v>33</c:v>
                </c:pt>
                <c:pt idx="1">
                  <c:v>141</c:v>
                </c:pt>
                <c:pt idx="2">
                  <c:v>128</c:v>
                </c:pt>
                <c:pt idx="3">
                  <c:v>54</c:v>
                </c:pt>
                <c:pt idx="4">
                  <c:v>85</c:v>
                </c:pt>
                <c:pt idx="5">
                  <c:v>96</c:v>
                </c:pt>
                <c:pt idx="6">
                  <c:v>135</c:v>
                </c:pt>
              </c:numCache>
            </c:numRef>
          </c:val>
        </c:ser>
        <c:ser>
          <c:idx val="1"/>
          <c:order val="1"/>
          <c:tx>
            <c:v>Actual time</c:v>
          </c:tx>
          <c:invertIfNegative val="0"/>
          <c:cat>
            <c:strRef>
              <c:f>graph!$C$5:$C$11</c:f>
              <c:strCache>
                <c:ptCount val="7"/>
                <c:pt idx="0">
                  <c:v>Planing</c:v>
                </c:pt>
                <c:pt idx="1">
                  <c:v>Analysis</c:v>
                </c:pt>
                <c:pt idx="2">
                  <c:v>Design</c:v>
                </c:pt>
                <c:pt idx="3">
                  <c:v>Experience</c:v>
                </c:pt>
                <c:pt idx="4">
                  <c:v>Detail design</c:v>
                </c:pt>
                <c:pt idx="5">
                  <c:v>Implement</c:v>
                </c:pt>
                <c:pt idx="6">
                  <c:v>Test</c:v>
                </c:pt>
              </c:strCache>
            </c:strRef>
          </c:cat>
          <c:val>
            <c:numRef>
              <c:f>graph!$E$5:$E$11</c:f>
              <c:numCache>
                <c:formatCode>General</c:formatCode>
                <c:ptCount val="7"/>
                <c:pt idx="0">
                  <c:v>40</c:v>
                </c:pt>
                <c:pt idx="1">
                  <c:v>147</c:v>
                </c:pt>
                <c:pt idx="2">
                  <c:v>264</c:v>
                </c:pt>
                <c:pt idx="3">
                  <c:v>69</c:v>
                </c:pt>
                <c:pt idx="4">
                  <c:v>82</c:v>
                </c:pt>
                <c:pt idx="5">
                  <c:v>98</c:v>
                </c:pt>
                <c:pt idx="6">
                  <c:v>66</c:v>
                </c:pt>
              </c:numCache>
            </c:numRef>
          </c:val>
        </c:ser>
        <c:dLbls>
          <c:showLegendKey val="0"/>
          <c:showVal val="0"/>
          <c:showCatName val="0"/>
          <c:showSerName val="0"/>
          <c:showPercent val="0"/>
          <c:showBubbleSize val="0"/>
        </c:dLbls>
        <c:gapWidth val="150"/>
        <c:axId val="81167104"/>
        <c:axId val="81168640"/>
      </c:barChart>
      <c:catAx>
        <c:axId val="81167104"/>
        <c:scaling>
          <c:orientation val="minMax"/>
        </c:scaling>
        <c:delete val="0"/>
        <c:axPos val="b"/>
        <c:majorTickMark val="out"/>
        <c:minorTickMark val="none"/>
        <c:tickLblPos val="nextTo"/>
        <c:crossAx val="81168640"/>
        <c:crosses val="autoZero"/>
        <c:auto val="1"/>
        <c:lblAlgn val="ctr"/>
        <c:lblOffset val="100"/>
        <c:noMultiLvlLbl val="0"/>
      </c:catAx>
      <c:valAx>
        <c:axId val="81168640"/>
        <c:scaling>
          <c:orientation val="minMax"/>
        </c:scaling>
        <c:delete val="0"/>
        <c:axPos val="l"/>
        <c:majorGridlines/>
        <c:numFmt formatCode="General" sourceLinked="1"/>
        <c:majorTickMark val="out"/>
        <c:minorTickMark val="none"/>
        <c:tickLblPos val="nextTo"/>
        <c:crossAx val="81167104"/>
        <c:crosses val="autoZero"/>
        <c:crossBetween val="between"/>
      </c:valAx>
    </c:plotArea>
    <c:legend>
      <c:legendPos val="r"/>
      <c:layout/>
      <c:overlay val="0"/>
    </c:legend>
    <c:plotVisOnly val="1"/>
    <c:dispBlanksAs val="gap"/>
    <c:showDLblsOverMax val="0"/>
  </c:chart>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ofPieChart>
        <c:ofPieType val="bar"/>
        <c:varyColors val="1"/>
        <c:ser>
          <c:idx val="0"/>
          <c:order val="0"/>
          <c:dPt>
            <c:idx val="2"/>
            <c:bubble3D val="0"/>
            <c:spPr>
              <a:solidFill>
                <a:srgbClr val="00B050"/>
              </a:solidFill>
            </c:spPr>
          </c:dPt>
          <c:dPt>
            <c:idx val="6"/>
            <c:bubble3D val="0"/>
            <c:spPr>
              <a:solidFill>
                <a:schemeClr val="accent3"/>
              </a:solidFill>
            </c:spPr>
          </c:dPt>
          <c:dLbls>
            <c:dLbl>
              <c:idx val="0"/>
              <c:layout>
                <c:manualLayout>
                  <c:x val="0.10730115993565323"/>
                  <c:y val="-0.14882736432139532"/>
                </c:manualLayout>
              </c:layout>
              <c:tx>
                <c:rich>
                  <a:bodyPr/>
                  <a:lstStyle/>
                  <a:p>
                    <a:pPr>
                      <a:defRPr sz="1200"/>
                    </a:pPr>
                    <a:r>
                      <a:rPr lang="en-US" altLang="ko-KR" sz="1200"/>
                      <a:t>Develop</a:t>
                    </a:r>
                  </a:p>
                  <a:p>
                    <a:pPr>
                      <a:defRPr sz="1200"/>
                    </a:pPr>
                    <a:r>
                      <a:rPr lang="en-US" altLang="ko-KR" sz="1200"/>
                      <a:t>27%</a:t>
                    </a:r>
                  </a:p>
                </c:rich>
              </c:tx>
              <c:spPr/>
              <c:showLegendKey val="0"/>
              <c:showVal val="0"/>
              <c:showCatName val="0"/>
              <c:showSerName val="0"/>
              <c:showPercent val="1"/>
              <c:showBubbleSize val="0"/>
            </c:dLbl>
            <c:dLbl>
              <c:idx val="1"/>
              <c:layout>
                <c:manualLayout>
                  <c:x val="8.0583354500042337E-2"/>
                  <c:y val="0.16207001006594607"/>
                </c:manualLayout>
              </c:layout>
              <c:tx>
                <c:rich>
                  <a:bodyPr/>
                  <a:lstStyle/>
                  <a:p>
                    <a:r>
                      <a:rPr lang="en-US" altLang="ko-KR" sz="1200"/>
                      <a:t>Test</a:t>
                    </a:r>
                  </a:p>
                  <a:p>
                    <a:r>
                      <a:rPr lang="en-US" altLang="ko-KR" sz="1200"/>
                      <a:t>20%</a:t>
                    </a:r>
                  </a:p>
                </c:rich>
              </c:tx>
              <c:showLegendKey val="0"/>
              <c:showVal val="0"/>
              <c:showCatName val="0"/>
              <c:showSerName val="0"/>
              <c:showPercent val="1"/>
              <c:showBubbleSize val="0"/>
            </c:dLbl>
            <c:dLbl>
              <c:idx val="6"/>
              <c:layout>
                <c:manualLayout>
                  <c:x val="-0.16203703452731058"/>
                  <c:y val="1.0545948637449258E-2"/>
                </c:manualLayout>
              </c:layout>
              <c:tx>
                <c:rich>
                  <a:bodyPr/>
                  <a:lstStyle/>
                  <a:p>
                    <a:r>
                      <a:rPr lang="en-US" altLang="en-US" sz="1200"/>
                      <a:t>Architect</a:t>
                    </a:r>
                  </a:p>
                  <a:p>
                    <a:r>
                      <a:rPr lang="en-US" altLang="en-US" sz="1200"/>
                      <a:t>53%</a:t>
                    </a:r>
                  </a:p>
                </c:rich>
              </c:tx>
              <c:showLegendKey val="0"/>
              <c:showVal val="1"/>
              <c:showCatName val="0"/>
              <c:showSerName val="0"/>
              <c:showPercent val="1"/>
              <c:showBubbleSize val="0"/>
            </c:dLbl>
            <c:showLegendKey val="0"/>
            <c:showVal val="0"/>
            <c:showCatName val="0"/>
            <c:showSerName val="0"/>
            <c:showPercent val="1"/>
            <c:showBubbleSize val="0"/>
            <c:showLeaderLines val="1"/>
          </c:dLbls>
          <c:cat>
            <c:strRef>
              <c:f>graph!$D$20:$D$25</c:f>
              <c:strCache>
                <c:ptCount val="6"/>
                <c:pt idx="0">
                  <c:v>Development</c:v>
                </c:pt>
                <c:pt idx="1">
                  <c:v>Test</c:v>
                </c:pt>
                <c:pt idx="2">
                  <c:v>Planing</c:v>
                </c:pt>
                <c:pt idx="3">
                  <c:v>Analysis</c:v>
                </c:pt>
                <c:pt idx="4">
                  <c:v>Design</c:v>
                </c:pt>
                <c:pt idx="5">
                  <c:v>Prototype</c:v>
                </c:pt>
              </c:strCache>
            </c:strRef>
          </c:cat>
          <c:val>
            <c:numRef>
              <c:f>graph!$E$20:$E$25</c:f>
              <c:numCache>
                <c:formatCode>General</c:formatCode>
                <c:ptCount val="6"/>
                <c:pt idx="0">
                  <c:v>181</c:v>
                </c:pt>
                <c:pt idx="1">
                  <c:v>135</c:v>
                </c:pt>
                <c:pt idx="2">
                  <c:v>33</c:v>
                </c:pt>
                <c:pt idx="3">
                  <c:v>141</c:v>
                </c:pt>
                <c:pt idx="4">
                  <c:v>128</c:v>
                </c:pt>
                <c:pt idx="5">
                  <c:v>54</c:v>
                </c:pt>
              </c:numCache>
            </c:numRef>
          </c:val>
        </c:ser>
        <c:dLbls>
          <c:showLegendKey val="0"/>
          <c:showVal val="0"/>
          <c:showCatName val="0"/>
          <c:showSerName val="0"/>
          <c:showPercent val="0"/>
          <c:showBubbleSize val="0"/>
          <c:showLeaderLines val="1"/>
        </c:dLbls>
        <c:gapWidth val="100"/>
        <c:splitType val="pos"/>
        <c:splitPos val="4"/>
        <c:secondPieSize val="75"/>
        <c:serLines/>
      </c:ofPieChart>
    </c:plotArea>
    <c:legend>
      <c:legendPos val="r"/>
      <c:legendEntry>
        <c:idx val="0"/>
        <c:delete val="1"/>
      </c:legendEntry>
      <c:legendEntry>
        <c:idx val="1"/>
        <c:delete val="1"/>
      </c:legendEntry>
      <c:layout>
        <c:manualLayout>
          <c:xMode val="edge"/>
          <c:yMode val="edge"/>
          <c:x val="0.8161177443181048"/>
          <c:y val="0.29281278746909045"/>
          <c:w val="0.15599568126273372"/>
          <c:h val="0.35161489058240708"/>
        </c:manualLayout>
      </c:layout>
      <c:overlay val="0"/>
      <c:txPr>
        <a:bodyPr/>
        <a:lstStyle/>
        <a:p>
          <a:pPr>
            <a:defRPr sz="1200"/>
          </a:pPr>
          <a:endParaRPr lang="ko-KR"/>
        </a:p>
      </c:txPr>
    </c:legend>
    <c:plotVisOnly val="1"/>
    <c:dispBlanksAs val="gap"/>
    <c:showDLblsOverMax val="0"/>
  </c:chart>
  <c:externalData r:id="rId1">
    <c:autoUpdate val="0"/>
  </c:externalData>
</c:chartSpace>
</file>

<file path=ppt/comments/comment1.xml><?xml version="1.0" encoding="utf-8"?>
<p:cmLst xmlns:a="http://schemas.openxmlformats.org/drawingml/2006/main" xmlns:r="http://schemas.openxmlformats.org/officeDocument/2006/relationships" xmlns:p="http://schemas.openxmlformats.org/presentationml/2006/main">
  <p:cm authorId="0" idx="1">
    <p:pos x="6000" y="0"/>
    <p:text>we are not able to find the rationale of dynamic prospective as our decomposition done considering Extensibility (QA6)
We need to know what is the structure for Dynamic View</p:text>
  </p:cm>
</p:cmLst>
</file>

<file path=ppt/comments/comment2.xml><?xml version="1.0" encoding="utf-8"?>
<p:cmLst xmlns:a="http://schemas.openxmlformats.org/drawingml/2006/main" xmlns:r="http://schemas.openxmlformats.org/officeDocument/2006/relationships" xmlns:p="http://schemas.openxmlformats.org/presentationml/2006/main">
  <p:cm authorId="1" idx="1">
    <p:pos x="6000" y="0"/>
    <p:text>Shared data pattern
- need more decomposition5</p:text>
  </p:cm>
  <p:cm authorId="1" idx="2">
    <p:pos x="6000" y="100"/>
    <p:text>additional rationale required
Broker pattern: hide locale of service
Pub-Sub: manage the node and terminal</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45DDCA8-67DB-4228-B125-3018ED02C1D4}" type="datetimeFigureOut">
              <a:rPr lang="ko-KR" altLang="en-US" smtClean="0"/>
              <a:t>2015-06-25</a:t>
            </a:fld>
            <a:endParaRPr lang="ko-KR" altLang="en-US"/>
          </a:p>
        </p:txBody>
      </p:sp>
      <p:sp>
        <p:nvSpPr>
          <p:cNvPr id="4" name="슬라이드 이미지 개체 틀 3"/>
          <p:cNvSpPr>
            <a:spLocks noGrp="1" noRot="1" noChangeAspect="1"/>
          </p:cNvSpPr>
          <p:nvPr>
            <p:ph type="sldImg" idx="2"/>
          </p:nvPr>
        </p:nvSpPr>
        <p:spPr>
          <a:xfrm>
            <a:off x="666750" y="685800"/>
            <a:ext cx="5524500" cy="34290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6" name="바닥글 개체 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D734E59-0F50-4142-9680-A343DA93F5E6}" type="slidenum">
              <a:rPr lang="ko-KR" altLang="en-US" smtClean="0"/>
              <a:t>‹#›</a:t>
            </a:fld>
            <a:endParaRPr lang="ko-KR" altLang="en-US"/>
          </a:p>
        </p:txBody>
      </p:sp>
    </p:spTree>
    <p:extLst>
      <p:ext uri="{BB962C8B-B14F-4D97-AF65-F5344CB8AC3E}">
        <p14:creationId xmlns:p14="http://schemas.microsoft.com/office/powerpoint/2010/main" val="3814401976"/>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Shape 93"/>
          <p:cNvSpPr>
            <a:spLocks noGrp="1" noRot="1" noChangeAspect="1"/>
          </p:cNvSpPr>
          <p:nvPr>
            <p:ph type="sldImg" idx="2"/>
          </p:nvPr>
        </p:nvSpPr>
        <p:spPr>
          <a:xfrm>
            <a:off x="926656" y="686421"/>
            <a:ext cx="5004900" cy="34278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94" name="Shape 94"/>
          <p:cNvSpPr txBox="1">
            <a:spLocks noGrp="1"/>
          </p:cNvSpPr>
          <p:nvPr>
            <p:ph type="body" idx="1"/>
          </p:nvPr>
        </p:nvSpPr>
        <p:spPr>
          <a:xfrm>
            <a:off x="686119" y="4343441"/>
            <a:ext cx="5485500" cy="4114199"/>
          </a:xfrm>
          <a:prstGeom prst="rect">
            <a:avLst/>
          </a:prstGeom>
        </p:spPr>
        <p:txBody>
          <a:bodyPr lIns="91425" tIns="91425" rIns="91425" bIns="91425" anchor="ctr" anchorCtr="0">
            <a:noAutofit/>
          </a:bodyPr>
          <a:lstStyle/>
          <a:p>
            <a:pPr lvl="0" rtl="0">
              <a:spcBef>
                <a:spcPts val="0"/>
              </a:spcBef>
              <a:buNone/>
            </a:pPr>
            <a:endParaRPr/>
          </a:p>
          <a:p>
            <a:pPr marL="393700" lvl="0" indent="-266700" rtl="0">
              <a:lnSpc>
                <a:spcPct val="115000"/>
              </a:lnSpc>
              <a:spcBef>
                <a:spcPts val="0"/>
              </a:spcBef>
              <a:buClr>
                <a:schemeClr val="dk1"/>
              </a:buClr>
              <a:buSzPct val="100000"/>
              <a:buFont typeface="Arial"/>
              <a:buChar char="●"/>
            </a:pPr>
            <a:r>
              <a:rPr lang="ko" sz="1200" b="1">
                <a:solidFill>
                  <a:schemeClr val="dk1"/>
                </a:solidFill>
                <a:latin typeface="Malgun Gothic"/>
                <a:ea typeface="Malgun Gothic"/>
                <a:cs typeface="Malgun Gothic"/>
                <a:sym typeface="Malgun Gothic"/>
              </a:rPr>
              <a:t>Rationale </a:t>
            </a:r>
            <a:r>
              <a:rPr lang="ko" sz="1200">
                <a:solidFill>
                  <a:schemeClr val="dk1"/>
                </a:solidFill>
                <a:latin typeface="Malgun Gothic"/>
                <a:ea typeface="Malgun Gothic"/>
                <a:cs typeface="Malgun Gothic"/>
                <a:sym typeface="Malgun Gothic"/>
              </a:rPr>
              <a:t>: </a:t>
            </a:r>
            <a:r>
              <a:rPr lang="ko" sz="1200" b="1">
                <a:solidFill>
                  <a:srgbClr val="FF0000"/>
                </a:solidFill>
                <a:latin typeface="Malgun Gothic"/>
                <a:ea typeface="Malgun Gothic"/>
                <a:cs typeface="Malgun Gothic"/>
                <a:sym typeface="Malgun Gothic"/>
              </a:rPr>
              <a:t>SRP(Single Responsibility Principle)</a:t>
            </a:r>
            <a:r>
              <a:rPr lang="ko" sz="1200">
                <a:solidFill>
                  <a:schemeClr val="dk1"/>
                </a:solidFill>
                <a:latin typeface="Malgun Gothic"/>
                <a:ea typeface="Malgun Gothic"/>
                <a:cs typeface="Malgun Gothic"/>
                <a:sym typeface="Malgun Gothic"/>
              </a:rPr>
              <a:t>을 고려하여 Element를 IoT Service, Node and Terminal로 나누어 Element간의 loose coupling되도록 설계하고, Element간의 상호 작용 시에도 coupling을 줄이기 위하여 message를 통하여 상호 작용하는 방법으로 설계하기 위하여 Server-Client Pattern의 주요 message exchange pattern(MEP)인 request-response pattern과 one-way pattern을 alternatives 검토하였음.</a:t>
            </a:r>
          </a:p>
          <a:p>
            <a:pPr marL="393700" lvl="0" indent="-266700" rtl="0">
              <a:lnSpc>
                <a:spcPct val="115000"/>
              </a:lnSpc>
              <a:spcBef>
                <a:spcPts val="0"/>
              </a:spcBef>
              <a:buClr>
                <a:schemeClr val="dk1"/>
              </a:buClr>
              <a:buSzPct val="100000"/>
              <a:buFont typeface="Arial"/>
              <a:buChar char="●"/>
            </a:pPr>
            <a:r>
              <a:rPr lang="ko" sz="1200">
                <a:solidFill>
                  <a:schemeClr val="dk1"/>
                </a:solidFill>
                <a:latin typeface="Malgun Gothic"/>
                <a:ea typeface="Malgun Gothic"/>
                <a:cs typeface="Malgun Gothic"/>
                <a:sym typeface="Malgun Gothic"/>
              </a:rPr>
              <a:t>Iot Service, Node and Terminal 사이에는 service request와 requested service 수행 및 그에 대한 response가 Requirements이므로 one-way pattern보다는 request-response pattern을 적용하여 IoT Service와 Node/Terminal간의 relationship을 갖도록 design decision 하였음.</a:t>
            </a:r>
          </a:p>
          <a:p>
            <a:pPr lvl="0" rtl="0">
              <a:spcBef>
                <a:spcPts val="0"/>
              </a:spcBef>
              <a:buClr>
                <a:schemeClr val="dk1"/>
              </a:buClr>
              <a:buFont typeface="Arial"/>
              <a:buNone/>
            </a:pPr>
            <a:endParaRPr sz="1200">
              <a:solidFill>
                <a:schemeClr val="dk1"/>
              </a:solidFill>
            </a:endParaRPr>
          </a:p>
          <a:p>
            <a:pPr lvl="0" rtl="0">
              <a:spcBef>
                <a:spcPts val="0"/>
              </a:spcBef>
              <a:buNone/>
            </a:pPr>
            <a:endParaRPr/>
          </a:p>
        </p:txBody>
      </p:sp>
      <p:sp>
        <p:nvSpPr>
          <p:cNvPr id="95" name="Shape 95"/>
          <p:cNvSpPr txBox="1">
            <a:spLocks noGrp="1"/>
          </p:cNvSpPr>
          <p:nvPr>
            <p:ph type="sldNum" idx="12"/>
          </p:nvPr>
        </p:nvSpPr>
        <p:spPr>
          <a:xfrm>
            <a:off x="3884813" y="8685422"/>
            <a:ext cx="2971499" cy="456900"/>
          </a:xfrm>
          <a:prstGeom prst="rect">
            <a:avLst/>
          </a:prstGeom>
          <a:noFill/>
          <a:ln>
            <a:noFill/>
          </a:ln>
        </p:spPr>
        <p:txBody>
          <a:bodyPr lIns="91425" tIns="91425" rIns="91425" bIns="91425" anchor="ctr" anchorCtr="0">
            <a:noAutofit/>
          </a:bodyPr>
          <a:lstStyle/>
          <a:p>
            <a:pPr lvl="0" rtl="0">
              <a:spcBef>
                <a:spcPts val="0"/>
              </a:spcBef>
              <a:buClr>
                <a:srgbClr val="000000"/>
              </a:buClr>
              <a:buSzPct val="25000"/>
              <a:buFont typeface="Arial"/>
              <a:buNone/>
            </a:pPr>
            <a:fld id="{00000000-1234-1234-1234-123412341234}" type="slidenum">
              <a:rPr lang="en-US" altLang="ko"/>
              <a:t>11</a:t>
            </a:fld>
            <a:endParaRPr lang="ko"/>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Shape 178"/>
          <p:cNvSpPr>
            <a:spLocks noGrp="1" noRot="1" noChangeAspect="1"/>
          </p:cNvSpPr>
          <p:nvPr>
            <p:ph type="sldImg" idx="2"/>
          </p:nvPr>
        </p:nvSpPr>
        <p:spPr>
          <a:xfrm>
            <a:off x="926656" y="686421"/>
            <a:ext cx="5004900" cy="34278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79" name="Shape 179"/>
          <p:cNvSpPr txBox="1">
            <a:spLocks noGrp="1"/>
          </p:cNvSpPr>
          <p:nvPr>
            <p:ph type="body" idx="1"/>
          </p:nvPr>
        </p:nvSpPr>
        <p:spPr>
          <a:xfrm>
            <a:off x="686119" y="4343441"/>
            <a:ext cx="5485500" cy="4114199"/>
          </a:xfrm>
          <a:prstGeom prst="rect">
            <a:avLst/>
          </a:prstGeom>
        </p:spPr>
        <p:txBody>
          <a:bodyPr lIns="91425" tIns="91425" rIns="91425" bIns="91425" anchor="ctr" anchorCtr="0">
            <a:noAutofit/>
          </a:bodyPr>
          <a:lstStyle/>
          <a:p>
            <a:pPr marL="787400" lvl="1" indent="-260350" rtl="0">
              <a:lnSpc>
                <a:spcPct val="115000"/>
              </a:lnSpc>
              <a:spcBef>
                <a:spcPts val="0"/>
              </a:spcBef>
              <a:buClr>
                <a:schemeClr val="dk1"/>
              </a:buClr>
              <a:buSzPct val="100000"/>
              <a:buFont typeface="Arial"/>
              <a:buChar char="○"/>
            </a:pPr>
            <a:r>
              <a:rPr lang="ko" sz="1100">
                <a:solidFill>
                  <a:schemeClr val="dk1"/>
                </a:solidFill>
              </a:rPr>
              <a:t>Broker</a:t>
            </a:r>
            <a:r>
              <a:rPr lang="ko" sz="1100">
                <a:solidFill>
                  <a:schemeClr val="dk1"/>
                </a:solidFill>
                <a:latin typeface="Malgun Gothic"/>
                <a:ea typeface="Malgun Gothic"/>
                <a:cs typeface="Malgun Gothic"/>
                <a:sym typeface="Malgun Gothic"/>
              </a:rPr>
              <a:t>로부터</a:t>
            </a:r>
            <a:r>
              <a:rPr lang="ko" sz="1100">
                <a:solidFill>
                  <a:schemeClr val="dk1"/>
                </a:solidFill>
              </a:rPr>
              <a:t> </a:t>
            </a:r>
            <a:r>
              <a:rPr lang="ko" sz="1100">
                <a:solidFill>
                  <a:schemeClr val="dk1"/>
                </a:solidFill>
                <a:latin typeface="Malgun Gothic"/>
                <a:ea typeface="Malgun Gothic"/>
                <a:cs typeface="Malgun Gothic"/>
                <a:sym typeface="Malgun Gothic"/>
              </a:rPr>
              <a:t>전달받은 </a:t>
            </a:r>
            <a:r>
              <a:rPr lang="ko" sz="1100">
                <a:solidFill>
                  <a:schemeClr val="dk1"/>
                </a:solidFill>
              </a:rPr>
              <a:t>Message</a:t>
            </a:r>
            <a:r>
              <a:rPr lang="ko" sz="1100">
                <a:solidFill>
                  <a:schemeClr val="dk1"/>
                </a:solidFill>
                <a:latin typeface="Malgun Gothic"/>
                <a:ea typeface="Malgun Gothic"/>
                <a:cs typeface="Malgun Gothic"/>
                <a:sym typeface="Malgun Gothic"/>
              </a:rPr>
              <a:t>를</a:t>
            </a:r>
            <a:r>
              <a:rPr lang="ko" sz="1100">
                <a:solidFill>
                  <a:schemeClr val="dk1"/>
                </a:solidFill>
              </a:rPr>
              <a:t> </a:t>
            </a:r>
            <a:r>
              <a:rPr lang="ko" sz="1100">
                <a:solidFill>
                  <a:schemeClr val="dk1"/>
                </a:solidFill>
                <a:latin typeface="Malgun Gothic"/>
                <a:ea typeface="Malgun Gothic"/>
                <a:cs typeface="Malgun Gothic"/>
                <a:sym typeface="Malgun Gothic"/>
              </a:rPr>
              <a:t>모든</a:t>
            </a:r>
            <a:r>
              <a:rPr lang="ko" sz="1100">
                <a:solidFill>
                  <a:schemeClr val="dk1"/>
                </a:solidFill>
              </a:rPr>
              <a:t> Node/Terminal</a:t>
            </a:r>
            <a:r>
              <a:rPr lang="ko" sz="1100">
                <a:solidFill>
                  <a:schemeClr val="dk1"/>
                </a:solidFill>
                <a:latin typeface="Malgun Gothic"/>
                <a:ea typeface="Malgun Gothic"/>
                <a:cs typeface="Malgun Gothic"/>
                <a:sym typeface="Malgun Gothic"/>
              </a:rPr>
              <a:t>로</a:t>
            </a:r>
            <a:r>
              <a:rPr lang="ko" sz="1100">
                <a:solidFill>
                  <a:schemeClr val="dk1"/>
                </a:solidFill>
              </a:rPr>
              <a:t> </a:t>
            </a:r>
            <a:r>
              <a:rPr lang="ko" sz="1100">
                <a:solidFill>
                  <a:schemeClr val="dk1"/>
                </a:solidFill>
                <a:latin typeface="Malgun Gothic"/>
                <a:ea typeface="Malgun Gothic"/>
                <a:cs typeface="Malgun Gothic"/>
                <a:sym typeface="Malgun Gothic"/>
              </a:rPr>
              <a:t>전달하여</a:t>
            </a:r>
            <a:r>
              <a:rPr lang="ko" sz="1100">
                <a:solidFill>
                  <a:schemeClr val="dk1"/>
                </a:solidFill>
              </a:rPr>
              <a:t> </a:t>
            </a:r>
            <a:r>
              <a:rPr lang="ko" sz="1100">
                <a:solidFill>
                  <a:schemeClr val="dk1"/>
                </a:solidFill>
                <a:latin typeface="Malgun Gothic"/>
                <a:ea typeface="Malgun Gothic"/>
                <a:cs typeface="Malgun Gothic"/>
                <a:sym typeface="Malgun Gothic"/>
              </a:rPr>
              <a:t>처리</a:t>
            </a:r>
            <a:r>
              <a:rPr lang="ko" sz="1100">
                <a:solidFill>
                  <a:schemeClr val="dk1"/>
                </a:solidFill>
              </a:rPr>
              <a:t> </a:t>
            </a:r>
            <a:r>
              <a:rPr lang="ko" sz="1100">
                <a:solidFill>
                  <a:schemeClr val="dk1"/>
                </a:solidFill>
                <a:latin typeface="Malgun Gothic"/>
                <a:ea typeface="Malgun Gothic"/>
                <a:cs typeface="Malgun Gothic"/>
                <a:sym typeface="Malgun Gothic"/>
              </a:rPr>
              <a:t>될</a:t>
            </a:r>
            <a:r>
              <a:rPr lang="ko" sz="1100">
                <a:solidFill>
                  <a:schemeClr val="dk1"/>
                </a:solidFill>
              </a:rPr>
              <a:t> </a:t>
            </a:r>
            <a:r>
              <a:rPr lang="ko" sz="1100">
                <a:solidFill>
                  <a:schemeClr val="dk1"/>
                </a:solidFill>
                <a:latin typeface="Malgun Gothic"/>
                <a:ea typeface="Malgun Gothic"/>
                <a:cs typeface="Malgun Gothic"/>
                <a:sym typeface="Malgun Gothic"/>
              </a:rPr>
              <a:t>수</a:t>
            </a:r>
            <a:r>
              <a:rPr lang="ko" sz="1100">
                <a:solidFill>
                  <a:schemeClr val="dk1"/>
                </a:solidFill>
              </a:rPr>
              <a:t> </a:t>
            </a:r>
            <a:r>
              <a:rPr lang="ko" sz="1100">
                <a:solidFill>
                  <a:schemeClr val="dk1"/>
                </a:solidFill>
                <a:latin typeface="Malgun Gothic"/>
                <a:ea typeface="Malgun Gothic"/>
                <a:cs typeface="Malgun Gothic"/>
                <a:sym typeface="Malgun Gothic"/>
              </a:rPr>
              <a:t>있음을</a:t>
            </a:r>
            <a:r>
              <a:rPr lang="ko" sz="1100">
                <a:solidFill>
                  <a:schemeClr val="dk1"/>
                </a:solidFill>
              </a:rPr>
              <a:t> </a:t>
            </a:r>
            <a:r>
              <a:rPr lang="ko" sz="1100">
                <a:solidFill>
                  <a:schemeClr val="dk1"/>
                </a:solidFill>
                <a:latin typeface="Malgun Gothic"/>
                <a:ea typeface="Malgun Gothic"/>
                <a:cs typeface="Malgun Gothic"/>
                <a:sym typeface="Malgun Gothic"/>
              </a:rPr>
              <a:t>고려하고</a:t>
            </a:r>
            <a:r>
              <a:rPr lang="ko" sz="1100">
                <a:solidFill>
                  <a:schemeClr val="dk1"/>
                </a:solidFill>
              </a:rPr>
              <a:t> Node/Terminal</a:t>
            </a:r>
            <a:r>
              <a:rPr lang="ko" sz="1100">
                <a:solidFill>
                  <a:schemeClr val="dk1"/>
                </a:solidFill>
                <a:latin typeface="Malgun Gothic"/>
                <a:ea typeface="Malgun Gothic"/>
                <a:cs typeface="Malgun Gothic"/>
                <a:sym typeface="Malgun Gothic"/>
              </a:rPr>
              <a:t>이</a:t>
            </a:r>
            <a:r>
              <a:rPr lang="ko" sz="1100">
                <a:solidFill>
                  <a:schemeClr val="dk1"/>
                </a:solidFill>
              </a:rPr>
              <a:t> Runtime</a:t>
            </a:r>
            <a:r>
              <a:rPr lang="ko" sz="1100">
                <a:solidFill>
                  <a:schemeClr val="dk1"/>
                </a:solidFill>
                <a:latin typeface="Malgun Gothic"/>
                <a:ea typeface="Malgun Gothic"/>
                <a:cs typeface="Malgun Gothic"/>
                <a:sym typeface="Malgun Gothic"/>
              </a:rPr>
              <a:t>시에</a:t>
            </a:r>
            <a:r>
              <a:rPr lang="ko" sz="1100">
                <a:solidFill>
                  <a:schemeClr val="dk1"/>
                </a:solidFill>
              </a:rPr>
              <a:t> add/remove</a:t>
            </a:r>
            <a:r>
              <a:rPr lang="ko" sz="1100">
                <a:solidFill>
                  <a:schemeClr val="dk1"/>
                </a:solidFill>
                <a:latin typeface="Malgun Gothic"/>
                <a:ea typeface="Malgun Gothic"/>
                <a:cs typeface="Malgun Gothic"/>
                <a:sym typeface="Malgun Gothic"/>
              </a:rPr>
              <a:t>될</a:t>
            </a:r>
            <a:r>
              <a:rPr lang="ko" sz="1100">
                <a:solidFill>
                  <a:schemeClr val="dk1"/>
                </a:solidFill>
              </a:rPr>
              <a:t> </a:t>
            </a:r>
            <a:r>
              <a:rPr lang="ko" sz="1100">
                <a:solidFill>
                  <a:schemeClr val="dk1"/>
                </a:solidFill>
                <a:latin typeface="Malgun Gothic"/>
                <a:ea typeface="Malgun Gothic"/>
                <a:cs typeface="Malgun Gothic"/>
                <a:sym typeface="Malgun Gothic"/>
              </a:rPr>
              <a:t>수</a:t>
            </a:r>
            <a:r>
              <a:rPr lang="ko" sz="1100">
                <a:solidFill>
                  <a:schemeClr val="dk1"/>
                </a:solidFill>
              </a:rPr>
              <a:t> </a:t>
            </a:r>
            <a:r>
              <a:rPr lang="ko" sz="1100">
                <a:solidFill>
                  <a:schemeClr val="dk1"/>
                </a:solidFill>
                <a:latin typeface="Malgun Gothic"/>
                <a:ea typeface="Malgun Gothic"/>
                <a:cs typeface="Malgun Gothic"/>
                <a:sym typeface="Malgun Gothic"/>
              </a:rPr>
              <a:t>있는</a:t>
            </a:r>
            <a:r>
              <a:rPr lang="ko" sz="1100">
                <a:solidFill>
                  <a:schemeClr val="dk1"/>
                </a:solidFill>
              </a:rPr>
              <a:t> </a:t>
            </a:r>
            <a:r>
              <a:rPr lang="ko" sz="1100">
                <a:solidFill>
                  <a:schemeClr val="dk1"/>
                </a:solidFill>
                <a:latin typeface="Malgun Gothic"/>
                <a:ea typeface="Malgun Gothic"/>
                <a:cs typeface="Malgun Gothic"/>
                <a:sym typeface="Malgun Gothic"/>
              </a:rPr>
              <a:t>동작</a:t>
            </a:r>
            <a:r>
              <a:rPr lang="ko" sz="1100">
                <a:solidFill>
                  <a:schemeClr val="dk1"/>
                </a:solidFill>
              </a:rPr>
              <a:t> </a:t>
            </a:r>
            <a:r>
              <a:rPr lang="ko" sz="1100">
                <a:solidFill>
                  <a:schemeClr val="dk1"/>
                </a:solidFill>
                <a:latin typeface="Malgun Gothic"/>
                <a:ea typeface="Malgun Gothic"/>
                <a:cs typeface="Malgun Gothic"/>
                <a:sym typeface="Malgun Gothic"/>
              </a:rPr>
              <a:t>환경에서도</a:t>
            </a:r>
            <a:r>
              <a:rPr lang="ko" sz="1100">
                <a:solidFill>
                  <a:schemeClr val="dk1"/>
                </a:solidFill>
              </a:rPr>
              <a:t> Node/Terminal</a:t>
            </a:r>
            <a:r>
              <a:rPr lang="ko" sz="1100">
                <a:solidFill>
                  <a:schemeClr val="dk1"/>
                </a:solidFill>
                <a:latin typeface="Malgun Gothic"/>
                <a:ea typeface="Malgun Gothic"/>
                <a:cs typeface="Malgun Gothic"/>
                <a:sym typeface="Malgun Gothic"/>
              </a:rPr>
              <a:t>에</a:t>
            </a:r>
            <a:r>
              <a:rPr lang="ko" sz="1100">
                <a:solidFill>
                  <a:schemeClr val="dk1"/>
                </a:solidFill>
              </a:rPr>
              <a:t> Message</a:t>
            </a:r>
            <a:r>
              <a:rPr lang="ko" sz="1100">
                <a:solidFill>
                  <a:schemeClr val="dk1"/>
                </a:solidFill>
                <a:latin typeface="Malgun Gothic"/>
                <a:ea typeface="Malgun Gothic"/>
                <a:cs typeface="Malgun Gothic"/>
                <a:sym typeface="Malgun Gothic"/>
              </a:rPr>
              <a:t>전달</a:t>
            </a:r>
            <a:r>
              <a:rPr lang="ko" sz="1100">
                <a:solidFill>
                  <a:schemeClr val="dk1"/>
                </a:solidFill>
              </a:rPr>
              <a:t>/</a:t>
            </a:r>
            <a:r>
              <a:rPr lang="ko" sz="1100">
                <a:solidFill>
                  <a:schemeClr val="dk1"/>
                </a:solidFill>
                <a:latin typeface="Malgun Gothic"/>
                <a:ea typeface="Malgun Gothic"/>
                <a:cs typeface="Malgun Gothic"/>
                <a:sym typeface="Malgun Gothic"/>
              </a:rPr>
              <a:t>처리가</a:t>
            </a:r>
            <a:r>
              <a:rPr lang="ko" sz="1100">
                <a:solidFill>
                  <a:schemeClr val="dk1"/>
                </a:solidFill>
              </a:rPr>
              <a:t> 되어야 함</a:t>
            </a:r>
            <a:r>
              <a:rPr lang="ko" sz="1100">
                <a:solidFill>
                  <a:schemeClr val="dk1"/>
                </a:solidFill>
                <a:latin typeface="Malgun Gothic"/>
                <a:ea typeface="Malgun Gothic"/>
                <a:cs typeface="Malgun Gothic"/>
                <a:sym typeface="Malgun Gothic"/>
              </a:rPr>
              <a:t>을</a:t>
            </a:r>
            <a:r>
              <a:rPr lang="ko" sz="1100">
                <a:solidFill>
                  <a:schemeClr val="dk1"/>
                </a:solidFill>
              </a:rPr>
              <a:t> </a:t>
            </a:r>
            <a:r>
              <a:rPr lang="ko" sz="1100">
                <a:solidFill>
                  <a:schemeClr val="dk1"/>
                </a:solidFill>
                <a:latin typeface="Malgun Gothic"/>
                <a:ea typeface="Malgun Gothic"/>
                <a:cs typeface="Malgun Gothic"/>
                <a:sym typeface="Malgun Gothic"/>
              </a:rPr>
              <a:t>고려하여</a:t>
            </a:r>
            <a:r>
              <a:rPr lang="ko" sz="1100" b="1">
                <a:solidFill>
                  <a:srgbClr val="FF0000"/>
                </a:solidFill>
              </a:rPr>
              <a:t> Publish-Subscribe Pattern</a:t>
            </a:r>
            <a:r>
              <a:rPr lang="ko" sz="1100">
                <a:solidFill>
                  <a:schemeClr val="dk1"/>
                </a:solidFill>
                <a:latin typeface="Malgun Gothic"/>
                <a:ea typeface="Malgun Gothic"/>
                <a:cs typeface="Malgun Gothic"/>
                <a:sym typeface="Malgun Gothic"/>
              </a:rPr>
              <a:t>을</a:t>
            </a:r>
            <a:r>
              <a:rPr lang="ko" sz="1100">
                <a:solidFill>
                  <a:schemeClr val="dk1"/>
                </a:solidFill>
              </a:rPr>
              <a:t> </a:t>
            </a:r>
            <a:r>
              <a:rPr lang="ko" sz="1100">
                <a:solidFill>
                  <a:schemeClr val="dk1"/>
                </a:solidFill>
                <a:latin typeface="Malgun Gothic"/>
                <a:ea typeface="Malgun Gothic"/>
                <a:cs typeface="Malgun Gothic"/>
                <a:sym typeface="Malgun Gothic"/>
              </a:rPr>
              <a:t>적용</a:t>
            </a:r>
            <a:r>
              <a:rPr lang="ko" sz="1100">
                <a:solidFill>
                  <a:schemeClr val="dk1"/>
                </a:solidFill>
              </a:rPr>
              <a:t>하여 Node Mgr, Terminal Mgr를 추가 함.</a:t>
            </a:r>
          </a:p>
          <a:p>
            <a:pPr marL="787400" lvl="1" indent="-260350" rtl="0">
              <a:lnSpc>
                <a:spcPct val="115000"/>
              </a:lnSpc>
              <a:spcBef>
                <a:spcPts val="0"/>
              </a:spcBef>
              <a:buClr>
                <a:schemeClr val="dk1"/>
              </a:buClr>
              <a:buSzPct val="100000"/>
              <a:buFont typeface="Arial"/>
              <a:buChar char="○"/>
            </a:pPr>
            <a:r>
              <a:rPr lang="ko" sz="1100">
                <a:solidFill>
                  <a:schemeClr val="dk1"/>
                </a:solidFill>
              </a:rPr>
              <a:t>QA4의 </a:t>
            </a:r>
            <a:r>
              <a:rPr lang="ko" sz="1100" b="1" i="1">
                <a:solidFill>
                  <a:schemeClr val="dk1"/>
                </a:solidFill>
              </a:rPr>
              <a:t>“Only the authorized person can access the home sensors/actuators or access any data generated by them, or any data stored in the system.”</a:t>
            </a:r>
            <a:r>
              <a:rPr lang="ko" sz="1100">
                <a:solidFill>
                  <a:schemeClr val="dk1"/>
                </a:solidFill>
              </a:rPr>
              <a:t>에서 도출된 Security를 만족하기 위하여 Security Attack에 대하여 Security Tactics 중에서 </a:t>
            </a:r>
            <a:r>
              <a:rPr lang="ko" sz="1100" b="1">
                <a:solidFill>
                  <a:srgbClr val="FF0000"/>
                </a:solidFill>
              </a:rPr>
              <a:t>Resist Attacks Tactics의 Identify Actors, Authetificate Actors, Authorize Actors를 적용</a:t>
            </a:r>
            <a:r>
              <a:rPr lang="ko" sz="1100">
                <a:solidFill>
                  <a:schemeClr val="dk1"/>
                </a:solidFill>
              </a:rPr>
              <a:t>하기 위해 Component(Auth Mgr)를 추가하여 Terminal의 Login, Permission 관리를 하도록 함</a:t>
            </a:r>
          </a:p>
          <a:p>
            <a:pPr lvl="0" rtl="0">
              <a:spcBef>
                <a:spcPts val="0"/>
              </a:spcBef>
              <a:buClr>
                <a:schemeClr val="dk1"/>
              </a:buClr>
              <a:buFont typeface="Arial"/>
              <a:buNone/>
            </a:pPr>
            <a:endParaRPr sz="1100" b="1">
              <a:solidFill>
                <a:schemeClr val="dk1"/>
              </a:solidFill>
            </a:endParaRPr>
          </a:p>
          <a:p>
            <a:pPr lvl="0" rtl="0">
              <a:spcBef>
                <a:spcPts val="0"/>
              </a:spcBef>
              <a:buNone/>
            </a:pPr>
            <a:endParaRPr/>
          </a:p>
        </p:txBody>
      </p:sp>
      <p:sp>
        <p:nvSpPr>
          <p:cNvPr id="180" name="Shape 180"/>
          <p:cNvSpPr txBox="1">
            <a:spLocks noGrp="1"/>
          </p:cNvSpPr>
          <p:nvPr>
            <p:ph type="sldNum" idx="12"/>
          </p:nvPr>
        </p:nvSpPr>
        <p:spPr>
          <a:xfrm>
            <a:off x="3884813" y="8685422"/>
            <a:ext cx="2971499" cy="456900"/>
          </a:xfrm>
          <a:prstGeom prst="rect">
            <a:avLst/>
          </a:prstGeom>
          <a:noFill/>
          <a:ln>
            <a:noFill/>
          </a:ln>
        </p:spPr>
        <p:txBody>
          <a:bodyPr lIns="91425" tIns="91425" rIns="91425" bIns="91425" anchor="ctr" anchorCtr="0">
            <a:noAutofit/>
          </a:bodyPr>
          <a:lstStyle/>
          <a:p>
            <a:pPr lvl="0" rtl="0">
              <a:spcBef>
                <a:spcPts val="0"/>
              </a:spcBef>
              <a:buClr>
                <a:srgbClr val="000000"/>
              </a:buClr>
              <a:buSzPct val="25000"/>
              <a:buFont typeface="Arial"/>
              <a:buNone/>
            </a:pPr>
            <a:fld id="{00000000-1234-1234-1234-123412341234}" type="slidenum">
              <a:rPr lang="en-US" altLang="ko"/>
              <a:t>20</a:t>
            </a:fld>
            <a:endParaRPr lang="ko"/>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1143309"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87" name="Shape 18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Shape 195"/>
          <p:cNvSpPr>
            <a:spLocks noGrp="1" noRot="1" noChangeAspect="1"/>
          </p:cNvSpPr>
          <p:nvPr>
            <p:ph type="sldImg" idx="2"/>
          </p:nvPr>
        </p:nvSpPr>
        <p:spPr>
          <a:xfrm>
            <a:off x="926656" y="686421"/>
            <a:ext cx="5004900" cy="34278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96" name="Shape 196"/>
          <p:cNvSpPr txBox="1">
            <a:spLocks noGrp="1"/>
          </p:cNvSpPr>
          <p:nvPr>
            <p:ph type="body" idx="1"/>
          </p:nvPr>
        </p:nvSpPr>
        <p:spPr>
          <a:xfrm>
            <a:off x="686119" y="4343441"/>
            <a:ext cx="5485500" cy="4114199"/>
          </a:xfrm>
          <a:prstGeom prst="rect">
            <a:avLst/>
          </a:prstGeom>
        </p:spPr>
        <p:txBody>
          <a:bodyPr lIns="91425" tIns="91425" rIns="91425" bIns="91425" anchor="ctr" anchorCtr="0">
            <a:noAutofit/>
          </a:bodyPr>
          <a:lstStyle/>
          <a:p>
            <a:pPr marL="787400" lvl="1" indent="-266700" rtl="0">
              <a:spcBef>
                <a:spcPts val="0"/>
              </a:spcBef>
              <a:buClr>
                <a:schemeClr val="dk1"/>
              </a:buClr>
              <a:buSzPct val="100000"/>
              <a:buFont typeface="Arial"/>
              <a:buChar char="○"/>
            </a:pPr>
            <a:r>
              <a:rPr lang="ko" sz="1200">
                <a:solidFill>
                  <a:schemeClr val="dk1"/>
                </a:solidFill>
              </a:rPr>
              <a:t>Terminal과 Node의 경우 기존에 분리된 Protocol, Security, Transport component 즉 Message Hanlder를 공유하며 이를 통해 안정적이고 보안이 유지된 message 송수신 할 수 있음</a:t>
            </a:r>
          </a:p>
          <a:p>
            <a:pPr marL="787400" lvl="1" indent="-266700" rtl="0">
              <a:spcBef>
                <a:spcPts val="0"/>
              </a:spcBef>
              <a:buClr>
                <a:schemeClr val="dk1"/>
              </a:buClr>
              <a:buSzPct val="100000"/>
              <a:buFont typeface="Arial"/>
              <a:buChar char="○"/>
            </a:pPr>
            <a:r>
              <a:rPr lang="ko" sz="1200">
                <a:solidFill>
                  <a:schemeClr val="dk1"/>
                </a:solidFill>
              </a:rPr>
              <a:t>이와 함께 Terminal과 Node의 고유의 동작을 위한 component 추가</a:t>
            </a:r>
          </a:p>
          <a:p>
            <a:pPr marL="787400" lvl="1" indent="-266700" rtl="0">
              <a:spcBef>
                <a:spcPts val="0"/>
              </a:spcBef>
              <a:buClr>
                <a:schemeClr val="dk1"/>
              </a:buClr>
              <a:buSzPct val="100000"/>
              <a:buFont typeface="Arial"/>
              <a:buChar char="○"/>
            </a:pPr>
            <a:r>
              <a:rPr lang="ko" sz="1200">
                <a:solidFill>
                  <a:schemeClr val="dk1"/>
                </a:solidFill>
              </a:rPr>
              <a:t>Terminal은 </a:t>
            </a:r>
            <a:r>
              <a:rPr lang="ko" sz="1200">
                <a:solidFill>
                  <a:srgbClr val="FF0000"/>
                </a:solidFill>
              </a:rPr>
              <a:t>MVC pattern</a:t>
            </a:r>
            <a:r>
              <a:rPr lang="ko" sz="1200">
                <a:solidFill>
                  <a:schemeClr val="dk1"/>
                </a:solidFill>
              </a:rPr>
              <a:t>을 적용하여 사용자의 UX를 지원하기 위한 View component를 독립적으로 구성</a:t>
            </a:r>
          </a:p>
          <a:p>
            <a:pPr marL="787400" lvl="1" indent="-266700" rtl="0">
              <a:spcBef>
                <a:spcPts val="0"/>
              </a:spcBef>
              <a:buClr>
                <a:schemeClr val="dk1"/>
              </a:buClr>
              <a:buSzPct val="100000"/>
              <a:buFont typeface="Arial"/>
              <a:buChar char="○"/>
            </a:pPr>
            <a:r>
              <a:rPr lang="ko" sz="1200">
                <a:solidFill>
                  <a:schemeClr val="dk1"/>
                </a:solidFill>
              </a:rPr>
              <a:t>이를 통해 UX변경 시 변경 영향도 최소화</a:t>
            </a:r>
          </a:p>
          <a:p>
            <a:pPr marL="787400" lvl="1" indent="-266700" rtl="0">
              <a:spcBef>
                <a:spcPts val="0"/>
              </a:spcBef>
              <a:buClr>
                <a:schemeClr val="dk1"/>
              </a:buClr>
              <a:buSzPct val="100000"/>
              <a:buFont typeface="Arial"/>
              <a:buChar char="○"/>
            </a:pPr>
            <a:r>
              <a:rPr lang="ko" sz="1200">
                <a:solidFill>
                  <a:schemeClr val="dk1"/>
                </a:solidFill>
              </a:rPr>
              <a:t>Node의 주요 기능인 Sensor/Actuator/Service는 개별적 기능으로  </a:t>
            </a:r>
            <a:r>
              <a:rPr lang="ko" sz="1200" b="1">
                <a:solidFill>
                  <a:srgbClr val="FF0000"/>
                </a:solidFill>
              </a:rPr>
              <a:t>Single Responsibility Principle</a:t>
            </a:r>
            <a:r>
              <a:rPr lang="ko" sz="1200">
                <a:solidFill>
                  <a:schemeClr val="dk1"/>
                </a:solidFill>
              </a:rPr>
              <a:t> 적용 분리된 component로 추가</a:t>
            </a:r>
          </a:p>
          <a:p>
            <a:pPr marL="787400" lvl="1" indent="-266700" rtl="0">
              <a:spcBef>
                <a:spcPts val="0"/>
              </a:spcBef>
              <a:buClr>
                <a:schemeClr val="dk1"/>
              </a:buClr>
              <a:buSzPct val="100000"/>
              <a:buFont typeface="Arial"/>
              <a:buChar char="○"/>
            </a:pPr>
            <a:r>
              <a:rPr lang="ko" sz="1200">
                <a:solidFill>
                  <a:schemeClr val="dk1"/>
                </a:solidFill>
              </a:rPr>
              <a:t>이를 통해 3rd party node 개발자들은 개발이 필요한 component만 개발하면 되기 때문에 개발 용이</a:t>
            </a:r>
          </a:p>
        </p:txBody>
      </p:sp>
      <p:sp>
        <p:nvSpPr>
          <p:cNvPr id="197" name="Shape 197"/>
          <p:cNvSpPr txBox="1">
            <a:spLocks noGrp="1"/>
          </p:cNvSpPr>
          <p:nvPr>
            <p:ph type="sldNum" idx="12"/>
          </p:nvPr>
        </p:nvSpPr>
        <p:spPr>
          <a:xfrm>
            <a:off x="3884813" y="8685422"/>
            <a:ext cx="2971499" cy="456900"/>
          </a:xfrm>
          <a:prstGeom prst="rect">
            <a:avLst/>
          </a:prstGeom>
          <a:noFill/>
          <a:ln>
            <a:noFill/>
          </a:ln>
        </p:spPr>
        <p:txBody>
          <a:bodyPr lIns="91425" tIns="91425" rIns="91425" bIns="91425" anchor="ctr" anchorCtr="0">
            <a:noAutofit/>
          </a:bodyPr>
          <a:lstStyle/>
          <a:p>
            <a:pPr lvl="0" rtl="0">
              <a:spcBef>
                <a:spcPts val="0"/>
              </a:spcBef>
              <a:buClr>
                <a:srgbClr val="000000"/>
              </a:buClr>
              <a:buSzPct val="25000"/>
              <a:buFont typeface="Arial"/>
              <a:buNone/>
            </a:pPr>
            <a:fld id="{00000000-1234-1234-1234-123412341234}" type="slidenum">
              <a:rPr lang="en-US" altLang="ko"/>
              <a:t>22</a:t>
            </a:fld>
            <a:endParaRPr lang="ko"/>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Shape 203"/>
          <p:cNvSpPr>
            <a:spLocks noGrp="1" noRot="1" noChangeAspect="1"/>
          </p:cNvSpPr>
          <p:nvPr>
            <p:ph type="sldImg" idx="2"/>
          </p:nvPr>
        </p:nvSpPr>
        <p:spPr>
          <a:xfrm>
            <a:off x="1143309"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04" name="Shape 20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Shape 210"/>
          <p:cNvSpPr>
            <a:spLocks noGrp="1" noRot="1" noChangeAspect="1"/>
          </p:cNvSpPr>
          <p:nvPr>
            <p:ph type="sldImg" idx="2"/>
          </p:nvPr>
        </p:nvSpPr>
        <p:spPr>
          <a:xfrm>
            <a:off x="11433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11" name="Shape 21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Shape 230"/>
          <p:cNvSpPr>
            <a:spLocks noGrp="1" noRot="1" noChangeAspect="1"/>
          </p:cNvSpPr>
          <p:nvPr>
            <p:ph type="sldImg" idx="2"/>
          </p:nvPr>
        </p:nvSpPr>
        <p:spPr>
          <a:xfrm>
            <a:off x="1143309"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31" name="Shape 23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Shape 259"/>
          <p:cNvSpPr>
            <a:spLocks noGrp="1" noRot="1" noChangeAspect="1"/>
          </p:cNvSpPr>
          <p:nvPr>
            <p:ph type="sldImg" idx="2"/>
          </p:nvPr>
        </p:nvSpPr>
        <p:spPr>
          <a:xfrm>
            <a:off x="1143309"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60" name="Shape 26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Shape 265"/>
          <p:cNvSpPr>
            <a:spLocks noGrp="1" noRot="1" noChangeAspect="1"/>
          </p:cNvSpPr>
          <p:nvPr>
            <p:ph type="sldImg" idx="2"/>
          </p:nvPr>
        </p:nvSpPr>
        <p:spPr>
          <a:xfrm>
            <a:off x="1143309"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66" name="Shape 26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Shape 295"/>
          <p:cNvSpPr>
            <a:spLocks noGrp="1" noRot="1" noChangeAspect="1"/>
          </p:cNvSpPr>
          <p:nvPr>
            <p:ph type="sldImg" idx="2"/>
          </p:nvPr>
        </p:nvSpPr>
        <p:spPr>
          <a:xfrm>
            <a:off x="1143309"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96" name="Shape 29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Shape 321"/>
          <p:cNvSpPr>
            <a:spLocks noGrp="1" noRot="1" noChangeAspect="1"/>
          </p:cNvSpPr>
          <p:nvPr>
            <p:ph type="sldImg" idx="2"/>
          </p:nvPr>
        </p:nvSpPr>
        <p:spPr>
          <a:xfrm>
            <a:off x="1143309"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22" name="Shape 32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Shape 101"/>
          <p:cNvSpPr>
            <a:spLocks noGrp="1" noRot="1" noChangeAspect="1"/>
          </p:cNvSpPr>
          <p:nvPr>
            <p:ph type="sldImg" idx="2"/>
          </p:nvPr>
        </p:nvSpPr>
        <p:spPr>
          <a:xfrm>
            <a:off x="1143309"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02" name="Shape 10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Shape 328"/>
          <p:cNvSpPr>
            <a:spLocks noGrp="1" noRot="1" noChangeAspect="1"/>
          </p:cNvSpPr>
          <p:nvPr>
            <p:ph type="sldImg" idx="2"/>
          </p:nvPr>
        </p:nvSpPr>
        <p:spPr>
          <a:xfrm>
            <a:off x="1143309"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29" name="Shape 32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Shape 335"/>
          <p:cNvSpPr>
            <a:spLocks noGrp="1" noRot="1" noChangeAspect="1"/>
          </p:cNvSpPr>
          <p:nvPr>
            <p:ph type="sldImg" idx="2"/>
          </p:nvPr>
        </p:nvSpPr>
        <p:spPr>
          <a:xfrm>
            <a:off x="1143309"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36" name="Shape 33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Shape 361"/>
          <p:cNvSpPr>
            <a:spLocks noGrp="1" noRot="1" noChangeAspect="1"/>
          </p:cNvSpPr>
          <p:nvPr>
            <p:ph type="sldImg" idx="2"/>
          </p:nvPr>
        </p:nvSpPr>
        <p:spPr>
          <a:xfrm>
            <a:off x="1143309"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62" name="Shape 36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Shape 368"/>
          <p:cNvSpPr>
            <a:spLocks noGrp="1" noRot="1" noChangeAspect="1"/>
          </p:cNvSpPr>
          <p:nvPr>
            <p:ph type="sldImg" idx="2"/>
          </p:nvPr>
        </p:nvSpPr>
        <p:spPr>
          <a:xfrm>
            <a:off x="1143309"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69" name="Shape 36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Shape 394"/>
          <p:cNvSpPr>
            <a:spLocks noGrp="1" noRot="1" noChangeAspect="1"/>
          </p:cNvSpPr>
          <p:nvPr>
            <p:ph type="sldImg" idx="2"/>
          </p:nvPr>
        </p:nvSpPr>
        <p:spPr>
          <a:xfrm>
            <a:off x="1143309"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95" name="Shape 39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Shape 401"/>
          <p:cNvSpPr>
            <a:spLocks noGrp="1" noRot="1" noChangeAspect="1"/>
          </p:cNvSpPr>
          <p:nvPr>
            <p:ph type="sldImg" idx="2"/>
          </p:nvPr>
        </p:nvSpPr>
        <p:spPr>
          <a:xfrm>
            <a:off x="1143309"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02" name="Shape 40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Shape 109"/>
          <p:cNvSpPr>
            <a:spLocks noGrp="1" noRot="1" noChangeAspect="1"/>
          </p:cNvSpPr>
          <p:nvPr>
            <p:ph type="sldImg" idx="2"/>
          </p:nvPr>
        </p:nvSpPr>
        <p:spPr>
          <a:xfrm>
            <a:off x="926656" y="686421"/>
            <a:ext cx="5004900" cy="34278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10" name="Shape 110"/>
          <p:cNvSpPr txBox="1">
            <a:spLocks noGrp="1"/>
          </p:cNvSpPr>
          <p:nvPr>
            <p:ph type="body" idx="1"/>
          </p:nvPr>
        </p:nvSpPr>
        <p:spPr>
          <a:xfrm>
            <a:off x="686119" y="4343441"/>
            <a:ext cx="5485500" cy="4114199"/>
          </a:xfrm>
          <a:prstGeom prst="rect">
            <a:avLst/>
          </a:prstGeom>
        </p:spPr>
        <p:txBody>
          <a:bodyPr lIns="91425" tIns="91425" rIns="91425" bIns="91425" anchor="ctr" anchorCtr="0">
            <a:noAutofit/>
          </a:bodyPr>
          <a:lstStyle/>
          <a:p>
            <a:pPr marL="787400" lvl="1" indent="-266700" rtl="0">
              <a:spcBef>
                <a:spcPts val="0"/>
              </a:spcBef>
              <a:buClr>
                <a:schemeClr val="dk1"/>
              </a:buClr>
              <a:buSzPct val="100000"/>
              <a:buFont typeface="Arial"/>
              <a:buChar char="○"/>
            </a:pPr>
            <a:r>
              <a:rPr lang="ko" sz="1200" b="1">
                <a:solidFill>
                  <a:schemeClr val="dk1"/>
                </a:solidFill>
              </a:rPr>
              <a:t>Rationale</a:t>
            </a:r>
            <a:r>
              <a:rPr lang="ko" sz="1200">
                <a:solidFill>
                  <a:schemeClr val="dk1"/>
                </a:solidFill>
              </a:rPr>
              <a:t>: </a:t>
            </a:r>
          </a:p>
          <a:p>
            <a:pPr marL="1181100" lvl="2" indent="-260350" rtl="0">
              <a:spcBef>
                <a:spcPts val="0"/>
              </a:spcBef>
              <a:buClr>
                <a:schemeClr val="dk1"/>
              </a:buClr>
              <a:buSzPct val="100000"/>
              <a:buFont typeface="Arial"/>
              <a:buChar char="■"/>
            </a:pPr>
            <a:r>
              <a:rPr lang="ko" sz="1100">
                <a:solidFill>
                  <a:schemeClr val="dk1"/>
                </a:solidFill>
              </a:rPr>
              <a:t>QA6에서 도출된 </a:t>
            </a:r>
            <a:r>
              <a:rPr lang="ko" sz="1100" i="1">
                <a:solidFill>
                  <a:schemeClr val="hlink"/>
                </a:solidFill>
              </a:rPr>
              <a:t>The system should make it easy for application developers</a:t>
            </a:r>
            <a:r>
              <a:rPr lang="ko" sz="1100">
                <a:solidFill>
                  <a:schemeClr val="dk1"/>
                </a:solidFill>
              </a:rPr>
              <a:t>를  IoT service 의 extensibility 확보 하기 위해서 약속된 규약(Protocol)을 통한 message  전송과 수신을 할 수 있는 부분을 독립적으로 구성</a:t>
            </a:r>
          </a:p>
          <a:p>
            <a:pPr marL="1181100" lvl="2" indent="-260350" rtl="0">
              <a:lnSpc>
                <a:spcPct val="130000"/>
              </a:lnSpc>
              <a:spcBef>
                <a:spcPts val="0"/>
              </a:spcBef>
              <a:spcAft>
                <a:spcPts val="600"/>
              </a:spcAft>
              <a:buClr>
                <a:schemeClr val="dk1"/>
              </a:buClr>
              <a:buSzPct val="100000"/>
              <a:buFont typeface="Arial"/>
              <a:buChar char="■"/>
            </a:pPr>
            <a:r>
              <a:rPr lang="ko" sz="1100">
                <a:solidFill>
                  <a:schemeClr val="dk1"/>
                </a:solidFill>
              </a:rPr>
              <a:t>이는 앞에서 언급한 </a:t>
            </a:r>
            <a:r>
              <a:rPr lang="ko" sz="1100">
                <a:solidFill>
                  <a:srgbClr val="FF0000"/>
                </a:solidFill>
              </a:rPr>
              <a:t>Request–response pattern</a:t>
            </a:r>
            <a:r>
              <a:rPr lang="ko" sz="1100">
                <a:solidFill>
                  <a:schemeClr val="dk1"/>
                </a:solidFill>
              </a:rPr>
              <a:t>을 적용하여 대외적인 관계를 추상화하여 처리한 수 있음</a:t>
            </a:r>
          </a:p>
          <a:p>
            <a:pPr marL="1181100" lvl="2" indent="-260350" rtl="0">
              <a:lnSpc>
                <a:spcPct val="130000"/>
              </a:lnSpc>
              <a:spcBef>
                <a:spcPts val="0"/>
              </a:spcBef>
              <a:spcAft>
                <a:spcPts val="600"/>
              </a:spcAft>
              <a:buClr>
                <a:schemeClr val="dk1"/>
              </a:buClr>
              <a:buSzPct val="100000"/>
              <a:buFont typeface="Arial"/>
              <a:buChar char="■"/>
            </a:pPr>
            <a:r>
              <a:rPr lang="ko" sz="1100">
                <a:solidFill>
                  <a:schemeClr val="dk1"/>
                </a:solidFill>
              </a:rPr>
              <a:t>그리고,  </a:t>
            </a:r>
            <a:r>
              <a:rPr lang="ko" sz="1100">
                <a:solidFill>
                  <a:srgbClr val="FF0000"/>
                </a:solidFill>
              </a:rPr>
              <a:t>Layered architecture pattern</a:t>
            </a:r>
            <a:r>
              <a:rPr lang="ko" sz="1100">
                <a:solidFill>
                  <a:schemeClr val="dk1"/>
                </a:solidFill>
              </a:rPr>
              <a:t>을 적용하여  각자의 지원 기능인 Service와 상호작용을 위한 Message Handler의 역할을 restrict dependency를 추구할 수 있음</a:t>
            </a:r>
          </a:p>
          <a:p>
            <a:pPr marL="1181100" lvl="2" indent="-260350" rtl="0">
              <a:lnSpc>
                <a:spcPct val="130000"/>
              </a:lnSpc>
              <a:spcBef>
                <a:spcPts val="0"/>
              </a:spcBef>
              <a:spcAft>
                <a:spcPts val="600"/>
              </a:spcAft>
              <a:buClr>
                <a:schemeClr val="dk1"/>
              </a:buClr>
              <a:buSzPct val="100000"/>
              <a:buFont typeface="Arial"/>
              <a:buChar char="■"/>
            </a:pPr>
            <a:r>
              <a:rPr lang="ko" sz="1100">
                <a:solidFill>
                  <a:schemeClr val="dk1"/>
                </a:solidFill>
              </a:rPr>
              <a:t>대내적으로는 Message handler 부분을 Library 형태로 지원하여 node &amp; service 개발 시  service 들이 porotocol message를 자세하게 알지 않아도 개발 가능하도록 지원하여 개발용이성 확보</a:t>
            </a:r>
          </a:p>
          <a:p>
            <a:pPr lvl="0" rtl="0">
              <a:spcBef>
                <a:spcPts val="0"/>
              </a:spcBef>
              <a:buNone/>
            </a:pPr>
            <a:endParaRPr/>
          </a:p>
        </p:txBody>
      </p:sp>
      <p:sp>
        <p:nvSpPr>
          <p:cNvPr id="111" name="Shape 111"/>
          <p:cNvSpPr txBox="1">
            <a:spLocks noGrp="1"/>
          </p:cNvSpPr>
          <p:nvPr>
            <p:ph type="sldNum" idx="12"/>
          </p:nvPr>
        </p:nvSpPr>
        <p:spPr>
          <a:xfrm>
            <a:off x="3884813" y="8685422"/>
            <a:ext cx="2971499" cy="456900"/>
          </a:xfrm>
          <a:prstGeom prst="rect">
            <a:avLst/>
          </a:prstGeom>
          <a:noFill/>
          <a:ln>
            <a:noFill/>
          </a:ln>
        </p:spPr>
        <p:txBody>
          <a:bodyPr lIns="91425" tIns="91425" rIns="91425" bIns="91425" anchor="ctr" anchorCtr="0">
            <a:noAutofit/>
          </a:bodyPr>
          <a:lstStyle/>
          <a:p>
            <a:pPr lvl="0" rtl="0">
              <a:spcBef>
                <a:spcPts val="0"/>
              </a:spcBef>
              <a:buClr>
                <a:srgbClr val="000000"/>
              </a:buClr>
              <a:buSzPct val="25000"/>
              <a:buFont typeface="Arial"/>
              <a:buNone/>
            </a:pPr>
            <a:fld id="{00000000-1234-1234-1234-123412341234}" type="slidenum">
              <a:rPr lang="en-US" altLang="ko"/>
              <a:t>13</a:t>
            </a:fld>
            <a:endParaRPr lang="ko"/>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Shape 117"/>
          <p:cNvSpPr>
            <a:spLocks noGrp="1" noRot="1" noChangeAspect="1"/>
          </p:cNvSpPr>
          <p:nvPr>
            <p:ph type="sldImg" idx="2"/>
          </p:nvPr>
        </p:nvSpPr>
        <p:spPr>
          <a:xfrm>
            <a:off x="1143309"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18" name="Shape 11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Shape 125"/>
          <p:cNvSpPr>
            <a:spLocks noGrp="1" noRot="1" noChangeAspect="1"/>
          </p:cNvSpPr>
          <p:nvPr>
            <p:ph type="sldImg" idx="2"/>
          </p:nvPr>
        </p:nvSpPr>
        <p:spPr>
          <a:xfrm>
            <a:off x="926656" y="686421"/>
            <a:ext cx="5004900" cy="34278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26" name="Shape 126"/>
          <p:cNvSpPr txBox="1">
            <a:spLocks noGrp="1"/>
          </p:cNvSpPr>
          <p:nvPr>
            <p:ph type="body" idx="1"/>
          </p:nvPr>
        </p:nvSpPr>
        <p:spPr>
          <a:xfrm>
            <a:off x="686119" y="4343441"/>
            <a:ext cx="5485500" cy="4114199"/>
          </a:xfrm>
          <a:prstGeom prst="rect">
            <a:avLst/>
          </a:prstGeom>
        </p:spPr>
        <p:txBody>
          <a:bodyPr lIns="91425" tIns="91425" rIns="91425" bIns="91425" anchor="ctr" anchorCtr="0">
            <a:noAutofit/>
          </a:bodyPr>
          <a:lstStyle/>
          <a:p>
            <a:pPr marL="787400" lvl="1" indent="-260350" rtl="0">
              <a:lnSpc>
                <a:spcPct val="115000"/>
              </a:lnSpc>
              <a:spcBef>
                <a:spcPts val="0"/>
              </a:spcBef>
              <a:buClr>
                <a:srgbClr val="FF0000"/>
              </a:buClr>
              <a:buSzPct val="100000"/>
              <a:buFont typeface="Arial"/>
              <a:buChar char="○"/>
            </a:pPr>
            <a:r>
              <a:rPr lang="ko" sz="1100">
                <a:solidFill>
                  <a:schemeClr val="dk1"/>
                </a:solidFill>
              </a:rPr>
              <a:t>이번 decomposition의 경우 QA3(“</a:t>
            </a:r>
            <a:r>
              <a:rPr lang="ko" sz="1100" i="1">
                <a:solidFill>
                  <a:schemeClr val="hlink"/>
                </a:solidFill>
              </a:rPr>
              <a:t>Do not allow unauthorized persons to register a sensor</a:t>
            </a:r>
            <a:r>
              <a:rPr lang="ko" sz="1100">
                <a:solidFill>
                  <a:schemeClr val="dk1"/>
                </a:solidFill>
              </a:rPr>
              <a:t>“)의 security와 QA7(“</a:t>
            </a:r>
            <a:r>
              <a:rPr lang="ko" sz="1100" i="1">
                <a:solidFill>
                  <a:schemeClr val="hlink"/>
                </a:solidFill>
              </a:rPr>
              <a:t>System should make it easy to add emerging protocols</a:t>
            </a:r>
            <a:r>
              <a:rPr lang="ko" sz="1100">
                <a:solidFill>
                  <a:schemeClr val="dk1"/>
                </a:solidFill>
              </a:rPr>
              <a:t>”)의 modifiability를  확보하기 위함</a:t>
            </a:r>
          </a:p>
          <a:p>
            <a:pPr marL="787400" lvl="1" indent="-260350" rtl="0">
              <a:lnSpc>
                <a:spcPct val="115000"/>
              </a:lnSpc>
              <a:spcBef>
                <a:spcPts val="0"/>
              </a:spcBef>
              <a:buClr>
                <a:schemeClr val="dk1"/>
              </a:buClr>
              <a:buSzPct val="100000"/>
              <a:buFont typeface="Arial"/>
              <a:buChar char="○"/>
            </a:pPr>
            <a:r>
              <a:rPr lang="ko" sz="1100">
                <a:solidFill>
                  <a:schemeClr val="dk1"/>
                </a:solidFill>
              </a:rPr>
              <a:t>Level2의 (Message) Handler component는 각 기기의 message 송수신을 담당하게 된다.</a:t>
            </a:r>
          </a:p>
          <a:p>
            <a:pPr marL="787400" lvl="1" indent="-260350" rtl="0">
              <a:lnSpc>
                <a:spcPct val="115000"/>
              </a:lnSpc>
              <a:spcBef>
                <a:spcPts val="0"/>
              </a:spcBef>
              <a:buClr>
                <a:schemeClr val="dk1"/>
              </a:buClr>
              <a:buSzPct val="100000"/>
              <a:buFont typeface="Arial"/>
              <a:buChar char="○"/>
            </a:pPr>
            <a:r>
              <a:rPr lang="ko" sz="1100">
                <a:solidFill>
                  <a:schemeClr val="dk1"/>
                </a:solidFill>
              </a:rPr>
              <a:t>하지만,  각 기기 간의 message 보안을 위해서 security 담당할 component를 구성</a:t>
            </a:r>
          </a:p>
          <a:p>
            <a:pPr marL="787400" lvl="1" indent="-260350" rtl="0">
              <a:lnSpc>
                <a:spcPct val="115000"/>
              </a:lnSpc>
              <a:spcBef>
                <a:spcPts val="0"/>
              </a:spcBef>
              <a:buClr>
                <a:schemeClr val="dk1"/>
              </a:buClr>
              <a:buSzPct val="100000"/>
              <a:buFont typeface="Arial"/>
              <a:buChar char="○"/>
            </a:pPr>
            <a:r>
              <a:rPr lang="ko" sz="1100">
                <a:solidFill>
                  <a:schemeClr val="dk1"/>
                </a:solidFill>
              </a:rPr>
              <a:t>이 security component는 </a:t>
            </a:r>
            <a:r>
              <a:rPr lang="ko" sz="1100">
                <a:solidFill>
                  <a:srgbClr val="FF0000"/>
                </a:solidFill>
              </a:rPr>
              <a:t>Encrypt data tatic</a:t>
            </a:r>
            <a:r>
              <a:rPr lang="ko" sz="1100">
                <a:solidFill>
                  <a:schemeClr val="dk1"/>
                </a:solidFill>
              </a:rPr>
              <a:t>을 적용하여  message 암호화를 위한 security key의 발행과 message 암호화/복호화를 지원하여 system내 message security 확보</a:t>
            </a:r>
          </a:p>
          <a:p>
            <a:pPr marL="787400" lvl="1" indent="-260350" rtl="0">
              <a:lnSpc>
                <a:spcPct val="115000"/>
              </a:lnSpc>
              <a:spcBef>
                <a:spcPts val="0"/>
              </a:spcBef>
              <a:buClr>
                <a:schemeClr val="dk1"/>
              </a:buClr>
              <a:buSzPct val="100000"/>
              <a:buFont typeface="Arial"/>
              <a:buChar char="○"/>
            </a:pPr>
            <a:r>
              <a:rPr lang="ko" sz="1100">
                <a:solidFill>
                  <a:schemeClr val="dk1"/>
                </a:solidFill>
              </a:rPr>
              <a:t>Security component에서 복호화 된 data를 protocol component에서 반복적으로 무의미한 command 전달 시 악의적 attack 으로 간주하여  closing a port(</a:t>
            </a:r>
            <a:r>
              <a:rPr lang="ko" sz="1100">
                <a:solidFill>
                  <a:srgbClr val="FF0000"/>
                </a:solidFill>
              </a:rPr>
              <a:t>Limit access tatic</a:t>
            </a:r>
            <a:r>
              <a:rPr lang="ko" sz="1100">
                <a:solidFill>
                  <a:schemeClr val="dk1"/>
                </a:solidFill>
              </a:rPr>
              <a:t>) 처리하여 system 보호함</a:t>
            </a:r>
          </a:p>
          <a:p>
            <a:pPr marL="787400" lvl="1" indent="-260350" rtl="0">
              <a:lnSpc>
                <a:spcPct val="115000"/>
              </a:lnSpc>
              <a:spcBef>
                <a:spcPts val="0"/>
              </a:spcBef>
              <a:buClr>
                <a:schemeClr val="dk1"/>
              </a:buClr>
              <a:buSzPct val="100000"/>
              <a:buFont typeface="Arial"/>
              <a:buChar char="○"/>
            </a:pPr>
            <a:r>
              <a:rPr lang="ko" sz="1100">
                <a:solidFill>
                  <a:schemeClr val="dk1"/>
                </a:solidFill>
              </a:rPr>
              <a:t>추가적으로 WIFI socket 이 외의 다른 통신 방식을 지원하기 위해서 transport 담당할 componet를 추가적으로 구성하여 다른 통신 방식 지원할 수 있도록 함</a:t>
            </a:r>
          </a:p>
          <a:p>
            <a:pPr marL="787400" lvl="1" indent="-260350" rtl="0">
              <a:lnSpc>
                <a:spcPct val="115000"/>
              </a:lnSpc>
              <a:spcBef>
                <a:spcPts val="0"/>
              </a:spcBef>
              <a:buClr>
                <a:schemeClr val="dk1"/>
              </a:buClr>
              <a:buSzPct val="100000"/>
              <a:buFont typeface="Arial"/>
              <a:buChar char="○"/>
            </a:pPr>
            <a:r>
              <a:rPr lang="ko" sz="1100">
                <a:solidFill>
                  <a:schemeClr val="dk1"/>
                </a:solidFill>
              </a:rPr>
              <a:t>이 transport component는 각 기기 간의 session 연결과 message 송수신을 담당</a:t>
            </a:r>
          </a:p>
          <a:p>
            <a:pPr marL="787400" lvl="1" indent="-260350" rtl="0">
              <a:lnSpc>
                <a:spcPct val="115000"/>
              </a:lnSpc>
              <a:spcBef>
                <a:spcPts val="0"/>
              </a:spcBef>
              <a:buClr>
                <a:schemeClr val="dk1"/>
              </a:buClr>
              <a:buSzPct val="100000"/>
              <a:buFont typeface="Arial"/>
              <a:buChar char="○"/>
            </a:pPr>
            <a:r>
              <a:rPr lang="ko" sz="1100">
                <a:solidFill>
                  <a:schemeClr val="dk1"/>
                </a:solidFill>
              </a:rPr>
              <a:t>수신 시 transport component에서 받은 message를 security component에서 복호화, porotocol component에서 의미 있는 단위로 나눠 service로 전달 </a:t>
            </a:r>
          </a:p>
          <a:p>
            <a:pPr marL="787400" lvl="1" indent="-260350" rtl="0">
              <a:lnSpc>
                <a:spcPct val="115000"/>
              </a:lnSpc>
              <a:spcBef>
                <a:spcPts val="0"/>
              </a:spcBef>
              <a:buClr>
                <a:schemeClr val="dk1"/>
              </a:buClr>
              <a:buSzPct val="100000"/>
              <a:buFont typeface="Arial"/>
              <a:buChar char="○"/>
            </a:pPr>
            <a:r>
              <a:rPr lang="ko" sz="1100">
                <a:solidFill>
                  <a:schemeClr val="dk1"/>
                </a:solidFill>
              </a:rPr>
              <a:t>해당 decomposition의 경우 적용 가능한 pattern에 대해서 검토했으나 적용 가능한 pattern보다는 QA를 지원하기 위한 component 추가를 통하여 decomposition 함</a:t>
            </a:r>
          </a:p>
          <a:p>
            <a:pPr marL="787400" lvl="1" indent="-260350" rtl="0">
              <a:lnSpc>
                <a:spcPct val="115000"/>
              </a:lnSpc>
              <a:spcBef>
                <a:spcPts val="0"/>
              </a:spcBef>
              <a:buClr>
                <a:schemeClr val="dk1"/>
              </a:buClr>
              <a:buSzPct val="100000"/>
              <a:buFont typeface="Arial"/>
              <a:buChar char="○"/>
            </a:pPr>
            <a:r>
              <a:rPr lang="ko" sz="1100">
                <a:solidFill>
                  <a:schemeClr val="dk1"/>
                </a:solidFill>
              </a:rPr>
              <a:t>component 추가와 함께 구조적으로 </a:t>
            </a:r>
            <a:r>
              <a:rPr lang="ko" sz="1100">
                <a:solidFill>
                  <a:srgbClr val="FF0000"/>
                </a:solidFill>
              </a:rPr>
              <a:t>Pipe &amp; Filter pattern</a:t>
            </a:r>
            <a:r>
              <a:rPr lang="ko" sz="1100">
                <a:solidFill>
                  <a:schemeClr val="dk1"/>
                </a:solidFill>
              </a:rPr>
              <a:t>을 적용하여 추후 새로운 security policy 적용이나 emerging protocol  적용하기 용이 하도록 design decision 함</a:t>
            </a:r>
          </a:p>
          <a:p>
            <a:pPr lvl="0" rtl="0">
              <a:lnSpc>
                <a:spcPct val="115000"/>
              </a:lnSpc>
              <a:spcBef>
                <a:spcPts val="0"/>
              </a:spcBef>
              <a:buClr>
                <a:schemeClr val="dk1"/>
              </a:buClr>
              <a:buFont typeface="Arial"/>
              <a:buNone/>
            </a:pPr>
            <a:endParaRPr sz="1100">
              <a:solidFill>
                <a:schemeClr val="dk1"/>
              </a:solidFill>
            </a:endParaRPr>
          </a:p>
          <a:p>
            <a:pPr marL="787400" lvl="1" indent="-260350" rtl="0">
              <a:lnSpc>
                <a:spcPct val="115000"/>
              </a:lnSpc>
              <a:spcBef>
                <a:spcPts val="0"/>
              </a:spcBef>
              <a:buClr>
                <a:schemeClr val="dk1"/>
              </a:buClr>
              <a:buSzPct val="100000"/>
              <a:buFont typeface="Arial"/>
              <a:buChar char="○"/>
            </a:pPr>
            <a:r>
              <a:rPr lang="ko" sz="1100">
                <a:solidFill>
                  <a:schemeClr val="dk1"/>
                </a:solidFill>
              </a:rPr>
              <a:t>Apply data security for making the robust system we applied the </a:t>
            </a:r>
            <a:r>
              <a:rPr lang="ko" sz="1100">
                <a:solidFill>
                  <a:srgbClr val="FF0000"/>
                </a:solidFill>
              </a:rPr>
              <a:t>Pipe &amp; Filter Pattern</a:t>
            </a:r>
            <a:r>
              <a:rPr lang="ko" sz="1100">
                <a:solidFill>
                  <a:schemeClr val="dk1"/>
                </a:solidFill>
              </a:rPr>
              <a:t> to achive it.</a:t>
            </a:r>
          </a:p>
          <a:p>
            <a:pPr marL="787400" lvl="1" indent="-260350" rtl="0">
              <a:spcBef>
                <a:spcPts val="0"/>
              </a:spcBef>
              <a:buClr>
                <a:schemeClr val="dk1"/>
              </a:buClr>
              <a:buSzPct val="100000"/>
              <a:buFont typeface="Arial"/>
              <a:buChar char="○"/>
            </a:pPr>
            <a:r>
              <a:rPr lang="ko" sz="1100">
                <a:solidFill>
                  <a:schemeClr val="dk1"/>
                </a:solidFill>
              </a:rPr>
              <a:t>Apply Transport component  for making the connection type(WIFI, BT etc) loosely couple with the system. In here to achive it we applied the </a:t>
            </a:r>
            <a:r>
              <a:rPr lang="ko" sz="1100">
                <a:solidFill>
                  <a:srgbClr val="FF0000"/>
                </a:solidFill>
              </a:rPr>
              <a:t>Pipe &amp; Filter Pattern</a:t>
            </a:r>
          </a:p>
        </p:txBody>
      </p:sp>
      <p:sp>
        <p:nvSpPr>
          <p:cNvPr id="127" name="Shape 127"/>
          <p:cNvSpPr txBox="1">
            <a:spLocks noGrp="1"/>
          </p:cNvSpPr>
          <p:nvPr>
            <p:ph type="sldNum" idx="12"/>
          </p:nvPr>
        </p:nvSpPr>
        <p:spPr>
          <a:xfrm>
            <a:off x="3884813" y="8685422"/>
            <a:ext cx="2971499" cy="456900"/>
          </a:xfrm>
          <a:prstGeom prst="rect">
            <a:avLst/>
          </a:prstGeom>
          <a:noFill/>
          <a:ln>
            <a:noFill/>
          </a:ln>
        </p:spPr>
        <p:txBody>
          <a:bodyPr lIns="91425" tIns="91425" rIns="91425" bIns="91425" anchor="ctr" anchorCtr="0">
            <a:noAutofit/>
          </a:bodyPr>
          <a:lstStyle/>
          <a:p>
            <a:pPr lvl="0" rtl="0">
              <a:spcBef>
                <a:spcPts val="0"/>
              </a:spcBef>
              <a:buClr>
                <a:srgbClr val="000000"/>
              </a:buClr>
              <a:buSzPct val="25000"/>
              <a:buFont typeface="Arial"/>
              <a:buNone/>
            </a:pPr>
            <a:fld id="{00000000-1234-1234-1234-123412341234}" type="slidenum">
              <a:rPr lang="en-US" altLang="ko"/>
              <a:t>15</a:t>
            </a:fld>
            <a:endParaRPr lang="ko"/>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Shape 133"/>
          <p:cNvSpPr>
            <a:spLocks noGrp="1" noRot="1" noChangeAspect="1"/>
          </p:cNvSpPr>
          <p:nvPr>
            <p:ph type="sldImg" idx="2"/>
          </p:nvPr>
        </p:nvSpPr>
        <p:spPr>
          <a:xfrm>
            <a:off x="1143309"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34" name="Shape 13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Shape 153"/>
          <p:cNvSpPr>
            <a:spLocks noGrp="1" noRot="1" noChangeAspect="1"/>
          </p:cNvSpPr>
          <p:nvPr>
            <p:ph type="sldImg" idx="2"/>
          </p:nvPr>
        </p:nvSpPr>
        <p:spPr>
          <a:xfrm>
            <a:off x="926656" y="686421"/>
            <a:ext cx="5004900" cy="34278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54" name="Shape 154"/>
          <p:cNvSpPr txBox="1">
            <a:spLocks noGrp="1"/>
          </p:cNvSpPr>
          <p:nvPr>
            <p:ph type="body" idx="1"/>
          </p:nvPr>
        </p:nvSpPr>
        <p:spPr>
          <a:xfrm>
            <a:off x="686119" y="4343441"/>
            <a:ext cx="5485500" cy="4114199"/>
          </a:xfrm>
          <a:prstGeom prst="rect">
            <a:avLst/>
          </a:prstGeom>
        </p:spPr>
        <p:txBody>
          <a:bodyPr lIns="91425" tIns="91425" rIns="91425" bIns="91425" anchor="ctr" anchorCtr="0">
            <a:noAutofit/>
          </a:bodyPr>
          <a:lstStyle/>
          <a:p>
            <a:pPr lvl="0" rtl="0">
              <a:spcBef>
                <a:spcPts val="0"/>
              </a:spcBef>
              <a:buNone/>
            </a:pPr>
            <a:endParaRPr/>
          </a:p>
        </p:txBody>
      </p:sp>
      <p:sp>
        <p:nvSpPr>
          <p:cNvPr id="155" name="Shape 155"/>
          <p:cNvSpPr txBox="1">
            <a:spLocks noGrp="1"/>
          </p:cNvSpPr>
          <p:nvPr>
            <p:ph type="sldNum" idx="12"/>
          </p:nvPr>
        </p:nvSpPr>
        <p:spPr>
          <a:xfrm>
            <a:off x="3884813" y="8685422"/>
            <a:ext cx="2971499" cy="456900"/>
          </a:xfrm>
          <a:prstGeom prst="rect">
            <a:avLst/>
          </a:prstGeom>
          <a:noFill/>
          <a:ln>
            <a:noFill/>
          </a:ln>
        </p:spPr>
        <p:txBody>
          <a:bodyPr lIns="91425" tIns="91425" rIns="91425" bIns="91425" anchor="ctr" anchorCtr="0">
            <a:noAutofit/>
          </a:bodyPr>
          <a:lstStyle/>
          <a:p>
            <a:pPr lvl="0" rtl="0">
              <a:spcBef>
                <a:spcPts val="0"/>
              </a:spcBef>
              <a:buClr>
                <a:srgbClr val="000000"/>
              </a:buClr>
              <a:buSzPct val="25000"/>
              <a:buFont typeface="Arial"/>
              <a:buNone/>
            </a:pPr>
            <a:fld id="{00000000-1234-1234-1234-123412341234}" type="slidenum">
              <a:rPr lang="en-US" altLang="ko"/>
              <a:t>17</a:t>
            </a:fld>
            <a:endParaRPr lang="ko"/>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Shape 162"/>
          <p:cNvSpPr>
            <a:spLocks noGrp="1" noRot="1" noChangeAspect="1"/>
          </p:cNvSpPr>
          <p:nvPr>
            <p:ph type="sldImg" idx="2"/>
          </p:nvPr>
        </p:nvSpPr>
        <p:spPr>
          <a:xfrm>
            <a:off x="926656" y="686421"/>
            <a:ext cx="5004900" cy="34278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63" name="Shape 163"/>
          <p:cNvSpPr txBox="1">
            <a:spLocks noGrp="1"/>
          </p:cNvSpPr>
          <p:nvPr>
            <p:ph type="body" idx="1"/>
          </p:nvPr>
        </p:nvSpPr>
        <p:spPr>
          <a:xfrm>
            <a:off x="686119" y="4343441"/>
            <a:ext cx="5485500" cy="4114199"/>
          </a:xfrm>
          <a:prstGeom prst="rect">
            <a:avLst/>
          </a:prstGeom>
        </p:spPr>
        <p:txBody>
          <a:bodyPr lIns="91425" tIns="91425" rIns="91425" bIns="91425" anchor="ctr" anchorCtr="0">
            <a:noAutofit/>
          </a:bodyPr>
          <a:lstStyle/>
          <a:p>
            <a:pPr marL="457200" lvl="0" indent="-311150" rtl="0">
              <a:spcBef>
                <a:spcPts val="0"/>
              </a:spcBef>
              <a:buClr>
                <a:schemeClr val="dk1"/>
              </a:buClr>
              <a:buSzPct val="100000"/>
              <a:buFont typeface="Arial"/>
              <a:buChar char="●"/>
            </a:pPr>
            <a:r>
              <a:rPr lang="ko" sz="1300">
                <a:solidFill>
                  <a:schemeClr val="dk1"/>
                </a:solidFill>
              </a:rPr>
              <a:t>QA1(“</a:t>
            </a:r>
            <a:r>
              <a:rPr lang="ko" sz="1300" b="1" i="1">
                <a:solidFill>
                  <a:schemeClr val="accent1"/>
                </a:solidFill>
              </a:rPr>
              <a:t>Easy Node Registration/UnRegistration”</a:t>
            </a:r>
            <a:r>
              <a:rPr lang="ko" sz="1300">
                <a:solidFill>
                  <a:schemeClr val="dk1"/>
                </a:solidFill>
              </a:rPr>
              <a:t>)에서 도출된 Usability를 만족시키기 위하여 Node Registration/Unregistration 절차가 간단하고  복잡하지 않도록 IoT Service, Node/Terminal간의 상호작용을  간단하게 design해야 할 필요성이 있으며, 이를 위하여 </a:t>
            </a:r>
            <a:r>
              <a:rPr lang="ko" sz="1300" b="1" i="1">
                <a:solidFill>
                  <a:schemeClr val="dk1"/>
                </a:solidFill>
              </a:rPr>
              <a:t>Broker Pattern</a:t>
            </a:r>
            <a:r>
              <a:rPr lang="ko" sz="1300">
                <a:solidFill>
                  <a:schemeClr val="dk1"/>
                </a:solidFill>
              </a:rPr>
              <a:t>과 </a:t>
            </a:r>
            <a:r>
              <a:rPr lang="ko" sz="1300" b="1" i="1">
                <a:solidFill>
                  <a:schemeClr val="dk1"/>
                </a:solidFill>
              </a:rPr>
              <a:t>Publish-Subscribe Pattern</a:t>
            </a:r>
            <a:r>
              <a:rPr lang="ko" sz="1300">
                <a:solidFill>
                  <a:schemeClr val="dk1"/>
                </a:solidFill>
              </a:rPr>
              <a:t>을 alternatives로 검토 하였음.</a:t>
            </a:r>
          </a:p>
          <a:p>
            <a:pPr marL="457200" lvl="0" indent="-311150" rtl="0">
              <a:spcBef>
                <a:spcPts val="0"/>
              </a:spcBef>
              <a:buClr>
                <a:schemeClr val="dk1"/>
              </a:buClr>
              <a:buSzPct val="100000"/>
              <a:buFont typeface="Arial"/>
              <a:buChar char="●"/>
            </a:pPr>
            <a:r>
              <a:rPr lang="ko" sz="1300">
                <a:solidFill>
                  <a:schemeClr val="dk1"/>
                </a:solidFill>
              </a:rPr>
              <a:t>Publish-Subscribe Pattern의 경우 Less control over ordering of messages, delivery of message is not guaranteed등의 약점이 있으며, Broker Pattern의 경우 Terminal과 Node 상호작용 시에 직접적이 아닌 Broker를 통하여 상호작용을 하므로 Location Transparency의하여 상호작용 절차가 간단해 질 수 있는 장점이 있음.</a:t>
            </a:r>
          </a:p>
          <a:p>
            <a:pPr marL="457200" lvl="0" indent="-311150" rtl="0">
              <a:spcBef>
                <a:spcPts val="0"/>
              </a:spcBef>
              <a:buClr>
                <a:schemeClr val="dk1"/>
              </a:buClr>
              <a:buSzPct val="100000"/>
              <a:buFont typeface="Arial"/>
              <a:buChar char="●"/>
            </a:pPr>
            <a:r>
              <a:rPr lang="ko" sz="1300">
                <a:solidFill>
                  <a:schemeClr val="dk1"/>
                </a:solidFill>
              </a:rPr>
              <a:t>또한 Broker Pattern에서는 Broker에서 message ordering 및 guarantee of message delivery가 가능하므로 Level 1에서 적용된 Server-Client Pattern의 MEP(Message Exchange Pattern)과 함께 적용하는 것이 좀 더 효과적인 것으로 판단하여 </a:t>
            </a:r>
            <a:r>
              <a:rPr lang="ko" sz="1300" b="1">
                <a:solidFill>
                  <a:srgbClr val="FF0000"/>
                </a:solidFill>
              </a:rPr>
              <a:t>Broker Pattern</a:t>
            </a:r>
            <a:r>
              <a:rPr lang="ko" sz="1300">
                <a:solidFill>
                  <a:schemeClr val="dk1"/>
                </a:solidFill>
              </a:rPr>
              <a:t>을 적용하는 것으로 design decision 함.</a:t>
            </a:r>
          </a:p>
          <a:p>
            <a:pPr lvl="0" rtl="0">
              <a:spcBef>
                <a:spcPts val="0"/>
              </a:spcBef>
              <a:buNone/>
            </a:pPr>
            <a:endParaRPr/>
          </a:p>
        </p:txBody>
      </p:sp>
      <p:sp>
        <p:nvSpPr>
          <p:cNvPr id="164" name="Shape 164"/>
          <p:cNvSpPr txBox="1">
            <a:spLocks noGrp="1"/>
          </p:cNvSpPr>
          <p:nvPr>
            <p:ph type="sldNum" idx="12"/>
          </p:nvPr>
        </p:nvSpPr>
        <p:spPr>
          <a:xfrm>
            <a:off x="3884813" y="8685422"/>
            <a:ext cx="2971499" cy="456900"/>
          </a:xfrm>
          <a:prstGeom prst="rect">
            <a:avLst/>
          </a:prstGeom>
          <a:noFill/>
          <a:ln>
            <a:noFill/>
          </a:ln>
        </p:spPr>
        <p:txBody>
          <a:bodyPr lIns="91425" tIns="91425" rIns="91425" bIns="91425" anchor="ctr" anchorCtr="0">
            <a:noAutofit/>
          </a:bodyPr>
          <a:lstStyle/>
          <a:p>
            <a:pPr lvl="0" rtl="0">
              <a:spcBef>
                <a:spcPts val="0"/>
              </a:spcBef>
              <a:buClr>
                <a:srgbClr val="000000"/>
              </a:buClr>
              <a:buSzPct val="25000"/>
              <a:buFont typeface="Arial"/>
              <a:buNone/>
            </a:pPr>
            <a:fld id="{00000000-1234-1234-1234-123412341234}" type="slidenum">
              <a:rPr lang="en-US" altLang="ko"/>
              <a:t>18</a:t>
            </a:fld>
            <a:endParaRPr lang="ko"/>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Shape 170"/>
          <p:cNvSpPr>
            <a:spLocks noGrp="1" noRot="1" noChangeAspect="1"/>
          </p:cNvSpPr>
          <p:nvPr>
            <p:ph type="sldImg" idx="2"/>
          </p:nvPr>
        </p:nvSpPr>
        <p:spPr>
          <a:xfrm>
            <a:off x="1143309"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71" name="Shape 17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828675" y="2130427"/>
            <a:ext cx="9391650" cy="1470025"/>
          </a:xfrm>
        </p:spPr>
        <p:txBody>
          <a:bodyPr/>
          <a:lstStyle/>
          <a:p>
            <a:r>
              <a:rPr lang="ko-KR" altLang="en-US" smtClean="0"/>
              <a:t>마스터 제목 스타일 편집</a:t>
            </a:r>
            <a:endParaRPr lang="ko-KR" altLang="en-US"/>
          </a:p>
        </p:txBody>
      </p:sp>
      <p:sp>
        <p:nvSpPr>
          <p:cNvPr id="3" name="부제목 2"/>
          <p:cNvSpPr>
            <a:spLocks noGrp="1"/>
          </p:cNvSpPr>
          <p:nvPr>
            <p:ph type="subTitle" idx="1"/>
          </p:nvPr>
        </p:nvSpPr>
        <p:spPr>
          <a:xfrm>
            <a:off x="1657350" y="3886200"/>
            <a:ext cx="77343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smtClean="0"/>
              <a:t>마스터 부제목 스타일 편집</a:t>
            </a:r>
            <a:endParaRPr lang="ko-KR" altLang="en-US"/>
          </a:p>
        </p:txBody>
      </p:sp>
      <p:sp>
        <p:nvSpPr>
          <p:cNvPr id="4" name="날짜 개체 틀 3"/>
          <p:cNvSpPr>
            <a:spLocks noGrp="1"/>
          </p:cNvSpPr>
          <p:nvPr>
            <p:ph type="dt" sz="half" idx="10"/>
          </p:nvPr>
        </p:nvSpPr>
        <p:spPr/>
        <p:txBody>
          <a:bodyPr/>
          <a:lstStyle/>
          <a:p>
            <a:fld id="{87C07194-33E3-479B-BC01-CBBD375FC71F}" type="datetime1">
              <a:rPr lang="ko-KR" altLang="en-US" smtClean="0"/>
              <a:t>2015-06-25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57E7012D-DD87-4EE6-9959-B8E2C5F13A34}" type="slidenum">
              <a:rPr lang="ko-KR" altLang="en-US" smtClean="0"/>
              <a:t>‹#›</a:t>
            </a:fld>
            <a:endParaRPr lang="ko-KR" altLang="en-US"/>
          </a:p>
        </p:txBody>
      </p:sp>
    </p:spTree>
    <p:extLst>
      <p:ext uri="{BB962C8B-B14F-4D97-AF65-F5344CB8AC3E}">
        <p14:creationId xmlns:p14="http://schemas.microsoft.com/office/powerpoint/2010/main" val="324731531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165682" y="4800600"/>
            <a:ext cx="6629400" cy="566738"/>
          </a:xfrm>
        </p:spPr>
        <p:txBody>
          <a:bodyPr anchor="b"/>
          <a:lstStyle>
            <a:lvl1pPr algn="l">
              <a:defRPr sz="2000" b="1"/>
            </a:lvl1pPr>
          </a:lstStyle>
          <a:p>
            <a:r>
              <a:rPr lang="ko-KR" altLang="en-US" smtClean="0"/>
              <a:t>마스터 제목 스타일 편집</a:t>
            </a:r>
            <a:endParaRPr lang="ko-KR" altLang="en-US"/>
          </a:p>
        </p:txBody>
      </p:sp>
      <p:sp>
        <p:nvSpPr>
          <p:cNvPr id="3" name="그림 개체 틀 2"/>
          <p:cNvSpPr>
            <a:spLocks noGrp="1"/>
          </p:cNvSpPr>
          <p:nvPr>
            <p:ph type="pic" idx="1"/>
          </p:nvPr>
        </p:nvSpPr>
        <p:spPr>
          <a:xfrm>
            <a:off x="2165682" y="612775"/>
            <a:ext cx="6629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2165682" y="5367338"/>
            <a:ext cx="6629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p>
        </p:txBody>
      </p:sp>
      <p:sp>
        <p:nvSpPr>
          <p:cNvPr id="5" name="날짜 개체 틀 4"/>
          <p:cNvSpPr>
            <a:spLocks noGrp="1"/>
          </p:cNvSpPr>
          <p:nvPr>
            <p:ph type="dt" sz="half" idx="10"/>
          </p:nvPr>
        </p:nvSpPr>
        <p:spPr/>
        <p:txBody>
          <a:bodyPr/>
          <a:lstStyle/>
          <a:p>
            <a:fld id="{AB26598D-2118-4AB6-B384-AC6BC0D956E0}" type="datetime1">
              <a:rPr lang="ko-KR" altLang="en-US" smtClean="0"/>
              <a:t>2015-06-25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57E7012D-DD87-4EE6-9959-B8E2C5F13A34}" type="slidenum">
              <a:rPr lang="ko-KR" altLang="en-US" smtClean="0"/>
              <a:t>‹#›</a:t>
            </a:fld>
            <a:endParaRPr lang="ko-KR" altLang="en-US"/>
          </a:p>
        </p:txBody>
      </p:sp>
    </p:spTree>
    <p:extLst>
      <p:ext uri="{BB962C8B-B14F-4D97-AF65-F5344CB8AC3E}">
        <p14:creationId xmlns:p14="http://schemas.microsoft.com/office/powerpoint/2010/main" val="26864828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AFFED094-FCFF-43BC-8C94-D895ECE02849}" type="datetime1">
              <a:rPr lang="ko-KR" altLang="en-US" smtClean="0"/>
              <a:t>2015-06-25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57E7012D-DD87-4EE6-9959-B8E2C5F13A34}" type="slidenum">
              <a:rPr lang="ko-KR" altLang="en-US" smtClean="0"/>
              <a:t>‹#›</a:t>
            </a:fld>
            <a:endParaRPr lang="ko-KR" altLang="en-US"/>
          </a:p>
        </p:txBody>
      </p:sp>
    </p:spTree>
    <p:extLst>
      <p:ext uri="{BB962C8B-B14F-4D97-AF65-F5344CB8AC3E}">
        <p14:creationId xmlns:p14="http://schemas.microsoft.com/office/powerpoint/2010/main" val="27462737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010525" y="274640"/>
            <a:ext cx="2486025" cy="5851525"/>
          </a:xfrm>
        </p:spPr>
        <p:txBody>
          <a:bodyPr vert="eaVert"/>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a:xfrm>
            <a:off x="552450" y="274640"/>
            <a:ext cx="7273925" cy="5851525"/>
          </a:xfrm>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170E8081-BBBD-47AF-8C31-5ACF4E40D54D}" type="datetime1">
              <a:rPr lang="ko-KR" altLang="en-US" smtClean="0"/>
              <a:t>2015-06-25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57E7012D-DD87-4EE6-9959-B8E2C5F13A34}" type="slidenum">
              <a:rPr lang="ko-KR" altLang="en-US" smtClean="0"/>
              <a:t>‹#›</a:t>
            </a:fld>
            <a:endParaRPr lang="ko-KR" altLang="en-US"/>
          </a:p>
        </p:txBody>
      </p:sp>
    </p:spTree>
    <p:extLst>
      <p:ext uri="{BB962C8B-B14F-4D97-AF65-F5344CB8AC3E}">
        <p14:creationId xmlns:p14="http://schemas.microsoft.com/office/powerpoint/2010/main" val="37170043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본문 슬라이드">
    <p:spTree>
      <p:nvGrpSpPr>
        <p:cNvPr id="1" name="Shape 34"/>
        <p:cNvGrpSpPr/>
        <p:nvPr/>
      </p:nvGrpSpPr>
      <p:grpSpPr>
        <a:xfrm>
          <a:off x="0" y="0"/>
          <a:ext cx="0" cy="0"/>
          <a:chOff x="0" y="0"/>
          <a:chExt cx="0" cy="0"/>
        </a:xfrm>
      </p:grpSpPr>
      <p:sp>
        <p:nvSpPr>
          <p:cNvPr id="35" name="Shape 35"/>
          <p:cNvSpPr txBox="1">
            <a:spLocks noGrp="1"/>
          </p:cNvSpPr>
          <p:nvPr>
            <p:ph type="sldNum" idx="12"/>
          </p:nvPr>
        </p:nvSpPr>
        <p:spPr>
          <a:xfrm>
            <a:off x="5159741" y="6492888"/>
            <a:ext cx="729349" cy="365099"/>
          </a:xfrm>
          <a:prstGeom prst="rect">
            <a:avLst/>
          </a:prstGeom>
          <a:noFill/>
          <a:ln>
            <a:noFill/>
          </a:ln>
        </p:spPr>
        <p:txBody>
          <a:bodyPr lIns="79125" tIns="39550" rIns="79125" bIns="39550" anchor="ctr" anchorCtr="0">
            <a:noAutofit/>
          </a:bodyPr>
          <a:lstStyle>
            <a:lvl1pPr marL="0" marR="0" indent="0" algn="ctr" rtl="0">
              <a:lnSpc>
                <a:spcPct val="100000"/>
              </a:lnSpc>
              <a:spcBef>
                <a:spcPts val="0"/>
              </a:spcBef>
              <a:spcAft>
                <a:spcPts val="0"/>
              </a:spcAft>
              <a:buNone/>
              <a:defRPr sz="1200" b="0" i="0" u="none" strike="noStrike" cap="none" baseline="0">
                <a:solidFill>
                  <a:schemeClr val="dk1"/>
                </a:solidFill>
                <a:latin typeface="Arial"/>
                <a:ea typeface="Arial"/>
                <a:cs typeface="Arial"/>
                <a:sym typeface="Arial"/>
              </a:defRPr>
            </a:lvl1pPr>
          </a:lstStyle>
          <a:p>
            <a:pPr marL="0" lvl="0" indent="0">
              <a:spcBef>
                <a:spcPts val="0"/>
              </a:spcBef>
              <a:buClr>
                <a:schemeClr val="dk1"/>
              </a:buClr>
              <a:buSzPct val="25000"/>
              <a:buFont typeface="Arial"/>
              <a:buNone/>
            </a:pPr>
            <a:fld id="{00000000-1234-1234-1234-123412341234}" type="slidenum">
              <a:rPr lang="ko"/>
              <a:t>‹#›</a:t>
            </a:fld>
            <a:r>
              <a:rPr lang="ko"/>
              <a:t>/18</a:t>
            </a:r>
          </a:p>
        </p:txBody>
      </p:sp>
      <p:sp>
        <p:nvSpPr>
          <p:cNvPr id="36" name="Shape 36"/>
          <p:cNvSpPr txBox="1">
            <a:spLocks noGrp="1"/>
          </p:cNvSpPr>
          <p:nvPr>
            <p:ph type="title"/>
          </p:nvPr>
        </p:nvSpPr>
        <p:spPr>
          <a:xfrm>
            <a:off x="104038" y="57400"/>
            <a:ext cx="10849261" cy="472800"/>
          </a:xfrm>
          <a:prstGeom prst="rect">
            <a:avLst/>
          </a:prstGeom>
        </p:spPr>
        <p:txBody>
          <a:bodyPr lIns="91425" tIns="91425" rIns="91425" bIns="91425" anchor="ctr" anchorCtr="0"/>
          <a:lstStyle>
            <a:lvl1pPr rtl="0">
              <a:spcBef>
                <a:spcPts val="0"/>
              </a:spcBef>
              <a:buNone/>
              <a:defRPr/>
            </a:lvl1pPr>
            <a:lvl2pPr rtl="0">
              <a:spcBef>
                <a:spcPts val="0"/>
              </a:spcBef>
              <a:buNone/>
              <a:defRPr/>
            </a:lvl2pPr>
            <a:lvl3pPr rtl="0">
              <a:spcBef>
                <a:spcPts val="0"/>
              </a:spcBef>
              <a:buNone/>
              <a:defRPr/>
            </a:lvl3pPr>
            <a:lvl4pPr rtl="0">
              <a:spcBef>
                <a:spcPts val="0"/>
              </a:spcBef>
              <a:buNone/>
              <a:defRPr/>
            </a:lvl4pPr>
            <a:lvl5pPr rtl="0">
              <a:spcBef>
                <a:spcPts val="0"/>
              </a:spcBef>
              <a:buNone/>
              <a:defRPr/>
            </a:lvl5pPr>
            <a:lvl6pPr rtl="0">
              <a:spcBef>
                <a:spcPts val="0"/>
              </a:spcBef>
              <a:buNone/>
              <a:defRPr/>
            </a:lvl6pPr>
            <a:lvl7pPr rtl="0">
              <a:spcBef>
                <a:spcPts val="0"/>
              </a:spcBef>
              <a:buNone/>
              <a:defRPr/>
            </a:lvl7pPr>
            <a:lvl8pPr rtl="0">
              <a:spcBef>
                <a:spcPts val="0"/>
              </a:spcBef>
              <a:buNone/>
              <a:defRPr/>
            </a:lvl8pPr>
            <a:lvl9pPr rtl="0">
              <a:spcBef>
                <a:spcPts val="0"/>
              </a:spcBef>
              <a:buNone/>
              <a:defRPr/>
            </a:lvl9pPr>
          </a:lstStyle>
          <a:p>
            <a:endParaRPr/>
          </a:p>
        </p:txBody>
      </p:sp>
    </p:spTree>
    <p:extLst>
      <p:ext uri="{BB962C8B-B14F-4D97-AF65-F5344CB8AC3E}">
        <p14:creationId xmlns:p14="http://schemas.microsoft.com/office/powerpoint/2010/main" val="6017702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제목 및 내용">
    <p:spTree>
      <p:nvGrpSpPr>
        <p:cNvPr id="1" name=""/>
        <p:cNvGrpSpPr/>
        <p:nvPr/>
      </p:nvGrpSpPr>
      <p:grpSpPr>
        <a:xfrm>
          <a:off x="0" y="0"/>
          <a:ext cx="0" cy="0"/>
          <a:chOff x="0" y="0"/>
          <a:chExt cx="0" cy="0"/>
        </a:xfrm>
      </p:grpSpPr>
      <p:sp>
        <p:nvSpPr>
          <p:cNvPr id="3" name="내용 개체 틀 2"/>
          <p:cNvSpPr>
            <a:spLocks noGrp="1"/>
          </p:cNvSpPr>
          <p:nvPr>
            <p:ph idx="1"/>
          </p:nvPr>
        </p:nvSpPr>
        <p:spPr>
          <a:xfrm>
            <a:off x="267916" y="1052736"/>
            <a:ext cx="10513168" cy="5184575"/>
          </a:xfrm>
        </p:spPr>
        <p:txBody>
          <a:bodyPr>
            <a:normAutofit/>
          </a:bodyPr>
          <a:lstStyle>
            <a:lvl1pPr marL="342900" indent="-342900">
              <a:buFont typeface="Wingdings" panose="05000000000000000000" pitchFamily="2" charset="2"/>
              <a:buChar char="ü"/>
              <a:defRPr sz="2000">
                <a:latin typeface="Arial" panose="020B0604020202020204" pitchFamily="34" charset="0"/>
                <a:cs typeface="Arial" panose="020B0604020202020204" pitchFamily="34" charset="0"/>
              </a:defRPr>
            </a:lvl1pPr>
            <a:lvl2pPr marL="742950" indent="-285750">
              <a:buFont typeface="Wingdings" panose="05000000000000000000" pitchFamily="2" charset="2"/>
              <a:buChar char="§"/>
              <a:defRPr sz="1800">
                <a:latin typeface="Arial" panose="020B0604020202020204" pitchFamily="34" charset="0"/>
                <a:cs typeface="Arial" panose="020B0604020202020204" pitchFamily="34" charset="0"/>
              </a:defRPr>
            </a:lvl2pPr>
            <a:lvl3pPr>
              <a:defRPr sz="1600">
                <a:latin typeface="Arial" panose="020B0604020202020204" pitchFamily="34" charset="0"/>
                <a:cs typeface="Arial" panose="020B0604020202020204" pitchFamily="34" charset="0"/>
              </a:defRPr>
            </a:lvl3pPr>
          </a:lstStyle>
          <a:p>
            <a:pPr lvl="0"/>
            <a:r>
              <a:rPr lang="ko-KR" altLang="en-US" dirty="0" smtClean="0"/>
              <a:t>마스터 텍스트 스타일을 편집합니다</a:t>
            </a:r>
            <a:endParaRPr lang="en-US" altLang="ko-KR" dirty="0" smtClean="0"/>
          </a:p>
          <a:p>
            <a:pPr lvl="1"/>
            <a:endParaRPr lang="en-US" altLang="ko-KR" dirty="0" smtClean="0"/>
          </a:p>
          <a:p>
            <a:pPr lvl="2"/>
            <a:endParaRPr lang="en-US" altLang="ko-KR" dirty="0" smtClean="0"/>
          </a:p>
          <a:p>
            <a:pPr lvl="0"/>
            <a:endParaRPr lang="en-US" altLang="ko-KR" dirty="0" smtClean="0"/>
          </a:p>
          <a:p>
            <a:pPr lvl="1"/>
            <a:endParaRPr lang="ko-KR" altLang="en-US" dirty="0" smtClean="0"/>
          </a:p>
        </p:txBody>
      </p:sp>
      <p:sp>
        <p:nvSpPr>
          <p:cNvPr id="4" name="날짜 개체 틀 3"/>
          <p:cNvSpPr>
            <a:spLocks noGrp="1"/>
          </p:cNvSpPr>
          <p:nvPr>
            <p:ph type="dt" sz="half" idx="10"/>
          </p:nvPr>
        </p:nvSpPr>
        <p:spPr/>
        <p:txBody>
          <a:bodyPr/>
          <a:lstStyle/>
          <a:p>
            <a:fld id="{CA13D060-39C9-4C7F-A882-D5472901AC4A}" type="datetime1">
              <a:rPr lang="ko-KR" altLang="en-US" smtClean="0"/>
              <a:t>2015-06-25</a:t>
            </a:fld>
            <a:endParaRPr lang="ko-KR" altLang="en-US"/>
          </a:p>
        </p:txBody>
      </p:sp>
      <p:sp>
        <p:nvSpPr>
          <p:cNvPr id="6" name="슬라이드 번호 개체 틀 5"/>
          <p:cNvSpPr>
            <a:spLocks noGrp="1"/>
          </p:cNvSpPr>
          <p:nvPr>
            <p:ph type="sldNum" sz="quarter" idx="12"/>
          </p:nvPr>
        </p:nvSpPr>
        <p:spPr>
          <a:xfrm>
            <a:off x="5020444" y="6356352"/>
            <a:ext cx="993924" cy="365125"/>
          </a:xfrm>
        </p:spPr>
        <p:txBody>
          <a:bodyPr/>
          <a:lstStyle>
            <a:lvl1pPr algn="ctr">
              <a:defRPr>
                <a:solidFill>
                  <a:schemeClr val="bg1">
                    <a:lumMod val="50000"/>
                  </a:schemeClr>
                </a:solidFill>
              </a:defRPr>
            </a:lvl1pPr>
          </a:lstStyle>
          <a:p>
            <a:fld id="{57E7012D-DD87-4EE6-9959-B8E2C5F13A34}" type="slidenum">
              <a:rPr lang="ko-KR" altLang="en-US" smtClean="0"/>
              <a:pPr/>
              <a:t>‹#›</a:t>
            </a:fld>
            <a:r>
              <a:rPr lang="en-US" altLang="ko-KR" dirty="0" smtClean="0"/>
              <a:t>/50</a:t>
            </a:r>
            <a:endParaRPr lang="ko-KR" altLang="en-US" dirty="0"/>
          </a:p>
        </p:txBody>
      </p:sp>
      <p:sp>
        <p:nvSpPr>
          <p:cNvPr id="7" name="순서도: 처리 6"/>
          <p:cNvSpPr/>
          <p:nvPr userDrawn="1"/>
        </p:nvSpPr>
        <p:spPr>
          <a:xfrm>
            <a:off x="267916" y="764705"/>
            <a:ext cx="10513167" cy="72007"/>
          </a:xfrm>
          <a:prstGeom prst="flowChartProcess">
            <a:avLst/>
          </a:prstGeom>
          <a:solidFill>
            <a:schemeClr val="bg1">
              <a:lumMod val="65000"/>
            </a:schemeClr>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ko-KR" altLang="en-US" sz="1200" dirty="0" smtClean="0">
              <a:solidFill>
                <a:schemeClr val="tx1">
                  <a:lumMod val="75000"/>
                  <a:lumOff val="25000"/>
                </a:schemeClr>
              </a:solidFill>
            </a:endParaRPr>
          </a:p>
        </p:txBody>
      </p:sp>
      <p:sp>
        <p:nvSpPr>
          <p:cNvPr id="8" name="순서도: 처리 7"/>
          <p:cNvSpPr/>
          <p:nvPr userDrawn="1"/>
        </p:nvSpPr>
        <p:spPr>
          <a:xfrm>
            <a:off x="267916" y="260648"/>
            <a:ext cx="10585175" cy="504056"/>
          </a:xfrm>
          <a:prstGeom prst="flowChartProcess">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ko-KR" altLang="en-US" sz="1800" dirty="0" smtClean="0">
              <a:solidFill>
                <a:schemeClr val="tx1">
                  <a:lumMod val="75000"/>
                  <a:lumOff val="25000"/>
                </a:schemeClr>
              </a:solidFill>
            </a:endParaRPr>
          </a:p>
        </p:txBody>
      </p:sp>
      <p:sp>
        <p:nvSpPr>
          <p:cNvPr id="9" name="제목 1"/>
          <p:cNvSpPr>
            <a:spLocks noGrp="1"/>
          </p:cNvSpPr>
          <p:nvPr>
            <p:ph type="title"/>
          </p:nvPr>
        </p:nvSpPr>
        <p:spPr>
          <a:xfrm>
            <a:off x="267916" y="274638"/>
            <a:ext cx="10513168" cy="490066"/>
          </a:xfrm>
        </p:spPr>
        <p:txBody>
          <a:bodyPr>
            <a:normAutofit/>
          </a:bodyPr>
          <a:lstStyle>
            <a:lvl1pPr algn="l">
              <a:defRPr sz="2400" b="1">
                <a:latin typeface="Arial" panose="020B0604020202020204" pitchFamily="34" charset="0"/>
                <a:cs typeface="Arial" panose="020B0604020202020204" pitchFamily="34" charset="0"/>
              </a:defRPr>
            </a:lvl1pPr>
          </a:lstStyle>
          <a:p>
            <a:r>
              <a:rPr lang="ko-KR" altLang="en-US" dirty="0" smtClean="0"/>
              <a:t>마스터 제목 스타일 편집</a:t>
            </a:r>
            <a:endParaRPr lang="ko-KR" altLang="en-US" dirty="0"/>
          </a:p>
        </p:txBody>
      </p:sp>
    </p:spTree>
    <p:extLst>
      <p:ext uri="{BB962C8B-B14F-4D97-AF65-F5344CB8AC3E}">
        <p14:creationId xmlns:p14="http://schemas.microsoft.com/office/powerpoint/2010/main" val="306426270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제목 및 내용">
    <p:spTree>
      <p:nvGrpSpPr>
        <p:cNvPr id="1" name=""/>
        <p:cNvGrpSpPr/>
        <p:nvPr/>
      </p:nvGrpSpPr>
      <p:grpSpPr>
        <a:xfrm>
          <a:off x="0" y="0"/>
          <a:ext cx="0" cy="0"/>
          <a:chOff x="0" y="0"/>
          <a:chExt cx="0" cy="0"/>
        </a:xfrm>
      </p:grpSpPr>
      <p:sp>
        <p:nvSpPr>
          <p:cNvPr id="3" name="내용 개체 틀 2"/>
          <p:cNvSpPr>
            <a:spLocks noGrp="1"/>
          </p:cNvSpPr>
          <p:nvPr>
            <p:ph idx="1"/>
          </p:nvPr>
        </p:nvSpPr>
        <p:spPr>
          <a:xfrm>
            <a:off x="552451" y="1052737"/>
            <a:ext cx="9944100" cy="1296144"/>
          </a:xfrm>
        </p:spPr>
        <p:txBody>
          <a:bodyPr/>
          <a:lstStyle/>
          <a:p>
            <a:pPr lvl="0"/>
            <a:r>
              <a:rPr lang="ko-KR" altLang="en-US" dirty="0" smtClean="0"/>
              <a:t>마스터 텍스트 스타일을 편집합니다</a:t>
            </a:r>
          </a:p>
          <a:p>
            <a:pPr lvl="1"/>
            <a:r>
              <a:rPr lang="ko-KR" altLang="en-US" dirty="0" smtClean="0"/>
              <a:t>둘째 수준</a:t>
            </a:r>
          </a:p>
          <a:p>
            <a:pPr lvl="2"/>
            <a:r>
              <a:rPr lang="ko-KR" altLang="en-US" dirty="0" smtClean="0"/>
              <a:t>셋째 수준</a:t>
            </a:r>
          </a:p>
          <a:p>
            <a:pPr lvl="3"/>
            <a:r>
              <a:rPr lang="ko-KR" altLang="en-US" dirty="0" smtClean="0"/>
              <a:t>넷째 수준</a:t>
            </a:r>
          </a:p>
          <a:p>
            <a:pPr lvl="4"/>
            <a:r>
              <a:rPr lang="ko-KR" altLang="en-US" dirty="0" smtClean="0"/>
              <a:t>다섯째 수준</a:t>
            </a:r>
            <a:endParaRPr lang="ko-KR" altLang="en-US" dirty="0"/>
          </a:p>
        </p:txBody>
      </p:sp>
      <p:sp>
        <p:nvSpPr>
          <p:cNvPr id="4" name="날짜 개체 틀 3"/>
          <p:cNvSpPr>
            <a:spLocks noGrp="1"/>
          </p:cNvSpPr>
          <p:nvPr>
            <p:ph type="dt" sz="half" idx="10"/>
          </p:nvPr>
        </p:nvSpPr>
        <p:spPr/>
        <p:txBody>
          <a:bodyPr/>
          <a:lstStyle/>
          <a:p>
            <a:fld id="{3316A83D-23AB-4234-AC5C-46093F8EB0A1}" type="datetime1">
              <a:rPr lang="ko-KR" altLang="en-US" smtClean="0"/>
              <a:t>2015-06-25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57E7012D-DD87-4EE6-9959-B8E2C5F13A34}" type="slidenum">
              <a:rPr lang="ko-KR" altLang="en-US" smtClean="0"/>
              <a:t>‹#›</a:t>
            </a:fld>
            <a:endParaRPr lang="ko-KR" altLang="en-US"/>
          </a:p>
        </p:txBody>
      </p:sp>
      <p:sp>
        <p:nvSpPr>
          <p:cNvPr id="7" name="순서도: 처리 6"/>
          <p:cNvSpPr/>
          <p:nvPr userDrawn="1"/>
        </p:nvSpPr>
        <p:spPr>
          <a:xfrm>
            <a:off x="521445" y="764705"/>
            <a:ext cx="10006111" cy="72008"/>
          </a:xfrm>
          <a:prstGeom prst="flowChartProcess">
            <a:avLst/>
          </a:prstGeom>
          <a:solidFill>
            <a:srgbClr val="92D050"/>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ko-KR" altLang="en-US" sz="1200" dirty="0" smtClean="0">
              <a:solidFill>
                <a:schemeClr val="tx1">
                  <a:lumMod val="75000"/>
                  <a:lumOff val="25000"/>
                </a:schemeClr>
              </a:solidFill>
            </a:endParaRPr>
          </a:p>
        </p:txBody>
      </p:sp>
      <p:sp>
        <p:nvSpPr>
          <p:cNvPr id="8" name="순서도: 처리 7"/>
          <p:cNvSpPr/>
          <p:nvPr userDrawn="1"/>
        </p:nvSpPr>
        <p:spPr>
          <a:xfrm>
            <a:off x="521445" y="260648"/>
            <a:ext cx="10006111" cy="504056"/>
          </a:xfrm>
          <a:prstGeom prst="flowChartProcess">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ko-KR" altLang="en-US" sz="1800" dirty="0" smtClean="0">
              <a:solidFill>
                <a:schemeClr val="tx1">
                  <a:lumMod val="75000"/>
                  <a:lumOff val="25000"/>
                </a:schemeClr>
              </a:solidFill>
            </a:endParaRPr>
          </a:p>
        </p:txBody>
      </p:sp>
    </p:spTree>
    <p:extLst>
      <p:ext uri="{BB962C8B-B14F-4D97-AF65-F5344CB8AC3E}">
        <p14:creationId xmlns:p14="http://schemas.microsoft.com/office/powerpoint/2010/main" val="203194789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872795" y="4406902"/>
            <a:ext cx="9391650" cy="1362075"/>
          </a:xfrm>
        </p:spPr>
        <p:txBody>
          <a:bodyPr anchor="t"/>
          <a:lstStyle>
            <a:lvl1pPr algn="l">
              <a:defRPr sz="4000" b="1" cap="all"/>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872795" y="2906713"/>
            <a:ext cx="939165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smtClean="0"/>
              <a:t>마스터 텍스트 스타일을 편집합니다</a:t>
            </a:r>
          </a:p>
        </p:txBody>
      </p:sp>
      <p:sp>
        <p:nvSpPr>
          <p:cNvPr id="4" name="날짜 개체 틀 3"/>
          <p:cNvSpPr>
            <a:spLocks noGrp="1"/>
          </p:cNvSpPr>
          <p:nvPr>
            <p:ph type="dt" sz="half" idx="10"/>
          </p:nvPr>
        </p:nvSpPr>
        <p:spPr/>
        <p:txBody>
          <a:bodyPr/>
          <a:lstStyle/>
          <a:p>
            <a:fld id="{B1A5E99E-AA02-41B4-BB1D-74DE2D386013}" type="datetime1">
              <a:rPr lang="ko-KR" altLang="en-US" smtClean="0"/>
              <a:t>2015-06-25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57E7012D-DD87-4EE6-9959-B8E2C5F13A34}" type="slidenum">
              <a:rPr lang="ko-KR" altLang="en-US" smtClean="0"/>
              <a:t>‹#›</a:t>
            </a:fld>
            <a:endParaRPr lang="ko-KR" altLang="en-US"/>
          </a:p>
        </p:txBody>
      </p:sp>
    </p:spTree>
    <p:extLst>
      <p:ext uri="{BB962C8B-B14F-4D97-AF65-F5344CB8AC3E}">
        <p14:creationId xmlns:p14="http://schemas.microsoft.com/office/powerpoint/2010/main" val="35665438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sz="half" idx="1"/>
          </p:nvPr>
        </p:nvSpPr>
        <p:spPr>
          <a:xfrm>
            <a:off x="552450" y="1600202"/>
            <a:ext cx="4879975"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내용 개체 틀 3"/>
          <p:cNvSpPr>
            <a:spLocks noGrp="1"/>
          </p:cNvSpPr>
          <p:nvPr>
            <p:ph sz="half" idx="2"/>
          </p:nvPr>
        </p:nvSpPr>
        <p:spPr>
          <a:xfrm>
            <a:off x="5616575" y="1600202"/>
            <a:ext cx="4879975"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날짜 개체 틀 4"/>
          <p:cNvSpPr>
            <a:spLocks noGrp="1"/>
          </p:cNvSpPr>
          <p:nvPr>
            <p:ph type="dt" sz="half" idx="10"/>
          </p:nvPr>
        </p:nvSpPr>
        <p:spPr/>
        <p:txBody>
          <a:bodyPr/>
          <a:lstStyle/>
          <a:p>
            <a:fld id="{990B3AEF-75EC-4610-AFAA-A8C0FAA5DA14}" type="datetime1">
              <a:rPr lang="ko-KR" altLang="en-US" smtClean="0"/>
              <a:t>2015-06-25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57E7012D-DD87-4EE6-9959-B8E2C5F13A34}" type="slidenum">
              <a:rPr lang="ko-KR" altLang="en-US" smtClean="0"/>
              <a:t>‹#›</a:t>
            </a:fld>
            <a:endParaRPr lang="ko-KR" altLang="en-US"/>
          </a:p>
        </p:txBody>
      </p:sp>
    </p:spTree>
    <p:extLst>
      <p:ext uri="{BB962C8B-B14F-4D97-AF65-F5344CB8AC3E}">
        <p14:creationId xmlns:p14="http://schemas.microsoft.com/office/powerpoint/2010/main" val="215383655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552450" y="1535113"/>
            <a:ext cx="4881894"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4" name="내용 개체 틀 3"/>
          <p:cNvSpPr>
            <a:spLocks noGrp="1"/>
          </p:cNvSpPr>
          <p:nvPr>
            <p:ph sz="half" idx="2"/>
          </p:nvPr>
        </p:nvSpPr>
        <p:spPr>
          <a:xfrm>
            <a:off x="552450" y="2174875"/>
            <a:ext cx="4881894"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텍스트 개체 틀 4"/>
          <p:cNvSpPr>
            <a:spLocks noGrp="1"/>
          </p:cNvSpPr>
          <p:nvPr>
            <p:ph type="body" sz="quarter" idx="3"/>
          </p:nvPr>
        </p:nvSpPr>
        <p:spPr>
          <a:xfrm>
            <a:off x="5612739" y="1535113"/>
            <a:ext cx="488381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6" name="내용 개체 틀 5"/>
          <p:cNvSpPr>
            <a:spLocks noGrp="1"/>
          </p:cNvSpPr>
          <p:nvPr>
            <p:ph sz="quarter" idx="4"/>
          </p:nvPr>
        </p:nvSpPr>
        <p:spPr>
          <a:xfrm>
            <a:off x="5612739" y="2174875"/>
            <a:ext cx="488381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7" name="날짜 개체 틀 6"/>
          <p:cNvSpPr>
            <a:spLocks noGrp="1"/>
          </p:cNvSpPr>
          <p:nvPr>
            <p:ph type="dt" sz="half" idx="10"/>
          </p:nvPr>
        </p:nvSpPr>
        <p:spPr/>
        <p:txBody>
          <a:bodyPr/>
          <a:lstStyle/>
          <a:p>
            <a:fld id="{FFE25C85-EEB2-4DC7-B158-99F3D2235532}" type="datetime1">
              <a:rPr lang="ko-KR" altLang="en-US" smtClean="0"/>
              <a:t>2015-06-25</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57E7012D-DD87-4EE6-9959-B8E2C5F13A34}" type="slidenum">
              <a:rPr lang="ko-KR" altLang="en-US" smtClean="0"/>
              <a:t>‹#›</a:t>
            </a:fld>
            <a:endParaRPr lang="ko-KR" altLang="en-US"/>
          </a:p>
        </p:txBody>
      </p:sp>
    </p:spTree>
    <p:extLst>
      <p:ext uri="{BB962C8B-B14F-4D97-AF65-F5344CB8AC3E}">
        <p14:creationId xmlns:p14="http://schemas.microsoft.com/office/powerpoint/2010/main" val="41511346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날짜 개체 틀 2"/>
          <p:cNvSpPr>
            <a:spLocks noGrp="1"/>
          </p:cNvSpPr>
          <p:nvPr>
            <p:ph type="dt" sz="half" idx="10"/>
          </p:nvPr>
        </p:nvSpPr>
        <p:spPr/>
        <p:txBody>
          <a:bodyPr/>
          <a:lstStyle/>
          <a:p>
            <a:fld id="{D86968B3-31F0-415E-BEB8-6B84105FD3F4}" type="datetime1">
              <a:rPr lang="ko-KR" altLang="en-US" smtClean="0"/>
              <a:t>2015-06-25</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57E7012D-DD87-4EE6-9959-B8E2C5F13A34}" type="slidenum">
              <a:rPr lang="ko-KR" altLang="en-US" smtClean="0"/>
              <a:t>‹#›</a:t>
            </a:fld>
            <a:endParaRPr lang="ko-KR" altLang="en-US"/>
          </a:p>
        </p:txBody>
      </p:sp>
    </p:spTree>
    <p:extLst>
      <p:ext uri="{BB962C8B-B14F-4D97-AF65-F5344CB8AC3E}">
        <p14:creationId xmlns:p14="http://schemas.microsoft.com/office/powerpoint/2010/main" val="639920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850B81D9-867D-42F2-89DE-057793A25ED7}" type="datetime1">
              <a:rPr lang="ko-KR" altLang="en-US" smtClean="0"/>
              <a:t>2015-06-25</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57E7012D-DD87-4EE6-9959-B8E2C5F13A34}" type="slidenum">
              <a:rPr lang="ko-KR" altLang="en-US" smtClean="0"/>
              <a:t>‹#›</a:t>
            </a:fld>
            <a:endParaRPr lang="ko-KR" altLang="en-US"/>
          </a:p>
        </p:txBody>
      </p:sp>
    </p:spTree>
    <p:extLst>
      <p:ext uri="{BB962C8B-B14F-4D97-AF65-F5344CB8AC3E}">
        <p14:creationId xmlns:p14="http://schemas.microsoft.com/office/powerpoint/2010/main" val="40704114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552451" y="273050"/>
            <a:ext cx="3635045" cy="1162050"/>
          </a:xfrm>
        </p:spPr>
        <p:txBody>
          <a:bodyPr anchor="b"/>
          <a:lstStyle>
            <a:lvl1pPr algn="l">
              <a:defRPr sz="2000" b="1"/>
            </a:lvl1pPr>
          </a:lstStyle>
          <a:p>
            <a:r>
              <a:rPr lang="ko-KR" altLang="en-US" smtClean="0"/>
              <a:t>마스터 제목 스타일 편집</a:t>
            </a:r>
            <a:endParaRPr lang="ko-KR" altLang="en-US"/>
          </a:p>
        </p:txBody>
      </p:sp>
      <p:sp>
        <p:nvSpPr>
          <p:cNvPr id="3" name="내용 개체 틀 2"/>
          <p:cNvSpPr>
            <a:spLocks noGrp="1"/>
          </p:cNvSpPr>
          <p:nvPr>
            <p:ph idx="1"/>
          </p:nvPr>
        </p:nvSpPr>
        <p:spPr>
          <a:xfrm>
            <a:off x="4319852" y="273052"/>
            <a:ext cx="6176698"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텍스트 개체 틀 3"/>
          <p:cNvSpPr>
            <a:spLocks noGrp="1"/>
          </p:cNvSpPr>
          <p:nvPr>
            <p:ph type="body" sz="half" idx="2"/>
          </p:nvPr>
        </p:nvSpPr>
        <p:spPr>
          <a:xfrm>
            <a:off x="552451" y="1435102"/>
            <a:ext cx="3635045"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p>
        </p:txBody>
      </p:sp>
      <p:sp>
        <p:nvSpPr>
          <p:cNvPr id="5" name="날짜 개체 틀 4"/>
          <p:cNvSpPr>
            <a:spLocks noGrp="1"/>
          </p:cNvSpPr>
          <p:nvPr>
            <p:ph type="dt" sz="half" idx="10"/>
          </p:nvPr>
        </p:nvSpPr>
        <p:spPr/>
        <p:txBody>
          <a:bodyPr/>
          <a:lstStyle/>
          <a:p>
            <a:fld id="{FC75FB26-1353-43C3-8926-E3B6C285032B}" type="datetime1">
              <a:rPr lang="ko-KR" altLang="en-US" smtClean="0"/>
              <a:t>2015-06-25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57E7012D-DD87-4EE6-9959-B8E2C5F13A34}" type="slidenum">
              <a:rPr lang="ko-KR" altLang="en-US" smtClean="0"/>
              <a:t>‹#›</a:t>
            </a:fld>
            <a:endParaRPr lang="ko-KR" altLang="en-US"/>
          </a:p>
        </p:txBody>
      </p:sp>
    </p:spTree>
    <p:extLst>
      <p:ext uri="{BB962C8B-B14F-4D97-AF65-F5344CB8AC3E}">
        <p14:creationId xmlns:p14="http://schemas.microsoft.com/office/powerpoint/2010/main" val="14138955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552451" y="274638"/>
            <a:ext cx="9944100" cy="1143000"/>
          </a:xfrm>
          <a:prstGeom prst="rect">
            <a:avLst/>
          </a:prstGeom>
        </p:spPr>
        <p:txBody>
          <a:bodyPr vert="horz" lIns="91440" tIns="45720" rIns="91440" bIns="45720" rtlCol="0" anchor="ctr">
            <a:normAutofit/>
          </a:body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552451" y="1600202"/>
            <a:ext cx="9944100" cy="4525963"/>
          </a:xfrm>
          <a:prstGeom prst="rect">
            <a:avLst/>
          </a:prstGeom>
        </p:spPr>
        <p:txBody>
          <a:bodyPr vert="horz" lIns="91440" tIns="45720" rIns="91440" bIns="45720" rtlCol="0">
            <a:normAutofit/>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2"/>
          </p:nvPr>
        </p:nvSpPr>
        <p:spPr>
          <a:xfrm>
            <a:off x="552450" y="6356352"/>
            <a:ext cx="25781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8B00109-931A-4BDB-A186-FA4612DC394D}" type="datetime1">
              <a:rPr lang="ko-KR" altLang="en-US" smtClean="0"/>
              <a:t>2015-06-25</a:t>
            </a:fld>
            <a:endParaRPr lang="ko-KR" altLang="en-US"/>
          </a:p>
        </p:txBody>
      </p:sp>
      <p:sp>
        <p:nvSpPr>
          <p:cNvPr id="5" name="바닥글 개체 틀 4"/>
          <p:cNvSpPr>
            <a:spLocks noGrp="1"/>
          </p:cNvSpPr>
          <p:nvPr>
            <p:ph type="ftr" sz="quarter" idx="3"/>
          </p:nvPr>
        </p:nvSpPr>
        <p:spPr>
          <a:xfrm>
            <a:off x="3775076" y="6356352"/>
            <a:ext cx="349885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7918451" y="6356352"/>
            <a:ext cx="25781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7E7012D-DD87-4EE6-9959-B8E2C5F13A34}" type="slidenum">
              <a:rPr lang="ko-KR" altLang="en-US" smtClean="0"/>
              <a:t>‹#›</a:t>
            </a:fld>
            <a:endParaRPr lang="ko-KR" altLang="en-US"/>
          </a:p>
        </p:txBody>
      </p:sp>
    </p:spTree>
    <p:extLst>
      <p:ext uri="{BB962C8B-B14F-4D97-AF65-F5344CB8AC3E}">
        <p14:creationId xmlns:p14="http://schemas.microsoft.com/office/powerpoint/2010/main" val="306279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1" r:id="rId13"/>
  </p:sldLayoutIdLst>
  <p:timing>
    <p:tnLst>
      <p:par>
        <p:cTn id="1" dur="indefinite" restart="never" nodeType="tmRoot"/>
      </p:par>
    </p:tnLst>
  </p:timing>
  <p:hf hdr="0" ftr="0" dt="0"/>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3.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3.xml"/><Relationship Id="rId5" Type="http://schemas.openxmlformats.org/officeDocument/2006/relationships/comments" Target="../comments/comment1.xml"/><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3.xml"/><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3.xml"/><Relationship Id="rId4" Type="http://schemas.openxmlformats.org/officeDocument/2006/relationships/image" Target="../media/image6.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13.xml"/><Relationship Id="rId5" Type="http://schemas.openxmlformats.org/officeDocument/2006/relationships/comments" Target="../comments/comment2.xml"/><Relationship Id="rId4" Type="http://schemas.openxmlformats.org/officeDocument/2006/relationships/image" Target="../media/image11.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13.xml"/><Relationship Id="rId5" Type="http://schemas.openxmlformats.org/officeDocument/2006/relationships/image" Target="../media/image11.png"/><Relationship Id="rId4" Type="http://schemas.openxmlformats.org/officeDocument/2006/relationships/image" Target="../media/image13.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13.xml"/><Relationship Id="rId4" Type="http://schemas.openxmlformats.org/officeDocument/2006/relationships/image" Target="../media/image11.png"/></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13.xml"/><Relationship Id="rId4" Type="http://schemas.openxmlformats.org/officeDocument/2006/relationships/image" Target="../media/image8.png"/></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13.xml"/><Relationship Id="rId4" Type="http://schemas.openxmlformats.org/officeDocument/2006/relationships/image" Target="../media/image17.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13.xml"/><Relationship Id="rId4" Type="http://schemas.openxmlformats.org/officeDocument/2006/relationships/image" Target="../media/image17.png"/></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13.xml"/><Relationship Id="rId4" Type="http://schemas.openxmlformats.org/officeDocument/2006/relationships/image" Target="../media/image1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2.xml"/><Relationship Id="rId1" Type="http://schemas.openxmlformats.org/officeDocument/2006/relationships/slideLayout" Target="../slideLayouts/slideLayout13.xml"/><Relationship Id="rId4" Type="http://schemas.openxmlformats.org/officeDocument/2006/relationships/image" Target="../media/image17.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4.xml"/><Relationship Id="rId1" Type="http://schemas.openxmlformats.org/officeDocument/2006/relationships/slideLayout" Target="../slideLayouts/slideLayout13.xml"/><Relationship Id="rId4" Type="http://schemas.openxmlformats.org/officeDocument/2006/relationships/image" Target="../media/image17.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a:xfrm>
            <a:off x="1564060" y="1844824"/>
            <a:ext cx="7920880" cy="936104"/>
          </a:xfrm>
          <a:solidFill>
            <a:schemeClr val="bg1">
              <a:lumMod val="85000"/>
            </a:schemeClr>
          </a:solidFill>
          <a:ln>
            <a:solidFill>
              <a:schemeClr val="bg1">
                <a:lumMod val="65000"/>
              </a:schemeClr>
            </a:solidFill>
          </a:ln>
        </p:spPr>
        <p:txBody>
          <a:bodyPr>
            <a:normAutofit/>
          </a:bodyPr>
          <a:lstStyle/>
          <a:p>
            <a:pPr lvl="0"/>
            <a:r>
              <a:rPr lang="ko" altLang="ko-KR" sz="3400" b="1" dirty="0"/>
              <a:t>Architecture of IoT </a:t>
            </a:r>
            <a:r>
              <a:rPr lang="ko" altLang="ko-KR" sz="3400" b="1" dirty="0" smtClean="0"/>
              <a:t>Platform</a:t>
            </a:r>
            <a:endParaRPr lang="ko-KR" altLang="en-US" sz="3400" dirty="0"/>
          </a:p>
        </p:txBody>
      </p:sp>
      <p:sp>
        <p:nvSpPr>
          <p:cNvPr id="3" name="부제목 2"/>
          <p:cNvSpPr>
            <a:spLocks noGrp="1"/>
          </p:cNvSpPr>
          <p:nvPr>
            <p:ph type="subTitle" idx="1"/>
          </p:nvPr>
        </p:nvSpPr>
        <p:spPr/>
        <p:txBody>
          <a:bodyPr/>
          <a:lstStyle/>
          <a:p>
            <a:r>
              <a:rPr lang="en-US" altLang="ko-KR" dirty="0" smtClean="0">
                <a:solidFill>
                  <a:schemeClr val="tx1"/>
                </a:solidFill>
              </a:rPr>
              <a:t>2015.06.26.</a:t>
            </a:r>
          </a:p>
          <a:p>
            <a:r>
              <a:rPr lang="en-US" altLang="ko-KR" dirty="0" smtClean="0">
                <a:solidFill>
                  <a:schemeClr val="tx1"/>
                </a:solidFill>
              </a:rPr>
              <a:t>Team 5</a:t>
            </a:r>
            <a:endParaRPr lang="ko-KR" altLang="en-US" dirty="0">
              <a:solidFill>
                <a:schemeClr val="tx1"/>
              </a:solidFill>
            </a:endParaRPr>
          </a:p>
        </p:txBody>
      </p:sp>
      <p:sp>
        <p:nvSpPr>
          <p:cNvPr id="4" name="슬라이드 번호 개체 틀 3"/>
          <p:cNvSpPr>
            <a:spLocks noGrp="1"/>
          </p:cNvSpPr>
          <p:nvPr>
            <p:ph type="sldNum" sz="quarter" idx="12"/>
          </p:nvPr>
        </p:nvSpPr>
        <p:spPr/>
        <p:txBody>
          <a:bodyPr/>
          <a:lstStyle/>
          <a:p>
            <a:fld id="{57E7012D-DD87-4EE6-9959-B8E2C5F13A34}" type="slidenum">
              <a:rPr lang="ko-KR" altLang="en-US" smtClean="0"/>
              <a:t>1</a:t>
            </a:fld>
            <a:endParaRPr lang="ko-KR" altLang="en-US"/>
          </a:p>
        </p:txBody>
      </p:sp>
    </p:spTree>
    <p:extLst>
      <p:ext uri="{BB962C8B-B14F-4D97-AF65-F5344CB8AC3E}">
        <p14:creationId xmlns:p14="http://schemas.microsoft.com/office/powerpoint/2010/main" val="13294692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슬라이드 번호 개체 틀 2"/>
          <p:cNvSpPr>
            <a:spLocks noGrp="1"/>
          </p:cNvSpPr>
          <p:nvPr>
            <p:ph type="sldNum" sz="quarter" idx="12"/>
          </p:nvPr>
        </p:nvSpPr>
        <p:spPr/>
        <p:txBody>
          <a:bodyPr/>
          <a:lstStyle/>
          <a:p>
            <a:fld id="{57E7012D-DD87-4EE6-9959-B8E2C5F13A34}" type="slidenum">
              <a:rPr lang="ko-KR" altLang="en-US" smtClean="0"/>
              <a:pPr/>
              <a:t>10</a:t>
            </a:fld>
            <a:r>
              <a:rPr lang="en-US" altLang="ko-KR" smtClean="0"/>
              <a:t>/50</a:t>
            </a:r>
            <a:endParaRPr lang="ko-KR" altLang="en-US" dirty="0"/>
          </a:p>
        </p:txBody>
      </p:sp>
      <p:sp>
        <p:nvSpPr>
          <p:cNvPr id="4" name="제목 3"/>
          <p:cNvSpPr>
            <a:spLocks noGrp="1"/>
          </p:cNvSpPr>
          <p:nvPr>
            <p:ph type="title"/>
          </p:nvPr>
        </p:nvSpPr>
        <p:spPr/>
        <p:txBody>
          <a:bodyPr>
            <a:normAutofit/>
          </a:bodyPr>
          <a:lstStyle/>
          <a:p>
            <a:r>
              <a:rPr lang="en-US" altLang="ko-KR" dirty="0"/>
              <a:t>System </a:t>
            </a:r>
            <a:r>
              <a:rPr lang="en-US" altLang="ko-KR" dirty="0" smtClean="0"/>
              <a:t>Context</a:t>
            </a:r>
            <a:endParaRPr lang="ko-KR" altLang="en-US" dirty="0"/>
          </a:p>
        </p:txBody>
      </p:sp>
      <p:sp>
        <p:nvSpPr>
          <p:cNvPr id="5" name="Shape 52"/>
          <p:cNvSpPr/>
          <p:nvPr/>
        </p:nvSpPr>
        <p:spPr>
          <a:xfrm>
            <a:off x="2346148" y="5027989"/>
            <a:ext cx="1440900" cy="993299"/>
          </a:xfrm>
          <a:prstGeom prst="rect">
            <a:avLst/>
          </a:prstGeom>
          <a:solidFill>
            <a:srgbClr val="FFFFFF"/>
          </a:solidFill>
          <a:ln w="9525" cap="flat" cmpd="sng">
            <a:solidFill>
              <a:srgbClr val="000000"/>
            </a:solidFill>
            <a:prstDash val="solid"/>
            <a:round/>
            <a:headEnd type="none" w="med" len="med"/>
            <a:tailEnd type="none" w="med" len="med"/>
          </a:ln>
        </p:spPr>
        <p:txBody>
          <a:bodyPr lIns="79125" tIns="79125" rIns="79125" bIns="79125" anchor="ctr"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pPr lvl="0" algn="ctr" rtl="0">
              <a:spcBef>
                <a:spcPts val="0"/>
              </a:spcBef>
              <a:buNone/>
            </a:pPr>
            <a:r>
              <a:rPr lang="ko" b="1"/>
              <a:t>Terminal</a:t>
            </a:r>
          </a:p>
        </p:txBody>
      </p:sp>
      <p:sp>
        <p:nvSpPr>
          <p:cNvPr id="6" name="Shape 53"/>
          <p:cNvSpPr/>
          <p:nvPr/>
        </p:nvSpPr>
        <p:spPr>
          <a:xfrm>
            <a:off x="6454738" y="4984061"/>
            <a:ext cx="1440900" cy="993299"/>
          </a:xfrm>
          <a:prstGeom prst="rect">
            <a:avLst/>
          </a:prstGeom>
          <a:solidFill>
            <a:srgbClr val="FFFFFF"/>
          </a:solidFill>
          <a:ln w="9525" cap="flat" cmpd="sng">
            <a:solidFill>
              <a:srgbClr val="000000"/>
            </a:solidFill>
            <a:prstDash val="solid"/>
            <a:round/>
            <a:headEnd type="none" w="med" len="med"/>
            <a:tailEnd type="none" w="med" len="med"/>
          </a:ln>
        </p:spPr>
        <p:txBody>
          <a:bodyPr lIns="79125" tIns="79125" rIns="79125" bIns="79125" anchor="ctr"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pPr lvl="0" algn="ctr" rtl="0">
              <a:spcBef>
                <a:spcPts val="0"/>
              </a:spcBef>
              <a:buNone/>
            </a:pPr>
            <a:r>
              <a:rPr lang="ko" b="1"/>
              <a:t>SA node</a:t>
            </a:r>
          </a:p>
        </p:txBody>
      </p:sp>
      <p:sp>
        <p:nvSpPr>
          <p:cNvPr id="7" name="Shape 55"/>
          <p:cNvSpPr/>
          <p:nvPr/>
        </p:nvSpPr>
        <p:spPr>
          <a:xfrm>
            <a:off x="1708076" y="1302309"/>
            <a:ext cx="7632848" cy="2927699"/>
          </a:xfrm>
          <a:prstGeom prst="roundRect">
            <a:avLst>
              <a:gd name="adj" fmla="val 16667"/>
            </a:avLst>
          </a:prstGeom>
          <a:noFill/>
          <a:ln w="19050" cap="flat" cmpd="sng">
            <a:solidFill>
              <a:srgbClr val="000000"/>
            </a:solidFill>
            <a:prstDash val="dash"/>
            <a:round/>
            <a:headEnd type="none" w="med" len="med"/>
            <a:tailEnd type="none" w="med" len="med"/>
          </a:ln>
        </p:spPr>
        <p:txBody>
          <a:bodyPr lIns="91425" tIns="91425" rIns="91425" bIns="91425" anchor="ctr"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pPr>
              <a:spcBef>
                <a:spcPts val="0"/>
              </a:spcBef>
              <a:buNone/>
            </a:pPr>
            <a:endParaRPr b="1"/>
          </a:p>
        </p:txBody>
      </p:sp>
      <p:sp>
        <p:nvSpPr>
          <p:cNvPr id="9" name="Shape 57"/>
          <p:cNvSpPr/>
          <p:nvPr/>
        </p:nvSpPr>
        <p:spPr>
          <a:xfrm>
            <a:off x="4064760" y="1556792"/>
            <a:ext cx="1531747" cy="2321334"/>
          </a:xfrm>
          <a:prstGeom prst="rect">
            <a:avLst/>
          </a:prstGeom>
          <a:solidFill>
            <a:srgbClr val="FFFFFF"/>
          </a:solidFill>
          <a:ln w="9525" cap="flat" cmpd="sng">
            <a:solidFill>
              <a:srgbClr val="000000"/>
            </a:solidFill>
            <a:prstDash val="solid"/>
            <a:round/>
            <a:headEnd type="none" w="med" len="med"/>
            <a:tailEnd type="none" w="med" len="med"/>
          </a:ln>
        </p:spPr>
        <p:txBody>
          <a:bodyPr lIns="79125" tIns="79125" rIns="79125" bIns="79125" anchor="ctr"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pPr lvl="0" algn="ctr" rtl="0">
              <a:spcBef>
                <a:spcPts val="0"/>
              </a:spcBef>
              <a:buNone/>
            </a:pPr>
            <a:r>
              <a:rPr lang="ko" b="1"/>
              <a:t>Server</a:t>
            </a:r>
          </a:p>
        </p:txBody>
      </p:sp>
      <p:sp>
        <p:nvSpPr>
          <p:cNvPr id="11" name="Shape 59"/>
          <p:cNvSpPr txBox="1"/>
          <p:nvPr/>
        </p:nvSpPr>
        <p:spPr>
          <a:xfrm>
            <a:off x="7612732" y="1340768"/>
            <a:ext cx="1440900" cy="472800"/>
          </a:xfrm>
          <a:prstGeom prst="rect">
            <a:avLst/>
          </a:prstGeom>
          <a:noFill/>
          <a:ln>
            <a:noFill/>
          </a:ln>
        </p:spPr>
        <p:txBody>
          <a:bodyPr lIns="91425" tIns="91425" rIns="91425" bIns="91425" anchor="t"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pPr>
              <a:spcBef>
                <a:spcPts val="0"/>
              </a:spcBef>
              <a:buNone/>
            </a:pPr>
            <a:r>
              <a:rPr lang="ko" b="1" dirty="0"/>
              <a:t>Project scope </a:t>
            </a:r>
          </a:p>
        </p:txBody>
      </p:sp>
      <p:cxnSp>
        <p:nvCxnSpPr>
          <p:cNvPr id="13" name="Shape 61"/>
          <p:cNvCxnSpPr/>
          <p:nvPr/>
        </p:nvCxnSpPr>
        <p:spPr>
          <a:xfrm rot="5400000" flipH="1">
            <a:off x="5045760" y="3981412"/>
            <a:ext cx="1301699" cy="1155900"/>
          </a:xfrm>
          <a:prstGeom prst="bentConnector3">
            <a:avLst>
              <a:gd name="adj1" fmla="val 820"/>
            </a:avLst>
          </a:prstGeom>
          <a:noFill/>
          <a:ln w="19050" cap="flat" cmpd="sng">
            <a:solidFill>
              <a:srgbClr val="000000"/>
            </a:solidFill>
            <a:prstDash val="solid"/>
            <a:round/>
            <a:headEnd type="none" w="lg" len="lg"/>
            <a:tailEnd type="none" w="lg" len="lg"/>
          </a:ln>
        </p:spPr>
      </p:cxnSp>
      <p:sp>
        <p:nvSpPr>
          <p:cNvPr id="14" name="Shape 62"/>
          <p:cNvSpPr/>
          <p:nvPr/>
        </p:nvSpPr>
        <p:spPr>
          <a:xfrm>
            <a:off x="6358985" y="4856390"/>
            <a:ext cx="1440900" cy="993299"/>
          </a:xfrm>
          <a:prstGeom prst="rect">
            <a:avLst/>
          </a:prstGeom>
          <a:solidFill>
            <a:srgbClr val="FFFFFF"/>
          </a:solidFill>
          <a:ln w="9525" cap="flat" cmpd="sng">
            <a:solidFill>
              <a:srgbClr val="000000"/>
            </a:solidFill>
            <a:prstDash val="solid"/>
            <a:round/>
            <a:headEnd type="none" w="med" len="med"/>
            <a:tailEnd type="none" w="med" len="med"/>
          </a:ln>
        </p:spPr>
        <p:txBody>
          <a:bodyPr lIns="79125" tIns="79125" rIns="79125" bIns="79125" anchor="ctr"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pPr lvl="0" algn="ctr" rtl="0">
              <a:spcBef>
                <a:spcPts val="0"/>
              </a:spcBef>
              <a:buNone/>
            </a:pPr>
            <a:r>
              <a:rPr lang="ko" b="1"/>
              <a:t>SA node</a:t>
            </a:r>
          </a:p>
        </p:txBody>
      </p:sp>
      <p:cxnSp>
        <p:nvCxnSpPr>
          <p:cNvPr id="15" name="Shape 63"/>
          <p:cNvCxnSpPr>
            <a:stCxn id="19" idx="3"/>
          </p:cNvCxnSpPr>
          <p:nvPr/>
        </p:nvCxnSpPr>
        <p:spPr>
          <a:xfrm rot="10800000" flipH="1">
            <a:off x="3981661" y="3893584"/>
            <a:ext cx="513900" cy="1345500"/>
          </a:xfrm>
          <a:prstGeom prst="bentConnector2">
            <a:avLst/>
          </a:prstGeom>
          <a:noFill/>
          <a:ln w="19050" cap="flat" cmpd="sng">
            <a:solidFill>
              <a:srgbClr val="000000"/>
            </a:solidFill>
            <a:prstDash val="solid"/>
            <a:round/>
            <a:headEnd type="none" w="lg" len="lg"/>
            <a:tailEnd type="none" w="lg" len="lg"/>
          </a:ln>
        </p:spPr>
      </p:cxnSp>
      <p:sp>
        <p:nvSpPr>
          <p:cNvPr id="17" name="Shape 66"/>
          <p:cNvSpPr/>
          <p:nvPr/>
        </p:nvSpPr>
        <p:spPr>
          <a:xfrm>
            <a:off x="2436783" y="4885212"/>
            <a:ext cx="1440900" cy="993299"/>
          </a:xfrm>
          <a:prstGeom prst="rect">
            <a:avLst/>
          </a:prstGeom>
          <a:solidFill>
            <a:srgbClr val="FFFFFF"/>
          </a:solidFill>
          <a:ln w="9525" cap="flat" cmpd="sng">
            <a:solidFill>
              <a:srgbClr val="000000"/>
            </a:solidFill>
            <a:prstDash val="solid"/>
            <a:round/>
            <a:headEnd type="none" w="med" len="med"/>
            <a:tailEnd type="none" w="med" len="med"/>
          </a:ln>
        </p:spPr>
        <p:txBody>
          <a:bodyPr lIns="79125" tIns="79125" rIns="79125" bIns="79125" anchor="ctr"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pPr lvl="0" algn="ctr" rtl="0">
              <a:spcBef>
                <a:spcPts val="0"/>
              </a:spcBef>
              <a:buNone/>
            </a:pPr>
            <a:r>
              <a:rPr lang="ko" b="1"/>
              <a:t>Terminal</a:t>
            </a:r>
          </a:p>
        </p:txBody>
      </p:sp>
      <p:sp>
        <p:nvSpPr>
          <p:cNvPr id="18" name="Shape 67"/>
          <p:cNvSpPr/>
          <p:nvPr/>
        </p:nvSpPr>
        <p:spPr>
          <a:xfrm>
            <a:off x="6274561" y="4713612"/>
            <a:ext cx="1440900" cy="993299"/>
          </a:xfrm>
          <a:prstGeom prst="rect">
            <a:avLst/>
          </a:prstGeom>
          <a:solidFill>
            <a:srgbClr val="FFFFFF"/>
          </a:solidFill>
          <a:ln w="9525" cap="flat" cmpd="sng">
            <a:solidFill>
              <a:srgbClr val="000000"/>
            </a:solidFill>
            <a:prstDash val="solid"/>
            <a:round/>
            <a:headEnd type="none" w="med" len="med"/>
            <a:tailEnd type="none" w="med" len="med"/>
          </a:ln>
        </p:spPr>
        <p:txBody>
          <a:bodyPr lIns="79125" tIns="79125" rIns="79125" bIns="79125" anchor="ctr"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pPr lvl="0" algn="ctr" rtl="0">
              <a:spcBef>
                <a:spcPts val="0"/>
              </a:spcBef>
              <a:buNone/>
            </a:pPr>
            <a:r>
              <a:rPr lang="ko" b="1"/>
              <a:t>Node</a:t>
            </a:r>
          </a:p>
        </p:txBody>
      </p:sp>
      <p:sp>
        <p:nvSpPr>
          <p:cNvPr id="19" name="Shape 64"/>
          <p:cNvSpPr/>
          <p:nvPr/>
        </p:nvSpPr>
        <p:spPr>
          <a:xfrm>
            <a:off x="2540761" y="4742434"/>
            <a:ext cx="1440900" cy="993299"/>
          </a:xfrm>
          <a:prstGeom prst="rect">
            <a:avLst/>
          </a:prstGeom>
          <a:solidFill>
            <a:srgbClr val="FFFFFF"/>
          </a:solidFill>
          <a:ln w="9525" cap="flat" cmpd="sng">
            <a:solidFill>
              <a:srgbClr val="000000"/>
            </a:solidFill>
            <a:prstDash val="solid"/>
            <a:round/>
            <a:headEnd type="none" w="med" len="med"/>
            <a:tailEnd type="none" w="med" len="med"/>
          </a:ln>
        </p:spPr>
        <p:txBody>
          <a:bodyPr lIns="79125" tIns="79125" rIns="79125" bIns="79125" anchor="ctr"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pPr lvl="0" algn="ctr" rtl="0">
              <a:spcBef>
                <a:spcPts val="0"/>
              </a:spcBef>
              <a:buNone/>
            </a:pPr>
            <a:r>
              <a:rPr lang="ko" b="1"/>
              <a:t>Terminal</a:t>
            </a:r>
          </a:p>
        </p:txBody>
      </p:sp>
      <p:sp>
        <p:nvSpPr>
          <p:cNvPr id="20" name="Shape 68"/>
          <p:cNvSpPr txBox="1"/>
          <p:nvPr/>
        </p:nvSpPr>
        <p:spPr>
          <a:xfrm>
            <a:off x="2540760" y="4742437"/>
            <a:ext cx="1039523" cy="415200"/>
          </a:xfrm>
          <a:prstGeom prst="rect">
            <a:avLst/>
          </a:prstGeom>
          <a:noFill/>
          <a:ln>
            <a:noFill/>
          </a:ln>
        </p:spPr>
        <p:txBody>
          <a:bodyPr lIns="91425" tIns="91425" rIns="91425" bIns="91425" anchor="t"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pPr lvl="0" rtl="0">
              <a:spcBef>
                <a:spcPts val="0"/>
              </a:spcBef>
              <a:buNone/>
            </a:pPr>
            <a:r>
              <a:rPr lang="ko" b="1" dirty="0"/>
              <a:t>3rd party</a:t>
            </a:r>
          </a:p>
        </p:txBody>
      </p:sp>
      <p:sp>
        <p:nvSpPr>
          <p:cNvPr id="21" name="Shape 69"/>
          <p:cNvSpPr txBox="1"/>
          <p:nvPr/>
        </p:nvSpPr>
        <p:spPr>
          <a:xfrm>
            <a:off x="6274561" y="4713636"/>
            <a:ext cx="895200" cy="472800"/>
          </a:xfrm>
          <a:prstGeom prst="rect">
            <a:avLst/>
          </a:prstGeom>
          <a:noFill/>
          <a:ln>
            <a:noFill/>
          </a:ln>
        </p:spPr>
        <p:txBody>
          <a:bodyPr lIns="91425" tIns="91425" rIns="91425" bIns="91425" anchor="t"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pPr lvl="0" rtl="0">
              <a:spcBef>
                <a:spcPts val="0"/>
              </a:spcBef>
              <a:buNone/>
            </a:pPr>
            <a:r>
              <a:rPr lang="ko" b="1"/>
              <a:t>vendors </a:t>
            </a:r>
          </a:p>
        </p:txBody>
      </p:sp>
      <p:sp>
        <p:nvSpPr>
          <p:cNvPr id="22" name="Shape 56"/>
          <p:cNvSpPr/>
          <p:nvPr/>
        </p:nvSpPr>
        <p:spPr>
          <a:xfrm>
            <a:off x="1996108" y="2276872"/>
            <a:ext cx="1440900" cy="864096"/>
          </a:xfrm>
          <a:prstGeom prst="rect">
            <a:avLst/>
          </a:prstGeom>
          <a:solidFill>
            <a:srgbClr val="FFFFFF"/>
          </a:solidFill>
          <a:ln w="9525" cap="flat" cmpd="sng">
            <a:solidFill>
              <a:srgbClr val="000000"/>
            </a:solidFill>
            <a:prstDash val="solid"/>
            <a:round/>
            <a:headEnd type="none" w="med" len="med"/>
            <a:tailEnd type="none" w="med" len="med"/>
          </a:ln>
        </p:spPr>
        <p:txBody>
          <a:bodyPr lIns="79125" tIns="79125" rIns="79125" bIns="79125" anchor="ctr"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pPr lvl="0" algn="ctr" rtl="0">
              <a:spcBef>
                <a:spcPts val="0"/>
              </a:spcBef>
              <a:buNone/>
            </a:pPr>
            <a:r>
              <a:rPr lang="ko" b="1"/>
              <a:t>Terminal</a:t>
            </a:r>
          </a:p>
        </p:txBody>
      </p:sp>
      <p:cxnSp>
        <p:nvCxnSpPr>
          <p:cNvPr id="24" name="직선 연결선 23"/>
          <p:cNvCxnSpPr>
            <a:stCxn id="22" idx="3"/>
            <a:endCxn id="9" idx="1"/>
          </p:cNvCxnSpPr>
          <p:nvPr/>
        </p:nvCxnSpPr>
        <p:spPr>
          <a:xfrm>
            <a:off x="3437008" y="2708920"/>
            <a:ext cx="627752" cy="8539"/>
          </a:xfrm>
          <a:prstGeom prst="line">
            <a:avLst/>
          </a:prstGeom>
          <a:ln>
            <a:solidFill>
              <a:schemeClr val="tx1">
                <a:lumMod val="75000"/>
                <a:lumOff val="25000"/>
              </a:schemeClr>
            </a:solidFill>
            <a:tailEnd type="none"/>
          </a:ln>
        </p:spPr>
        <p:style>
          <a:lnRef idx="1">
            <a:schemeClr val="accent1"/>
          </a:lnRef>
          <a:fillRef idx="0">
            <a:schemeClr val="accent1"/>
          </a:fillRef>
          <a:effectRef idx="0">
            <a:schemeClr val="accent1"/>
          </a:effectRef>
          <a:fontRef idx="minor">
            <a:schemeClr val="tx1"/>
          </a:fontRef>
        </p:style>
      </p:cxnSp>
      <p:sp>
        <p:nvSpPr>
          <p:cNvPr id="25" name="Shape 58"/>
          <p:cNvSpPr/>
          <p:nvPr/>
        </p:nvSpPr>
        <p:spPr>
          <a:xfrm>
            <a:off x="6172572" y="2852936"/>
            <a:ext cx="1440900" cy="845404"/>
          </a:xfrm>
          <a:prstGeom prst="rect">
            <a:avLst/>
          </a:prstGeom>
          <a:solidFill>
            <a:srgbClr val="FFFFFF"/>
          </a:solidFill>
          <a:ln w="9525" cap="flat" cmpd="sng">
            <a:solidFill>
              <a:srgbClr val="000000"/>
            </a:solidFill>
            <a:prstDash val="solid"/>
            <a:round/>
            <a:headEnd type="none" w="med" len="med"/>
            <a:tailEnd type="none" w="med" len="med"/>
          </a:ln>
        </p:spPr>
        <p:txBody>
          <a:bodyPr lIns="79125" tIns="79125" rIns="79125" bIns="79125" anchor="ctr"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pPr lvl="0" algn="ctr" rtl="0">
              <a:spcBef>
                <a:spcPts val="0"/>
              </a:spcBef>
              <a:buNone/>
            </a:pPr>
            <a:r>
              <a:rPr lang="en-US" altLang="ko" b="1" dirty="0" smtClean="0"/>
              <a:t>Mail Box</a:t>
            </a:r>
          </a:p>
          <a:p>
            <a:pPr lvl="0" algn="ctr" rtl="0">
              <a:spcBef>
                <a:spcPts val="0"/>
              </a:spcBef>
              <a:buNone/>
            </a:pPr>
            <a:r>
              <a:rPr lang="en-US" altLang="ko" b="1" dirty="0" smtClean="0"/>
              <a:t>Node</a:t>
            </a:r>
            <a:endParaRPr lang="ko" b="1" dirty="0"/>
          </a:p>
        </p:txBody>
      </p:sp>
      <p:sp>
        <p:nvSpPr>
          <p:cNvPr id="26" name="Shape 58"/>
          <p:cNvSpPr/>
          <p:nvPr/>
        </p:nvSpPr>
        <p:spPr>
          <a:xfrm>
            <a:off x="6172572" y="1844824"/>
            <a:ext cx="1440900" cy="845404"/>
          </a:xfrm>
          <a:prstGeom prst="rect">
            <a:avLst/>
          </a:prstGeom>
          <a:solidFill>
            <a:srgbClr val="FFFFFF"/>
          </a:solidFill>
          <a:ln w="9525" cap="flat" cmpd="sng">
            <a:solidFill>
              <a:srgbClr val="000000"/>
            </a:solidFill>
            <a:prstDash val="solid"/>
            <a:round/>
            <a:headEnd type="none" w="med" len="med"/>
            <a:tailEnd type="none" w="med" len="med"/>
          </a:ln>
        </p:spPr>
        <p:txBody>
          <a:bodyPr lIns="79125" tIns="79125" rIns="79125" bIns="79125" anchor="ctr"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pPr lvl="0" algn="ctr" rtl="0">
              <a:spcBef>
                <a:spcPts val="0"/>
              </a:spcBef>
              <a:buNone/>
            </a:pPr>
            <a:r>
              <a:rPr lang="en-US" altLang="ko" b="1" dirty="0" smtClean="0"/>
              <a:t>Home Security</a:t>
            </a:r>
          </a:p>
          <a:p>
            <a:pPr lvl="0" algn="ctr" rtl="0">
              <a:spcBef>
                <a:spcPts val="0"/>
              </a:spcBef>
              <a:buNone/>
            </a:pPr>
            <a:r>
              <a:rPr lang="en-US" altLang="ko" b="1" dirty="0" smtClean="0"/>
              <a:t>Node</a:t>
            </a:r>
            <a:endParaRPr lang="ko" b="1" dirty="0"/>
          </a:p>
        </p:txBody>
      </p:sp>
      <p:cxnSp>
        <p:nvCxnSpPr>
          <p:cNvPr id="32" name="직선 연결선 31"/>
          <p:cNvCxnSpPr>
            <a:stCxn id="26" idx="1"/>
          </p:cNvCxnSpPr>
          <p:nvPr/>
        </p:nvCxnSpPr>
        <p:spPr>
          <a:xfrm flipH="1">
            <a:off x="5596508" y="2267526"/>
            <a:ext cx="576064" cy="9346"/>
          </a:xfrm>
          <a:prstGeom prst="line">
            <a:avLst/>
          </a:prstGeom>
          <a:ln>
            <a:solidFill>
              <a:schemeClr val="tx1">
                <a:lumMod val="75000"/>
                <a:lumOff val="2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34" name="직선 연결선 33"/>
          <p:cNvCxnSpPr>
            <a:stCxn id="25" idx="1"/>
          </p:cNvCxnSpPr>
          <p:nvPr/>
        </p:nvCxnSpPr>
        <p:spPr>
          <a:xfrm flipH="1">
            <a:off x="5596508" y="3275638"/>
            <a:ext cx="576064" cy="9346"/>
          </a:xfrm>
          <a:prstGeom prst="line">
            <a:avLst/>
          </a:prstGeom>
          <a:ln>
            <a:solidFill>
              <a:schemeClr val="tx1">
                <a:lumMod val="75000"/>
                <a:lumOff val="25000"/>
              </a:schemeClr>
            </a:solidFill>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8458852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Shape 88"/>
          <p:cNvSpPr txBox="1">
            <a:spLocks noGrp="1"/>
          </p:cNvSpPr>
          <p:nvPr>
            <p:ph type="title"/>
          </p:nvPr>
        </p:nvSpPr>
        <p:spPr>
          <a:xfrm>
            <a:off x="104038" y="57400"/>
            <a:ext cx="10849261" cy="472800"/>
          </a:xfrm>
          <a:prstGeom prst="rect">
            <a:avLst/>
          </a:prstGeom>
        </p:spPr>
        <p:txBody>
          <a:bodyPr lIns="91425" tIns="91425" rIns="91425" bIns="91425" anchor="ctr" anchorCtr="0">
            <a:noAutofit/>
          </a:bodyPr>
          <a:lstStyle/>
          <a:p>
            <a:pPr lvl="0" rtl="0">
              <a:spcBef>
                <a:spcPts val="0"/>
              </a:spcBef>
              <a:buNone/>
            </a:pPr>
            <a:r>
              <a:rPr lang="ko" sz="1800" b="1">
                <a:solidFill>
                  <a:schemeClr val="dk1"/>
                </a:solidFill>
              </a:rPr>
              <a:t>Architecture Design - Level 1 - Apply Server-Client pattern for loose coupling</a:t>
            </a:r>
          </a:p>
        </p:txBody>
      </p:sp>
      <p:sp>
        <p:nvSpPr>
          <p:cNvPr id="89" name="Shape 89"/>
          <p:cNvSpPr txBox="1"/>
          <p:nvPr/>
        </p:nvSpPr>
        <p:spPr>
          <a:xfrm>
            <a:off x="101591" y="505000"/>
            <a:ext cx="10429125" cy="1358099"/>
          </a:xfrm>
          <a:prstGeom prst="rect">
            <a:avLst/>
          </a:prstGeom>
          <a:noFill/>
          <a:ln>
            <a:noFill/>
          </a:ln>
        </p:spPr>
        <p:txBody>
          <a:bodyPr lIns="79125" tIns="79125" rIns="79125" bIns="79125" anchor="t" anchorCtr="0">
            <a:noAutofit/>
          </a:bodyPr>
          <a:lstStyle/>
          <a:p>
            <a:pPr lvl="0" rtl="0">
              <a:lnSpc>
                <a:spcPct val="115000"/>
              </a:lnSpc>
              <a:spcBef>
                <a:spcPts val="0"/>
              </a:spcBef>
              <a:buNone/>
            </a:pPr>
            <a:r>
              <a:rPr lang="ko" sz="1200" b="1">
                <a:solidFill>
                  <a:schemeClr val="dk1"/>
                </a:solidFill>
                <a:latin typeface="Malgun Gothic"/>
                <a:ea typeface="Malgun Gothic"/>
                <a:cs typeface="Malgun Gothic"/>
                <a:sym typeface="Malgun Gothic"/>
              </a:rPr>
              <a:t>Rationale </a:t>
            </a:r>
            <a:r>
              <a:rPr lang="ko" sz="1200">
                <a:solidFill>
                  <a:schemeClr val="dk1"/>
                </a:solidFill>
                <a:latin typeface="Malgun Gothic"/>
                <a:ea typeface="Malgun Gothic"/>
                <a:cs typeface="Malgun Gothic"/>
                <a:sym typeface="Malgun Gothic"/>
              </a:rPr>
              <a:t>:</a:t>
            </a:r>
          </a:p>
          <a:p>
            <a:pPr marL="850900" lvl="0" indent="-266700" rtl="0">
              <a:lnSpc>
                <a:spcPct val="115000"/>
              </a:lnSpc>
              <a:spcBef>
                <a:spcPts val="0"/>
              </a:spcBef>
              <a:buClr>
                <a:schemeClr val="dk1"/>
              </a:buClr>
              <a:buSzPct val="100000"/>
              <a:buFont typeface="Arial"/>
              <a:buChar char="●"/>
            </a:pPr>
            <a:r>
              <a:rPr lang="ko" sz="1200">
                <a:solidFill>
                  <a:schemeClr val="dk1"/>
                </a:solidFill>
              </a:rPr>
              <a:t>In view of </a:t>
            </a:r>
            <a:r>
              <a:rPr lang="ko" sz="1200" b="1">
                <a:solidFill>
                  <a:schemeClr val="dk1"/>
                </a:solidFill>
              </a:rPr>
              <a:t>SRP (Single Responsibility Principle)</a:t>
            </a:r>
            <a:r>
              <a:rPr lang="ko" sz="1200">
                <a:solidFill>
                  <a:schemeClr val="dk1"/>
                </a:solidFill>
              </a:rPr>
              <a:t>, we divided the responsibility (loose coupling) into three Elements (IoT Service, Node &amp; Terminal).</a:t>
            </a:r>
          </a:p>
          <a:p>
            <a:pPr marL="850900" lvl="0" indent="-266700" rtl="0">
              <a:lnSpc>
                <a:spcPct val="115000"/>
              </a:lnSpc>
              <a:spcBef>
                <a:spcPts val="0"/>
              </a:spcBef>
              <a:buClr>
                <a:schemeClr val="dk1"/>
              </a:buClr>
              <a:buSzPct val="100000"/>
              <a:buFont typeface="Arial"/>
              <a:buChar char="●"/>
            </a:pPr>
            <a:r>
              <a:rPr lang="ko" sz="1200" b="1">
                <a:solidFill>
                  <a:schemeClr val="dk1"/>
                </a:solidFill>
              </a:rPr>
              <a:t>Message Exchange Pattern (MEP)</a:t>
            </a:r>
            <a:r>
              <a:rPr lang="ko" sz="1200">
                <a:solidFill>
                  <a:schemeClr val="dk1"/>
                </a:solidFill>
              </a:rPr>
              <a:t> of </a:t>
            </a:r>
            <a:r>
              <a:rPr lang="ko" sz="1200" b="1">
                <a:solidFill>
                  <a:schemeClr val="dk1"/>
                </a:solidFill>
              </a:rPr>
              <a:t>Server-Client Pattern</a:t>
            </a:r>
            <a:r>
              <a:rPr lang="ko" sz="1200">
                <a:solidFill>
                  <a:schemeClr val="dk1"/>
                </a:solidFill>
              </a:rPr>
              <a:t> has been considered   for interaction between Elements.  In MEP, we have considered “</a:t>
            </a:r>
            <a:r>
              <a:rPr lang="ko" sz="1200" b="1">
                <a:solidFill>
                  <a:schemeClr val="dk1"/>
                </a:solidFill>
              </a:rPr>
              <a:t>Request-Response Pattern</a:t>
            </a:r>
            <a:r>
              <a:rPr lang="ko" sz="1200">
                <a:solidFill>
                  <a:schemeClr val="dk1"/>
                </a:solidFill>
              </a:rPr>
              <a:t>” over “One-Way Pattern” because “IoT Service” has to Response based on “Terminal”/”Node” Service Request.</a:t>
            </a:r>
          </a:p>
        </p:txBody>
      </p:sp>
      <p:pic>
        <p:nvPicPr>
          <p:cNvPr id="90" name="Shape 90"/>
          <p:cNvPicPr preferRelativeResize="0"/>
          <p:nvPr/>
        </p:nvPicPr>
        <p:blipFill rotWithShape="1">
          <a:blip r:embed="rId3">
            <a:alphaModFix/>
          </a:blip>
          <a:srcRect l="6183" t="5624" r="3816" b="6355"/>
          <a:stretch/>
        </p:blipFill>
        <p:spPr>
          <a:xfrm>
            <a:off x="2922838" y="1990663"/>
            <a:ext cx="5203324" cy="2881025"/>
          </a:xfrm>
          <a:prstGeom prst="rect">
            <a:avLst/>
          </a:prstGeom>
          <a:noFill/>
          <a:ln>
            <a:noFill/>
          </a:ln>
        </p:spPr>
      </p:pic>
      <p:pic>
        <p:nvPicPr>
          <p:cNvPr id="91" name="Shape 91"/>
          <p:cNvPicPr preferRelativeResize="0"/>
          <p:nvPr/>
        </p:nvPicPr>
        <p:blipFill>
          <a:blip r:embed="rId4">
            <a:alphaModFix/>
          </a:blip>
          <a:stretch>
            <a:fillRect/>
          </a:stretch>
        </p:blipFill>
        <p:spPr>
          <a:xfrm>
            <a:off x="316493" y="4999250"/>
            <a:ext cx="3369497" cy="1287024"/>
          </a:xfrm>
          <a:prstGeom prst="rect">
            <a:avLst/>
          </a:prstGeom>
          <a:noFill/>
          <a:ln>
            <a:noFill/>
          </a:ln>
        </p:spPr>
      </p:pic>
    </p:spTree>
    <p:extLst>
      <p:ext uri="{BB962C8B-B14F-4D97-AF65-F5344CB8AC3E}">
        <p14:creationId xmlns:p14="http://schemas.microsoft.com/office/powerpoint/2010/main" val="2082785966"/>
      </p:ext>
    </p:extLst>
  </p:cSld>
  <p:clrMapOvr>
    <a:masterClrMapping/>
  </p:clrMapOvr>
  <p:transition spd="slow">
    <p:cu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Shape 97"/>
          <p:cNvSpPr txBox="1">
            <a:spLocks noGrp="1"/>
          </p:cNvSpPr>
          <p:nvPr>
            <p:ph type="title"/>
          </p:nvPr>
        </p:nvSpPr>
        <p:spPr>
          <a:xfrm>
            <a:off x="104038" y="57400"/>
            <a:ext cx="10849261" cy="472800"/>
          </a:xfrm>
          <a:prstGeom prst="rect">
            <a:avLst/>
          </a:prstGeom>
        </p:spPr>
        <p:txBody>
          <a:bodyPr lIns="91425" tIns="91425" rIns="91425" bIns="91425" anchor="ctr" anchorCtr="0">
            <a:noAutofit/>
          </a:bodyPr>
          <a:lstStyle/>
          <a:p>
            <a:pPr>
              <a:spcBef>
                <a:spcPts val="0"/>
              </a:spcBef>
              <a:buNone/>
            </a:pPr>
            <a:r>
              <a:rPr lang="ko" sz="1800" b="1">
                <a:solidFill>
                  <a:schemeClr val="dk1"/>
                </a:solidFill>
              </a:rPr>
              <a:t>Architecture Design - Level 1 - Responsibility Catalog </a:t>
            </a:r>
          </a:p>
        </p:txBody>
      </p:sp>
      <p:graphicFrame>
        <p:nvGraphicFramePr>
          <p:cNvPr id="98" name="Shape 98"/>
          <p:cNvGraphicFramePr/>
          <p:nvPr/>
        </p:nvGraphicFramePr>
        <p:xfrm>
          <a:off x="371200" y="958175"/>
          <a:ext cx="10383692" cy="2560170"/>
        </p:xfrm>
        <a:graphic>
          <a:graphicData uri="http://schemas.openxmlformats.org/drawingml/2006/table">
            <a:tbl>
              <a:tblPr>
                <a:noFill/>
              </a:tblPr>
              <a:tblGrid>
                <a:gridCol w="2565503"/>
                <a:gridCol w="7818189"/>
              </a:tblGrid>
              <a:tr h="365725">
                <a:tc>
                  <a:txBody>
                    <a:bodyPr/>
                    <a:lstStyle/>
                    <a:p>
                      <a:pPr algn="ctr" rtl="0">
                        <a:spcBef>
                          <a:spcPts val="0"/>
                        </a:spcBef>
                        <a:buNone/>
                      </a:pPr>
                      <a:r>
                        <a:rPr lang="ko" sz="1200" b="1">
                          <a:solidFill>
                            <a:schemeClr val="dk1"/>
                          </a:solidFill>
                        </a:rPr>
                        <a:t>Associated</a:t>
                      </a:r>
                    </a:p>
                    <a:p>
                      <a:pPr algn="ctr" rtl="0">
                        <a:spcBef>
                          <a:spcPts val="0"/>
                        </a:spcBef>
                        <a:buNone/>
                      </a:pPr>
                      <a:r>
                        <a:rPr lang="ko" sz="1200" b="1">
                          <a:solidFill>
                            <a:schemeClr val="dk1"/>
                          </a:solidFill>
                        </a:rPr>
                        <a:t>Drawings:</a:t>
                      </a:r>
                    </a:p>
                    <a:p>
                      <a:pPr lvl="0" algn="ctr" rtl="0">
                        <a:spcBef>
                          <a:spcPts val="0"/>
                        </a:spcBef>
                        <a:buNone/>
                      </a:pPr>
                      <a:r>
                        <a:rPr lang="ko" sz="1200" b="1">
                          <a:solidFill>
                            <a:schemeClr val="dk1"/>
                          </a:solidFill>
                        </a:rPr>
                        <a:t>Figure 1</a:t>
                      </a:r>
                    </a:p>
                  </a:txBody>
                  <a:tcPr marL="101983" marR="101983" marT="91425" marB="91425"/>
                </a:tc>
                <a:tc>
                  <a:txBody>
                    <a:bodyPr/>
                    <a:lstStyle/>
                    <a:p>
                      <a:pPr lvl="0" algn="ctr" rtl="0">
                        <a:spcBef>
                          <a:spcPts val="0"/>
                        </a:spcBef>
                        <a:buNone/>
                      </a:pPr>
                      <a:r>
                        <a:rPr lang="ko" sz="1200" b="1"/>
                        <a:t>Perspective: Dynamic</a:t>
                      </a:r>
                    </a:p>
                  </a:txBody>
                  <a:tcPr marL="101983" marR="101983" marT="91425" marB="91425"/>
                </a:tc>
              </a:tr>
              <a:tr h="229150">
                <a:tc>
                  <a:txBody>
                    <a:bodyPr/>
                    <a:lstStyle/>
                    <a:p>
                      <a:pPr lvl="0" rtl="0">
                        <a:spcBef>
                          <a:spcPts val="0"/>
                        </a:spcBef>
                        <a:buNone/>
                      </a:pPr>
                      <a:r>
                        <a:rPr lang="ko" sz="1200" b="1"/>
                        <a:t>Element</a:t>
                      </a:r>
                    </a:p>
                  </a:txBody>
                  <a:tcPr marL="101983" marR="101983" marT="91425" marB="91425"/>
                </a:tc>
                <a:tc>
                  <a:txBody>
                    <a:bodyPr/>
                    <a:lstStyle/>
                    <a:p>
                      <a:pPr lvl="0" algn="ctr" rtl="0">
                        <a:spcBef>
                          <a:spcPts val="0"/>
                        </a:spcBef>
                        <a:buNone/>
                      </a:pPr>
                      <a:r>
                        <a:rPr lang="ko" sz="1200" b="1"/>
                        <a:t>Responsibilities</a:t>
                      </a:r>
                    </a:p>
                  </a:txBody>
                  <a:tcPr marL="101983" marR="101983" marT="91425" marB="91425"/>
                </a:tc>
              </a:tr>
              <a:tr h="229150">
                <a:tc>
                  <a:txBody>
                    <a:bodyPr/>
                    <a:lstStyle/>
                    <a:p>
                      <a:pPr lvl="0" rtl="0">
                        <a:spcBef>
                          <a:spcPts val="0"/>
                        </a:spcBef>
                        <a:buNone/>
                      </a:pPr>
                      <a:r>
                        <a:rPr lang="ko" sz="1200"/>
                        <a:t>Iot Service</a:t>
                      </a:r>
                    </a:p>
                  </a:txBody>
                  <a:tcPr marL="101983" marR="101983" marT="91425" marB="91425"/>
                </a:tc>
                <a:tc>
                  <a:txBody>
                    <a:bodyPr/>
                    <a:lstStyle/>
                    <a:p>
                      <a:pPr lvl="0" rtl="0">
                        <a:spcBef>
                          <a:spcPts val="0"/>
                        </a:spcBef>
                        <a:buNone/>
                      </a:pPr>
                      <a:r>
                        <a:rPr lang="ko" sz="1200"/>
                        <a:t>Iot Service act as a Server &amp; is responsible to Interact &amp; manage the Clients(Node &amp; Terminal)</a:t>
                      </a:r>
                    </a:p>
                  </a:txBody>
                  <a:tcPr marL="101983" marR="101983" marT="91425" marB="91425"/>
                </a:tc>
              </a:tr>
              <a:tr h="315100">
                <a:tc>
                  <a:txBody>
                    <a:bodyPr/>
                    <a:lstStyle/>
                    <a:p>
                      <a:pPr lvl="0" rtl="0">
                        <a:spcBef>
                          <a:spcPts val="0"/>
                        </a:spcBef>
                        <a:buNone/>
                      </a:pPr>
                      <a:r>
                        <a:rPr lang="ko" sz="1200">
                          <a:solidFill>
                            <a:schemeClr val="dk1"/>
                          </a:solidFill>
                        </a:rPr>
                        <a:t>Node</a:t>
                      </a:r>
                    </a:p>
                  </a:txBody>
                  <a:tcPr marL="101983" marR="101983" marT="91425" marB="91425"/>
                </a:tc>
                <a:tc>
                  <a:txBody>
                    <a:bodyPr/>
                    <a:lstStyle/>
                    <a:p>
                      <a:pPr lvl="0" rtl="0">
                        <a:spcBef>
                          <a:spcPts val="0"/>
                        </a:spcBef>
                        <a:buNone/>
                      </a:pPr>
                      <a:r>
                        <a:rPr lang="ko" sz="1200"/>
                        <a:t>Node act as a Client &amp; responsible for Node core operation. It has to process/response Iot Service command </a:t>
                      </a:r>
                    </a:p>
                  </a:txBody>
                  <a:tcPr marL="101983" marR="101983" marT="91425" marB="91425"/>
                </a:tc>
              </a:tr>
              <a:tr h="315100">
                <a:tc>
                  <a:txBody>
                    <a:bodyPr/>
                    <a:lstStyle/>
                    <a:p>
                      <a:pPr lvl="0" rtl="0">
                        <a:spcBef>
                          <a:spcPts val="0"/>
                        </a:spcBef>
                        <a:buNone/>
                      </a:pPr>
                      <a:r>
                        <a:rPr lang="ko" sz="1200">
                          <a:solidFill>
                            <a:schemeClr val="dk1"/>
                          </a:solidFill>
                        </a:rPr>
                        <a:t>Terminal</a:t>
                      </a:r>
                    </a:p>
                  </a:txBody>
                  <a:tcPr marL="101983" marR="101983" marT="91425" marB="91425"/>
                </a:tc>
                <a:tc>
                  <a:txBody>
                    <a:bodyPr/>
                    <a:lstStyle/>
                    <a:p>
                      <a:pPr lvl="0" rtl="0">
                        <a:spcBef>
                          <a:spcPts val="0"/>
                        </a:spcBef>
                        <a:buNone/>
                      </a:pPr>
                      <a:r>
                        <a:rPr lang="ko" sz="1200">
                          <a:solidFill>
                            <a:schemeClr val="dk1"/>
                          </a:solidFill>
                        </a:rPr>
                        <a:t>Terminal act as a Client &amp; responsible for Terminal core operation. It has to process/response Iot Service command</a:t>
                      </a:r>
                    </a:p>
                  </a:txBody>
                  <a:tcPr marL="101983" marR="101983" marT="91425" marB="91425"/>
                </a:tc>
              </a:tr>
            </a:tbl>
          </a:graphicData>
        </a:graphic>
      </p:graphicFrame>
      <p:sp>
        <p:nvSpPr>
          <p:cNvPr id="99" name="Shape 99"/>
          <p:cNvSpPr txBox="1"/>
          <p:nvPr/>
        </p:nvSpPr>
        <p:spPr>
          <a:xfrm>
            <a:off x="350055" y="658297"/>
            <a:ext cx="10481686" cy="300000"/>
          </a:xfrm>
          <a:prstGeom prst="rect">
            <a:avLst/>
          </a:prstGeom>
          <a:noFill/>
          <a:ln>
            <a:noFill/>
          </a:ln>
        </p:spPr>
        <p:txBody>
          <a:bodyPr lIns="91425" tIns="91425" rIns="91425" bIns="91425" anchor="t" anchorCtr="0">
            <a:noAutofit/>
          </a:bodyPr>
          <a:lstStyle/>
          <a:p>
            <a:pPr>
              <a:spcBef>
                <a:spcPts val="0"/>
              </a:spcBef>
              <a:buNone/>
            </a:pPr>
            <a:r>
              <a:rPr lang="ko" b="1"/>
              <a:t>Table 1.1. Element Responsibility Catalog for the First-Level Decomposition</a:t>
            </a:r>
          </a:p>
        </p:txBody>
      </p:sp>
    </p:spTree>
    <p:extLst>
      <p:ext uri="{BB962C8B-B14F-4D97-AF65-F5344CB8AC3E}">
        <p14:creationId xmlns:p14="http://schemas.microsoft.com/office/powerpoint/2010/main" val="2939276330"/>
      </p:ext>
    </p:extLst>
  </p:cSld>
  <p:clrMapOvr>
    <a:masterClrMapping/>
  </p:clrMapOvr>
  <p:transition spd="slow">
    <p:cu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Shape 104"/>
          <p:cNvSpPr txBox="1">
            <a:spLocks noGrp="1"/>
          </p:cNvSpPr>
          <p:nvPr>
            <p:ph type="title"/>
          </p:nvPr>
        </p:nvSpPr>
        <p:spPr>
          <a:xfrm>
            <a:off x="104038" y="57400"/>
            <a:ext cx="10849261" cy="472800"/>
          </a:xfrm>
          <a:prstGeom prst="rect">
            <a:avLst/>
          </a:prstGeom>
        </p:spPr>
        <p:txBody>
          <a:bodyPr lIns="91425" tIns="91425" rIns="91425" bIns="91425" anchor="ctr" anchorCtr="0">
            <a:noAutofit/>
          </a:bodyPr>
          <a:lstStyle/>
          <a:p>
            <a:pPr lvl="0" rtl="0">
              <a:spcBef>
                <a:spcPts val="0"/>
              </a:spcBef>
              <a:buNone/>
            </a:pPr>
            <a:r>
              <a:rPr lang="ko" sz="1800" b="1">
                <a:solidFill>
                  <a:schemeClr val="dk1"/>
                </a:solidFill>
              </a:rPr>
              <a:t>Architecture Design - Level 2 - Apply Layered Architecture Pattern For QA6 </a:t>
            </a:r>
          </a:p>
        </p:txBody>
      </p:sp>
      <p:sp>
        <p:nvSpPr>
          <p:cNvPr id="105" name="Shape 105"/>
          <p:cNvSpPr txBox="1">
            <a:spLocks noGrp="1"/>
          </p:cNvSpPr>
          <p:nvPr>
            <p:ph type="body" idx="4294967295"/>
          </p:nvPr>
        </p:nvSpPr>
        <p:spPr>
          <a:xfrm>
            <a:off x="138294" y="289550"/>
            <a:ext cx="10695924" cy="2381700"/>
          </a:xfrm>
          <a:prstGeom prst="rect">
            <a:avLst/>
          </a:prstGeom>
          <a:noFill/>
          <a:ln>
            <a:noFill/>
          </a:ln>
        </p:spPr>
        <p:txBody>
          <a:bodyPr lIns="91425" tIns="91425" rIns="91425" bIns="91425" anchor="ctr" anchorCtr="0">
            <a:noAutofit/>
          </a:bodyPr>
          <a:lstStyle/>
          <a:p>
            <a:pPr lvl="0" rtl="0">
              <a:spcBef>
                <a:spcPts val="0"/>
              </a:spcBef>
              <a:buNone/>
            </a:pPr>
            <a:r>
              <a:rPr lang="ko" sz="1200" b="1">
                <a:solidFill>
                  <a:schemeClr val="dk1"/>
                </a:solidFill>
              </a:rPr>
              <a:t>Rationale</a:t>
            </a:r>
            <a:r>
              <a:rPr lang="ko" sz="1200">
                <a:solidFill>
                  <a:schemeClr val="dk1"/>
                </a:solidFill>
              </a:rPr>
              <a:t>: </a:t>
            </a:r>
          </a:p>
          <a:p>
            <a:pPr marL="393700" lvl="0" indent="-260350" rtl="0">
              <a:lnSpc>
                <a:spcPct val="130000"/>
              </a:lnSpc>
              <a:spcBef>
                <a:spcPts val="0"/>
              </a:spcBef>
              <a:spcAft>
                <a:spcPts val="600"/>
              </a:spcAft>
              <a:buClr>
                <a:schemeClr val="dk1"/>
              </a:buClr>
              <a:buSzPct val="100000"/>
              <a:buFont typeface="Arial"/>
              <a:buChar char="●"/>
            </a:pPr>
            <a:r>
              <a:rPr lang="ko" sz="1100">
                <a:solidFill>
                  <a:schemeClr val="dk1"/>
                </a:solidFill>
              </a:rPr>
              <a:t>In Level-2 we have decomposed the elements further by considering the QA6 (Extensibility).</a:t>
            </a:r>
          </a:p>
          <a:p>
            <a:pPr marL="393700" lvl="0" indent="-260350" rtl="0">
              <a:lnSpc>
                <a:spcPct val="130000"/>
              </a:lnSpc>
              <a:spcBef>
                <a:spcPts val="0"/>
              </a:spcBef>
              <a:spcAft>
                <a:spcPts val="600"/>
              </a:spcAft>
              <a:buClr>
                <a:schemeClr val="dk1"/>
              </a:buClr>
              <a:buSzPct val="100000"/>
              <a:buFont typeface="Arial"/>
              <a:buChar char="●"/>
            </a:pPr>
            <a:r>
              <a:rPr lang="ko" sz="1100">
                <a:solidFill>
                  <a:schemeClr val="dk1"/>
                </a:solidFill>
              </a:rPr>
              <a:t>In Level-1 “</a:t>
            </a:r>
            <a:r>
              <a:rPr lang="ko" sz="1100" b="1">
                <a:solidFill>
                  <a:schemeClr val="dk1"/>
                </a:solidFill>
              </a:rPr>
              <a:t>Request-Response Pattern</a:t>
            </a:r>
            <a:r>
              <a:rPr lang="ko" sz="1100">
                <a:solidFill>
                  <a:schemeClr val="dk1"/>
                </a:solidFill>
              </a:rPr>
              <a:t>”, abstracting the external relationship, here applied “</a:t>
            </a:r>
            <a:r>
              <a:rPr lang="ko" sz="1100" b="1">
                <a:solidFill>
                  <a:schemeClr val="dk1"/>
                </a:solidFill>
              </a:rPr>
              <a:t>Layered Pattern</a:t>
            </a:r>
            <a:r>
              <a:rPr lang="ko" sz="1100">
                <a:solidFill>
                  <a:schemeClr val="dk1"/>
                </a:solidFill>
              </a:rPr>
              <a:t>” where “Handler” will interact with respective Elements Services (Internal relationship) whereas; same Handler will do External Elements Interactions.</a:t>
            </a:r>
          </a:p>
          <a:p>
            <a:pPr marL="393700" lvl="0" indent="-260350" rtl="0">
              <a:lnSpc>
                <a:spcPct val="130000"/>
              </a:lnSpc>
              <a:spcBef>
                <a:spcPts val="0"/>
              </a:spcBef>
              <a:spcAft>
                <a:spcPts val="600"/>
              </a:spcAft>
              <a:buClr>
                <a:schemeClr val="dk1"/>
              </a:buClr>
              <a:buSzPct val="100000"/>
              <a:buFont typeface="Arial"/>
              <a:buChar char="●"/>
            </a:pPr>
            <a:r>
              <a:rPr lang="ko" sz="1100">
                <a:solidFill>
                  <a:schemeClr val="dk1"/>
                </a:solidFill>
              </a:rPr>
              <a:t>Handler will be in Library form (Hide the Data Marshaling/Un-marshaling &amp; Security) for Message External Interaction (Protocol based), with this ensuring the ease of development for Node &amp; Terminal   </a:t>
            </a:r>
          </a:p>
          <a:p>
            <a:pPr marL="457200" lvl="0" indent="0">
              <a:lnSpc>
                <a:spcPct val="130000"/>
              </a:lnSpc>
              <a:spcBef>
                <a:spcPts val="0"/>
              </a:spcBef>
              <a:spcAft>
                <a:spcPts val="600"/>
              </a:spcAft>
              <a:buNone/>
            </a:pPr>
            <a:endParaRPr sz="1200" b="1"/>
          </a:p>
        </p:txBody>
      </p:sp>
      <p:pic>
        <p:nvPicPr>
          <p:cNvPr id="106" name="Shape 106"/>
          <p:cNvPicPr preferRelativeResize="0"/>
          <p:nvPr/>
        </p:nvPicPr>
        <p:blipFill>
          <a:blip r:embed="rId3">
            <a:alphaModFix/>
          </a:blip>
          <a:stretch>
            <a:fillRect/>
          </a:stretch>
        </p:blipFill>
        <p:spPr>
          <a:xfrm>
            <a:off x="2441015" y="2022700"/>
            <a:ext cx="6175308" cy="4303100"/>
          </a:xfrm>
          <a:prstGeom prst="rect">
            <a:avLst/>
          </a:prstGeom>
          <a:noFill/>
          <a:ln>
            <a:noFill/>
          </a:ln>
        </p:spPr>
      </p:pic>
      <p:pic>
        <p:nvPicPr>
          <p:cNvPr id="107" name="Shape 107"/>
          <p:cNvPicPr preferRelativeResize="0"/>
          <p:nvPr/>
        </p:nvPicPr>
        <p:blipFill>
          <a:blip r:embed="rId4">
            <a:alphaModFix/>
          </a:blip>
          <a:stretch>
            <a:fillRect/>
          </a:stretch>
        </p:blipFill>
        <p:spPr>
          <a:xfrm>
            <a:off x="138294" y="5465700"/>
            <a:ext cx="2693194" cy="1219200"/>
          </a:xfrm>
          <a:prstGeom prst="rect">
            <a:avLst/>
          </a:prstGeom>
          <a:noFill/>
          <a:ln>
            <a:noFill/>
          </a:ln>
        </p:spPr>
      </p:pic>
    </p:spTree>
    <p:extLst>
      <p:ext uri="{BB962C8B-B14F-4D97-AF65-F5344CB8AC3E}">
        <p14:creationId xmlns:p14="http://schemas.microsoft.com/office/powerpoint/2010/main" val="4199717502"/>
      </p:ext>
    </p:extLst>
  </p:cSld>
  <p:clrMapOvr>
    <a:masterClrMapping/>
  </p:clrMapOvr>
  <p:transition spd="slow">
    <p:cu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Shape 113"/>
          <p:cNvSpPr txBox="1">
            <a:spLocks noGrp="1"/>
          </p:cNvSpPr>
          <p:nvPr>
            <p:ph type="title"/>
          </p:nvPr>
        </p:nvSpPr>
        <p:spPr>
          <a:xfrm>
            <a:off x="104038" y="57400"/>
            <a:ext cx="10849261" cy="472800"/>
          </a:xfrm>
          <a:prstGeom prst="rect">
            <a:avLst/>
          </a:prstGeom>
        </p:spPr>
        <p:txBody>
          <a:bodyPr lIns="91425" tIns="91425" rIns="91425" bIns="91425" anchor="ctr" anchorCtr="0">
            <a:noAutofit/>
          </a:bodyPr>
          <a:lstStyle/>
          <a:p>
            <a:pPr lvl="0" rtl="0">
              <a:spcBef>
                <a:spcPts val="0"/>
              </a:spcBef>
              <a:buNone/>
            </a:pPr>
            <a:r>
              <a:rPr lang="ko" sz="1800" b="1">
                <a:solidFill>
                  <a:schemeClr val="dk1"/>
                </a:solidFill>
              </a:rPr>
              <a:t>Architecture Design - Level 2 - Responsibility Catalog </a:t>
            </a:r>
          </a:p>
        </p:txBody>
      </p:sp>
      <p:graphicFrame>
        <p:nvGraphicFramePr>
          <p:cNvPr id="114" name="Shape 114"/>
          <p:cNvGraphicFramePr/>
          <p:nvPr/>
        </p:nvGraphicFramePr>
        <p:xfrm>
          <a:off x="371200" y="958175"/>
          <a:ext cx="10383692" cy="2011560"/>
        </p:xfrm>
        <a:graphic>
          <a:graphicData uri="http://schemas.openxmlformats.org/drawingml/2006/table">
            <a:tbl>
              <a:tblPr>
                <a:noFill/>
              </a:tblPr>
              <a:tblGrid>
                <a:gridCol w="2565503"/>
                <a:gridCol w="7818189"/>
              </a:tblGrid>
              <a:tr h="365725">
                <a:tc>
                  <a:txBody>
                    <a:bodyPr/>
                    <a:lstStyle/>
                    <a:p>
                      <a:pPr lvl="0" algn="ctr" rtl="0">
                        <a:spcBef>
                          <a:spcPts val="0"/>
                        </a:spcBef>
                        <a:buNone/>
                      </a:pPr>
                      <a:r>
                        <a:rPr lang="ko" sz="1200" b="1">
                          <a:solidFill>
                            <a:schemeClr val="dk1"/>
                          </a:solidFill>
                        </a:rPr>
                        <a:t>Associated</a:t>
                      </a:r>
                    </a:p>
                    <a:p>
                      <a:pPr lvl="0" algn="ctr" rtl="0">
                        <a:spcBef>
                          <a:spcPts val="0"/>
                        </a:spcBef>
                        <a:buNone/>
                      </a:pPr>
                      <a:r>
                        <a:rPr lang="ko" sz="1200" b="1">
                          <a:solidFill>
                            <a:schemeClr val="dk1"/>
                          </a:solidFill>
                        </a:rPr>
                        <a:t>Drawings:</a:t>
                      </a:r>
                    </a:p>
                    <a:p>
                      <a:pPr lvl="0" algn="ctr" rtl="0">
                        <a:spcBef>
                          <a:spcPts val="0"/>
                        </a:spcBef>
                        <a:buNone/>
                      </a:pPr>
                      <a:r>
                        <a:rPr lang="ko" sz="1200" b="1">
                          <a:solidFill>
                            <a:schemeClr val="dk1"/>
                          </a:solidFill>
                        </a:rPr>
                        <a:t>Figure 2</a:t>
                      </a:r>
                    </a:p>
                  </a:txBody>
                  <a:tcPr marL="101983" marR="101983" marT="91425" marB="91425"/>
                </a:tc>
                <a:tc>
                  <a:txBody>
                    <a:bodyPr/>
                    <a:lstStyle/>
                    <a:p>
                      <a:pPr lvl="0" algn="ctr" rtl="0">
                        <a:spcBef>
                          <a:spcPts val="0"/>
                        </a:spcBef>
                        <a:buNone/>
                      </a:pPr>
                      <a:r>
                        <a:rPr lang="ko" sz="1200" b="1"/>
                        <a:t>Perspective: Dynamic</a:t>
                      </a:r>
                    </a:p>
                  </a:txBody>
                  <a:tcPr marL="101983" marR="101983" marT="91425" marB="91425"/>
                </a:tc>
              </a:tr>
              <a:tr h="229150">
                <a:tc>
                  <a:txBody>
                    <a:bodyPr/>
                    <a:lstStyle/>
                    <a:p>
                      <a:pPr lvl="0" rtl="0">
                        <a:spcBef>
                          <a:spcPts val="0"/>
                        </a:spcBef>
                        <a:buNone/>
                      </a:pPr>
                      <a:r>
                        <a:rPr lang="ko" sz="1200" b="1"/>
                        <a:t>Element</a:t>
                      </a:r>
                    </a:p>
                  </a:txBody>
                  <a:tcPr marL="101983" marR="101983" marT="91425" marB="91425"/>
                </a:tc>
                <a:tc>
                  <a:txBody>
                    <a:bodyPr/>
                    <a:lstStyle/>
                    <a:p>
                      <a:pPr lvl="0" algn="ctr" rtl="0">
                        <a:spcBef>
                          <a:spcPts val="0"/>
                        </a:spcBef>
                        <a:buNone/>
                      </a:pPr>
                      <a:r>
                        <a:rPr lang="ko" sz="1200" b="1"/>
                        <a:t>Responsibilities</a:t>
                      </a:r>
                    </a:p>
                  </a:txBody>
                  <a:tcPr marL="101983" marR="101983" marT="91425" marB="91425"/>
                </a:tc>
              </a:tr>
              <a:tr h="229150">
                <a:tc>
                  <a:txBody>
                    <a:bodyPr/>
                    <a:lstStyle/>
                    <a:p>
                      <a:pPr lvl="0" rtl="0">
                        <a:spcBef>
                          <a:spcPts val="0"/>
                        </a:spcBef>
                        <a:buNone/>
                      </a:pPr>
                      <a:r>
                        <a:rPr lang="ko" sz="1200"/>
                        <a:t>Service</a:t>
                      </a:r>
                    </a:p>
                  </a:txBody>
                  <a:tcPr marL="101983" marR="101983" marT="91425" marB="91425"/>
                </a:tc>
                <a:tc>
                  <a:txBody>
                    <a:bodyPr/>
                    <a:lstStyle/>
                    <a:p>
                      <a:pPr lvl="0" rtl="0">
                        <a:spcBef>
                          <a:spcPts val="0"/>
                        </a:spcBef>
                        <a:buNone/>
                      </a:pPr>
                      <a:r>
                        <a:rPr lang="ko" sz="1200"/>
                        <a:t>Responsible for Process core operation apart from external data communication</a:t>
                      </a:r>
                    </a:p>
                  </a:txBody>
                  <a:tcPr marL="101983" marR="101983" marT="91425" marB="91425"/>
                </a:tc>
              </a:tr>
              <a:tr h="315100">
                <a:tc>
                  <a:txBody>
                    <a:bodyPr/>
                    <a:lstStyle/>
                    <a:p>
                      <a:pPr lvl="0" rtl="0">
                        <a:spcBef>
                          <a:spcPts val="0"/>
                        </a:spcBef>
                        <a:buNone/>
                      </a:pPr>
                      <a:r>
                        <a:rPr lang="ko" sz="1200"/>
                        <a:t>Handler</a:t>
                      </a:r>
                    </a:p>
                  </a:txBody>
                  <a:tcPr marL="101983" marR="101983" marT="91425" marB="91425"/>
                </a:tc>
                <a:tc>
                  <a:txBody>
                    <a:bodyPr/>
                    <a:lstStyle/>
                    <a:p>
                      <a:pPr lvl="0" rtl="0">
                        <a:spcBef>
                          <a:spcPts val="0"/>
                        </a:spcBef>
                        <a:buNone/>
                      </a:pPr>
                      <a:r>
                        <a:rPr lang="ko" sz="1200"/>
                        <a:t>Externaly, Handler is responsible for data communication with other device.</a:t>
                      </a:r>
                    </a:p>
                    <a:p>
                      <a:pPr lvl="0" rtl="0">
                        <a:spcBef>
                          <a:spcPts val="0"/>
                        </a:spcBef>
                        <a:buNone/>
                      </a:pPr>
                      <a:r>
                        <a:rPr lang="ko" sz="1200"/>
                        <a:t>Internaly, Handling the data communication via own defined protocol.</a:t>
                      </a:r>
                    </a:p>
                  </a:txBody>
                  <a:tcPr marL="101983" marR="101983" marT="91425" marB="91425"/>
                </a:tc>
              </a:tr>
            </a:tbl>
          </a:graphicData>
        </a:graphic>
      </p:graphicFrame>
      <p:sp>
        <p:nvSpPr>
          <p:cNvPr id="115" name="Shape 115"/>
          <p:cNvSpPr txBox="1"/>
          <p:nvPr/>
        </p:nvSpPr>
        <p:spPr>
          <a:xfrm>
            <a:off x="350055" y="658297"/>
            <a:ext cx="10481686" cy="300000"/>
          </a:xfrm>
          <a:prstGeom prst="rect">
            <a:avLst/>
          </a:prstGeom>
          <a:noFill/>
          <a:ln>
            <a:noFill/>
          </a:ln>
        </p:spPr>
        <p:txBody>
          <a:bodyPr lIns="91425" tIns="91425" rIns="91425" bIns="91425" anchor="t" anchorCtr="0">
            <a:noAutofit/>
          </a:bodyPr>
          <a:lstStyle/>
          <a:p>
            <a:pPr lvl="0" rtl="0">
              <a:spcBef>
                <a:spcPts val="0"/>
              </a:spcBef>
              <a:buNone/>
            </a:pPr>
            <a:r>
              <a:rPr lang="ko" b="1"/>
              <a:t>Table 2.1. Element Responsibility Catalog for the Second-Level Decomposition</a:t>
            </a:r>
          </a:p>
        </p:txBody>
      </p:sp>
    </p:spTree>
    <p:extLst>
      <p:ext uri="{BB962C8B-B14F-4D97-AF65-F5344CB8AC3E}">
        <p14:creationId xmlns:p14="http://schemas.microsoft.com/office/powerpoint/2010/main" val="186749926"/>
      </p:ext>
    </p:extLst>
  </p:cSld>
  <p:clrMapOvr>
    <a:masterClrMapping/>
  </p:clrMapOvr>
  <p:transition spd="slow">
    <p:cu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Shape 120"/>
          <p:cNvSpPr txBox="1"/>
          <p:nvPr/>
        </p:nvSpPr>
        <p:spPr>
          <a:xfrm>
            <a:off x="216050" y="530226"/>
            <a:ext cx="10616900" cy="1819200"/>
          </a:xfrm>
          <a:prstGeom prst="rect">
            <a:avLst/>
          </a:prstGeom>
          <a:noFill/>
          <a:ln>
            <a:noFill/>
          </a:ln>
        </p:spPr>
        <p:txBody>
          <a:bodyPr lIns="79125" tIns="79125" rIns="79125" bIns="79125" anchor="t" anchorCtr="0">
            <a:noAutofit/>
          </a:bodyPr>
          <a:lstStyle/>
          <a:p>
            <a:pPr lvl="0" rtl="0">
              <a:spcBef>
                <a:spcPts val="0"/>
              </a:spcBef>
              <a:buNone/>
            </a:pPr>
            <a:r>
              <a:rPr lang="ko" sz="1200" b="1"/>
              <a:t>Rationale</a:t>
            </a:r>
            <a:r>
              <a:rPr lang="ko" sz="1200"/>
              <a:t>: </a:t>
            </a:r>
          </a:p>
          <a:p>
            <a:pPr marL="393700" lvl="0" indent="-266700" rtl="0">
              <a:spcBef>
                <a:spcPts val="0"/>
              </a:spcBef>
              <a:buClr>
                <a:srgbClr val="000000"/>
              </a:buClr>
              <a:buSzPct val="109090"/>
              <a:buFont typeface="Arial"/>
              <a:buChar char="●"/>
            </a:pPr>
            <a:r>
              <a:rPr lang="ko" sz="1100">
                <a:solidFill>
                  <a:schemeClr val="dk1"/>
                </a:solidFill>
              </a:rPr>
              <a:t>In level-3 decompose further by considering the QA3 (Security) &amp; QA7 (Modifiability)</a:t>
            </a:r>
          </a:p>
          <a:p>
            <a:pPr marL="393700" lvl="0" indent="-260350" algn="l" rtl="0">
              <a:lnSpc>
                <a:spcPct val="115000"/>
              </a:lnSpc>
              <a:spcBef>
                <a:spcPts val="0"/>
              </a:spcBef>
              <a:buClr>
                <a:schemeClr val="dk1"/>
              </a:buClr>
              <a:buSzPct val="100000"/>
              <a:buFont typeface="Arial"/>
              <a:buChar char="●"/>
            </a:pPr>
            <a:r>
              <a:rPr lang="ko" sz="1100">
                <a:solidFill>
                  <a:schemeClr val="dk1"/>
                </a:solidFill>
              </a:rPr>
              <a:t>In Level-2, Handler component is made responsible for message send &amp; receive from each Elements.</a:t>
            </a:r>
          </a:p>
          <a:p>
            <a:pPr marL="393700" lvl="0" indent="-266700" rtl="0">
              <a:lnSpc>
                <a:spcPct val="115000"/>
              </a:lnSpc>
              <a:spcBef>
                <a:spcPts val="0"/>
              </a:spcBef>
              <a:buClr>
                <a:srgbClr val="000000"/>
              </a:buClr>
              <a:buSzPct val="109090"/>
              <a:buFont typeface="Arial"/>
              <a:buChar char="●"/>
            </a:pPr>
            <a:r>
              <a:rPr lang="ko" sz="1100">
                <a:solidFill>
                  <a:schemeClr val="dk1"/>
                </a:solidFill>
              </a:rPr>
              <a:t>Handler decomposed further into security (</a:t>
            </a:r>
            <a:r>
              <a:rPr lang="ko" sz="1100" b="1">
                <a:solidFill>
                  <a:schemeClr val="dk1"/>
                </a:solidFill>
              </a:rPr>
              <a:t>Encrypt data tatic</a:t>
            </a:r>
            <a:r>
              <a:rPr lang="ko" sz="1100">
                <a:solidFill>
                  <a:schemeClr val="dk1"/>
                </a:solidFill>
              </a:rPr>
              <a:t> applied) component for making the robust secure system.</a:t>
            </a:r>
          </a:p>
          <a:p>
            <a:pPr marL="393700" lvl="0" indent="-266700" rtl="0">
              <a:spcBef>
                <a:spcPts val="0"/>
              </a:spcBef>
              <a:buClr>
                <a:srgbClr val="000000"/>
              </a:buClr>
              <a:buSzPct val="109090"/>
              <a:buFont typeface="Arial"/>
              <a:buChar char="●"/>
            </a:pPr>
            <a:r>
              <a:rPr lang="ko" sz="1100">
                <a:solidFill>
                  <a:schemeClr val="dk1"/>
                </a:solidFill>
              </a:rPr>
              <a:t>Handler decomposed further into Transport component for making the connection type(Socket) (WIFI, BT etc) loosely couple with the system.</a:t>
            </a:r>
          </a:p>
          <a:p>
            <a:pPr marL="393700" lvl="0" indent="-260350" rtl="0">
              <a:lnSpc>
                <a:spcPct val="115000"/>
              </a:lnSpc>
              <a:spcBef>
                <a:spcPts val="0"/>
              </a:spcBef>
              <a:buClr>
                <a:schemeClr val="dk1"/>
              </a:buClr>
              <a:buSzPct val="157142"/>
              <a:buFont typeface="Arial"/>
              <a:buChar char="●"/>
            </a:pPr>
            <a:r>
              <a:rPr lang="ko" sz="700">
                <a:solidFill>
                  <a:schemeClr val="dk1"/>
                </a:solidFill>
                <a:latin typeface="Times New Roman"/>
                <a:ea typeface="Times New Roman"/>
                <a:cs typeface="Times New Roman"/>
                <a:sym typeface="Times New Roman"/>
              </a:rPr>
              <a:t> </a:t>
            </a:r>
            <a:r>
              <a:rPr lang="ko" sz="1100">
                <a:solidFill>
                  <a:schemeClr val="dk1"/>
                </a:solidFill>
              </a:rPr>
              <a:t>Protocol component will do the data formatting (Marshaling/Un-marshaling)</a:t>
            </a:r>
          </a:p>
          <a:p>
            <a:pPr marL="393700" lvl="0" indent="-266700" rtl="0">
              <a:spcBef>
                <a:spcPts val="0"/>
              </a:spcBef>
              <a:buClr>
                <a:srgbClr val="000000"/>
              </a:buClr>
              <a:buSzPct val="109090"/>
              <a:buFont typeface="Arial"/>
              <a:buChar char="●"/>
            </a:pPr>
            <a:r>
              <a:rPr lang="ko" sz="1100">
                <a:solidFill>
                  <a:schemeClr val="dk1"/>
                </a:solidFill>
              </a:rPr>
              <a:t>By applying the component additional structurally </a:t>
            </a:r>
            <a:r>
              <a:rPr lang="ko" sz="1100" b="1">
                <a:solidFill>
                  <a:schemeClr val="dk1"/>
                </a:solidFill>
              </a:rPr>
              <a:t>Pipe &amp; Filter pattern</a:t>
            </a:r>
            <a:r>
              <a:rPr lang="ko" sz="1100">
                <a:solidFill>
                  <a:schemeClr val="dk1"/>
                </a:solidFill>
              </a:rPr>
              <a:t>, to design decision to be easier to apply future of the new security policy applied and emerging protocol additions.</a:t>
            </a:r>
          </a:p>
          <a:p>
            <a:pPr rtl="0">
              <a:spcBef>
                <a:spcPts val="0"/>
              </a:spcBef>
              <a:buNone/>
            </a:pPr>
            <a:endParaRPr sz="1200"/>
          </a:p>
          <a:p>
            <a:pPr lvl="0" rtl="0">
              <a:spcBef>
                <a:spcPts val="0"/>
              </a:spcBef>
              <a:buNone/>
            </a:pPr>
            <a:endParaRPr sz="1200"/>
          </a:p>
          <a:p>
            <a:pPr rtl="0">
              <a:spcBef>
                <a:spcPts val="0"/>
              </a:spcBef>
              <a:buNone/>
            </a:pPr>
            <a:endParaRPr sz="1200">
              <a:solidFill>
                <a:srgbClr val="FF0000"/>
              </a:solidFill>
            </a:endParaRPr>
          </a:p>
          <a:p>
            <a:pPr rtl="0">
              <a:spcBef>
                <a:spcPts val="0"/>
              </a:spcBef>
              <a:buNone/>
            </a:pPr>
            <a:endParaRPr sz="1200">
              <a:solidFill>
                <a:srgbClr val="FF0000"/>
              </a:solidFill>
            </a:endParaRPr>
          </a:p>
          <a:p>
            <a:pPr rtl="0">
              <a:spcBef>
                <a:spcPts val="0"/>
              </a:spcBef>
              <a:buNone/>
            </a:pPr>
            <a:endParaRPr sz="1200">
              <a:solidFill>
                <a:srgbClr val="FF0000"/>
              </a:solidFill>
            </a:endParaRPr>
          </a:p>
          <a:p>
            <a:pPr lvl="0" rtl="0">
              <a:spcBef>
                <a:spcPts val="0"/>
              </a:spcBef>
              <a:buNone/>
            </a:pPr>
            <a:endParaRPr sz="1200">
              <a:solidFill>
                <a:srgbClr val="FF0000"/>
              </a:solidFill>
            </a:endParaRPr>
          </a:p>
        </p:txBody>
      </p:sp>
      <p:sp>
        <p:nvSpPr>
          <p:cNvPr id="121" name="Shape 121"/>
          <p:cNvSpPr txBox="1">
            <a:spLocks noGrp="1"/>
          </p:cNvSpPr>
          <p:nvPr>
            <p:ph type="title"/>
          </p:nvPr>
        </p:nvSpPr>
        <p:spPr>
          <a:xfrm>
            <a:off x="104038" y="57400"/>
            <a:ext cx="10849261" cy="472800"/>
          </a:xfrm>
          <a:prstGeom prst="rect">
            <a:avLst/>
          </a:prstGeom>
        </p:spPr>
        <p:txBody>
          <a:bodyPr lIns="91425" tIns="91425" rIns="91425" bIns="91425" anchor="ctr" anchorCtr="0">
            <a:noAutofit/>
          </a:bodyPr>
          <a:lstStyle/>
          <a:p>
            <a:pPr lvl="0" rtl="0">
              <a:spcBef>
                <a:spcPts val="0"/>
              </a:spcBef>
              <a:buNone/>
            </a:pPr>
            <a:r>
              <a:rPr lang="ko" sz="1800" b="1">
                <a:solidFill>
                  <a:schemeClr val="dk1"/>
                </a:solidFill>
              </a:rPr>
              <a:t>Architecture Design - Level 3 - </a:t>
            </a:r>
            <a:r>
              <a:rPr lang="ko" b="1">
                <a:solidFill>
                  <a:schemeClr val="dk1"/>
                </a:solidFill>
              </a:rPr>
              <a:t>Add component and Apply Pipe &amp; Filter pattern for QA3,QA7 </a:t>
            </a:r>
          </a:p>
        </p:txBody>
      </p:sp>
      <p:pic>
        <p:nvPicPr>
          <p:cNvPr id="122" name="Shape 122"/>
          <p:cNvPicPr preferRelativeResize="0"/>
          <p:nvPr/>
        </p:nvPicPr>
        <p:blipFill>
          <a:blip r:embed="rId3">
            <a:alphaModFix/>
          </a:blip>
          <a:stretch>
            <a:fillRect/>
          </a:stretch>
        </p:blipFill>
        <p:spPr>
          <a:xfrm>
            <a:off x="1066355" y="2349426"/>
            <a:ext cx="8924611" cy="4403099"/>
          </a:xfrm>
          <a:prstGeom prst="rect">
            <a:avLst/>
          </a:prstGeom>
          <a:noFill/>
          <a:ln>
            <a:noFill/>
          </a:ln>
        </p:spPr>
      </p:pic>
      <p:pic>
        <p:nvPicPr>
          <p:cNvPr id="123" name="Shape 123"/>
          <p:cNvPicPr preferRelativeResize="0"/>
          <p:nvPr/>
        </p:nvPicPr>
        <p:blipFill>
          <a:blip r:embed="rId4">
            <a:alphaModFix/>
          </a:blip>
          <a:stretch>
            <a:fillRect/>
          </a:stretch>
        </p:blipFill>
        <p:spPr>
          <a:xfrm>
            <a:off x="104037" y="5533325"/>
            <a:ext cx="2693194" cy="1219200"/>
          </a:xfrm>
          <a:prstGeom prst="rect">
            <a:avLst/>
          </a:prstGeom>
          <a:noFill/>
          <a:ln>
            <a:noFill/>
          </a:ln>
        </p:spPr>
      </p:pic>
    </p:spTree>
    <p:extLst>
      <p:ext uri="{BB962C8B-B14F-4D97-AF65-F5344CB8AC3E}">
        <p14:creationId xmlns:p14="http://schemas.microsoft.com/office/powerpoint/2010/main" val="691004035"/>
      </p:ext>
    </p:extLst>
  </p:cSld>
  <p:clrMapOvr>
    <a:masterClrMapping/>
  </p:clrMapOvr>
  <p:transition spd="slow">
    <p:cu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Shape 129"/>
          <p:cNvSpPr txBox="1">
            <a:spLocks noGrp="1"/>
          </p:cNvSpPr>
          <p:nvPr>
            <p:ph type="title"/>
          </p:nvPr>
        </p:nvSpPr>
        <p:spPr>
          <a:xfrm>
            <a:off x="104038" y="57400"/>
            <a:ext cx="10849261" cy="472800"/>
          </a:xfrm>
          <a:prstGeom prst="rect">
            <a:avLst/>
          </a:prstGeom>
        </p:spPr>
        <p:txBody>
          <a:bodyPr lIns="91425" tIns="91425" rIns="91425" bIns="91425" anchor="ctr" anchorCtr="0">
            <a:noAutofit/>
          </a:bodyPr>
          <a:lstStyle/>
          <a:p>
            <a:pPr lvl="0" rtl="0">
              <a:spcBef>
                <a:spcPts val="0"/>
              </a:spcBef>
              <a:buNone/>
            </a:pPr>
            <a:r>
              <a:rPr lang="ko" sz="1800" b="1">
                <a:solidFill>
                  <a:schemeClr val="dk1"/>
                </a:solidFill>
              </a:rPr>
              <a:t>Architecture Design - Level 3 - Responsibility Catalog </a:t>
            </a:r>
          </a:p>
        </p:txBody>
      </p:sp>
      <p:graphicFrame>
        <p:nvGraphicFramePr>
          <p:cNvPr id="130" name="Shape 130"/>
          <p:cNvGraphicFramePr/>
          <p:nvPr/>
        </p:nvGraphicFramePr>
        <p:xfrm>
          <a:off x="371200" y="958175"/>
          <a:ext cx="10383692" cy="2743020"/>
        </p:xfrm>
        <a:graphic>
          <a:graphicData uri="http://schemas.openxmlformats.org/drawingml/2006/table">
            <a:tbl>
              <a:tblPr>
                <a:noFill/>
              </a:tblPr>
              <a:tblGrid>
                <a:gridCol w="2565503"/>
                <a:gridCol w="7818189"/>
              </a:tblGrid>
              <a:tr h="365725">
                <a:tc>
                  <a:txBody>
                    <a:bodyPr/>
                    <a:lstStyle/>
                    <a:p>
                      <a:pPr lvl="0" algn="ctr" rtl="0">
                        <a:spcBef>
                          <a:spcPts val="0"/>
                        </a:spcBef>
                        <a:buNone/>
                      </a:pPr>
                      <a:r>
                        <a:rPr lang="ko" sz="1200" b="1">
                          <a:solidFill>
                            <a:schemeClr val="dk1"/>
                          </a:solidFill>
                        </a:rPr>
                        <a:t>Associated Drawings:</a:t>
                      </a:r>
                    </a:p>
                    <a:p>
                      <a:pPr lvl="0" algn="ctr" rtl="0">
                        <a:spcBef>
                          <a:spcPts val="0"/>
                        </a:spcBef>
                        <a:buNone/>
                      </a:pPr>
                      <a:r>
                        <a:rPr lang="ko" sz="1200" b="1">
                          <a:solidFill>
                            <a:schemeClr val="dk1"/>
                          </a:solidFill>
                        </a:rPr>
                        <a:t>Figure 3</a:t>
                      </a:r>
                    </a:p>
                  </a:txBody>
                  <a:tcPr marL="101983" marR="101983" marT="91425" marB="91425"/>
                </a:tc>
                <a:tc>
                  <a:txBody>
                    <a:bodyPr/>
                    <a:lstStyle/>
                    <a:p>
                      <a:pPr lvl="0" algn="ctr" rtl="0">
                        <a:spcBef>
                          <a:spcPts val="0"/>
                        </a:spcBef>
                        <a:buNone/>
                      </a:pPr>
                      <a:r>
                        <a:rPr lang="ko" sz="1200" b="1"/>
                        <a:t>Perspective: Dynamic</a:t>
                      </a:r>
                    </a:p>
                  </a:txBody>
                  <a:tcPr marL="101983" marR="101983" marT="91425" marB="91425"/>
                </a:tc>
              </a:tr>
              <a:tr h="229150">
                <a:tc>
                  <a:txBody>
                    <a:bodyPr/>
                    <a:lstStyle/>
                    <a:p>
                      <a:pPr lvl="0" rtl="0">
                        <a:spcBef>
                          <a:spcPts val="0"/>
                        </a:spcBef>
                        <a:buNone/>
                      </a:pPr>
                      <a:r>
                        <a:rPr lang="ko" sz="1200" b="1"/>
                        <a:t>Element</a:t>
                      </a:r>
                    </a:p>
                  </a:txBody>
                  <a:tcPr marL="101983" marR="101983" marT="91425" marB="91425"/>
                </a:tc>
                <a:tc>
                  <a:txBody>
                    <a:bodyPr/>
                    <a:lstStyle/>
                    <a:p>
                      <a:pPr lvl="0" algn="ctr" rtl="0">
                        <a:spcBef>
                          <a:spcPts val="0"/>
                        </a:spcBef>
                        <a:buNone/>
                      </a:pPr>
                      <a:r>
                        <a:rPr lang="ko" sz="1200" b="1"/>
                        <a:t>Responsibilities</a:t>
                      </a:r>
                    </a:p>
                  </a:txBody>
                  <a:tcPr marL="101983" marR="101983" marT="91425" marB="91425"/>
                </a:tc>
              </a:tr>
              <a:tr h="229150">
                <a:tc>
                  <a:txBody>
                    <a:bodyPr/>
                    <a:lstStyle/>
                    <a:p>
                      <a:pPr lvl="0" rtl="0">
                        <a:spcBef>
                          <a:spcPts val="0"/>
                        </a:spcBef>
                        <a:buNone/>
                      </a:pPr>
                      <a:r>
                        <a:rPr lang="ko" sz="1200"/>
                        <a:t>Service</a:t>
                      </a:r>
                    </a:p>
                  </a:txBody>
                  <a:tcPr marL="101983" marR="101983" marT="91425" marB="91425"/>
                </a:tc>
                <a:tc>
                  <a:txBody>
                    <a:bodyPr/>
                    <a:lstStyle/>
                    <a:p>
                      <a:pPr lvl="0" rtl="0">
                        <a:spcBef>
                          <a:spcPts val="0"/>
                        </a:spcBef>
                        <a:buNone/>
                      </a:pPr>
                      <a:r>
                        <a:rPr lang="ko" sz="1200"/>
                        <a:t>Service is managing the core functionality of the running process.</a:t>
                      </a:r>
                    </a:p>
                  </a:txBody>
                  <a:tcPr marL="101983" marR="101983" marT="91425" marB="91425"/>
                </a:tc>
              </a:tr>
              <a:tr h="315100">
                <a:tc>
                  <a:txBody>
                    <a:bodyPr/>
                    <a:lstStyle/>
                    <a:p>
                      <a:pPr lvl="0" rtl="0">
                        <a:spcBef>
                          <a:spcPts val="0"/>
                        </a:spcBef>
                        <a:buNone/>
                      </a:pPr>
                      <a:r>
                        <a:rPr lang="ko" sz="1200"/>
                        <a:t>Protocol</a:t>
                      </a:r>
                    </a:p>
                  </a:txBody>
                  <a:tcPr marL="101983" marR="101983" marT="91425" marB="91425"/>
                </a:tc>
                <a:tc>
                  <a:txBody>
                    <a:bodyPr/>
                    <a:lstStyle/>
                    <a:p>
                      <a:pPr lvl="0" rtl="0">
                        <a:spcBef>
                          <a:spcPts val="0"/>
                        </a:spcBef>
                        <a:buNone/>
                      </a:pPr>
                      <a:r>
                        <a:rPr lang="ko" sz="1200"/>
                        <a:t>This component is responsible formating the message for communication.</a:t>
                      </a:r>
                    </a:p>
                  </a:txBody>
                  <a:tcPr marL="101983" marR="101983" marT="91425" marB="91425"/>
                </a:tc>
              </a:tr>
              <a:tr h="315100">
                <a:tc>
                  <a:txBody>
                    <a:bodyPr/>
                    <a:lstStyle/>
                    <a:p>
                      <a:pPr lvl="0" rtl="0">
                        <a:spcBef>
                          <a:spcPts val="0"/>
                        </a:spcBef>
                        <a:buNone/>
                      </a:pPr>
                      <a:r>
                        <a:rPr lang="ko" sz="1200">
                          <a:solidFill>
                            <a:schemeClr val="dk1"/>
                          </a:solidFill>
                        </a:rPr>
                        <a:t>Security</a:t>
                      </a:r>
                    </a:p>
                  </a:txBody>
                  <a:tcPr marL="101983" marR="101983" marT="91425" marB="91425"/>
                </a:tc>
                <a:tc>
                  <a:txBody>
                    <a:bodyPr/>
                    <a:lstStyle/>
                    <a:p>
                      <a:pPr lvl="0" rtl="0">
                        <a:spcBef>
                          <a:spcPts val="0"/>
                        </a:spcBef>
                        <a:buNone/>
                      </a:pPr>
                      <a:r>
                        <a:rPr lang="ko" sz="1200"/>
                        <a:t>This component is responsible for incoming/outgoing data Encoding &amp; Decoding based on project defined Encription Logic.</a:t>
                      </a:r>
                    </a:p>
                  </a:txBody>
                  <a:tcPr marL="101983" marR="101983" marT="91425" marB="91425"/>
                </a:tc>
              </a:tr>
              <a:tr h="315100">
                <a:tc>
                  <a:txBody>
                    <a:bodyPr/>
                    <a:lstStyle/>
                    <a:p>
                      <a:pPr lvl="0" rtl="0">
                        <a:spcBef>
                          <a:spcPts val="0"/>
                        </a:spcBef>
                        <a:buNone/>
                      </a:pPr>
                      <a:r>
                        <a:rPr lang="ko" sz="1200">
                          <a:solidFill>
                            <a:schemeClr val="dk1"/>
                          </a:solidFill>
                        </a:rPr>
                        <a:t>Transport</a:t>
                      </a:r>
                    </a:p>
                  </a:txBody>
                  <a:tcPr marL="101983" marR="101983" marT="91425" marB="91425"/>
                </a:tc>
                <a:tc>
                  <a:txBody>
                    <a:bodyPr/>
                    <a:lstStyle/>
                    <a:p>
                      <a:pPr lvl="0" rtl="0">
                        <a:spcBef>
                          <a:spcPts val="0"/>
                        </a:spcBef>
                        <a:buNone/>
                      </a:pPr>
                      <a:r>
                        <a:rPr lang="ko" sz="1200">
                          <a:solidFill>
                            <a:schemeClr val="dk1"/>
                          </a:solidFill>
                        </a:rPr>
                        <a:t>This is responsible for making the data external communicaiton with barrier(WIFI, BT etc) independent &amp; loose couple</a:t>
                      </a:r>
                    </a:p>
                  </a:txBody>
                  <a:tcPr marL="101983" marR="101983" marT="91425" marB="91425"/>
                </a:tc>
              </a:tr>
            </a:tbl>
          </a:graphicData>
        </a:graphic>
      </p:graphicFrame>
      <p:sp>
        <p:nvSpPr>
          <p:cNvPr id="131" name="Shape 131"/>
          <p:cNvSpPr txBox="1"/>
          <p:nvPr/>
        </p:nvSpPr>
        <p:spPr>
          <a:xfrm>
            <a:off x="350055" y="658297"/>
            <a:ext cx="10481686" cy="300000"/>
          </a:xfrm>
          <a:prstGeom prst="rect">
            <a:avLst/>
          </a:prstGeom>
          <a:noFill/>
          <a:ln>
            <a:noFill/>
          </a:ln>
        </p:spPr>
        <p:txBody>
          <a:bodyPr lIns="91425" tIns="91425" rIns="91425" bIns="91425" anchor="t" anchorCtr="0">
            <a:noAutofit/>
          </a:bodyPr>
          <a:lstStyle/>
          <a:p>
            <a:pPr lvl="0" rtl="0">
              <a:spcBef>
                <a:spcPts val="0"/>
              </a:spcBef>
              <a:buNone/>
            </a:pPr>
            <a:r>
              <a:rPr lang="ko" b="1"/>
              <a:t>Table 3.1. Element Responsibility Catalog for the Second-Level Decomposition</a:t>
            </a:r>
          </a:p>
        </p:txBody>
      </p:sp>
    </p:spTree>
    <p:extLst>
      <p:ext uri="{BB962C8B-B14F-4D97-AF65-F5344CB8AC3E}">
        <p14:creationId xmlns:p14="http://schemas.microsoft.com/office/powerpoint/2010/main" val="1129524069"/>
      </p:ext>
    </p:extLst>
  </p:cSld>
  <p:clrMapOvr>
    <a:masterClrMapping/>
  </p:clrMapOvr>
  <p:transition spd="slow">
    <p:cu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Shape 136"/>
          <p:cNvSpPr txBox="1">
            <a:spLocks noGrp="1"/>
          </p:cNvSpPr>
          <p:nvPr>
            <p:ph type="title"/>
          </p:nvPr>
        </p:nvSpPr>
        <p:spPr>
          <a:xfrm>
            <a:off x="104038" y="57400"/>
            <a:ext cx="10849261" cy="472800"/>
          </a:xfrm>
          <a:prstGeom prst="rect">
            <a:avLst/>
          </a:prstGeom>
        </p:spPr>
        <p:txBody>
          <a:bodyPr lIns="91425" tIns="91425" rIns="91425" bIns="91425" anchor="ctr" anchorCtr="0">
            <a:noAutofit/>
          </a:bodyPr>
          <a:lstStyle/>
          <a:p>
            <a:pPr lvl="0" rtl="0">
              <a:spcBef>
                <a:spcPts val="0"/>
              </a:spcBef>
              <a:buNone/>
            </a:pPr>
            <a:r>
              <a:rPr lang="ko" sz="1800" b="1">
                <a:solidFill>
                  <a:schemeClr val="dk1"/>
                </a:solidFill>
              </a:rPr>
              <a:t>Architecture Design - Level 3 - Switch to physical perspective</a:t>
            </a:r>
          </a:p>
        </p:txBody>
      </p:sp>
      <p:sp>
        <p:nvSpPr>
          <p:cNvPr id="137" name="Shape 137"/>
          <p:cNvSpPr txBox="1">
            <a:spLocks noGrp="1"/>
          </p:cNvSpPr>
          <p:nvPr>
            <p:ph type="body" idx="4294967295"/>
          </p:nvPr>
        </p:nvSpPr>
        <p:spPr>
          <a:xfrm>
            <a:off x="138294" y="649001"/>
            <a:ext cx="10695924" cy="1217099"/>
          </a:xfrm>
          <a:prstGeom prst="rect">
            <a:avLst/>
          </a:prstGeom>
          <a:noFill/>
          <a:ln>
            <a:noFill/>
          </a:ln>
        </p:spPr>
        <p:txBody>
          <a:bodyPr lIns="91425" tIns="91425" rIns="91425" bIns="91425" anchor="ctr" anchorCtr="0">
            <a:noAutofit/>
          </a:bodyPr>
          <a:lstStyle/>
          <a:p>
            <a:pPr marL="393700" lvl="0" indent="-279400" rtl="0">
              <a:spcBef>
                <a:spcPts val="0"/>
              </a:spcBef>
              <a:buClr>
                <a:schemeClr val="dk1"/>
              </a:buClr>
              <a:buSzPct val="100000"/>
              <a:buFont typeface="Arial"/>
              <a:buChar char="●"/>
            </a:pPr>
            <a:r>
              <a:rPr lang="ko" b="1">
                <a:solidFill>
                  <a:schemeClr val="dk1"/>
                </a:solidFill>
              </a:rPr>
              <a:t>Rationale</a:t>
            </a:r>
            <a:r>
              <a:rPr lang="ko">
                <a:solidFill>
                  <a:schemeClr val="dk1"/>
                </a:solidFill>
              </a:rPr>
              <a:t>: </a:t>
            </a:r>
          </a:p>
          <a:p>
            <a:pPr marL="787400" lvl="1" indent="-273050" rtl="0">
              <a:spcBef>
                <a:spcPts val="0"/>
              </a:spcBef>
              <a:buClr>
                <a:schemeClr val="dk1"/>
              </a:buClr>
              <a:buSzPct val="100000"/>
              <a:buFont typeface="Arial"/>
              <a:buChar char="○"/>
            </a:pPr>
            <a:r>
              <a:rPr lang="ko" sz="1300">
                <a:solidFill>
                  <a:schemeClr val="dk1"/>
                </a:solidFill>
              </a:rPr>
              <a:t>Security 강화와 infrastructure 비용 감소를 위해서 Server의 위치를 Home network 안쪽으로 결정함</a:t>
            </a:r>
          </a:p>
          <a:p>
            <a:pPr marL="787400" lvl="1" indent="-273050" rtl="0">
              <a:spcBef>
                <a:spcPts val="0"/>
              </a:spcBef>
              <a:buClr>
                <a:schemeClr val="dk1"/>
              </a:buClr>
              <a:buSzPct val="100000"/>
              <a:buFont typeface="Arial"/>
              <a:buChar char="○"/>
            </a:pPr>
            <a:r>
              <a:rPr lang="ko" sz="1300">
                <a:solidFill>
                  <a:schemeClr val="dk1"/>
                </a:solidFill>
              </a:rPr>
              <a:t>사용자 log와 login에 대해서 local로 관리하기 때문에 외부에 server가 있는 것보다는 security 확보 가능</a:t>
            </a:r>
          </a:p>
          <a:p>
            <a:pPr marL="787400" lvl="1" indent="-273050">
              <a:spcBef>
                <a:spcPts val="0"/>
              </a:spcBef>
              <a:buClr>
                <a:schemeClr val="dk1"/>
              </a:buClr>
              <a:buSzPct val="100000"/>
              <a:buFont typeface="Arial"/>
              <a:buChar char="○"/>
            </a:pPr>
            <a:r>
              <a:rPr lang="ko" sz="1300">
                <a:solidFill>
                  <a:schemeClr val="dk1"/>
                </a:solidFill>
              </a:rPr>
              <a:t>AP에 Server를 Embedded하는 것도 고려 가능하며, 이러한 경우 Cost 절감 효과를 가질 수 있음.</a:t>
            </a:r>
          </a:p>
        </p:txBody>
      </p:sp>
      <p:pic>
        <p:nvPicPr>
          <p:cNvPr id="138" name="Shape 138"/>
          <p:cNvPicPr preferRelativeResize="0"/>
          <p:nvPr/>
        </p:nvPicPr>
        <p:blipFill>
          <a:blip r:embed="rId3">
            <a:alphaModFix/>
          </a:blip>
          <a:stretch>
            <a:fillRect/>
          </a:stretch>
        </p:blipFill>
        <p:spPr>
          <a:xfrm>
            <a:off x="1686124" y="2243138"/>
            <a:ext cx="7676753" cy="2371725"/>
          </a:xfrm>
          <a:prstGeom prst="rect">
            <a:avLst/>
          </a:prstGeom>
          <a:noFill/>
          <a:ln>
            <a:noFill/>
          </a:ln>
        </p:spPr>
      </p:pic>
      <p:grpSp>
        <p:nvGrpSpPr>
          <p:cNvPr id="139" name="Shape 139"/>
          <p:cNvGrpSpPr/>
          <p:nvPr/>
        </p:nvGrpSpPr>
        <p:grpSpPr>
          <a:xfrm>
            <a:off x="5386690" y="4856355"/>
            <a:ext cx="5566616" cy="1712394"/>
            <a:chOff x="407525" y="5087905"/>
            <a:chExt cx="4606855" cy="1712394"/>
          </a:xfrm>
        </p:grpSpPr>
        <p:pic>
          <p:nvPicPr>
            <p:cNvPr id="140" name="Shape 140"/>
            <p:cNvPicPr preferRelativeResize="0"/>
            <p:nvPr/>
          </p:nvPicPr>
          <p:blipFill rotWithShape="1">
            <a:blip r:embed="rId4">
              <a:alphaModFix/>
            </a:blip>
            <a:srcRect t="5844" b="61719"/>
            <a:stretch/>
          </p:blipFill>
          <p:spPr>
            <a:xfrm>
              <a:off x="595300" y="5505100"/>
              <a:ext cx="451074" cy="398282"/>
            </a:xfrm>
            <a:prstGeom prst="rect">
              <a:avLst/>
            </a:prstGeom>
            <a:noFill/>
            <a:ln>
              <a:noFill/>
            </a:ln>
          </p:spPr>
        </p:pic>
        <p:pic>
          <p:nvPicPr>
            <p:cNvPr id="141" name="Shape 141"/>
            <p:cNvPicPr preferRelativeResize="0"/>
            <p:nvPr/>
          </p:nvPicPr>
          <p:blipFill rotWithShape="1">
            <a:blip r:embed="rId4">
              <a:alphaModFix/>
            </a:blip>
            <a:srcRect t="38987" r="41186" b="42124"/>
            <a:stretch/>
          </p:blipFill>
          <p:spPr>
            <a:xfrm>
              <a:off x="595295" y="5903375"/>
              <a:ext cx="451074" cy="394375"/>
            </a:xfrm>
            <a:prstGeom prst="rect">
              <a:avLst/>
            </a:prstGeom>
            <a:noFill/>
            <a:ln>
              <a:noFill/>
            </a:ln>
          </p:spPr>
        </p:pic>
        <p:sp>
          <p:nvSpPr>
            <p:cNvPr id="142" name="Shape 142"/>
            <p:cNvSpPr txBox="1"/>
            <p:nvPr/>
          </p:nvSpPr>
          <p:spPr>
            <a:xfrm>
              <a:off x="1046380" y="5541186"/>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Network</a:t>
              </a:r>
            </a:p>
          </p:txBody>
        </p:sp>
        <p:sp>
          <p:nvSpPr>
            <p:cNvPr id="143" name="Shape 143"/>
            <p:cNvSpPr txBox="1"/>
            <p:nvPr/>
          </p:nvSpPr>
          <p:spPr>
            <a:xfrm>
              <a:off x="1046380" y="5937523"/>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Component</a:t>
              </a:r>
            </a:p>
          </p:txBody>
        </p:sp>
        <p:pic>
          <p:nvPicPr>
            <p:cNvPr id="144" name="Shape 144"/>
            <p:cNvPicPr preferRelativeResize="0"/>
            <p:nvPr/>
          </p:nvPicPr>
          <p:blipFill rotWithShape="1">
            <a:blip r:embed="rId4">
              <a:alphaModFix/>
            </a:blip>
            <a:srcRect t="58588" r="44096" b="31430"/>
            <a:stretch/>
          </p:blipFill>
          <p:spPr>
            <a:xfrm>
              <a:off x="2484450" y="5611425"/>
              <a:ext cx="670925" cy="326100"/>
            </a:xfrm>
            <a:prstGeom prst="rect">
              <a:avLst/>
            </a:prstGeom>
            <a:noFill/>
            <a:ln>
              <a:noFill/>
            </a:ln>
          </p:spPr>
        </p:pic>
        <p:pic>
          <p:nvPicPr>
            <p:cNvPr id="145" name="Shape 145"/>
            <p:cNvPicPr preferRelativeResize="0"/>
            <p:nvPr/>
          </p:nvPicPr>
          <p:blipFill rotWithShape="1">
            <a:blip r:embed="rId4">
              <a:alphaModFix/>
            </a:blip>
            <a:srcRect t="69994" r="44096" b="20024"/>
            <a:stretch/>
          </p:blipFill>
          <p:spPr>
            <a:xfrm>
              <a:off x="2484450" y="5971650"/>
              <a:ext cx="670925" cy="326100"/>
            </a:xfrm>
            <a:prstGeom prst="rect">
              <a:avLst/>
            </a:prstGeom>
            <a:noFill/>
            <a:ln>
              <a:noFill/>
            </a:ln>
          </p:spPr>
        </p:pic>
        <p:pic>
          <p:nvPicPr>
            <p:cNvPr id="146" name="Shape 146"/>
            <p:cNvPicPr preferRelativeResize="0"/>
            <p:nvPr/>
          </p:nvPicPr>
          <p:blipFill rotWithShape="1">
            <a:blip r:embed="rId4">
              <a:alphaModFix/>
            </a:blip>
            <a:srcRect t="80297" r="52825" b="3276"/>
            <a:stretch/>
          </p:blipFill>
          <p:spPr>
            <a:xfrm>
              <a:off x="537762" y="6263625"/>
              <a:ext cx="566150" cy="536625"/>
            </a:xfrm>
            <a:prstGeom prst="rect">
              <a:avLst/>
            </a:prstGeom>
            <a:noFill/>
            <a:ln>
              <a:noFill/>
            </a:ln>
          </p:spPr>
        </p:pic>
        <p:sp>
          <p:nvSpPr>
            <p:cNvPr id="147" name="Shape 147"/>
            <p:cNvSpPr txBox="1"/>
            <p:nvPr/>
          </p:nvSpPr>
          <p:spPr>
            <a:xfrm>
              <a:off x="1046380" y="6368886"/>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Database storage</a:t>
              </a:r>
            </a:p>
          </p:txBody>
        </p:sp>
        <p:sp>
          <p:nvSpPr>
            <p:cNvPr id="148" name="Shape 148"/>
            <p:cNvSpPr txBox="1"/>
            <p:nvPr/>
          </p:nvSpPr>
          <p:spPr>
            <a:xfrm>
              <a:off x="407575" y="5087905"/>
              <a:ext cx="4005300" cy="326099"/>
            </a:xfrm>
            <a:prstGeom prst="rect">
              <a:avLst/>
            </a:prstGeom>
            <a:noFill/>
            <a:ln>
              <a:noFill/>
            </a:ln>
          </p:spPr>
          <p:txBody>
            <a:bodyPr lIns="91425" tIns="91425" rIns="91425" bIns="91425" anchor="t" anchorCtr="0">
              <a:noAutofit/>
            </a:bodyPr>
            <a:lstStyle/>
            <a:p>
              <a:pPr lvl="0" algn="ctr" rtl="0">
                <a:spcBef>
                  <a:spcPts val="0"/>
                </a:spcBef>
                <a:buNone/>
              </a:pPr>
              <a:r>
                <a:rPr lang="ko" b="1"/>
                <a:t>Legend</a:t>
              </a:r>
            </a:p>
          </p:txBody>
        </p:sp>
        <p:sp>
          <p:nvSpPr>
            <p:cNvPr id="149" name="Shape 149"/>
            <p:cNvSpPr txBox="1"/>
            <p:nvPr/>
          </p:nvSpPr>
          <p:spPr>
            <a:xfrm>
              <a:off x="3107280" y="5937523"/>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Part of device</a:t>
              </a:r>
            </a:p>
          </p:txBody>
        </p:sp>
        <p:sp>
          <p:nvSpPr>
            <p:cNvPr id="150" name="Shape 150"/>
            <p:cNvSpPr txBox="1"/>
            <p:nvPr/>
          </p:nvSpPr>
          <p:spPr>
            <a:xfrm>
              <a:off x="3107280" y="5541186"/>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Device</a:t>
              </a:r>
            </a:p>
          </p:txBody>
        </p:sp>
        <p:sp>
          <p:nvSpPr>
            <p:cNvPr id="151" name="Shape 151"/>
            <p:cNvSpPr/>
            <p:nvPr/>
          </p:nvSpPr>
          <p:spPr>
            <a:xfrm>
              <a:off x="407525" y="5088200"/>
              <a:ext cx="4005300" cy="1712099"/>
            </a:xfrm>
            <a:prstGeom prst="rect">
              <a:avLst/>
            </a:prstGeom>
            <a:no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grpSp>
    </p:spTree>
    <p:extLst>
      <p:ext uri="{BB962C8B-B14F-4D97-AF65-F5344CB8AC3E}">
        <p14:creationId xmlns:p14="http://schemas.microsoft.com/office/powerpoint/2010/main" val="2991960311"/>
      </p:ext>
    </p:extLst>
  </p:cSld>
  <p:clrMapOvr>
    <a:masterClrMapping/>
  </p:clrMapOvr>
  <p:transition spd="slow">
    <p:cu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Shape 157"/>
          <p:cNvSpPr txBox="1">
            <a:spLocks noGrp="1"/>
          </p:cNvSpPr>
          <p:nvPr>
            <p:ph type="body" idx="4294967295"/>
          </p:nvPr>
        </p:nvSpPr>
        <p:spPr>
          <a:xfrm>
            <a:off x="138294" y="742951"/>
            <a:ext cx="10695924" cy="1123199"/>
          </a:xfrm>
          <a:prstGeom prst="rect">
            <a:avLst/>
          </a:prstGeom>
          <a:noFill/>
          <a:ln>
            <a:noFill/>
          </a:ln>
        </p:spPr>
        <p:txBody>
          <a:bodyPr lIns="91425" tIns="91425" rIns="91425" bIns="91425" anchor="ctr" anchorCtr="0">
            <a:noAutofit/>
          </a:bodyPr>
          <a:lstStyle/>
          <a:p>
            <a:pPr rtl="0">
              <a:spcBef>
                <a:spcPts val="0"/>
              </a:spcBef>
              <a:buNone/>
            </a:pPr>
            <a:endParaRPr sz="1300" b="1">
              <a:solidFill>
                <a:schemeClr val="dk1"/>
              </a:solidFill>
            </a:endParaRPr>
          </a:p>
          <a:p>
            <a:pPr rtl="0">
              <a:spcBef>
                <a:spcPts val="0"/>
              </a:spcBef>
              <a:buNone/>
            </a:pPr>
            <a:endParaRPr sz="1300" b="1">
              <a:solidFill>
                <a:schemeClr val="dk1"/>
              </a:solidFill>
            </a:endParaRPr>
          </a:p>
          <a:p>
            <a:pPr rtl="0">
              <a:spcBef>
                <a:spcPts val="0"/>
              </a:spcBef>
              <a:buNone/>
            </a:pPr>
            <a:endParaRPr sz="1300" b="1">
              <a:solidFill>
                <a:schemeClr val="dk1"/>
              </a:solidFill>
            </a:endParaRPr>
          </a:p>
          <a:p>
            <a:pPr rtl="0">
              <a:spcBef>
                <a:spcPts val="0"/>
              </a:spcBef>
              <a:buNone/>
            </a:pPr>
            <a:endParaRPr sz="1300" b="1">
              <a:solidFill>
                <a:schemeClr val="dk1"/>
              </a:solidFill>
            </a:endParaRPr>
          </a:p>
          <a:p>
            <a:pPr rtl="0">
              <a:spcBef>
                <a:spcPts val="0"/>
              </a:spcBef>
              <a:buNone/>
            </a:pPr>
            <a:endParaRPr sz="1300" b="1">
              <a:solidFill>
                <a:schemeClr val="dk1"/>
              </a:solidFill>
            </a:endParaRPr>
          </a:p>
          <a:p>
            <a:pPr rtl="0">
              <a:spcBef>
                <a:spcPts val="0"/>
              </a:spcBef>
              <a:buNone/>
            </a:pPr>
            <a:r>
              <a:rPr lang="ko" sz="1300" b="1">
                <a:solidFill>
                  <a:schemeClr val="dk1"/>
                </a:solidFill>
              </a:rPr>
              <a:t>Rationale</a:t>
            </a:r>
            <a:r>
              <a:rPr lang="ko" sz="1300">
                <a:solidFill>
                  <a:schemeClr val="dk1"/>
                </a:solidFill>
              </a:rPr>
              <a:t>:</a:t>
            </a:r>
          </a:p>
          <a:p>
            <a:pPr marL="457200" lvl="0" indent="-298450" rtl="0">
              <a:spcBef>
                <a:spcPts val="0"/>
              </a:spcBef>
              <a:buClr>
                <a:schemeClr val="dk1"/>
              </a:buClr>
              <a:buSzPct val="100000"/>
              <a:buFont typeface="Arial"/>
              <a:buChar char="●"/>
            </a:pPr>
            <a:r>
              <a:rPr lang="ko" sz="1100">
                <a:solidFill>
                  <a:schemeClr val="dk1"/>
                </a:solidFill>
              </a:rPr>
              <a:t>In Level-4, we have decomposed further by considering QA1 (Usability). Easy Node Registration/Un-Registration procedure simple in order to satisfy the design, Interaction between IoT Service and Node/Terminal  we used Broker Pattern.</a:t>
            </a:r>
          </a:p>
          <a:p>
            <a:pPr marL="457200" lvl="0" indent="-298450" rtl="0">
              <a:spcBef>
                <a:spcPts val="0"/>
              </a:spcBef>
              <a:buClr>
                <a:schemeClr val="dk1"/>
              </a:buClr>
              <a:buSzPct val="100000"/>
              <a:buFont typeface="Arial"/>
              <a:buChar char="●"/>
            </a:pPr>
            <a:r>
              <a:rPr lang="ko" sz="1100">
                <a:solidFill>
                  <a:schemeClr val="dk1"/>
                </a:solidFill>
              </a:rPr>
              <a:t>Broker is hide the data flow Transparency(ignorant of the identity,location &amp; characteristics) so its easy for user to do Registration/Un-Registration with minimal steps &amp; indirectly benifit for the developer.</a:t>
            </a:r>
          </a:p>
          <a:p>
            <a:pPr marL="457200" lvl="0" indent="-317500" rtl="0">
              <a:spcBef>
                <a:spcPts val="0"/>
              </a:spcBef>
              <a:buClr>
                <a:schemeClr val="dk1"/>
              </a:buClr>
              <a:buSzPct val="127272"/>
              <a:buFont typeface="Arial"/>
              <a:buChar char="●"/>
            </a:pPr>
            <a:r>
              <a:rPr lang="ko" sz="1100">
                <a:solidFill>
                  <a:schemeClr val="dk1"/>
                </a:solidFill>
              </a:rPr>
              <a:t>We considered </a:t>
            </a:r>
            <a:r>
              <a:rPr lang="ko" sz="1100" b="1">
                <a:solidFill>
                  <a:schemeClr val="dk1"/>
                </a:solidFill>
              </a:rPr>
              <a:t>Broker Pattern</a:t>
            </a:r>
            <a:r>
              <a:rPr lang="ko" sz="1100">
                <a:solidFill>
                  <a:schemeClr val="dk1"/>
                </a:solidFill>
              </a:rPr>
              <a:t> because it allows message ordering and the guarantee of message delivery in the Broker, be applied in conjunction with the applied Server-Client Pattern of MEP (Message Exchange Pattern) from Level 1 and a more effective to design decision that is to apply the decision to Broker Pattern</a:t>
            </a:r>
            <a:r>
              <a:rPr lang="ko" sz="1300">
                <a:solidFill>
                  <a:schemeClr val="dk1"/>
                </a:solidFill>
              </a:rPr>
              <a:t> </a:t>
            </a:r>
          </a:p>
          <a:p>
            <a:pPr rtl="0">
              <a:spcBef>
                <a:spcPts val="0"/>
              </a:spcBef>
              <a:buNone/>
            </a:pPr>
            <a:endParaRPr sz="1300">
              <a:solidFill>
                <a:schemeClr val="dk1"/>
              </a:solidFill>
            </a:endParaRPr>
          </a:p>
          <a:p>
            <a:pPr rtl="0">
              <a:spcBef>
                <a:spcPts val="0"/>
              </a:spcBef>
              <a:buNone/>
            </a:pPr>
            <a:endParaRPr sz="1300">
              <a:solidFill>
                <a:schemeClr val="dk1"/>
              </a:solidFill>
            </a:endParaRPr>
          </a:p>
          <a:p>
            <a:pPr rtl="0">
              <a:spcBef>
                <a:spcPts val="0"/>
              </a:spcBef>
              <a:buNone/>
            </a:pPr>
            <a:endParaRPr sz="1300">
              <a:solidFill>
                <a:schemeClr val="dk1"/>
              </a:solidFill>
            </a:endParaRPr>
          </a:p>
          <a:p>
            <a:pPr rtl="0">
              <a:spcBef>
                <a:spcPts val="0"/>
              </a:spcBef>
              <a:buNone/>
            </a:pPr>
            <a:endParaRPr sz="1300">
              <a:solidFill>
                <a:schemeClr val="dk1"/>
              </a:solidFill>
            </a:endParaRPr>
          </a:p>
          <a:p>
            <a:pPr lvl="0" rtl="0">
              <a:spcBef>
                <a:spcPts val="0"/>
              </a:spcBef>
              <a:buNone/>
            </a:pPr>
            <a:endParaRPr sz="1300">
              <a:solidFill>
                <a:schemeClr val="dk1"/>
              </a:solidFill>
            </a:endParaRPr>
          </a:p>
        </p:txBody>
      </p:sp>
      <p:sp>
        <p:nvSpPr>
          <p:cNvPr id="158" name="Shape 158"/>
          <p:cNvSpPr txBox="1">
            <a:spLocks noGrp="1"/>
          </p:cNvSpPr>
          <p:nvPr>
            <p:ph type="title"/>
          </p:nvPr>
        </p:nvSpPr>
        <p:spPr>
          <a:xfrm>
            <a:off x="104038" y="57400"/>
            <a:ext cx="10849261" cy="472800"/>
          </a:xfrm>
          <a:prstGeom prst="rect">
            <a:avLst/>
          </a:prstGeom>
        </p:spPr>
        <p:txBody>
          <a:bodyPr lIns="91425" tIns="91425" rIns="91425" bIns="91425" anchor="ctr" anchorCtr="0">
            <a:noAutofit/>
          </a:bodyPr>
          <a:lstStyle/>
          <a:p>
            <a:pPr lvl="0" rtl="0">
              <a:spcBef>
                <a:spcPts val="0"/>
              </a:spcBef>
              <a:buNone/>
            </a:pPr>
            <a:r>
              <a:rPr lang="ko" sz="1800" b="1">
                <a:solidFill>
                  <a:schemeClr val="dk1"/>
                </a:solidFill>
              </a:rPr>
              <a:t>Architecture Design - Level 4 - Broker Pattern for QA1 </a:t>
            </a:r>
          </a:p>
        </p:txBody>
      </p:sp>
      <p:pic>
        <p:nvPicPr>
          <p:cNvPr id="159" name="Shape 159"/>
          <p:cNvPicPr preferRelativeResize="0"/>
          <p:nvPr/>
        </p:nvPicPr>
        <p:blipFill>
          <a:blip r:embed="rId3">
            <a:alphaModFix/>
          </a:blip>
          <a:stretch>
            <a:fillRect/>
          </a:stretch>
        </p:blipFill>
        <p:spPr>
          <a:xfrm>
            <a:off x="1968843" y="1992325"/>
            <a:ext cx="7119652" cy="4257274"/>
          </a:xfrm>
          <a:prstGeom prst="rect">
            <a:avLst/>
          </a:prstGeom>
          <a:noFill/>
          <a:ln>
            <a:noFill/>
          </a:ln>
        </p:spPr>
      </p:pic>
      <p:pic>
        <p:nvPicPr>
          <p:cNvPr id="160" name="Shape 160"/>
          <p:cNvPicPr preferRelativeResize="0"/>
          <p:nvPr/>
        </p:nvPicPr>
        <p:blipFill>
          <a:blip r:embed="rId4">
            <a:alphaModFix/>
          </a:blip>
          <a:stretch>
            <a:fillRect/>
          </a:stretch>
        </p:blipFill>
        <p:spPr>
          <a:xfrm>
            <a:off x="138294" y="5454725"/>
            <a:ext cx="2693194" cy="1219200"/>
          </a:xfrm>
          <a:prstGeom prst="rect">
            <a:avLst/>
          </a:prstGeom>
          <a:noFill/>
          <a:ln>
            <a:noFill/>
          </a:ln>
        </p:spPr>
      </p:pic>
    </p:spTree>
    <p:extLst>
      <p:ext uri="{BB962C8B-B14F-4D97-AF65-F5344CB8AC3E}">
        <p14:creationId xmlns:p14="http://schemas.microsoft.com/office/powerpoint/2010/main" val="406810678"/>
      </p:ext>
    </p:extLst>
  </p:cSld>
  <p:clrMapOvr>
    <a:masterClrMapping/>
  </p:clrMapOvr>
  <p:transition spd="slow">
    <p:cu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Shape 166"/>
          <p:cNvSpPr txBox="1">
            <a:spLocks noGrp="1"/>
          </p:cNvSpPr>
          <p:nvPr>
            <p:ph type="title"/>
          </p:nvPr>
        </p:nvSpPr>
        <p:spPr>
          <a:xfrm>
            <a:off x="104038" y="57400"/>
            <a:ext cx="10849261" cy="472800"/>
          </a:xfrm>
          <a:prstGeom prst="rect">
            <a:avLst/>
          </a:prstGeom>
        </p:spPr>
        <p:txBody>
          <a:bodyPr lIns="91425" tIns="91425" rIns="91425" bIns="91425" anchor="ctr" anchorCtr="0">
            <a:noAutofit/>
          </a:bodyPr>
          <a:lstStyle/>
          <a:p>
            <a:pPr lvl="0" rtl="0">
              <a:spcBef>
                <a:spcPts val="0"/>
              </a:spcBef>
              <a:buNone/>
            </a:pPr>
            <a:r>
              <a:rPr lang="ko" sz="1800" b="1">
                <a:solidFill>
                  <a:schemeClr val="dk1"/>
                </a:solidFill>
              </a:rPr>
              <a:t>Architecture Design - Level 4 - Responsibility Catalog </a:t>
            </a:r>
          </a:p>
        </p:txBody>
      </p:sp>
      <p:graphicFrame>
        <p:nvGraphicFramePr>
          <p:cNvPr id="167" name="Shape 167"/>
          <p:cNvGraphicFramePr/>
          <p:nvPr/>
        </p:nvGraphicFramePr>
        <p:xfrm>
          <a:off x="371200" y="958175"/>
          <a:ext cx="10383692" cy="1493430"/>
        </p:xfrm>
        <a:graphic>
          <a:graphicData uri="http://schemas.openxmlformats.org/drawingml/2006/table">
            <a:tbl>
              <a:tblPr>
                <a:noFill/>
              </a:tblPr>
              <a:tblGrid>
                <a:gridCol w="2565503"/>
                <a:gridCol w="7818189"/>
              </a:tblGrid>
              <a:tr h="365725">
                <a:tc>
                  <a:txBody>
                    <a:bodyPr/>
                    <a:lstStyle/>
                    <a:p>
                      <a:pPr lvl="0" algn="ctr" rtl="0">
                        <a:spcBef>
                          <a:spcPts val="0"/>
                        </a:spcBef>
                        <a:buNone/>
                      </a:pPr>
                      <a:r>
                        <a:rPr lang="ko" sz="1200" b="1">
                          <a:solidFill>
                            <a:schemeClr val="dk1"/>
                          </a:solidFill>
                        </a:rPr>
                        <a:t>Associated Drawings:</a:t>
                      </a:r>
                    </a:p>
                    <a:p>
                      <a:pPr lvl="0" algn="ctr" rtl="0">
                        <a:spcBef>
                          <a:spcPts val="0"/>
                        </a:spcBef>
                        <a:buNone/>
                      </a:pPr>
                      <a:r>
                        <a:rPr lang="ko" sz="1200" b="1">
                          <a:solidFill>
                            <a:schemeClr val="dk1"/>
                          </a:solidFill>
                        </a:rPr>
                        <a:t>Figure 4</a:t>
                      </a:r>
                    </a:p>
                  </a:txBody>
                  <a:tcPr marL="101983" marR="101983" marT="91425" marB="91425"/>
                </a:tc>
                <a:tc>
                  <a:txBody>
                    <a:bodyPr/>
                    <a:lstStyle/>
                    <a:p>
                      <a:pPr lvl="0" algn="ctr" rtl="0">
                        <a:spcBef>
                          <a:spcPts val="0"/>
                        </a:spcBef>
                        <a:buNone/>
                      </a:pPr>
                      <a:r>
                        <a:rPr lang="ko" sz="1200" b="1"/>
                        <a:t>Perspective: Dynamic</a:t>
                      </a:r>
                    </a:p>
                  </a:txBody>
                  <a:tcPr marL="101983" marR="101983" marT="91425" marB="91425"/>
                </a:tc>
              </a:tr>
              <a:tr h="229150">
                <a:tc>
                  <a:txBody>
                    <a:bodyPr/>
                    <a:lstStyle/>
                    <a:p>
                      <a:pPr lvl="0" rtl="0">
                        <a:spcBef>
                          <a:spcPts val="0"/>
                        </a:spcBef>
                        <a:buNone/>
                      </a:pPr>
                      <a:r>
                        <a:rPr lang="ko" sz="1200" b="1"/>
                        <a:t>Element</a:t>
                      </a:r>
                    </a:p>
                  </a:txBody>
                  <a:tcPr marL="101983" marR="101983" marT="91425" marB="91425"/>
                </a:tc>
                <a:tc>
                  <a:txBody>
                    <a:bodyPr/>
                    <a:lstStyle/>
                    <a:p>
                      <a:pPr lvl="0" algn="ctr" rtl="0">
                        <a:spcBef>
                          <a:spcPts val="0"/>
                        </a:spcBef>
                        <a:buNone/>
                      </a:pPr>
                      <a:r>
                        <a:rPr lang="ko" sz="1200" b="1"/>
                        <a:t>Responsibilities</a:t>
                      </a:r>
                    </a:p>
                  </a:txBody>
                  <a:tcPr marL="101983" marR="101983" marT="91425" marB="91425"/>
                </a:tc>
              </a:tr>
              <a:tr h="229150">
                <a:tc>
                  <a:txBody>
                    <a:bodyPr/>
                    <a:lstStyle/>
                    <a:p>
                      <a:pPr lvl="0" rtl="0">
                        <a:spcBef>
                          <a:spcPts val="0"/>
                        </a:spcBef>
                        <a:buNone/>
                      </a:pPr>
                      <a:r>
                        <a:rPr lang="ko" sz="1300"/>
                        <a:t>Broker</a:t>
                      </a:r>
                    </a:p>
                  </a:txBody>
                  <a:tcPr marL="101983" marR="101983" marT="91425" marB="91425"/>
                </a:tc>
                <a:tc>
                  <a:txBody>
                    <a:bodyPr/>
                    <a:lstStyle/>
                    <a:p>
                      <a:pPr lvl="0" rtl="0">
                        <a:spcBef>
                          <a:spcPts val="0"/>
                        </a:spcBef>
                        <a:buNone/>
                      </a:pPr>
                      <a:r>
                        <a:rPr lang="ko" sz="1300">
                          <a:solidFill>
                            <a:schemeClr val="dk1"/>
                          </a:solidFill>
                        </a:rPr>
                        <a:t>Broker is an intermediary which receives a message from the sender(Terminal or Node) and routes a message to proper destination(Terminal or Node). </a:t>
                      </a:r>
                    </a:p>
                  </a:txBody>
                  <a:tcPr marL="101983" marR="101983" marT="91425" marB="91425"/>
                </a:tc>
              </a:tr>
            </a:tbl>
          </a:graphicData>
        </a:graphic>
      </p:graphicFrame>
      <p:sp>
        <p:nvSpPr>
          <p:cNvPr id="168" name="Shape 168"/>
          <p:cNvSpPr txBox="1"/>
          <p:nvPr/>
        </p:nvSpPr>
        <p:spPr>
          <a:xfrm>
            <a:off x="350055" y="658297"/>
            <a:ext cx="10481686" cy="300000"/>
          </a:xfrm>
          <a:prstGeom prst="rect">
            <a:avLst/>
          </a:prstGeom>
          <a:noFill/>
          <a:ln>
            <a:noFill/>
          </a:ln>
        </p:spPr>
        <p:txBody>
          <a:bodyPr lIns="91425" tIns="91425" rIns="91425" bIns="91425" anchor="t" anchorCtr="0">
            <a:noAutofit/>
          </a:bodyPr>
          <a:lstStyle/>
          <a:p>
            <a:pPr lvl="0" rtl="0">
              <a:spcBef>
                <a:spcPts val="0"/>
              </a:spcBef>
              <a:buNone/>
            </a:pPr>
            <a:r>
              <a:rPr lang="ko" b="1"/>
              <a:t>Table 4.1. Element Responsibility Catalog for the Second-Level Decomposition</a:t>
            </a:r>
          </a:p>
        </p:txBody>
      </p:sp>
    </p:spTree>
    <p:extLst>
      <p:ext uri="{BB962C8B-B14F-4D97-AF65-F5344CB8AC3E}">
        <p14:creationId xmlns:p14="http://schemas.microsoft.com/office/powerpoint/2010/main" val="1886465375"/>
      </p:ext>
    </p:extLst>
  </p:cSld>
  <p:clrMapOvr>
    <a:masterClrMapping/>
  </p:clrMapOvr>
  <p:transition spd="slow">
    <p:cu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552451" y="1052736"/>
            <a:ext cx="9944100" cy="5328591"/>
          </a:xfrm>
        </p:spPr>
        <p:txBody>
          <a:bodyPr>
            <a:normAutofit/>
          </a:bodyPr>
          <a:lstStyle/>
          <a:p>
            <a:r>
              <a:rPr lang="en-US" altLang="ko-KR" dirty="0"/>
              <a:t>Project Context</a:t>
            </a:r>
          </a:p>
          <a:p>
            <a:r>
              <a:rPr lang="en-US" altLang="ko-KR" dirty="0"/>
              <a:t>Architectural Driver</a:t>
            </a:r>
          </a:p>
          <a:p>
            <a:r>
              <a:rPr lang="en-US" altLang="ko-KR" dirty="0" smtClean="0"/>
              <a:t>System Context</a:t>
            </a:r>
          </a:p>
          <a:p>
            <a:r>
              <a:rPr lang="en-US" altLang="ko-KR" dirty="0" smtClean="0"/>
              <a:t>Architectural Design</a:t>
            </a:r>
          </a:p>
          <a:p>
            <a:r>
              <a:rPr lang="en-US" altLang="ko-KR" dirty="0" smtClean="0"/>
              <a:t>Detail Design</a:t>
            </a:r>
          </a:p>
          <a:p>
            <a:r>
              <a:rPr lang="en-US" altLang="ko-KR" dirty="0" smtClean="0"/>
              <a:t>Test</a:t>
            </a:r>
          </a:p>
          <a:p>
            <a:r>
              <a:rPr lang="en-US" altLang="ko-KR" dirty="0" smtClean="0"/>
              <a:t>Time log</a:t>
            </a:r>
          </a:p>
          <a:p>
            <a:r>
              <a:rPr lang="en-US" altLang="ko-KR" dirty="0" smtClean="0"/>
              <a:t>Future plan</a:t>
            </a:r>
          </a:p>
          <a:p>
            <a:r>
              <a:rPr lang="en-US" altLang="ko-KR" dirty="0" smtClean="0"/>
              <a:t>Lessens &amp; Learned</a:t>
            </a:r>
            <a:endParaRPr lang="ko-KR" altLang="en-US" dirty="0"/>
          </a:p>
        </p:txBody>
      </p:sp>
      <p:sp>
        <p:nvSpPr>
          <p:cNvPr id="3" name="제목 2"/>
          <p:cNvSpPr>
            <a:spLocks noGrp="1"/>
          </p:cNvSpPr>
          <p:nvPr>
            <p:ph type="title"/>
          </p:nvPr>
        </p:nvSpPr>
        <p:spPr/>
        <p:txBody>
          <a:bodyPr/>
          <a:lstStyle/>
          <a:p>
            <a:r>
              <a:rPr lang="en-US" altLang="ko-KR" dirty="0" smtClean="0"/>
              <a:t>Agenda</a:t>
            </a:r>
            <a:endParaRPr lang="ko-KR" altLang="en-US" dirty="0"/>
          </a:p>
        </p:txBody>
      </p:sp>
      <p:sp>
        <p:nvSpPr>
          <p:cNvPr id="4" name="슬라이드 번호 개체 틀 3"/>
          <p:cNvSpPr>
            <a:spLocks noGrp="1"/>
          </p:cNvSpPr>
          <p:nvPr>
            <p:ph type="sldNum" sz="quarter" idx="12"/>
          </p:nvPr>
        </p:nvSpPr>
        <p:spPr/>
        <p:txBody>
          <a:bodyPr/>
          <a:lstStyle/>
          <a:p>
            <a:fld id="{57E7012D-DD87-4EE6-9959-B8E2C5F13A34}" type="slidenum">
              <a:rPr lang="ko-KR" altLang="en-US" smtClean="0"/>
              <a:pPr/>
              <a:t>2</a:t>
            </a:fld>
            <a:r>
              <a:rPr lang="en-US" altLang="ko-KR" smtClean="0"/>
              <a:t>/50</a:t>
            </a:r>
            <a:endParaRPr lang="ko-KR" altLang="en-US" dirty="0"/>
          </a:p>
        </p:txBody>
      </p:sp>
    </p:spTree>
    <p:extLst>
      <p:ext uri="{BB962C8B-B14F-4D97-AF65-F5344CB8AC3E}">
        <p14:creationId xmlns:p14="http://schemas.microsoft.com/office/powerpoint/2010/main" val="174122778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Shape 173"/>
          <p:cNvSpPr txBox="1">
            <a:spLocks noGrp="1"/>
          </p:cNvSpPr>
          <p:nvPr>
            <p:ph type="body" idx="4294967295"/>
          </p:nvPr>
        </p:nvSpPr>
        <p:spPr>
          <a:xfrm>
            <a:off x="138294" y="801401"/>
            <a:ext cx="10695924" cy="1217099"/>
          </a:xfrm>
          <a:prstGeom prst="rect">
            <a:avLst/>
          </a:prstGeom>
          <a:noFill/>
          <a:ln>
            <a:noFill/>
          </a:ln>
        </p:spPr>
        <p:txBody>
          <a:bodyPr lIns="91425" tIns="91425" rIns="91425" bIns="91425" anchor="ctr" anchorCtr="0">
            <a:noAutofit/>
          </a:bodyPr>
          <a:lstStyle/>
          <a:p>
            <a:pPr rtl="0">
              <a:spcBef>
                <a:spcPts val="0"/>
              </a:spcBef>
              <a:buNone/>
            </a:pPr>
            <a:endParaRPr sz="1100" b="1">
              <a:solidFill>
                <a:schemeClr val="dk1"/>
              </a:solidFill>
            </a:endParaRPr>
          </a:p>
          <a:p>
            <a:pPr rtl="0">
              <a:spcBef>
                <a:spcPts val="0"/>
              </a:spcBef>
              <a:buNone/>
            </a:pPr>
            <a:endParaRPr sz="1100" b="1">
              <a:solidFill>
                <a:schemeClr val="dk1"/>
              </a:solidFill>
            </a:endParaRPr>
          </a:p>
          <a:p>
            <a:pPr rtl="0">
              <a:spcBef>
                <a:spcPts val="0"/>
              </a:spcBef>
              <a:buNone/>
            </a:pPr>
            <a:endParaRPr sz="1100" b="1">
              <a:solidFill>
                <a:schemeClr val="dk1"/>
              </a:solidFill>
            </a:endParaRPr>
          </a:p>
          <a:p>
            <a:pPr lvl="0" rtl="0">
              <a:spcBef>
                <a:spcPts val="0"/>
              </a:spcBef>
              <a:buNone/>
            </a:pPr>
            <a:r>
              <a:rPr lang="ko" sz="1100" b="1">
                <a:solidFill>
                  <a:schemeClr val="dk1"/>
                </a:solidFill>
              </a:rPr>
              <a:t>Rationale:</a:t>
            </a:r>
          </a:p>
          <a:p>
            <a:pPr marL="457200" lvl="0" indent="-298450" rtl="0">
              <a:spcBef>
                <a:spcPts val="0"/>
              </a:spcBef>
              <a:buClr>
                <a:schemeClr val="dk1"/>
              </a:buClr>
              <a:buSzPct val="100000"/>
              <a:buFont typeface="Arial"/>
              <a:buChar char="●"/>
            </a:pPr>
            <a:r>
              <a:rPr lang="ko" sz="1100">
                <a:solidFill>
                  <a:schemeClr val="dk1"/>
                </a:solidFill>
              </a:rPr>
              <a:t>All Messages that have been transmitted from the Broker in consideration of the fact that it can be processed and is transferred to the Node / Terminal, Node / Terminal can be added/remove Runtime in the operating environment that can be the take the control in mind, by applying the </a:t>
            </a:r>
            <a:r>
              <a:rPr lang="ko" sz="1100" b="1">
                <a:solidFill>
                  <a:schemeClr val="dk1"/>
                </a:solidFill>
              </a:rPr>
              <a:t>Publish-Subscribe Pattern</a:t>
            </a:r>
            <a:r>
              <a:rPr lang="ko" sz="1100">
                <a:solidFill>
                  <a:schemeClr val="dk1"/>
                </a:solidFill>
              </a:rPr>
              <a:t> we decomposed into Node Management, and Terminal Manager.</a:t>
            </a:r>
          </a:p>
          <a:p>
            <a:pPr marL="457200" lvl="0" indent="-298450" rtl="0">
              <a:spcBef>
                <a:spcPts val="0"/>
              </a:spcBef>
              <a:buClr>
                <a:schemeClr val="dk1"/>
              </a:buClr>
              <a:buSzPct val="100000"/>
              <a:buFont typeface="Arial"/>
              <a:buChar char="●"/>
            </a:pPr>
            <a:r>
              <a:rPr lang="ko" sz="1100">
                <a:solidFill>
                  <a:schemeClr val="dk1"/>
                </a:solidFill>
              </a:rPr>
              <a:t>In considering QA4 “Only the authorized person can access the home sensors / actuators or access any data generated by them, or any data stored in the system." It is in the Security Tactics for Security Attack in order to satisfy the Security that has been derived in Resist </a:t>
            </a:r>
            <a:r>
              <a:rPr lang="ko" sz="1100" b="1">
                <a:solidFill>
                  <a:schemeClr val="dk1"/>
                </a:solidFill>
              </a:rPr>
              <a:t>Attacks Tactics of Identify Actors, Authetificate Actors</a:t>
            </a:r>
            <a:r>
              <a:rPr lang="ko" sz="1100">
                <a:solidFill>
                  <a:schemeClr val="dk1"/>
                </a:solidFill>
              </a:rPr>
              <a:t>, in order to achive it, we added an Auth Manager component,  so only Authorize persons will allowed to access the system</a:t>
            </a:r>
          </a:p>
          <a:p>
            <a:pPr rtl="0">
              <a:spcBef>
                <a:spcPts val="0"/>
              </a:spcBef>
              <a:buNone/>
            </a:pPr>
            <a:endParaRPr sz="1100" b="1"/>
          </a:p>
          <a:p>
            <a:pPr rtl="0">
              <a:spcBef>
                <a:spcPts val="0"/>
              </a:spcBef>
              <a:buNone/>
            </a:pPr>
            <a:endParaRPr sz="1100" b="1"/>
          </a:p>
          <a:p>
            <a:pPr rtl="0">
              <a:spcBef>
                <a:spcPts val="0"/>
              </a:spcBef>
              <a:buNone/>
            </a:pPr>
            <a:endParaRPr sz="1100" b="1"/>
          </a:p>
          <a:p>
            <a:pPr rtl="0">
              <a:spcBef>
                <a:spcPts val="0"/>
              </a:spcBef>
              <a:buNone/>
            </a:pPr>
            <a:endParaRPr sz="1100" b="1"/>
          </a:p>
          <a:p>
            <a:pPr>
              <a:spcBef>
                <a:spcPts val="0"/>
              </a:spcBef>
              <a:buNone/>
            </a:pPr>
            <a:endParaRPr sz="1100" b="1"/>
          </a:p>
        </p:txBody>
      </p:sp>
      <p:sp>
        <p:nvSpPr>
          <p:cNvPr id="174" name="Shape 174"/>
          <p:cNvSpPr txBox="1">
            <a:spLocks noGrp="1"/>
          </p:cNvSpPr>
          <p:nvPr>
            <p:ph type="title"/>
          </p:nvPr>
        </p:nvSpPr>
        <p:spPr>
          <a:xfrm>
            <a:off x="104038" y="57400"/>
            <a:ext cx="10849261" cy="472800"/>
          </a:xfrm>
          <a:prstGeom prst="rect">
            <a:avLst/>
          </a:prstGeom>
        </p:spPr>
        <p:txBody>
          <a:bodyPr lIns="91425" tIns="91425" rIns="91425" bIns="91425" anchor="ctr" anchorCtr="0">
            <a:noAutofit/>
          </a:bodyPr>
          <a:lstStyle/>
          <a:p>
            <a:pPr lvl="0" rtl="0">
              <a:spcBef>
                <a:spcPts val="0"/>
              </a:spcBef>
              <a:buNone/>
            </a:pPr>
            <a:r>
              <a:rPr lang="ko" sz="1800" b="1">
                <a:solidFill>
                  <a:schemeClr val="dk1"/>
                </a:solidFill>
              </a:rPr>
              <a:t>Architecture Design - Level 5 - for QA4</a:t>
            </a:r>
          </a:p>
        </p:txBody>
      </p:sp>
      <p:pic>
        <p:nvPicPr>
          <p:cNvPr id="175" name="Shape 175"/>
          <p:cNvPicPr preferRelativeResize="0"/>
          <p:nvPr/>
        </p:nvPicPr>
        <p:blipFill>
          <a:blip r:embed="rId3">
            <a:alphaModFix/>
          </a:blip>
          <a:stretch>
            <a:fillRect/>
          </a:stretch>
        </p:blipFill>
        <p:spPr>
          <a:xfrm>
            <a:off x="3025999" y="2266825"/>
            <a:ext cx="5005332" cy="4365200"/>
          </a:xfrm>
          <a:prstGeom prst="rect">
            <a:avLst/>
          </a:prstGeom>
          <a:noFill/>
          <a:ln>
            <a:noFill/>
          </a:ln>
        </p:spPr>
      </p:pic>
      <p:pic>
        <p:nvPicPr>
          <p:cNvPr id="176" name="Shape 176"/>
          <p:cNvPicPr preferRelativeResize="0"/>
          <p:nvPr/>
        </p:nvPicPr>
        <p:blipFill>
          <a:blip r:embed="rId4">
            <a:alphaModFix/>
          </a:blip>
          <a:stretch>
            <a:fillRect/>
          </a:stretch>
        </p:blipFill>
        <p:spPr>
          <a:xfrm>
            <a:off x="138294" y="5412825"/>
            <a:ext cx="2704703" cy="1219200"/>
          </a:xfrm>
          <a:prstGeom prst="rect">
            <a:avLst/>
          </a:prstGeom>
          <a:noFill/>
          <a:ln>
            <a:noFill/>
          </a:ln>
        </p:spPr>
      </p:pic>
    </p:spTree>
    <p:extLst>
      <p:ext uri="{BB962C8B-B14F-4D97-AF65-F5344CB8AC3E}">
        <p14:creationId xmlns:p14="http://schemas.microsoft.com/office/powerpoint/2010/main" val="4017930880"/>
      </p:ext>
    </p:extLst>
  </p:cSld>
  <p:clrMapOvr>
    <a:masterClrMapping/>
  </p:clrMapOvr>
  <p:transition spd="slow">
    <p:cu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Shape 182"/>
          <p:cNvSpPr txBox="1">
            <a:spLocks noGrp="1"/>
          </p:cNvSpPr>
          <p:nvPr>
            <p:ph type="title"/>
          </p:nvPr>
        </p:nvSpPr>
        <p:spPr>
          <a:xfrm>
            <a:off x="104038" y="57400"/>
            <a:ext cx="10849261" cy="472800"/>
          </a:xfrm>
          <a:prstGeom prst="rect">
            <a:avLst/>
          </a:prstGeom>
        </p:spPr>
        <p:txBody>
          <a:bodyPr lIns="91425" tIns="91425" rIns="91425" bIns="91425" anchor="ctr" anchorCtr="0">
            <a:noAutofit/>
          </a:bodyPr>
          <a:lstStyle/>
          <a:p>
            <a:pPr lvl="0" rtl="0">
              <a:spcBef>
                <a:spcPts val="0"/>
              </a:spcBef>
              <a:buNone/>
            </a:pPr>
            <a:r>
              <a:rPr lang="ko" sz="1800" b="1">
                <a:solidFill>
                  <a:schemeClr val="dk1"/>
                </a:solidFill>
              </a:rPr>
              <a:t>Architecture Design - Level 5 - Responsibility Catalog </a:t>
            </a:r>
          </a:p>
        </p:txBody>
      </p:sp>
      <p:graphicFrame>
        <p:nvGraphicFramePr>
          <p:cNvPr id="183" name="Shape 183"/>
          <p:cNvGraphicFramePr/>
          <p:nvPr/>
        </p:nvGraphicFramePr>
        <p:xfrm>
          <a:off x="371200" y="958175"/>
          <a:ext cx="10383692" cy="3226510"/>
        </p:xfrm>
        <a:graphic>
          <a:graphicData uri="http://schemas.openxmlformats.org/drawingml/2006/table">
            <a:tbl>
              <a:tblPr>
                <a:noFill/>
              </a:tblPr>
              <a:tblGrid>
                <a:gridCol w="2565503"/>
                <a:gridCol w="7818189"/>
              </a:tblGrid>
              <a:tr h="365725">
                <a:tc>
                  <a:txBody>
                    <a:bodyPr/>
                    <a:lstStyle/>
                    <a:p>
                      <a:pPr lvl="0" algn="ctr" rtl="0">
                        <a:spcBef>
                          <a:spcPts val="0"/>
                        </a:spcBef>
                        <a:buNone/>
                      </a:pPr>
                      <a:r>
                        <a:rPr lang="ko" sz="1200" b="1">
                          <a:solidFill>
                            <a:schemeClr val="dk1"/>
                          </a:solidFill>
                        </a:rPr>
                        <a:t>Associated Drawings:</a:t>
                      </a:r>
                    </a:p>
                    <a:p>
                      <a:pPr lvl="0" algn="ctr" rtl="0">
                        <a:spcBef>
                          <a:spcPts val="0"/>
                        </a:spcBef>
                        <a:buNone/>
                      </a:pPr>
                      <a:r>
                        <a:rPr lang="ko" sz="1200" b="1">
                          <a:solidFill>
                            <a:schemeClr val="dk1"/>
                          </a:solidFill>
                        </a:rPr>
                        <a:t>Figure 5</a:t>
                      </a:r>
                    </a:p>
                  </a:txBody>
                  <a:tcPr marL="101983" marR="101983" marT="91425" marB="91425"/>
                </a:tc>
                <a:tc>
                  <a:txBody>
                    <a:bodyPr/>
                    <a:lstStyle/>
                    <a:p>
                      <a:pPr lvl="0" algn="ctr" rtl="0">
                        <a:spcBef>
                          <a:spcPts val="0"/>
                        </a:spcBef>
                        <a:buNone/>
                      </a:pPr>
                      <a:r>
                        <a:rPr lang="ko" sz="1200" b="1"/>
                        <a:t>Perspective: Dynamic</a:t>
                      </a:r>
                    </a:p>
                  </a:txBody>
                  <a:tcPr marL="101983" marR="101983" marT="91425" marB="91425"/>
                </a:tc>
              </a:tr>
              <a:tr h="229150">
                <a:tc>
                  <a:txBody>
                    <a:bodyPr/>
                    <a:lstStyle/>
                    <a:p>
                      <a:pPr lvl="0" rtl="0">
                        <a:spcBef>
                          <a:spcPts val="0"/>
                        </a:spcBef>
                        <a:buNone/>
                      </a:pPr>
                      <a:r>
                        <a:rPr lang="ko" sz="1200" b="1"/>
                        <a:t>Element</a:t>
                      </a:r>
                    </a:p>
                  </a:txBody>
                  <a:tcPr marL="101983" marR="101983" marT="91425" marB="91425"/>
                </a:tc>
                <a:tc>
                  <a:txBody>
                    <a:bodyPr/>
                    <a:lstStyle/>
                    <a:p>
                      <a:pPr lvl="0" algn="ctr" rtl="0">
                        <a:spcBef>
                          <a:spcPts val="0"/>
                        </a:spcBef>
                        <a:buNone/>
                      </a:pPr>
                      <a:r>
                        <a:rPr lang="ko" sz="1200" b="1"/>
                        <a:t>Responsibilities</a:t>
                      </a:r>
                    </a:p>
                  </a:txBody>
                  <a:tcPr marL="101983" marR="101983" marT="91425" marB="91425"/>
                </a:tc>
              </a:tr>
              <a:tr h="229150">
                <a:tc>
                  <a:txBody>
                    <a:bodyPr/>
                    <a:lstStyle/>
                    <a:p>
                      <a:pPr lvl="0" rtl="0">
                        <a:spcBef>
                          <a:spcPts val="0"/>
                        </a:spcBef>
                        <a:buNone/>
                      </a:pPr>
                      <a:r>
                        <a:rPr lang="ko" sz="1300"/>
                        <a:t>Node Manager</a:t>
                      </a:r>
                    </a:p>
                  </a:txBody>
                  <a:tcPr marL="101983" marR="101983" marT="91425" marB="91425"/>
                </a:tc>
                <a:tc>
                  <a:txBody>
                    <a:bodyPr/>
                    <a:lstStyle/>
                    <a:p>
                      <a:pPr lvl="0" rtl="0">
                        <a:spcBef>
                          <a:spcPts val="0"/>
                        </a:spcBef>
                        <a:buNone/>
                      </a:pPr>
                      <a:r>
                        <a:rPr lang="ko" sz="1100">
                          <a:solidFill>
                            <a:schemeClr val="dk1"/>
                          </a:solidFill>
                        </a:rPr>
                        <a:t>Managing the Node Informations (Registred Node Details, Node Data (Sensors, Acturators &amp; Services)</a:t>
                      </a:r>
                    </a:p>
                  </a:txBody>
                  <a:tcPr marL="101983" marR="101983" marT="91425" marB="91425"/>
                </a:tc>
              </a:tr>
              <a:tr h="392050">
                <a:tc>
                  <a:txBody>
                    <a:bodyPr/>
                    <a:lstStyle/>
                    <a:p>
                      <a:pPr lvl="0" rtl="0">
                        <a:spcBef>
                          <a:spcPts val="0"/>
                        </a:spcBef>
                        <a:buNone/>
                      </a:pPr>
                      <a:r>
                        <a:rPr lang="ko" sz="1300">
                          <a:solidFill>
                            <a:schemeClr val="dk1"/>
                          </a:solidFill>
                        </a:rPr>
                        <a:t>Terminal Manager</a:t>
                      </a:r>
                    </a:p>
                  </a:txBody>
                  <a:tcPr marL="101983" marR="101983" marT="91425" marB="91425"/>
                </a:tc>
                <a:tc>
                  <a:txBody>
                    <a:bodyPr/>
                    <a:lstStyle/>
                    <a:p>
                      <a:pPr lvl="0" rtl="0">
                        <a:spcBef>
                          <a:spcPts val="0"/>
                        </a:spcBef>
                        <a:buNone/>
                      </a:pPr>
                      <a:r>
                        <a:rPr lang="ko" sz="1100">
                          <a:solidFill>
                            <a:schemeClr val="dk1"/>
                          </a:solidFill>
                        </a:rPr>
                        <a:t>Managing the Terminal Information (Logged In Terminal Details)</a:t>
                      </a:r>
                    </a:p>
                  </a:txBody>
                  <a:tcPr marL="101983" marR="101983" marT="91425" marB="91425"/>
                </a:tc>
              </a:tr>
              <a:tr h="229150">
                <a:tc>
                  <a:txBody>
                    <a:bodyPr/>
                    <a:lstStyle/>
                    <a:p>
                      <a:pPr lvl="0" rtl="0">
                        <a:spcBef>
                          <a:spcPts val="0"/>
                        </a:spcBef>
                        <a:buNone/>
                      </a:pPr>
                      <a:r>
                        <a:rPr lang="ko" sz="1300">
                          <a:solidFill>
                            <a:schemeClr val="dk1"/>
                          </a:solidFill>
                        </a:rPr>
                        <a:t>Auth Manager</a:t>
                      </a:r>
                    </a:p>
                  </a:txBody>
                  <a:tcPr marL="101983" marR="101983" marT="91425" marB="91425"/>
                </a:tc>
                <a:tc>
                  <a:txBody>
                    <a:bodyPr/>
                    <a:lstStyle/>
                    <a:p>
                      <a:pPr lvl="0" rtl="0">
                        <a:spcBef>
                          <a:spcPts val="0"/>
                        </a:spcBef>
                        <a:buNone/>
                      </a:pPr>
                      <a:r>
                        <a:rPr lang="ko" sz="1300"/>
                        <a:t>Responsible for validating the Terminal user details &amp; generate the session Key for valid connected users.Managing the session for active connection  </a:t>
                      </a:r>
                    </a:p>
                  </a:txBody>
                  <a:tcPr marL="101983" marR="101983" marT="91425" marB="91425"/>
                </a:tc>
              </a:tr>
              <a:tr h="229150">
                <a:tc>
                  <a:txBody>
                    <a:bodyPr/>
                    <a:lstStyle/>
                    <a:p>
                      <a:pPr lvl="0" rtl="0">
                        <a:spcBef>
                          <a:spcPts val="0"/>
                        </a:spcBef>
                        <a:buNone/>
                      </a:pPr>
                      <a:r>
                        <a:rPr lang="ko" sz="1300">
                          <a:solidFill>
                            <a:schemeClr val="dk1"/>
                          </a:solidFill>
                        </a:rPr>
                        <a:t>Log DB</a:t>
                      </a:r>
                    </a:p>
                  </a:txBody>
                  <a:tcPr marL="101983" marR="101983" marT="91425" marB="91425"/>
                </a:tc>
                <a:tc>
                  <a:txBody>
                    <a:bodyPr/>
                    <a:lstStyle/>
                    <a:p>
                      <a:pPr lvl="0" rtl="0">
                        <a:spcBef>
                          <a:spcPts val="0"/>
                        </a:spcBef>
                        <a:buNone/>
                      </a:pPr>
                      <a:r>
                        <a:rPr lang="ko" sz="1300">
                          <a:solidFill>
                            <a:schemeClr val="dk1"/>
                          </a:solidFill>
                        </a:rPr>
                        <a:t>Repository for keeping all connected Node data (Sensors data) as well as Terminal command (Actuator Actions) history </a:t>
                      </a:r>
                    </a:p>
                  </a:txBody>
                  <a:tcPr marL="101983" marR="101983" marT="91425" marB="91425"/>
                </a:tc>
              </a:tr>
              <a:tr h="229150">
                <a:tc>
                  <a:txBody>
                    <a:bodyPr/>
                    <a:lstStyle/>
                    <a:p>
                      <a:pPr lvl="0" rtl="0">
                        <a:spcBef>
                          <a:spcPts val="0"/>
                        </a:spcBef>
                        <a:buNone/>
                      </a:pPr>
                      <a:r>
                        <a:rPr lang="ko" sz="1300">
                          <a:solidFill>
                            <a:schemeClr val="dk1"/>
                          </a:solidFill>
                        </a:rPr>
                        <a:t>Login DB</a:t>
                      </a:r>
                    </a:p>
                  </a:txBody>
                  <a:tcPr marL="101983" marR="101983" marT="91425" marB="91425"/>
                </a:tc>
                <a:tc>
                  <a:txBody>
                    <a:bodyPr/>
                    <a:lstStyle/>
                    <a:p>
                      <a:pPr lvl="0" rtl="0">
                        <a:spcBef>
                          <a:spcPts val="0"/>
                        </a:spcBef>
                        <a:buNone/>
                      </a:pPr>
                      <a:r>
                        <a:rPr lang="ko" sz="1300">
                          <a:solidFill>
                            <a:schemeClr val="dk1"/>
                          </a:solidFill>
                        </a:rPr>
                        <a:t>Keeping all Registred Users (Terminal) Login User ID &amp; Password Details</a:t>
                      </a:r>
                    </a:p>
                  </a:txBody>
                  <a:tcPr marL="101983" marR="101983" marT="91425" marB="91425"/>
                </a:tc>
              </a:tr>
            </a:tbl>
          </a:graphicData>
        </a:graphic>
      </p:graphicFrame>
      <p:sp>
        <p:nvSpPr>
          <p:cNvPr id="184" name="Shape 184"/>
          <p:cNvSpPr txBox="1"/>
          <p:nvPr/>
        </p:nvSpPr>
        <p:spPr>
          <a:xfrm>
            <a:off x="350055" y="658297"/>
            <a:ext cx="10481686" cy="300000"/>
          </a:xfrm>
          <a:prstGeom prst="rect">
            <a:avLst/>
          </a:prstGeom>
          <a:noFill/>
          <a:ln>
            <a:noFill/>
          </a:ln>
        </p:spPr>
        <p:txBody>
          <a:bodyPr lIns="91425" tIns="91425" rIns="91425" bIns="91425" anchor="t" anchorCtr="0">
            <a:noAutofit/>
          </a:bodyPr>
          <a:lstStyle/>
          <a:p>
            <a:pPr lvl="0" rtl="0">
              <a:spcBef>
                <a:spcPts val="0"/>
              </a:spcBef>
              <a:buNone/>
            </a:pPr>
            <a:r>
              <a:rPr lang="ko" b="1"/>
              <a:t>Table 5.1. Element Responsibility Catalog for the Second-Level Decomposition</a:t>
            </a:r>
          </a:p>
        </p:txBody>
      </p:sp>
    </p:spTree>
    <p:extLst>
      <p:ext uri="{BB962C8B-B14F-4D97-AF65-F5344CB8AC3E}">
        <p14:creationId xmlns:p14="http://schemas.microsoft.com/office/powerpoint/2010/main" val="645683522"/>
      </p:ext>
    </p:extLst>
  </p:cSld>
  <p:clrMapOvr>
    <a:masterClrMapping/>
  </p:clrMapOvr>
  <p:transition spd="slow">
    <p:cut/>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body" idx="4294967295"/>
          </p:nvPr>
        </p:nvSpPr>
        <p:spPr>
          <a:xfrm>
            <a:off x="138294" y="781100"/>
            <a:ext cx="10695924" cy="1217099"/>
          </a:xfrm>
          <a:prstGeom prst="rect">
            <a:avLst/>
          </a:prstGeom>
          <a:noFill/>
          <a:ln>
            <a:noFill/>
          </a:ln>
        </p:spPr>
        <p:txBody>
          <a:bodyPr lIns="91425" tIns="91425" rIns="91425" bIns="91425" anchor="ctr" anchorCtr="0">
            <a:noAutofit/>
          </a:bodyPr>
          <a:lstStyle/>
          <a:p>
            <a:pPr rtl="0">
              <a:spcBef>
                <a:spcPts val="0"/>
              </a:spcBef>
              <a:buNone/>
            </a:pPr>
            <a:endParaRPr sz="1200" b="1">
              <a:solidFill>
                <a:schemeClr val="dk1"/>
              </a:solidFill>
            </a:endParaRPr>
          </a:p>
          <a:p>
            <a:pPr rtl="0">
              <a:spcBef>
                <a:spcPts val="0"/>
              </a:spcBef>
              <a:buNone/>
            </a:pPr>
            <a:endParaRPr sz="1200" b="1">
              <a:solidFill>
                <a:schemeClr val="dk1"/>
              </a:solidFill>
            </a:endParaRPr>
          </a:p>
          <a:p>
            <a:pPr rtl="0">
              <a:spcBef>
                <a:spcPts val="0"/>
              </a:spcBef>
              <a:buNone/>
            </a:pPr>
            <a:endParaRPr sz="1200" b="1">
              <a:solidFill>
                <a:schemeClr val="dk1"/>
              </a:solidFill>
            </a:endParaRPr>
          </a:p>
          <a:p>
            <a:pPr rtl="0">
              <a:spcBef>
                <a:spcPts val="0"/>
              </a:spcBef>
              <a:buNone/>
            </a:pPr>
            <a:endParaRPr sz="1200" b="1">
              <a:solidFill>
                <a:schemeClr val="dk1"/>
              </a:solidFill>
            </a:endParaRPr>
          </a:p>
          <a:p>
            <a:pPr rtl="0">
              <a:spcBef>
                <a:spcPts val="0"/>
              </a:spcBef>
              <a:buNone/>
            </a:pPr>
            <a:endParaRPr sz="1200" b="1">
              <a:solidFill>
                <a:schemeClr val="dk1"/>
              </a:solidFill>
            </a:endParaRPr>
          </a:p>
          <a:p>
            <a:pPr rtl="0">
              <a:spcBef>
                <a:spcPts val="0"/>
              </a:spcBef>
              <a:buNone/>
            </a:pPr>
            <a:endParaRPr sz="1200" b="1">
              <a:solidFill>
                <a:schemeClr val="dk1"/>
              </a:solidFill>
            </a:endParaRPr>
          </a:p>
          <a:p>
            <a:pPr rtl="0">
              <a:spcBef>
                <a:spcPts val="0"/>
              </a:spcBef>
              <a:buNone/>
            </a:pPr>
            <a:endParaRPr sz="1200" b="1">
              <a:solidFill>
                <a:schemeClr val="dk1"/>
              </a:solidFill>
            </a:endParaRPr>
          </a:p>
          <a:p>
            <a:pPr rtl="0">
              <a:spcBef>
                <a:spcPts val="0"/>
              </a:spcBef>
              <a:buNone/>
            </a:pPr>
            <a:endParaRPr sz="1200" b="1">
              <a:solidFill>
                <a:schemeClr val="dk1"/>
              </a:solidFill>
            </a:endParaRPr>
          </a:p>
          <a:p>
            <a:pPr lvl="0" rtl="0">
              <a:spcBef>
                <a:spcPts val="0"/>
              </a:spcBef>
              <a:buNone/>
            </a:pPr>
            <a:r>
              <a:rPr lang="ko" sz="1200" b="1">
                <a:solidFill>
                  <a:schemeClr val="dk1"/>
                </a:solidFill>
              </a:rPr>
              <a:t>Rationale</a:t>
            </a:r>
          </a:p>
          <a:p>
            <a:pPr marL="457200" lvl="0" indent="-304800" rtl="0">
              <a:spcBef>
                <a:spcPts val="0"/>
              </a:spcBef>
              <a:buClr>
                <a:schemeClr val="dk1"/>
              </a:buClr>
              <a:buSzPct val="100000"/>
              <a:buFont typeface="Arial"/>
              <a:buChar char="●"/>
            </a:pPr>
            <a:r>
              <a:rPr lang="ko" sz="1200">
                <a:solidFill>
                  <a:schemeClr val="dk1"/>
                </a:solidFill>
              </a:rPr>
              <a:t>Considering the Functional requirement, added components for the specific behavior of the Terminal &amp; Node.</a:t>
            </a:r>
          </a:p>
          <a:p>
            <a:pPr marL="457200" lvl="0" indent="-304800" rtl="0">
              <a:spcBef>
                <a:spcPts val="0"/>
              </a:spcBef>
              <a:buClr>
                <a:schemeClr val="dk1"/>
              </a:buClr>
              <a:buSzPct val="100000"/>
              <a:buFont typeface="Arial"/>
              <a:buChar char="●"/>
            </a:pPr>
            <a:r>
              <a:rPr lang="ko" sz="1200">
                <a:solidFill>
                  <a:schemeClr val="dk1"/>
                </a:solidFill>
              </a:rPr>
              <a:t>Terminal applies the MVC pattern, individually View component to support the user's UX setting by this, minimize the impact of change on UX change.</a:t>
            </a:r>
          </a:p>
          <a:p>
            <a:pPr marL="457200" lvl="0" indent="-304800" rtl="0">
              <a:spcBef>
                <a:spcPts val="0"/>
              </a:spcBef>
              <a:buClr>
                <a:schemeClr val="dk1"/>
              </a:buClr>
              <a:buSzPct val="100000"/>
              <a:buFont typeface="Arial"/>
              <a:buChar char="●"/>
            </a:pPr>
            <a:r>
              <a:rPr lang="ko" sz="1200">
                <a:solidFill>
                  <a:schemeClr val="dk1"/>
                </a:solidFill>
              </a:rPr>
              <a:t>The main function of Node divided to Node Sensor / Actuator / Service is, added to the Single Responsibility Principle applied separate component in a separate responsibility. Thus, 3rd party node developer, since it is sufficient to develop only the necessary component development, easier to develop</a:t>
            </a:r>
          </a:p>
          <a:p>
            <a:pPr rtl="0">
              <a:spcBef>
                <a:spcPts val="0"/>
              </a:spcBef>
              <a:buNone/>
            </a:pPr>
            <a:endParaRPr sz="1200">
              <a:solidFill>
                <a:schemeClr val="dk1"/>
              </a:solidFill>
            </a:endParaRPr>
          </a:p>
          <a:p>
            <a:pPr rtl="0">
              <a:spcBef>
                <a:spcPts val="0"/>
              </a:spcBef>
              <a:buNone/>
            </a:pPr>
            <a:endParaRPr sz="1200">
              <a:solidFill>
                <a:schemeClr val="dk1"/>
              </a:solidFill>
            </a:endParaRPr>
          </a:p>
          <a:p>
            <a:pPr rtl="0">
              <a:spcBef>
                <a:spcPts val="0"/>
              </a:spcBef>
              <a:buNone/>
            </a:pPr>
            <a:endParaRPr sz="1200">
              <a:solidFill>
                <a:schemeClr val="dk1"/>
              </a:solidFill>
            </a:endParaRPr>
          </a:p>
          <a:p>
            <a:pPr rtl="0">
              <a:spcBef>
                <a:spcPts val="0"/>
              </a:spcBef>
              <a:buNone/>
            </a:pPr>
            <a:endParaRPr sz="1200">
              <a:solidFill>
                <a:schemeClr val="dk1"/>
              </a:solidFill>
            </a:endParaRPr>
          </a:p>
          <a:p>
            <a:pPr rtl="0">
              <a:spcBef>
                <a:spcPts val="0"/>
              </a:spcBef>
              <a:buNone/>
            </a:pPr>
            <a:endParaRPr sz="1200">
              <a:solidFill>
                <a:schemeClr val="dk1"/>
              </a:solidFill>
            </a:endParaRPr>
          </a:p>
          <a:p>
            <a:pPr rtl="0">
              <a:spcBef>
                <a:spcPts val="0"/>
              </a:spcBef>
              <a:buNone/>
            </a:pPr>
            <a:endParaRPr sz="1200">
              <a:solidFill>
                <a:schemeClr val="dk1"/>
              </a:solidFill>
            </a:endParaRPr>
          </a:p>
          <a:p>
            <a:pPr lvl="0" rtl="0">
              <a:spcBef>
                <a:spcPts val="0"/>
              </a:spcBef>
              <a:buNone/>
            </a:pPr>
            <a:r>
              <a:rPr lang="ko" sz="1200">
                <a:solidFill>
                  <a:schemeClr val="dk1"/>
                </a:solidFill>
              </a:rPr>
              <a:t> </a:t>
            </a:r>
          </a:p>
          <a:p>
            <a:pPr marL="457200" lvl="0" indent="0">
              <a:spcBef>
                <a:spcPts val="0"/>
              </a:spcBef>
              <a:buNone/>
            </a:pPr>
            <a:endParaRPr sz="1200" b="1"/>
          </a:p>
        </p:txBody>
      </p:sp>
      <p:sp>
        <p:nvSpPr>
          <p:cNvPr id="190" name="Shape 190"/>
          <p:cNvSpPr txBox="1">
            <a:spLocks noGrp="1"/>
          </p:cNvSpPr>
          <p:nvPr>
            <p:ph type="title"/>
          </p:nvPr>
        </p:nvSpPr>
        <p:spPr>
          <a:xfrm>
            <a:off x="104038" y="57400"/>
            <a:ext cx="10849261" cy="472800"/>
          </a:xfrm>
          <a:prstGeom prst="rect">
            <a:avLst/>
          </a:prstGeom>
        </p:spPr>
        <p:txBody>
          <a:bodyPr lIns="91425" tIns="91425" rIns="91425" bIns="91425" anchor="ctr" anchorCtr="0">
            <a:noAutofit/>
          </a:bodyPr>
          <a:lstStyle/>
          <a:p>
            <a:pPr lvl="0" rtl="0">
              <a:spcBef>
                <a:spcPts val="0"/>
              </a:spcBef>
              <a:buNone/>
            </a:pPr>
            <a:r>
              <a:rPr lang="ko" sz="1800" b="1">
                <a:solidFill>
                  <a:schemeClr val="dk1"/>
                </a:solidFill>
              </a:rPr>
              <a:t>Architecture Design - Level 6 - Node &amp; Terminal Decomposition</a:t>
            </a:r>
          </a:p>
        </p:txBody>
      </p:sp>
      <p:pic>
        <p:nvPicPr>
          <p:cNvPr id="191" name="Shape 191"/>
          <p:cNvPicPr preferRelativeResize="0"/>
          <p:nvPr/>
        </p:nvPicPr>
        <p:blipFill>
          <a:blip r:embed="rId3">
            <a:alphaModFix/>
          </a:blip>
          <a:stretch>
            <a:fillRect/>
          </a:stretch>
        </p:blipFill>
        <p:spPr>
          <a:xfrm>
            <a:off x="4169" y="3083645"/>
            <a:ext cx="5548389" cy="2602375"/>
          </a:xfrm>
          <a:prstGeom prst="rect">
            <a:avLst/>
          </a:prstGeom>
          <a:noFill/>
          <a:ln>
            <a:noFill/>
          </a:ln>
        </p:spPr>
      </p:pic>
      <p:pic>
        <p:nvPicPr>
          <p:cNvPr id="192" name="Shape 192"/>
          <p:cNvPicPr preferRelativeResize="0"/>
          <p:nvPr/>
        </p:nvPicPr>
        <p:blipFill>
          <a:blip r:embed="rId4">
            <a:alphaModFix/>
          </a:blip>
          <a:stretch>
            <a:fillRect/>
          </a:stretch>
        </p:blipFill>
        <p:spPr>
          <a:xfrm>
            <a:off x="5655031" y="2674839"/>
            <a:ext cx="5398139" cy="3419984"/>
          </a:xfrm>
          <a:prstGeom prst="rect">
            <a:avLst/>
          </a:prstGeom>
          <a:noFill/>
          <a:ln>
            <a:noFill/>
          </a:ln>
        </p:spPr>
      </p:pic>
      <p:pic>
        <p:nvPicPr>
          <p:cNvPr id="193" name="Shape 193"/>
          <p:cNvPicPr preferRelativeResize="0"/>
          <p:nvPr/>
        </p:nvPicPr>
        <p:blipFill>
          <a:blip r:embed="rId5">
            <a:alphaModFix/>
          </a:blip>
          <a:stretch>
            <a:fillRect/>
          </a:stretch>
        </p:blipFill>
        <p:spPr>
          <a:xfrm>
            <a:off x="138294" y="5573075"/>
            <a:ext cx="2704703" cy="1219200"/>
          </a:xfrm>
          <a:prstGeom prst="rect">
            <a:avLst/>
          </a:prstGeom>
          <a:noFill/>
          <a:ln>
            <a:noFill/>
          </a:ln>
        </p:spPr>
      </p:pic>
    </p:spTree>
    <p:extLst>
      <p:ext uri="{BB962C8B-B14F-4D97-AF65-F5344CB8AC3E}">
        <p14:creationId xmlns:p14="http://schemas.microsoft.com/office/powerpoint/2010/main" val="3030530699"/>
      </p:ext>
    </p:extLst>
  </p:cSld>
  <p:clrMapOvr>
    <a:masterClrMapping/>
  </p:clrMapOvr>
  <p:transition spd="slow">
    <p:cut/>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Shape 199"/>
          <p:cNvSpPr txBox="1">
            <a:spLocks noGrp="1"/>
          </p:cNvSpPr>
          <p:nvPr>
            <p:ph type="title"/>
          </p:nvPr>
        </p:nvSpPr>
        <p:spPr>
          <a:xfrm>
            <a:off x="104038" y="57400"/>
            <a:ext cx="10849261" cy="472800"/>
          </a:xfrm>
          <a:prstGeom prst="rect">
            <a:avLst/>
          </a:prstGeom>
        </p:spPr>
        <p:txBody>
          <a:bodyPr lIns="91425" tIns="91425" rIns="91425" bIns="91425" anchor="ctr" anchorCtr="0">
            <a:noAutofit/>
          </a:bodyPr>
          <a:lstStyle/>
          <a:p>
            <a:pPr lvl="0" rtl="0">
              <a:spcBef>
                <a:spcPts val="0"/>
              </a:spcBef>
              <a:buNone/>
            </a:pPr>
            <a:r>
              <a:rPr lang="ko" sz="1800" b="1">
                <a:solidFill>
                  <a:schemeClr val="dk1"/>
                </a:solidFill>
              </a:rPr>
              <a:t>Architecture Design - Level 6 - Responsibility Catalog </a:t>
            </a:r>
          </a:p>
        </p:txBody>
      </p:sp>
      <p:graphicFrame>
        <p:nvGraphicFramePr>
          <p:cNvPr id="200" name="Shape 200"/>
          <p:cNvGraphicFramePr/>
          <p:nvPr/>
        </p:nvGraphicFramePr>
        <p:xfrm>
          <a:off x="371200" y="958175"/>
          <a:ext cx="10383692" cy="2449300"/>
        </p:xfrm>
        <a:graphic>
          <a:graphicData uri="http://schemas.openxmlformats.org/drawingml/2006/table">
            <a:tbl>
              <a:tblPr>
                <a:noFill/>
              </a:tblPr>
              <a:tblGrid>
                <a:gridCol w="2565503"/>
                <a:gridCol w="7818189"/>
              </a:tblGrid>
              <a:tr h="365725">
                <a:tc>
                  <a:txBody>
                    <a:bodyPr/>
                    <a:lstStyle/>
                    <a:p>
                      <a:pPr lvl="0" algn="ctr" rtl="0">
                        <a:spcBef>
                          <a:spcPts val="0"/>
                        </a:spcBef>
                        <a:buNone/>
                      </a:pPr>
                      <a:r>
                        <a:rPr lang="ko" sz="1200" b="1">
                          <a:solidFill>
                            <a:schemeClr val="dk1"/>
                          </a:solidFill>
                        </a:rPr>
                        <a:t>Associated Drawings:</a:t>
                      </a:r>
                    </a:p>
                    <a:p>
                      <a:pPr lvl="0" algn="ctr" rtl="0">
                        <a:spcBef>
                          <a:spcPts val="0"/>
                        </a:spcBef>
                        <a:buNone/>
                      </a:pPr>
                      <a:r>
                        <a:rPr lang="ko" sz="1200" b="1">
                          <a:solidFill>
                            <a:schemeClr val="dk1"/>
                          </a:solidFill>
                        </a:rPr>
                        <a:t>Figure 6</a:t>
                      </a:r>
                    </a:p>
                  </a:txBody>
                  <a:tcPr marL="101983" marR="101983" marT="91425" marB="91425"/>
                </a:tc>
                <a:tc>
                  <a:txBody>
                    <a:bodyPr/>
                    <a:lstStyle/>
                    <a:p>
                      <a:pPr lvl="0" algn="ctr" rtl="0">
                        <a:spcBef>
                          <a:spcPts val="0"/>
                        </a:spcBef>
                        <a:buNone/>
                      </a:pPr>
                      <a:r>
                        <a:rPr lang="ko" sz="1200" b="1"/>
                        <a:t>Perspective: Dynamic</a:t>
                      </a:r>
                    </a:p>
                  </a:txBody>
                  <a:tcPr marL="101983" marR="101983" marT="91425" marB="91425"/>
                </a:tc>
              </a:tr>
              <a:tr h="229150">
                <a:tc>
                  <a:txBody>
                    <a:bodyPr/>
                    <a:lstStyle/>
                    <a:p>
                      <a:pPr lvl="0" rtl="0">
                        <a:spcBef>
                          <a:spcPts val="0"/>
                        </a:spcBef>
                        <a:buNone/>
                      </a:pPr>
                      <a:r>
                        <a:rPr lang="ko" sz="1200" b="1"/>
                        <a:t>Element</a:t>
                      </a:r>
                    </a:p>
                  </a:txBody>
                  <a:tcPr marL="101983" marR="101983" marT="91425" marB="91425"/>
                </a:tc>
                <a:tc>
                  <a:txBody>
                    <a:bodyPr/>
                    <a:lstStyle/>
                    <a:p>
                      <a:pPr lvl="0" algn="ctr" rtl="0">
                        <a:spcBef>
                          <a:spcPts val="0"/>
                        </a:spcBef>
                        <a:buNone/>
                      </a:pPr>
                      <a:r>
                        <a:rPr lang="ko" sz="1200" b="1"/>
                        <a:t>Responsibilities</a:t>
                      </a:r>
                    </a:p>
                  </a:txBody>
                  <a:tcPr marL="101983" marR="101983" marT="91425" marB="91425"/>
                </a:tc>
              </a:tr>
              <a:tr h="229150">
                <a:tc>
                  <a:txBody>
                    <a:bodyPr/>
                    <a:lstStyle/>
                    <a:p>
                      <a:pPr lvl="0" rtl="0">
                        <a:spcBef>
                          <a:spcPts val="0"/>
                        </a:spcBef>
                        <a:buNone/>
                      </a:pPr>
                      <a:r>
                        <a:rPr lang="ko" sz="1300"/>
                        <a:t>View</a:t>
                      </a:r>
                    </a:p>
                  </a:txBody>
                  <a:tcPr marL="101983" marR="101983" marT="91425" marB="91425"/>
                </a:tc>
                <a:tc>
                  <a:txBody>
                    <a:bodyPr/>
                    <a:lstStyle/>
                    <a:p>
                      <a:pPr lvl="0" rtl="0">
                        <a:spcBef>
                          <a:spcPts val="0"/>
                        </a:spcBef>
                        <a:buNone/>
                      </a:pPr>
                      <a:r>
                        <a:rPr lang="ko" sz="1300"/>
                        <a:t>Responsible for User Input &amp; data presentation (Specially for UI scenerio)</a:t>
                      </a:r>
                    </a:p>
                  </a:txBody>
                  <a:tcPr marL="101983" marR="101983" marT="91425" marB="91425"/>
                </a:tc>
              </a:tr>
              <a:tr h="392050">
                <a:tc>
                  <a:txBody>
                    <a:bodyPr/>
                    <a:lstStyle/>
                    <a:p>
                      <a:pPr lvl="0" rtl="0">
                        <a:spcBef>
                          <a:spcPts val="0"/>
                        </a:spcBef>
                        <a:buNone/>
                      </a:pPr>
                      <a:r>
                        <a:rPr lang="ko" sz="1300">
                          <a:solidFill>
                            <a:schemeClr val="dk1"/>
                          </a:solidFill>
                        </a:rPr>
                        <a:t>Sensor Manager</a:t>
                      </a:r>
                    </a:p>
                  </a:txBody>
                  <a:tcPr marL="101983" marR="101983" marT="91425" marB="91425"/>
                </a:tc>
                <a:tc>
                  <a:txBody>
                    <a:bodyPr/>
                    <a:lstStyle/>
                    <a:p>
                      <a:pPr lvl="0" rtl="0">
                        <a:spcBef>
                          <a:spcPts val="0"/>
                        </a:spcBef>
                        <a:buNone/>
                      </a:pPr>
                      <a:r>
                        <a:rPr lang="ko" sz="1300">
                          <a:solidFill>
                            <a:schemeClr val="dk1"/>
                          </a:solidFill>
                        </a:rPr>
                        <a:t>Responsible for Handling the connected Sensors into the Node</a:t>
                      </a:r>
                    </a:p>
                  </a:txBody>
                  <a:tcPr marL="101983" marR="101983" marT="91425" marB="91425"/>
                </a:tc>
              </a:tr>
              <a:tr h="229150">
                <a:tc>
                  <a:txBody>
                    <a:bodyPr/>
                    <a:lstStyle/>
                    <a:p>
                      <a:pPr lvl="0" rtl="0">
                        <a:spcBef>
                          <a:spcPts val="0"/>
                        </a:spcBef>
                        <a:buNone/>
                      </a:pPr>
                      <a:r>
                        <a:rPr lang="ko" sz="1300">
                          <a:solidFill>
                            <a:schemeClr val="dk1"/>
                          </a:solidFill>
                        </a:rPr>
                        <a:t>Actuator Manager</a:t>
                      </a:r>
                    </a:p>
                  </a:txBody>
                  <a:tcPr marL="101983" marR="101983" marT="91425" marB="91425"/>
                </a:tc>
                <a:tc>
                  <a:txBody>
                    <a:bodyPr/>
                    <a:lstStyle/>
                    <a:p>
                      <a:pPr lvl="0" rtl="0">
                        <a:spcBef>
                          <a:spcPts val="0"/>
                        </a:spcBef>
                        <a:buNone/>
                      </a:pPr>
                      <a:r>
                        <a:rPr lang="ko" sz="1300">
                          <a:solidFill>
                            <a:schemeClr val="dk1"/>
                          </a:solidFill>
                        </a:rPr>
                        <a:t>Responsible for Handling the connected Actuators into the Node</a:t>
                      </a:r>
                    </a:p>
                  </a:txBody>
                  <a:tcPr marL="101983" marR="101983" marT="91425" marB="91425"/>
                </a:tc>
              </a:tr>
              <a:tr h="229150">
                <a:tc>
                  <a:txBody>
                    <a:bodyPr/>
                    <a:lstStyle/>
                    <a:p>
                      <a:pPr lvl="0" rtl="0">
                        <a:spcBef>
                          <a:spcPts val="0"/>
                        </a:spcBef>
                        <a:buNone/>
                      </a:pPr>
                      <a:r>
                        <a:rPr lang="ko" sz="1300">
                          <a:solidFill>
                            <a:schemeClr val="dk1"/>
                          </a:solidFill>
                        </a:rPr>
                        <a:t>Service Provider</a:t>
                      </a:r>
                    </a:p>
                  </a:txBody>
                  <a:tcPr marL="101983" marR="101983" marT="91425" marB="91425"/>
                </a:tc>
                <a:tc>
                  <a:txBody>
                    <a:bodyPr/>
                    <a:lstStyle/>
                    <a:p>
                      <a:pPr lvl="0" rtl="0">
                        <a:spcBef>
                          <a:spcPts val="0"/>
                        </a:spcBef>
                        <a:buNone/>
                      </a:pPr>
                      <a:r>
                        <a:rPr lang="ko" sz="1300">
                          <a:solidFill>
                            <a:schemeClr val="dk1"/>
                          </a:solidFill>
                        </a:rPr>
                        <a:t>Responsible for providing servie such as data mining and actutor handling.</a:t>
                      </a:r>
                    </a:p>
                  </a:txBody>
                  <a:tcPr marL="101983" marR="101983" marT="91425" marB="91425"/>
                </a:tc>
              </a:tr>
            </a:tbl>
          </a:graphicData>
        </a:graphic>
      </p:graphicFrame>
      <p:sp>
        <p:nvSpPr>
          <p:cNvPr id="201" name="Shape 201"/>
          <p:cNvSpPr txBox="1"/>
          <p:nvPr/>
        </p:nvSpPr>
        <p:spPr>
          <a:xfrm>
            <a:off x="350055" y="658297"/>
            <a:ext cx="10481686" cy="300000"/>
          </a:xfrm>
          <a:prstGeom prst="rect">
            <a:avLst/>
          </a:prstGeom>
          <a:noFill/>
          <a:ln>
            <a:noFill/>
          </a:ln>
        </p:spPr>
        <p:txBody>
          <a:bodyPr lIns="91425" tIns="91425" rIns="91425" bIns="91425" anchor="t" anchorCtr="0">
            <a:noAutofit/>
          </a:bodyPr>
          <a:lstStyle/>
          <a:p>
            <a:pPr lvl="0" rtl="0">
              <a:spcBef>
                <a:spcPts val="0"/>
              </a:spcBef>
              <a:buNone/>
            </a:pPr>
            <a:r>
              <a:rPr lang="ko" b="1"/>
              <a:t>Table 6.1. Element Responsibility Catalog for the Second-Level Decomposition</a:t>
            </a:r>
          </a:p>
        </p:txBody>
      </p:sp>
    </p:spTree>
    <p:extLst>
      <p:ext uri="{BB962C8B-B14F-4D97-AF65-F5344CB8AC3E}">
        <p14:creationId xmlns:p14="http://schemas.microsoft.com/office/powerpoint/2010/main" val="2378291985"/>
      </p:ext>
    </p:extLst>
  </p:cSld>
  <p:clrMapOvr>
    <a:masterClrMapping/>
  </p:clrMapOvr>
  <p:transition spd="slow">
    <p:cut/>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pic>
        <p:nvPicPr>
          <p:cNvPr id="206" name="Shape 206"/>
          <p:cNvPicPr preferRelativeResize="0"/>
          <p:nvPr/>
        </p:nvPicPr>
        <p:blipFill>
          <a:blip r:embed="rId3">
            <a:alphaModFix/>
          </a:blip>
          <a:stretch>
            <a:fillRect/>
          </a:stretch>
        </p:blipFill>
        <p:spPr>
          <a:xfrm>
            <a:off x="297506" y="783800"/>
            <a:ext cx="10462325" cy="5462150"/>
          </a:xfrm>
          <a:prstGeom prst="rect">
            <a:avLst/>
          </a:prstGeom>
          <a:noFill/>
          <a:ln>
            <a:noFill/>
          </a:ln>
        </p:spPr>
      </p:pic>
      <p:sp>
        <p:nvSpPr>
          <p:cNvPr id="207" name="Shape 207"/>
          <p:cNvSpPr txBox="1">
            <a:spLocks noGrp="1"/>
          </p:cNvSpPr>
          <p:nvPr>
            <p:ph type="title"/>
          </p:nvPr>
        </p:nvSpPr>
        <p:spPr>
          <a:xfrm>
            <a:off x="104038" y="57400"/>
            <a:ext cx="10849261" cy="472800"/>
          </a:xfrm>
          <a:prstGeom prst="rect">
            <a:avLst/>
          </a:prstGeom>
        </p:spPr>
        <p:txBody>
          <a:bodyPr lIns="91425" tIns="91425" rIns="91425" bIns="91425" anchor="ctr" anchorCtr="0">
            <a:noAutofit/>
          </a:bodyPr>
          <a:lstStyle/>
          <a:p>
            <a:pPr lvl="0" rtl="0">
              <a:spcBef>
                <a:spcPts val="0"/>
              </a:spcBef>
              <a:buNone/>
            </a:pPr>
            <a:r>
              <a:rPr lang="ko" sz="1800" b="1" dirty="0"/>
              <a:t>Architecture Design - Final dynamic perspective </a:t>
            </a:r>
          </a:p>
        </p:txBody>
      </p:sp>
      <p:pic>
        <p:nvPicPr>
          <p:cNvPr id="208" name="Shape 208"/>
          <p:cNvPicPr preferRelativeResize="0"/>
          <p:nvPr/>
        </p:nvPicPr>
        <p:blipFill>
          <a:blip r:embed="rId4">
            <a:alphaModFix/>
          </a:blip>
          <a:stretch>
            <a:fillRect/>
          </a:stretch>
        </p:blipFill>
        <p:spPr>
          <a:xfrm>
            <a:off x="104038" y="5594975"/>
            <a:ext cx="2704703" cy="1219200"/>
          </a:xfrm>
          <a:prstGeom prst="rect">
            <a:avLst/>
          </a:prstGeom>
          <a:noFill/>
          <a:ln>
            <a:noFill/>
          </a:ln>
        </p:spPr>
      </p:pic>
    </p:spTree>
    <p:extLst>
      <p:ext uri="{BB962C8B-B14F-4D97-AF65-F5344CB8AC3E}">
        <p14:creationId xmlns:p14="http://schemas.microsoft.com/office/powerpoint/2010/main" val="283773334"/>
      </p:ext>
    </p:extLst>
  </p:cSld>
  <p:clrMapOvr>
    <a:masterClrMapping/>
  </p:clrMapOvr>
  <p:transition spd="slow">
    <p:cut/>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Shape 213"/>
          <p:cNvSpPr txBox="1">
            <a:spLocks noGrp="1"/>
          </p:cNvSpPr>
          <p:nvPr>
            <p:ph type="title"/>
          </p:nvPr>
        </p:nvSpPr>
        <p:spPr>
          <a:xfrm>
            <a:off x="104038" y="57400"/>
            <a:ext cx="10849261" cy="472800"/>
          </a:xfrm>
          <a:prstGeom prst="rect">
            <a:avLst/>
          </a:prstGeom>
        </p:spPr>
        <p:txBody>
          <a:bodyPr lIns="91425" tIns="91425" rIns="91425" bIns="91425" anchor="ctr" anchorCtr="0">
            <a:noAutofit/>
          </a:bodyPr>
          <a:lstStyle/>
          <a:p>
            <a:pPr lvl="0" rtl="0">
              <a:spcBef>
                <a:spcPts val="0"/>
              </a:spcBef>
              <a:buNone/>
            </a:pPr>
            <a:r>
              <a:rPr lang="ko" sz="1800" b="1">
                <a:solidFill>
                  <a:schemeClr val="dk1"/>
                </a:solidFill>
              </a:rPr>
              <a:t>Architecture Design - Final physical perspective </a:t>
            </a:r>
          </a:p>
        </p:txBody>
      </p:sp>
      <p:pic>
        <p:nvPicPr>
          <p:cNvPr id="214" name="Shape 214"/>
          <p:cNvPicPr preferRelativeResize="0"/>
          <p:nvPr/>
        </p:nvPicPr>
        <p:blipFill>
          <a:blip r:embed="rId3">
            <a:alphaModFix/>
          </a:blip>
          <a:stretch>
            <a:fillRect/>
          </a:stretch>
        </p:blipFill>
        <p:spPr>
          <a:xfrm>
            <a:off x="719321" y="705759"/>
            <a:ext cx="9610328" cy="4219575"/>
          </a:xfrm>
          <a:prstGeom prst="rect">
            <a:avLst/>
          </a:prstGeom>
          <a:noFill/>
          <a:ln>
            <a:noFill/>
          </a:ln>
        </p:spPr>
      </p:pic>
      <p:pic>
        <p:nvPicPr>
          <p:cNvPr id="215" name="Shape 215"/>
          <p:cNvPicPr preferRelativeResize="0"/>
          <p:nvPr/>
        </p:nvPicPr>
        <p:blipFill>
          <a:blip r:embed="rId4">
            <a:alphaModFix/>
          </a:blip>
          <a:stretch>
            <a:fillRect/>
          </a:stretch>
        </p:blipFill>
        <p:spPr>
          <a:xfrm>
            <a:off x="11554869" y="3487388"/>
            <a:ext cx="1450181" cy="3267075"/>
          </a:xfrm>
          <a:prstGeom prst="rect">
            <a:avLst/>
          </a:prstGeom>
          <a:noFill/>
          <a:ln>
            <a:noFill/>
          </a:ln>
        </p:spPr>
      </p:pic>
      <p:grpSp>
        <p:nvGrpSpPr>
          <p:cNvPr id="216" name="Shape 216"/>
          <p:cNvGrpSpPr/>
          <p:nvPr/>
        </p:nvGrpSpPr>
        <p:grpSpPr>
          <a:xfrm>
            <a:off x="5478765" y="5024680"/>
            <a:ext cx="5566616" cy="1712394"/>
            <a:chOff x="407525" y="5087905"/>
            <a:chExt cx="4606855" cy="1712394"/>
          </a:xfrm>
        </p:grpSpPr>
        <p:pic>
          <p:nvPicPr>
            <p:cNvPr id="217" name="Shape 217"/>
            <p:cNvPicPr preferRelativeResize="0"/>
            <p:nvPr/>
          </p:nvPicPr>
          <p:blipFill rotWithShape="1">
            <a:blip r:embed="rId4">
              <a:alphaModFix/>
            </a:blip>
            <a:srcRect t="5844" b="61719"/>
            <a:stretch/>
          </p:blipFill>
          <p:spPr>
            <a:xfrm>
              <a:off x="595300" y="5505100"/>
              <a:ext cx="451074" cy="398282"/>
            </a:xfrm>
            <a:prstGeom prst="rect">
              <a:avLst/>
            </a:prstGeom>
            <a:noFill/>
            <a:ln>
              <a:noFill/>
            </a:ln>
          </p:spPr>
        </p:pic>
        <p:pic>
          <p:nvPicPr>
            <p:cNvPr id="218" name="Shape 218"/>
            <p:cNvPicPr preferRelativeResize="0"/>
            <p:nvPr/>
          </p:nvPicPr>
          <p:blipFill rotWithShape="1">
            <a:blip r:embed="rId4">
              <a:alphaModFix/>
            </a:blip>
            <a:srcRect t="38987" r="41186" b="42124"/>
            <a:stretch/>
          </p:blipFill>
          <p:spPr>
            <a:xfrm>
              <a:off x="595295" y="5903375"/>
              <a:ext cx="451074" cy="394375"/>
            </a:xfrm>
            <a:prstGeom prst="rect">
              <a:avLst/>
            </a:prstGeom>
            <a:noFill/>
            <a:ln>
              <a:noFill/>
            </a:ln>
          </p:spPr>
        </p:pic>
        <p:sp>
          <p:nvSpPr>
            <p:cNvPr id="219" name="Shape 219"/>
            <p:cNvSpPr txBox="1"/>
            <p:nvPr/>
          </p:nvSpPr>
          <p:spPr>
            <a:xfrm>
              <a:off x="1046380" y="5541186"/>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Network</a:t>
              </a:r>
            </a:p>
          </p:txBody>
        </p:sp>
        <p:sp>
          <p:nvSpPr>
            <p:cNvPr id="220" name="Shape 220"/>
            <p:cNvSpPr txBox="1"/>
            <p:nvPr/>
          </p:nvSpPr>
          <p:spPr>
            <a:xfrm>
              <a:off x="1046380" y="5937523"/>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Component</a:t>
              </a:r>
            </a:p>
          </p:txBody>
        </p:sp>
        <p:pic>
          <p:nvPicPr>
            <p:cNvPr id="221" name="Shape 221"/>
            <p:cNvPicPr preferRelativeResize="0"/>
            <p:nvPr/>
          </p:nvPicPr>
          <p:blipFill rotWithShape="1">
            <a:blip r:embed="rId4">
              <a:alphaModFix/>
            </a:blip>
            <a:srcRect t="58588" r="44096" b="31430"/>
            <a:stretch/>
          </p:blipFill>
          <p:spPr>
            <a:xfrm>
              <a:off x="2484450" y="5611425"/>
              <a:ext cx="670925" cy="326100"/>
            </a:xfrm>
            <a:prstGeom prst="rect">
              <a:avLst/>
            </a:prstGeom>
            <a:noFill/>
            <a:ln>
              <a:noFill/>
            </a:ln>
          </p:spPr>
        </p:pic>
        <p:pic>
          <p:nvPicPr>
            <p:cNvPr id="222" name="Shape 222"/>
            <p:cNvPicPr preferRelativeResize="0"/>
            <p:nvPr/>
          </p:nvPicPr>
          <p:blipFill rotWithShape="1">
            <a:blip r:embed="rId4">
              <a:alphaModFix/>
            </a:blip>
            <a:srcRect t="69994" r="44096" b="20024"/>
            <a:stretch/>
          </p:blipFill>
          <p:spPr>
            <a:xfrm>
              <a:off x="2484450" y="5971650"/>
              <a:ext cx="670925" cy="326100"/>
            </a:xfrm>
            <a:prstGeom prst="rect">
              <a:avLst/>
            </a:prstGeom>
            <a:noFill/>
            <a:ln>
              <a:noFill/>
            </a:ln>
          </p:spPr>
        </p:pic>
        <p:pic>
          <p:nvPicPr>
            <p:cNvPr id="223" name="Shape 223"/>
            <p:cNvPicPr preferRelativeResize="0"/>
            <p:nvPr/>
          </p:nvPicPr>
          <p:blipFill rotWithShape="1">
            <a:blip r:embed="rId4">
              <a:alphaModFix/>
            </a:blip>
            <a:srcRect t="80297" r="52825" b="3276"/>
            <a:stretch/>
          </p:blipFill>
          <p:spPr>
            <a:xfrm>
              <a:off x="537762" y="6263625"/>
              <a:ext cx="566150" cy="536625"/>
            </a:xfrm>
            <a:prstGeom prst="rect">
              <a:avLst/>
            </a:prstGeom>
            <a:noFill/>
            <a:ln>
              <a:noFill/>
            </a:ln>
          </p:spPr>
        </p:pic>
        <p:sp>
          <p:nvSpPr>
            <p:cNvPr id="224" name="Shape 224"/>
            <p:cNvSpPr txBox="1"/>
            <p:nvPr/>
          </p:nvSpPr>
          <p:spPr>
            <a:xfrm>
              <a:off x="1046380" y="6368886"/>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Database storage</a:t>
              </a:r>
            </a:p>
          </p:txBody>
        </p:sp>
        <p:sp>
          <p:nvSpPr>
            <p:cNvPr id="225" name="Shape 225"/>
            <p:cNvSpPr txBox="1"/>
            <p:nvPr/>
          </p:nvSpPr>
          <p:spPr>
            <a:xfrm>
              <a:off x="407575" y="5087905"/>
              <a:ext cx="4005300" cy="326099"/>
            </a:xfrm>
            <a:prstGeom prst="rect">
              <a:avLst/>
            </a:prstGeom>
            <a:noFill/>
            <a:ln>
              <a:noFill/>
            </a:ln>
          </p:spPr>
          <p:txBody>
            <a:bodyPr lIns="91425" tIns="91425" rIns="91425" bIns="91425" anchor="t" anchorCtr="0">
              <a:noAutofit/>
            </a:bodyPr>
            <a:lstStyle/>
            <a:p>
              <a:pPr lvl="0" algn="ctr" rtl="0">
                <a:spcBef>
                  <a:spcPts val="0"/>
                </a:spcBef>
                <a:buNone/>
              </a:pPr>
              <a:r>
                <a:rPr lang="ko" b="1"/>
                <a:t>Legend</a:t>
              </a:r>
            </a:p>
          </p:txBody>
        </p:sp>
        <p:sp>
          <p:nvSpPr>
            <p:cNvPr id="226" name="Shape 226"/>
            <p:cNvSpPr txBox="1"/>
            <p:nvPr/>
          </p:nvSpPr>
          <p:spPr>
            <a:xfrm>
              <a:off x="3107280" y="5937523"/>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Part of device</a:t>
              </a:r>
            </a:p>
          </p:txBody>
        </p:sp>
        <p:sp>
          <p:nvSpPr>
            <p:cNvPr id="227" name="Shape 227"/>
            <p:cNvSpPr txBox="1"/>
            <p:nvPr/>
          </p:nvSpPr>
          <p:spPr>
            <a:xfrm>
              <a:off x="3107280" y="5541186"/>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Device</a:t>
              </a:r>
            </a:p>
          </p:txBody>
        </p:sp>
        <p:sp>
          <p:nvSpPr>
            <p:cNvPr id="228" name="Shape 228"/>
            <p:cNvSpPr/>
            <p:nvPr/>
          </p:nvSpPr>
          <p:spPr>
            <a:xfrm>
              <a:off x="407525" y="5088200"/>
              <a:ext cx="4005300" cy="1712099"/>
            </a:xfrm>
            <a:prstGeom prst="rect">
              <a:avLst/>
            </a:prstGeom>
            <a:no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grpSp>
    </p:spTree>
    <p:extLst>
      <p:ext uri="{BB962C8B-B14F-4D97-AF65-F5344CB8AC3E}">
        <p14:creationId xmlns:p14="http://schemas.microsoft.com/office/powerpoint/2010/main" val="700970759"/>
      </p:ext>
    </p:extLst>
  </p:cSld>
  <p:clrMapOvr>
    <a:masterClrMapping/>
  </p:clrMapOvr>
  <p:transition spd="slow">
    <p:cut/>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pic>
        <p:nvPicPr>
          <p:cNvPr id="233" name="Shape 233"/>
          <p:cNvPicPr preferRelativeResize="0"/>
          <p:nvPr/>
        </p:nvPicPr>
        <p:blipFill>
          <a:blip r:embed="rId3">
            <a:alphaModFix/>
          </a:blip>
          <a:stretch>
            <a:fillRect/>
          </a:stretch>
        </p:blipFill>
        <p:spPr>
          <a:xfrm>
            <a:off x="474280" y="623318"/>
            <a:ext cx="10139759" cy="5943600"/>
          </a:xfrm>
          <a:prstGeom prst="rect">
            <a:avLst/>
          </a:prstGeom>
          <a:noFill/>
          <a:ln>
            <a:noFill/>
          </a:ln>
        </p:spPr>
      </p:pic>
      <p:sp>
        <p:nvSpPr>
          <p:cNvPr id="234" name="Shape 234"/>
          <p:cNvSpPr txBox="1">
            <a:spLocks noGrp="1"/>
          </p:cNvSpPr>
          <p:nvPr>
            <p:ph type="title"/>
          </p:nvPr>
        </p:nvSpPr>
        <p:spPr>
          <a:xfrm>
            <a:off x="104038" y="57400"/>
            <a:ext cx="10849261" cy="472800"/>
          </a:xfrm>
          <a:prstGeom prst="rect">
            <a:avLst/>
          </a:prstGeom>
        </p:spPr>
        <p:txBody>
          <a:bodyPr lIns="91425" tIns="91425" rIns="91425" bIns="91425" anchor="ctr" anchorCtr="0">
            <a:noAutofit/>
          </a:bodyPr>
          <a:lstStyle/>
          <a:p>
            <a:pPr lvl="0" rtl="0">
              <a:spcBef>
                <a:spcPts val="0"/>
              </a:spcBef>
              <a:buNone/>
            </a:pPr>
            <a:r>
              <a:rPr lang="ko" sz="1800" b="1">
                <a:solidFill>
                  <a:schemeClr val="dk1"/>
                </a:solidFill>
              </a:rPr>
              <a:t>Architecture Design - Final static perspective </a:t>
            </a:r>
          </a:p>
        </p:txBody>
      </p:sp>
      <p:sp>
        <p:nvSpPr>
          <p:cNvPr id="235" name="Shape 235"/>
          <p:cNvSpPr txBox="1"/>
          <p:nvPr/>
        </p:nvSpPr>
        <p:spPr>
          <a:xfrm>
            <a:off x="516502" y="4275571"/>
            <a:ext cx="1584850" cy="369900"/>
          </a:xfrm>
          <a:prstGeom prst="rect">
            <a:avLst/>
          </a:prstGeom>
          <a:noFill/>
          <a:ln>
            <a:noFill/>
          </a:ln>
        </p:spPr>
        <p:txBody>
          <a:bodyPr lIns="91425" tIns="91425" rIns="91425" bIns="91425" anchor="t" anchorCtr="0">
            <a:noAutofit/>
          </a:bodyPr>
          <a:lstStyle/>
          <a:p>
            <a:pPr lvl="0" rtl="0">
              <a:spcBef>
                <a:spcPts val="0"/>
              </a:spcBef>
              <a:buNone/>
            </a:pPr>
            <a:r>
              <a:rPr lang="ko" b="1"/>
              <a:t>Node</a:t>
            </a:r>
          </a:p>
        </p:txBody>
      </p:sp>
      <p:sp>
        <p:nvSpPr>
          <p:cNvPr id="236" name="Shape 236"/>
          <p:cNvSpPr txBox="1"/>
          <p:nvPr/>
        </p:nvSpPr>
        <p:spPr>
          <a:xfrm>
            <a:off x="666819" y="675896"/>
            <a:ext cx="1145500" cy="369900"/>
          </a:xfrm>
          <a:prstGeom prst="rect">
            <a:avLst/>
          </a:prstGeom>
          <a:noFill/>
          <a:ln>
            <a:noFill/>
          </a:ln>
        </p:spPr>
        <p:txBody>
          <a:bodyPr lIns="91425" tIns="91425" rIns="91425" bIns="91425" anchor="t" anchorCtr="0">
            <a:noAutofit/>
          </a:bodyPr>
          <a:lstStyle/>
          <a:p>
            <a:pPr lvl="0" rtl="0">
              <a:spcBef>
                <a:spcPts val="0"/>
              </a:spcBef>
              <a:buNone/>
            </a:pPr>
            <a:r>
              <a:rPr lang="ko" b="1"/>
              <a:t>Terminal</a:t>
            </a:r>
          </a:p>
        </p:txBody>
      </p:sp>
      <p:sp>
        <p:nvSpPr>
          <p:cNvPr id="237" name="Shape 237"/>
          <p:cNvSpPr txBox="1"/>
          <p:nvPr/>
        </p:nvSpPr>
        <p:spPr>
          <a:xfrm>
            <a:off x="2380386" y="675896"/>
            <a:ext cx="1584850" cy="369900"/>
          </a:xfrm>
          <a:prstGeom prst="rect">
            <a:avLst/>
          </a:prstGeom>
          <a:noFill/>
          <a:ln>
            <a:noFill/>
          </a:ln>
        </p:spPr>
        <p:txBody>
          <a:bodyPr lIns="91425" tIns="91425" rIns="91425" bIns="91425" anchor="t" anchorCtr="0">
            <a:noAutofit/>
          </a:bodyPr>
          <a:lstStyle/>
          <a:p>
            <a:pPr lvl="0" rtl="0">
              <a:spcBef>
                <a:spcPts val="0"/>
              </a:spcBef>
              <a:buNone/>
            </a:pPr>
            <a:r>
              <a:rPr lang="ko" b="1"/>
              <a:t>IoT service</a:t>
            </a:r>
          </a:p>
        </p:txBody>
      </p:sp>
      <p:grpSp>
        <p:nvGrpSpPr>
          <p:cNvPr id="238" name="Shape 238"/>
          <p:cNvGrpSpPr/>
          <p:nvPr/>
        </p:nvGrpSpPr>
        <p:grpSpPr>
          <a:xfrm>
            <a:off x="7072911" y="4325695"/>
            <a:ext cx="3531399" cy="2283900"/>
            <a:chOff x="10793500" y="2361975"/>
            <a:chExt cx="2922537" cy="2283900"/>
          </a:xfrm>
        </p:grpSpPr>
        <p:sp>
          <p:nvSpPr>
            <p:cNvPr id="239" name="Shape 239"/>
            <p:cNvSpPr/>
            <p:nvPr/>
          </p:nvSpPr>
          <p:spPr>
            <a:xfrm>
              <a:off x="10793500" y="2361975"/>
              <a:ext cx="2410199" cy="2283900"/>
            </a:xfrm>
            <a:prstGeom prst="rect">
              <a:avLst/>
            </a:prstGeom>
            <a:solidFill>
              <a:srgbClr val="FFFFF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pic>
          <p:nvPicPr>
            <p:cNvPr id="240" name="Shape 240"/>
            <p:cNvPicPr preferRelativeResize="0"/>
            <p:nvPr/>
          </p:nvPicPr>
          <p:blipFill>
            <a:blip r:embed="rId4">
              <a:alphaModFix/>
            </a:blip>
            <a:stretch>
              <a:fillRect/>
            </a:stretch>
          </p:blipFill>
          <p:spPr>
            <a:xfrm>
              <a:off x="10862950" y="2754576"/>
              <a:ext cx="948000" cy="1819548"/>
            </a:xfrm>
            <a:prstGeom prst="rect">
              <a:avLst/>
            </a:prstGeom>
            <a:noFill/>
            <a:ln>
              <a:noFill/>
            </a:ln>
          </p:spPr>
        </p:pic>
        <p:sp>
          <p:nvSpPr>
            <p:cNvPr id="241" name="Shape 241"/>
            <p:cNvSpPr txBox="1"/>
            <p:nvPr/>
          </p:nvSpPr>
          <p:spPr>
            <a:xfrm>
              <a:off x="10862950" y="3216500"/>
              <a:ext cx="276899" cy="183299"/>
            </a:xfrm>
            <a:prstGeom prst="rect">
              <a:avLst/>
            </a:prstGeom>
            <a:noFill/>
            <a:ln>
              <a:noFill/>
            </a:ln>
          </p:spPr>
          <p:txBody>
            <a:bodyPr lIns="91425" tIns="91425" rIns="91425" bIns="91425" anchor="t" anchorCtr="0">
              <a:noAutofit/>
            </a:bodyPr>
            <a:lstStyle/>
            <a:p>
              <a:pPr lvl="0" rtl="0">
                <a:lnSpc>
                  <a:spcPct val="100000"/>
                </a:lnSpc>
                <a:spcBef>
                  <a:spcPts val="0"/>
                </a:spcBef>
                <a:buNone/>
              </a:pPr>
              <a:r>
                <a:rPr lang="ko" sz="1000"/>
                <a:t>A</a:t>
              </a:r>
            </a:p>
          </p:txBody>
        </p:sp>
        <p:sp>
          <p:nvSpPr>
            <p:cNvPr id="242" name="Shape 242"/>
            <p:cNvSpPr txBox="1"/>
            <p:nvPr/>
          </p:nvSpPr>
          <p:spPr>
            <a:xfrm>
              <a:off x="11384000" y="3216500"/>
              <a:ext cx="276899" cy="183299"/>
            </a:xfrm>
            <a:prstGeom prst="rect">
              <a:avLst/>
            </a:prstGeom>
            <a:noFill/>
            <a:ln>
              <a:noFill/>
            </a:ln>
          </p:spPr>
          <p:txBody>
            <a:bodyPr lIns="91425" tIns="91425" rIns="91425" bIns="91425" anchor="t" anchorCtr="0">
              <a:noAutofit/>
            </a:bodyPr>
            <a:lstStyle/>
            <a:p>
              <a:pPr lvl="0" rtl="0">
                <a:lnSpc>
                  <a:spcPct val="100000"/>
                </a:lnSpc>
                <a:spcBef>
                  <a:spcPts val="0"/>
                </a:spcBef>
                <a:buNone/>
              </a:pPr>
              <a:r>
                <a:rPr lang="ko" sz="1000"/>
                <a:t>B</a:t>
              </a:r>
            </a:p>
          </p:txBody>
        </p:sp>
        <p:sp>
          <p:nvSpPr>
            <p:cNvPr id="243" name="Shape 243"/>
            <p:cNvSpPr txBox="1"/>
            <p:nvPr/>
          </p:nvSpPr>
          <p:spPr>
            <a:xfrm>
              <a:off x="11384000" y="3455175"/>
              <a:ext cx="276899" cy="183299"/>
            </a:xfrm>
            <a:prstGeom prst="rect">
              <a:avLst/>
            </a:prstGeom>
            <a:noFill/>
            <a:ln>
              <a:noFill/>
            </a:ln>
          </p:spPr>
          <p:txBody>
            <a:bodyPr lIns="91425" tIns="91425" rIns="91425" bIns="91425" anchor="t" anchorCtr="0">
              <a:noAutofit/>
            </a:bodyPr>
            <a:lstStyle/>
            <a:p>
              <a:pPr lvl="0" rtl="0">
                <a:lnSpc>
                  <a:spcPct val="100000"/>
                </a:lnSpc>
                <a:spcBef>
                  <a:spcPts val="0"/>
                </a:spcBef>
                <a:buNone/>
              </a:pPr>
              <a:r>
                <a:rPr lang="ko" sz="1000"/>
                <a:t>B</a:t>
              </a:r>
            </a:p>
          </p:txBody>
        </p:sp>
        <p:sp>
          <p:nvSpPr>
            <p:cNvPr id="244" name="Shape 244"/>
            <p:cNvSpPr txBox="1"/>
            <p:nvPr/>
          </p:nvSpPr>
          <p:spPr>
            <a:xfrm>
              <a:off x="10862950" y="3455175"/>
              <a:ext cx="276899" cy="183299"/>
            </a:xfrm>
            <a:prstGeom prst="rect">
              <a:avLst/>
            </a:prstGeom>
            <a:noFill/>
            <a:ln>
              <a:noFill/>
            </a:ln>
          </p:spPr>
          <p:txBody>
            <a:bodyPr lIns="91425" tIns="91425" rIns="91425" bIns="91425" anchor="t" anchorCtr="0">
              <a:noAutofit/>
            </a:bodyPr>
            <a:lstStyle/>
            <a:p>
              <a:pPr lvl="0" rtl="0">
                <a:lnSpc>
                  <a:spcPct val="100000"/>
                </a:lnSpc>
                <a:spcBef>
                  <a:spcPts val="0"/>
                </a:spcBef>
                <a:buNone/>
              </a:pPr>
              <a:r>
                <a:rPr lang="ko" sz="1000"/>
                <a:t>A</a:t>
              </a:r>
            </a:p>
          </p:txBody>
        </p:sp>
        <p:sp>
          <p:nvSpPr>
            <p:cNvPr id="245" name="Shape 245"/>
            <p:cNvSpPr txBox="1"/>
            <p:nvPr/>
          </p:nvSpPr>
          <p:spPr>
            <a:xfrm>
              <a:off x="11384000" y="3693850"/>
              <a:ext cx="276899" cy="183299"/>
            </a:xfrm>
            <a:prstGeom prst="rect">
              <a:avLst/>
            </a:prstGeom>
            <a:noFill/>
            <a:ln>
              <a:noFill/>
            </a:ln>
          </p:spPr>
          <p:txBody>
            <a:bodyPr lIns="91425" tIns="91425" rIns="91425" bIns="91425" anchor="t" anchorCtr="0">
              <a:noAutofit/>
            </a:bodyPr>
            <a:lstStyle/>
            <a:p>
              <a:pPr lvl="0" rtl="0">
                <a:lnSpc>
                  <a:spcPct val="100000"/>
                </a:lnSpc>
                <a:spcBef>
                  <a:spcPts val="0"/>
                </a:spcBef>
                <a:buNone/>
              </a:pPr>
              <a:r>
                <a:rPr lang="ko" sz="1000"/>
                <a:t>B</a:t>
              </a:r>
            </a:p>
          </p:txBody>
        </p:sp>
        <p:sp>
          <p:nvSpPr>
            <p:cNvPr id="246" name="Shape 246"/>
            <p:cNvSpPr txBox="1"/>
            <p:nvPr/>
          </p:nvSpPr>
          <p:spPr>
            <a:xfrm>
              <a:off x="10862950" y="3693850"/>
              <a:ext cx="276899" cy="183299"/>
            </a:xfrm>
            <a:prstGeom prst="rect">
              <a:avLst/>
            </a:prstGeom>
            <a:noFill/>
            <a:ln>
              <a:noFill/>
            </a:ln>
          </p:spPr>
          <p:txBody>
            <a:bodyPr lIns="91425" tIns="91425" rIns="91425" bIns="91425" anchor="t" anchorCtr="0">
              <a:noAutofit/>
            </a:bodyPr>
            <a:lstStyle/>
            <a:p>
              <a:pPr lvl="0" rtl="0">
                <a:lnSpc>
                  <a:spcPct val="100000"/>
                </a:lnSpc>
                <a:spcBef>
                  <a:spcPts val="0"/>
                </a:spcBef>
                <a:buNone/>
              </a:pPr>
              <a:r>
                <a:rPr lang="ko" sz="1000"/>
                <a:t>A</a:t>
              </a:r>
            </a:p>
          </p:txBody>
        </p:sp>
        <p:sp>
          <p:nvSpPr>
            <p:cNvPr id="247" name="Shape 247"/>
            <p:cNvSpPr txBox="1"/>
            <p:nvPr/>
          </p:nvSpPr>
          <p:spPr>
            <a:xfrm>
              <a:off x="11384000" y="3923792"/>
              <a:ext cx="276899" cy="183299"/>
            </a:xfrm>
            <a:prstGeom prst="rect">
              <a:avLst/>
            </a:prstGeom>
            <a:noFill/>
            <a:ln>
              <a:noFill/>
            </a:ln>
          </p:spPr>
          <p:txBody>
            <a:bodyPr lIns="91425" tIns="91425" rIns="91425" bIns="91425" anchor="t" anchorCtr="0">
              <a:noAutofit/>
            </a:bodyPr>
            <a:lstStyle/>
            <a:p>
              <a:pPr lvl="0" rtl="0">
                <a:lnSpc>
                  <a:spcPct val="100000"/>
                </a:lnSpc>
                <a:spcBef>
                  <a:spcPts val="0"/>
                </a:spcBef>
                <a:buNone/>
              </a:pPr>
              <a:r>
                <a:rPr lang="ko" sz="1000"/>
                <a:t>B</a:t>
              </a:r>
            </a:p>
          </p:txBody>
        </p:sp>
        <p:sp>
          <p:nvSpPr>
            <p:cNvPr id="248" name="Shape 248"/>
            <p:cNvSpPr txBox="1"/>
            <p:nvPr/>
          </p:nvSpPr>
          <p:spPr>
            <a:xfrm>
              <a:off x="10862950" y="3923792"/>
              <a:ext cx="276899" cy="183299"/>
            </a:xfrm>
            <a:prstGeom prst="rect">
              <a:avLst/>
            </a:prstGeom>
            <a:noFill/>
            <a:ln>
              <a:noFill/>
            </a:ln>
          </p:spPr>
          <p:txBody>
            <a:bodyPr lIns="91425" tIns="91425" rIns="91425" bIns="91425" anchor="t" anchorCtr="0">
              <a:noAutofit/>
            </a:bodyPr>
            <a:lstStyle/>
            <a:p>
              <a:pPr lvl="0" rtl="0">
                <a:lnSpc>
                  <a:spcPct val="100000"/>
                </a:lnSpc>
                <a:spcBef>
                  <a:spcPts val="0"/>
                </a:spcBef>
                <a:buNone/>
              </a:pPr>
              <a:r>
                <a:rPr lang="ko" sz="1000"/>
                <a:t>A</a:t>
              </a:r>
            </a:p>
          </p:txBody>
        </p:sp>
        <p:sp>
          <p:nvSpPr>
            <p:cNvPr id="249" name="Shape 249"/>
            <p:cNvSpPr txBox="1"/>
            <p:nvPr/>
          </p:nvSpPr>
          <p:spPr>
            <a:xfrm>
              <a:off x="11808937" y="2829350"/>
              <a:ext cx="1907099" cy="781199"/>
            </a:xfrm>
            <a:prstGeom prst="rect">
              <a:avLst/>
            </a:prstGeom>
            <a:noFill/>
            <a:ln>
              <a:noFill/>
            </a:ln>
          </p:spPr>
          <p:txBody>
            <a:bodyPr lIns="91425" tIns="91425" rIns="91425" bIns="91425" anchor="t" anchorCtr="0">
              <a:noAutofit/>
            </a:bodyPr>
            <a:lstStyle/>
            <a:p>
              <a:pPr lvl="0" rtl="0">
                <a:spcBef>
                  <a:spcPts val="0"/>
                </a:spcBef>
                <a:buNone/>
              </a:pPr>
              <a:endParaRPr sz="1200" b="1"/>
            </a:p>
          </p:txBody>
        </p:sp>
        <p:sp>
          <p:nvSpPr>
            <p:cNvPr id="250" name="Shape 250"/>
            <p:cNvSpPr txBox="1"/>
            <p:nvPr/>
          </p:nvSpPr>
          <p:spPr>
            <a:xfrm>
              <a:off x="11624429" y="2689650"/>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Interface</a:t>
              </a:r>
            </a:p>
          </p:txBody>
        </p:sp>
        <p:sp>
          <p:nvSpPr>
            <p:cNvPr id="251" name="Shape 251"/>
            <p:cNvSpPr txBox="1"/>
            <p:nvPr/>
          </p:nvSpPr>
          <p:spPr>
            <a:xfrm>
              <a:off x="11624429" y="3188848"/>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Composition</a:t>
              </a:r>
            </a:p>
          </p:txBody>
        </p:sp>
        <p:sp>
          <p:nvSpPr>
            <p:cNvPr id="252" name="Shape 252"/>
            <p:cNvSpPr txBox="1"/>
            <p:nvPr/>
          </p:nvSpPr>
          <p:spPr>
            <a:xfrm>
              <a:off x="11624429" y="3407098"/>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Aggregation</a:t>
              </a:r>
            </a:p>
          </p:txBody>
        </p:sp>
        <p:sp>
          <p:nvSpPr>
            <p:cNvPr id="253" name="Shape 253"/>
            <p:cNvSpPr txBox="1"/>
            <p:nvPr/>
          </p:nvSpPr>
          <p:spPr>
            <a:xfrm>
              <a:off x="11624429" y="2925330"/>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Class</a:t>
              </a:r>
            </a:p>
          </p:txBody>
        </p:sp>
        <p:sp>
          <p:nvSpPr>
            <p:cNvPr id="254" name="Shape 254"/>
            <p:cNvSpPr txBox="1"/>
            <p:nvPr/>
          </p:nvSpPr>
          <p:spPr>
            <a:xfrm>
              <a:off x="11624429" y="3647123"/>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Use</a:t>
              </a:r>
            </a:p>
          </p:txBody>
        </p:sp>
        <p:sp>
          <p:nvSpPr>
            <p:cNvPr id="255" name="Shape 255"/>
            <p:cNvSpPr txBox="1"/>
            <p:nvPr/>
          </p:nvSpPr>
          <p:spPr>
            <a:xfrm>
              <a:off x="11624429" y="3888873"/>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Realize</a:t>
              </a:r>
            </a:p>
          </p:txBody>
        </p:sp>
        <p:sp>
          <p:nvSpPr>
            <p:cNvPr id="256" name="Shape 256"/>
            <p:cNvSpPr txBox="1"/>
            <p:nvPr/>
          </p:nvSpPr>
          <p:spPr>
            <a:xfrm>
              <a:off x="11624429" y="4220549"/>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IoTMiddleWare</a:t>
              </a:r>
            </a:p>
          </p:txBody>
        </p:sp>
        <p:sp>
          <p:nvSpPr>
            <p:cNvPr id="257" name="Shape 257"/>
            <p:cNvSpPr txBox="1"/>
            <p:nvPr/>
          </p:nvSpPr>
          <p:spPr>
            <a:xfrm>
              <a:off x="10793500" y="2361975"/>
              <a:ext cx="2410199" cy="430800"/>
            </a:xfrm>
            <a:prstGeom prst="rect">
              <a:avLst/>
            </a:prstGeom>
            <a:noFill/>
            <a:ln>
              <a:noFill/>
            </a:ln>
          </p:spPr>
          <p:txBody>
            <a:bodyPr lIns="91425" tIns="91425" rIns="91425" bIns="91425" anchor="t" anchorCtr="0">
              <a:noAutofit/>
            </a:bodyPr>
            <a:lstStyle/>
            <a:p>
              <a:pPr lvl="0" algn="ctr" rtl="0">
                <a:spcBef>
                  <a:spcPts val="0"/>
                </a:spcBef>
                <a:buNone/>
              </a:pPr>
              <a:r>
                <a:rPr lang="ko" b="1"/>
                <a:t>Legend</a:t>
              </a:r>
            </a:p>
          </p:txBody>
        </p:sp>
      </p:grpSp>
    </p:spTree>
    <p:extLst>
      <p:ext uri="{BB962C8B-B14F-4D97-AF65-F5344CB8AC3E}">
        <p14:creationId xmlns:p14="http://schemas.microsoft.com/office/powerpoint/2010/main" val="2609326773"/>
      </p:ext>
    </p:extLst>
  </p:cSld>
  <p:clrMapOvr>
    <a:masterClrMapping/>
  </p:clrMapOvr>
  <p:transition spd="slow">
    <p:cut/>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Shape 262"/>
          <p:cNvSpPr txBox="1">
            <a:spLocks noGrp="1"/>
          </p:cNvSpPr>
          <p:nvPr>
            <p:ph type="title"/>
          </p:nvPr>
        </p:nvSpPr>
        <p:spPr>
          <a:xfrm>
            <a:off x="104038" y="57400"/>
            <a:ext cx="10849261" cy="472800"/>
          </a:xfrm>
          <a:prstGeom prst="rect">
            <a:avLst/>
          </a:prstGeom>
        </p:spPr>
        <p:txBody>
          <a:bodyPr lIns="91425" tIns="91425" rIns="91425" bIns="91425" anchor="ctr" anchorCtr="0">
            <a:noAutofit/>
          </a:bodyPr>
          <a:lstStyle/>
          <a:p>
            <a:pPr>
              <a:spcBef>
                <a:spcPts val="0"/>
              </a:spcBef>
              <a:buNone/>
            </a:pPr>
            <a:endParaRPr/>
          </a:p>
        </p:txBody>
      </p:sp>
      <p:sp>
        <p:nvSpPr>
          <p:cNvPr id="263" name="Shape 263"/>
          <p:cNvSpPr txBox="1"/>
          <p:nvPr/>
        </p:nvSpPr>
        <p:spPr>
          <a:xfrm>
            <a:off x="1444381" y="2084200"/>
            <a:ext cx="8160238" cy="2025900"/>
          </a:xfrm>
          <a:prstGeom prst="rect">
            <a:avLst/>
          </a:prstGeom>
          <a:noFill/>
          <a:ln>
            <a:noFill/>
          </a:ln>
        </p:spPr>
        <p:txBody>
          <a:bodyPr lIns="91425" tIns="91425" rIns="91425" bIns="91425" anchor="t" anchorCtr="0">
            <a:noAutofit/>
          </a:bodyPr>
          <a:lstStyle/>
          <a:p>
            <a:pPr algn="ctr" rtl="0">
              <a:spcBef>
                <a:spcPts val="0"/>
              </a:spcBef>
              <a:buNone/>
            </a:pPr>
            <a:r>
              <a:rPr lang="ko" sz="4800" b="1"/>
              <a:t>Detail Design</a:t>
            </a:r>
          </a:p>
        </p:txBody>
      </p:sp>
    </p:spTree>
    <p:extLst>
      <p:ext uri="{BB962C8B-B14F-4D97-AF65-F5344CB8AC3E}">
        <p14:creationId xmlns:p14="http://schemas.microsoft.com/office/powerpoint/2010/main" val="1180581063"/>
      </p:ext>
    </p:extLst>
  </p:cSld>
  <p:clrMapOvr>
    <a:masterClrMapping/>
  </p:clrMapOvr>
  <p:transition spd="slow">
    <p:cut/>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pic>
        <p:nvPicPr>
          <p:cNvPr id="268" name="Shape 268"/>
          <p:cNvPicPr preferRelativeResize="0"/>
          <p:nvPr/>
        </p:nvPicPr>
        <p:blipFill>
          <a:blip r:embed="rId3">
            <a:alphaModFix/>
          </a:blip>
          <a:stretch>
            <a:fillRect/>
          </a:stretch>
        </p:blipFill>
        <p:spPr>
          <a:xfrm>
            <a:off x="1" y="808511"/>
            <a:ext cx="11048999" cy="5240976"/>
          </a:xfrm>
          <a:prstGeom prst="rect">
            <a:avLst/>
          </a:prstGeom>
          <a:noFill/>
          <a:ln>
            <a:noFill/>
          </a:ln>
        </p:spPr>
      </p:pic>
      <p:sp>
        <p:nvSpPr>
          <p:cNvPr id="269" name="Shape 269"/>
          <p:cNvSpPr txBox="1">
            <a:spLocks noGrp="1"/>
          </p:cNvSpPr>
          <p:nvPr>
            <p:ph type="title"/>
          </p:nvPr>
        </p:nvSpPr>
        <p:spPr>
          <a:xfrm>
            <a:off x="104038" y="57400"/>
            <a:ext cx="10849261" cy="472800"/>
          </a:xfrm>
          <a:prstGeom prst="rect">
            <a:avLst/>
          </a:prstGeom>
        </p:spPr>
        <p:txBody>
          <a:bodyPr lIns="91425" tIns="91425" rIns="91425" bIns="91425" anchor="ctr" anchorCtr="0">
            <a:noAutofit/>
          </a:bodyPr>
          <a:lstStyle/>
          <a:p>
            <a:pPr>
              <a:spcBef>
                <a:spcPts val="0"/>
              </a:spcBef>
              <a:buNone/>
            </a:pPr>
            <a:r>
              <a:rPr lang="ko" sz="1800" b="1">
                <a:solidFill>
                  <a:schemeClr val="dk1"/>
                </a:solidFill>
              </a:rPr>
              <a:t>Detail Design </a:t>
            </a:r>
          </a:p>
        </p:txBody>
      </p:sp>
      <p:sp>
        <p:nvSpPr>
          <p:cNvPr id="270" name="Shape 270"/>
          <p:cNvSpPr txBox="1"/>
          <p:nvPr/>
        </p:nvSpPr>
        <p:spPr>
          <a:xfrm>
            <a:off x="1817666" y="834250"/>
            <a:ext cx="1584850" cy="369900"/>
          </a:xfrm>
          <a:prstGeom prst="rect">
            <a:avLst/>
          </a:prstGeom>
          <a:noFill/>
          <a:ln>
            <a:noFill/>
          </a:ln>
        </p:spPr>
        <p:txBody>
          <a:bodyPr lIns="91425" tIns="91425" rIns="91425" bIns="91425" anchor="t" anchorCtr="0">
            <a:noAutofit/>
          </a:bodyPr>
          <a:lstStyle/>
          <a:p>
            <a:pPr>
              <a:spcBef>
                <a:spcPts val="0"/>
              </a:spcBef>
              <a:buNone/>
            </a:pPr>
            <a:r>
              <a:rPr lang="ko" b="1"/>
              <a:t>IoT service</a:t>
            </a:r>
          </a:p>
        </p:txBody>
      </p:sp>
      <p:sp>
        <p:nvSpPr>
          <p:cNvPr id="271" name="Shape 271"/>
          <p:cNvSpPr txBox="1"/>
          <p:nvPr/>
        </p:nvSpPr>
        <p:spPr>
          <a:xfrm>
            <a:off x="5693999" y="2552325"/>
            <a:ext cx="1584850" cy="369900"/>
          </a:xfrm>
          <a:prstGeom prst="rect">
            <a:avLst/>
          </a:prstGeom>
          <a:noFill/>
          <a:ln>
            <a:noFill/>
          </a:ln>
        </p:spPr>
        <p:txBody>
          <a:bodyPr lIns="91425" tIns="91425" rIns="91425" bIns="91425" anchor="t" anchorCtr="0">
            <a:noAutofit/>
          </a:bodyPr>
          <a:lstStyle/>
          <a:p>
            <a:pPr lvl="0" rtl="0">
              <a:spcBef>
                <a:spcPts val="0"/>
              </a:spcBef>
              <a:buNone/>
            </a:pPr>
            <a:r>
              <a:rPr lang="ko" b="1"/>
              <a:t>Node</a:t>
            </a:r>
          </a:p>
        </p:txBody>
      </p:sp>
      <p:sp>
        <p:nvSpPr>
          <p:cNvPr id="272" name="Shape 272"/>
          <p:cNvSpPr txBox="1"/>
          <p:nvPr/>
        </p:nvSpPr>
        <p:spPr>
          <a:xfrm>
            <a:off x="2808257" y="3971000"/>
            <a:ext cx="1145500" cy="369900"/>
          </a:xfrm>
          <a:prstGeom prst="rect">
            <a:avLst/>
          </a:prstGeom>
          <a:noFill/>
          <a:ln>
            <a:noFill/>
          </a:ln>
        </p:spPr>
        <p:txBody>
          <a:bodyPr lIns="91425" tIns="91425" rIns="91425" bIns="91425" anchor="t" anchorCtr="0">
            <a:noAutofit/>
          </a:bodyPr>
          <a:lstStyle/>
          <a:p>
            <a:pPr lvl="0" rtl="0">
              <a:spcBef>
                <a:spcPts val="0"/>
              </a:spcBef>
              <a:buNone/>
            </a:pPr>
            <a:r>
              <a:rPr lang="ko" b="1"/>
              <a:t>Terminal</a:t>
            </a:r>
          </a:p>
        </p:txBody>
      </p:sp>
      <p:pic>
        <p:nvPicPr>
          <p:cNvPr id="273" name="Shape 273"/>
          <p:cNvPicPr preferRelativeResize="0"/>
          <p:nvPr/>
        </p:nvPicPr>
        <p:blipFill>
          <a:blip r:embed="rId4">
            <a:alphaModFix/>
          </a:blip>
          <a:stretch>
            <a:fillRect/>
          </a:stretch>
        </p:blipFill>
        <p:spPr>
          <a:xfrm>
            <a:off x="12605515" y="834251"/>
            <a:ext cx="1145500" cy="1819548"/>
          </a:xfrm>
          <a:prstGeom prst="rect">
            <a:avLst/>
          </a:prstGeom>
          <a:noFill/>
          <a:ln>
            <a:noFill/>
          </a:ln>
        </p:spPr>
      </p:pic>
      <p:grpSp>
        <p:nvGrpSpPr>
          <p:cNvPr id="274" name="Shape 274"/>
          <p:cNvGrpSpPr/>
          <p:nvPr/>
        </p:nvGrpSpPr>
        <p:grpSpPr>
          <a:xfrm>
            <a:off x="7435985" y="4492595"/>
            <a:ext cx="3531399" cy="2283900"/>
            <a:chOff x="10793500" y="2361975"/>
            <a:chExt cx="2922537" cy="2283900"/>
          </a:xfrm>
        </p:grpSpPr>
        <p:sp>
          <p:nvSpPr>
            <p:cNvPr id="275" name="Shape 275"/>
            <p:cNvSpPr/>
            <p:nvPr/>
          </p:nvSpPr>
          <p:spPr>
            <a:xfrm>
              <a:off x="10793500" y="2361975"/>
              <a:ext cx="2410199" cy="2283900"/>
            </a:xfrm>
            <a:prstGeom prst="rect">
              <a:avLst/>
            </a:prstGeom>
            <a:solidFill>
              <a:srgbClr val="FFFFF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pic>
          <p:nvPicPr>
            <p:cNvPr id="276" name="Shape 276"/>
            <p:cNvPicPr preferRelativeResize="0"/>
            <p:nvPr/>
          </p:nvPicPr>
          <p:blipFill>
            <a:blip r:embed="rId4">
              <a:alphaModFix/>
            </a:blip>
            <a:stretch>
              <a:fillRect/>
            </a:stretch>
          </p:blipFill>
          <p:spPr>
            <a:xfrm>
              <a:off x="10862950" y="2754576"/>
              <a:ext cx="948000" cy="1819548"/>
            </a:xfrm>
            <a:prstGeom prst="rect">
              <a:avLst/>
            </a:prstGeom>
            <a:noFill/>
            <a:ln>
              <a:noFill/>
            </a:ln>
          </p:spPr>
        </p:pic>
        <p:sp>
          <p:nvSpPr>
            <p:cNvPr id="277" name="Shape 277"/>
            <p:cNvSpPr txBox="1"/>
            <p:nvPr/>
          </p:nvSpPr>
          <p:spPr>
            <a:xfrm>
              <a:off x="10862950" y="3216500"/>
              <a:ext cx="276899" cy="183299"/>
            </a:xfrm>
            <a:prstGeom prst="rect">
              <a:avLst/>
            </a:prstGeom>
            <a:noFill/>
            <a:ln>
              <a:noFill/>
            </a:ln>
          </p:spPr>
          <p:txBody>
            <a:bodyPr lIns="91425" tIns="91425" rIns="91425" bIns="91425" anchor="t" anchorCtr="0">
              <a:noAutofit/>
            </a:bodyPr>
            <a:lstStyle/>
            <a:p>
              <a:pPr lvl="0" rtl="0">
                <a:lnSpc>
                  <a:spcPct val="100000"/>
                </a:lnSpc>
                <a:spcBef>
                  <a:spcPts val="0"/>
                </a:spcBef>
                <a:buNone/>
              </a:pPr>
              <a:r>
                <a:rPr lang="ko" sz="1000"/>
                <a:t>A</a:t>
              </a:r>
            </a:p>
          </p:txBody>
        </p:sp>
        <p:sp>
          <p:nvSpPr>
            <p:cNvPr id="278" name="Shape 278"/>
            <p:cNvSpPr txBox="1"/>
            <p:nvPr/>
          </p:nvSpPr>
          <p:spPr>
            <a:xfrm>
              <a:off x="11384000" y="3216500"/>
              <a:ext cx="276899" cy="183299"/>
            </a:xfrm>
            <a:prstGeom prst="rect">
              <a:avLst/>
            </a:prstGeom>
            <a:noFill/>
            <a:ln>
              <a:noFill/>
            </a:ln>
          </p:spPr>
          <p:txBody>
            <a:bodyPr lIns="91425" tIns="91425" rIns="91425" bIns="91425" anchor="t" anchorCtr="0">
              <a:noAutofit/>
            </a:bodyPr>
            <a:lstStyle/>
            <a:p>
              <a:pPr lvl="0" rtl="0">
                <a:lnSpc>
                  <a:spcPct val="100000"/>
                </a:lnSpc>
                <a:spcBef>
                  <a:spcPts val="0"/>
                </a:spcBef>
                <a:buNone/>
              </a:pPr>
              <a:r>
                <a:rPr lang="ko" sz="1000"/>
                <a:t>B</a:t>
              </a:r>
            </a:p>
          </p:txBody>
        </p:sp>
        <p:sp>
          <p:nvSpPr>
            <p:cNvPr id="279" name="Shape 279"/>
            <p:cNvSpPr txBox="1"/>
            <p:nvPr/>
          </p:nvSpPr>
          <p:spPr>
            <a:xfrm>
              <a:off x="11384000" y="3455175"/>
              <a:ext cx="276899" cy="183299"/>
            </a:xfrm>
            <a:prstGeom prst="rect">
              <a:avLst/>
            </a:prstGeom>
            <a:noFill/>
            <a:ln>
              <a:noFill/>
            </a:ln>
          </p:spPr>
          <p:txBody>
            <a:bodyPr lIns="91425" tIns="91425" rIns="91425" bIns="91425" anchor="t" anchorCtr="0">
              <a:noAutofit/>
            </a:bodyPr>
            <a:lstStyle/>
            <a:p>
              <a:pPr lvl="0" rtl="0">
                <a:lnSpc>
                  <a:spcPct val="100000"/>
                </a:lnSpc>
                <a:spcBef>
                  <a:spcPts val="0"/>
                </a:spcBef>
                <a:buNone/>
              </a:pPr>
              <a:r>
                <a:rPr lang="ko" sz="1000"/>
                <a:t>B</a:t>
              </a:r>
            </a:p>
          </p:txBody>
        </p:sp>
        <p:sp>
          <p:nvSpPr>
            <p:cNvPr id="280" name="Shape 280"/>
            <p:cNvSpPr txBox="1"/>
            <p:nvPr/>
          </p:nvSpPr>
          <p:spPr>
            <a:xfrm>
              <a:off x="10862950" y="3455175"/>
              <a:ext cx="276899" cy="183299"/>
            </a:xfrm>
            <a:prstGeom prst="rect">
              <a:avLst/>
            </a:prstGeom>
            <a:noFill/>
            <a:ln>
              <a:noFill/>
            </a:ln>
          </p:spPr>
          <p:txBody>
            <a:bodyPr lIns="91425" tIns="91425" rIns="91425" bIns="91425" anchor="t" anchorCtr="0">
              <a:noAutofit/>
            </a:bodyPr>
            <a:lstStyle/>
            <a:p>
              <a:pPr lvl="0" rtl="0">
                <a:lnSpc>
                  <a:spcPct val="100000"/>
                </a:lnSpc>
                <a:spcBef>
                  <a:spcPts val="0"/>
                </a:spcBef>
                <a:buNone/>
              </a:pPr>
              <a:r>
                <a:rPr lang="ko" sz="1000"/>
                <a:t>A</a:t>
              </a:r>
            </a:p>
          </p:txBody>
        </p:sp>
        <p:sp>
          <p:nvSpPr>
            <p:cNvPr id="281" name="Shape 281"/>
            <p:cNvSpPr txBox="1"/>
            <p:nvPr/>
          </p:nvSpPr>
          <p:spPr>
            <a:xfrm>
              <a:off x="11384000" y="3693850"/>
              <a:ext cx="276899" cy="183299"/>
            </a:xfrm>
            <a:prstGeom prst="rect">
              <a:avLst/>
            </a:prstGeom>
            <a:noFill/>
            <a:ln>
              <a:noFill/>
            </a:ln>
          </p:spPr>
          <p:txBody>
            <a:bodyPr lIns="91425" tIns="91425" rIns="91425" bIns="91425" anchor="t" anchorCtr="0">
              <a:noAutofit/>
            </a:bodyPr>
            <a:lstStyle/>
            <a:p>
              <a:pPr lvl="0" rtl="0">
                <a:lnSpc>
                  <a:spcPct val="100000"/>
                </a:lnSpc>
                <a:spcBef>
                  <a:spcPts val="0"/>
                </a:spcBef>
                <a:buNone/>
              </a:pPr>
              <a:r>
                <a:rPr lang="ko" sz="1000"/>
                <a:t>B</a:t>
              </a:r>
            </a:p>
          </p:txBody>
        </p:sp>
        <p:sp>
          <p:nvSpPr>
            <p:cNvPr id="282" name="Shape 282"/>
            <p:cNvSpPr txBox="1"/>
            <p:nvPr/>
          </p:nvSpPr>
          <p:spPr>
            <a:xfrm>
              <a:off x="10862950" y="3693850"/>
              <a:ext cx="276899" cy="183299"/>
            </a:xfrm>
            <a:prstGeom prst="rect">
              <a:avLst/>
            </a:prstGeom>
            <a:noFill/>
            <a:ln>
              <a:noFill/>
            </a:ln>
          </p:spPr>
          <p:txBody>
            <a:bodyPr lIns="91425" tIns="91425" rIns="91425" bIns="91425" anchor="t" anchorCtr="0">
              <a:noAutofit/>
            </a:bodyPr>
            <a:lstStyle/>
            <a:p>
              <a:pPr lvl="0" rtl="0">
                <a:lnSpc>
                  <a:spcPct val="100000"/>
                </a:lnSpc>
                <a:spcBef>
                  <a:spcPts val="0"/>
                </a:spcBef>
                <a:buNone/>
              </a:pPr>
              <a:r>
                <a:rPr lang="ko" sz="1000"/>
                <a:t>A</a:t>
              </a:r>
            </a:p>
          </p:txBody>
        </p:sp>
        <p:sp>
          <p:nvSpPr>
            <p:cNvPr id="283" name="Shape 283"/>
            <p:cNvSpPr txBox="1"/>
            <p:nvPr/>
          </p:nvSpPr>
          <p:spPr>
            <a:xfrm>
              <a:off x="11384000" y="3923792"/>
              <a:ext cx="276899" cy="183299"/>
            </a:xfrm>
            <a:prstGeom prst="rect">
              <a:avLst/>
            </a:prstGeom>
            <a:noFill/>
            <a:ln>
              <a:noFill/>
            </a:ln>
          </p:spPr>
          <p:txBody>
            <a:bodyPr lIns="91425" tIns="91425" rIns="91425" bIns="91425" anchor="t" anchorCtr="0">
              <a:noAutofit/>
            </a:bodyPr>
            <a:lstStyle/>
            <a:p>
              <a:pPr lvl="0" rtl="0">
                <a:lnSpc>
                  <a:spcPct val="100000"/>
                </a:lnSpc>
                <a:spcBef>
                  <a:spcPts val="0"/>
                </a:spcBef>
                <a:buNone/>
              </a:pPr>
              <a:r>
                <a:rPr lang="ko" sz="1000"/>
                <a:t>B</a:t>
              </a:r>
            </a:p>
          </p:txBody>
        </p:sp>
        <p:sp>
          <p:nvSpPr>
            <p:cNvPr id="284" name="Shape 284"/>
            <p:cNvSpPr txBox="1"/>
            <p:nvPr/>
          </p:nvSpPr>
          <p:spPr>
            <a:xfrm>
              <a:off x="10862950" y="3923792"/>
              <a:ext cx="276899" cy="183299"/>
            </a:xfrm>
            <a:prstGeom prst="rect">
              <a:avLst/>
            </a:prstGeom>
            <a:noFill/>
            <a:ln>
              <a:noFill/>
            </a:ln>
          </p:spPr>
          <p:txBody>
            <a:bodyPr lIns="91425" tIns="91425" rIns="91425" bIns="91425" anchor="t" anchorCtr="0">
              <a:noAutofit/>
            </a:bodyPr>
            <a:lstStyle/>
            <a:p>
              <a:pPr lvl="0" rtl="0">
                <a:lnSpc>
                  <a:spcPct val="100000"/>
                </a:lnSpc>
                <a:spcBef>
                  <a:spcPts val="0"/>
                </a:spcBef>
                <a:buNone/>
              </a:pPr>
              <a:r>
                <a:rPr lang="ko" sz="1000"/>
                <a:t>A</a:t>
              </a:r>
            </a:p>
          </p:txBody>
        </p:sp>
        <p:sp>
          <p:nvSpPr>
            <p:cNvPr id="285" name="Shape 285"/>
            <p:cNvSpPr txBox="1"/>
            <p:nvPr/>
          </p:nvSpPr>
          <p:spPr>
            <a:xfrm>
              <a:off x="11808937" y="2829350"/>
              <a:ext cx="1907099" cy="781199"/>
            </a:xfrm>
            <a:prstGeom prst="rect">
              <a:avLst/>
            </a:prstGeom>
            <a:noFill/>
            <a:ln>
              <a:noFill/>
            </a:ln>
          </p:spPr>
          <p:txBody>
            <a:bodyPr lIns="91425" tIns="91425" rIns="91425" bIns="91425" anchor="t" anchorCtr="0">
              <a:noAutofit/>
            </a:bodyPr>
            <a:lstStyle/>
            <a:p>
              <a:pPr lvl="0" rtl="0">
                <a:spcBef>
                  <a:spcPts val="0"/>
                </a:spcBef>
                <a:buNone/>
              </a:pPr>
              <a:endParaRPr sz="1200" b="1"/>
            </a:p>
          </p:txBody>
        </p:sp>
        <p:sp>
          <p:nvSpPr>
            <p:cNvPr id="286" name="Shape 286"/>
            <p:cNvSpPr txBox="1"/>
            <p:nvPr/>
          </p:nvSpPr>
          <p:spPr>
            <a:xfrm>
              <a:off x="11624429" y="2689650"/>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Interface</a:t>
              </a:r>
            </a:p>
          </p:txBody>
        </p:sp>
        <p:sp>
          <p:nvSpPr>
            <p:cNvPr id="287" name="Shape 287"/>
            <p:cNvSpPr txBox="1"/>
            <p:nvPr/>
          </p:nvSpPr>
          <p:spPr>
            <a:xfrm>
              <a:off x="11624429" y="3188848"/>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Composition</a:t>
              </a:r>
            </a:p>
          </p:txBody>
        </p:sp>
        <p:sp>
          <p:nvSpPr>
            <p:cNvPr id="288" name="Shape 288"/>
            <p:cNvSpPr txBox="1"/>
            <p:nvPr/>
          </p:nvSpPr>
          <p:spPr>
            <a:xfrm>
              <a:off x="11624429" y="3407098"/>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Aggregation</a:t>
              </a:r>
            </a:p>
          </p:txBody>
        </p:sp>
        <p:sp>
          <p:nvSpPr>
            <p:cNvPr id="289" name="Shape 289"/>
            <p:cNvSpPr txBox="1"/>
            <p:nvPr/>
          </p:nvSpPr>
          <p:spPr>
            <a:xfrm>
              <a:off x="11624429" y="2925330"/>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Class</a:t>
              </a:r>
            </a:p>
          </p:txBody>
        </p:sp>
        <p:sp>
          <p:nvSpPr>
            <p:cNvPr id="290" name="Shape 290"/>
            <p:cNvSpPr txBox="1"/>
            <p:nvPr/>
          </p:nvSpPr>
          <p:spPr>
            <a:xfrm>
              <a:off x="11624429" y="3647123"/>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Use</a:t>
              </a:r>
            </a:p>
          </p:txBody>
        </p:sp>
        <p:sp>
          <p:nvSpPr>
            <p:cNvPr id="291" name="Shape 291"/>
            <p:cNvSpPr txBox="1"/>
            <p:nvPr/>
          </p:nvSpPr>
          <p:spPr>
            <a:xfrm>
              <a:off x="11624429" y="3888873"/>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Realize</a:t>
              </a:r>
            </a:p>
          </p:txBody>
        </p:sp>
        <p:sp>
          <p:nvSpPr>
            <p:cNvPr id="292" name="Shape 292"/>
            <p:cNvSpPr txBox="1"/>
            <p:nvPr/>
          </p:nvSpPr>
          <p:spPr>
            <a:xfrm>
              <a:off x="11624429" y="4220549"/>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Package</a:t>
              </a:r>
            </a:p>
          </p:txBody>
        </p:sp>
        <p:sp>
          <p:nvSpPr>
            <p:cNvPr id="293" name="Shape 293"/>
            <p:cNvSpPr txBox="1"/>
            <p:nvPr/>
          </p:nvSpPr>
          <p:spPr>
            <a:xfrm>
              <a:off x="10793500" y="2361975"/>
              <a:ext cx="2410199" cy="430800"/>
            </a:xfrm>
            <a:prstGeom prst="rect">
              <a:avLst/>
            </a:prstGeom>
            <a:noFill/>
            <a:ln>
              <a:noFill/>
            </a:ln>
          </p:spPr>
          <p:txBody>
            <a:bodyPr lIns="91425" tIns="91425" rIns="91425" bIns="91425" anchor="t" anchorCtr="0">
              <a:noAutofit/>
            </a:bodyPr>
            <a:lstStyle/>
            <a:p>
              <a:pPr lvl="0" algn="ctr" rtl="0">
                <a:spcBef>
                  <a:spcPts val="0"/>
                </a:spcBef>
                <a:buNone/>
              </a:pPr>
              <a:r>
                <a:rPr lang="ko" b="1"/>
                <a:t>Legend</a:t>
              </a:r>
            </a:p>
          </p:txBody>
        </p:sp>
      </p:grpSp>
    </p:spTree>
    <p:extLst>
      <p:ext uri="{BB962C8B-B14F-4D97-AF65-F5344CB8AC3E}">
        <p14:creationId xmlns:p14="http://schemas.microsoft.com/office/powerpoint/2010/main" val="3599230994"/>
      </p:ext>
    </p:extLst>
  </p:cSld>
  <p:clrMapOvr>
    <a:masterClrMapping/>
  </p:clrMapOvr>
  <p:transition spd="slow">
    <p:cut/>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Shape 298"/>
          <p:cNvSpPr txBox="1">
            <a:spLocks noGrp="1"/>
          </p:cNvSpPr>
          <p:nvPr>
            <p:ph type="title"/>
          </p:nvPr>
        </p:nvSpPr>
        <p:spPr>
          <a:xfrm>
            <a:off x="104038" y="57400"/>
            <a:ext cx="10849261" cy="472800"/>
          </a:xfrm>
          <a:prstGeom prst="rect">
            <a:avLst/>
          </a:prstGeom>
        </p:spPr>
        <p:txBody>
          <a:bodyPr lIns="91425" tIns="91425" rIns="91425" bIns="91425" anchor="ctr" anchorCtr="0">
            <a:noAutofit/>
          </a:bodyPr>
          <a:lstStyle/>
          <a:p>
            <a:pPr lvl="0" rtl="0">
              <a:spcBef>
                <a:spcPts val="0"/>
              </a:spcBef>
              <a:buNone/>
            </a:pPr>
            <a:r>
              <a:rPr lang="ko" sz="1800" b="1">
                <a:solidFill>
                  <a:schemeClr val="dk1"/>
                </a:solidFill>
              </a:rPr>
              <a:t>Detail Design - IoT Service</a:t>
            </a:r>
          </a:p>
        </p:txBody>
      </p:sp>
      <p:pic>
        <p:nvPicPr>
          <p:cNvPr id="299" name="Shape 299"/>
          <p:cNvPicPr preferRelativeResize="0"/>
          <p:nvPr/>
        </p:nvPicPr>
        <p:blipFill>
          <a:blip r:embed="rId3">
            <a:alphaModFix/>
          </a:blip>
          <a:stretch>
            <a:fillRect/>
          </a:stretch>
        </p:blipFill>
        <p:spPr>
          <a:xfrm>
            <a:off x="909241" y="1190625"/>
            <a:ext cx="9230519" cy="4476750"/>
          </a:xfrm>
          <a:prstGeom prst="rect">
            <a:avLst/>
          </a:prstGeom>
          <a:noFill/>
          <a:ln>
            <a:noFill/>
          </a:ln>
        </p:spPr>
      </p:pic>
      <p:grpSp>
        <p:nvGrpSpPr>
          <p:cNvPr id="300" name="Shape 300"/>
          <p:cNvGrpSpPr/>
          <p:nvPr/>
        </p:nvGrpSpPr>
        <p:grpSpPr>
          <a:xfrm>
            <a:off x="7421916" y="4166725"/>
            <a:ext cx="3531399" cy="2283900"/>
            <a:chOff x="10793500" y="2361975"/>
            <a:chExt cx="2922537" cy="2283900"/>
          </a:xfrm>
        </p:grpSpPr>
        <p:sp>
          <p:nvSpPr>
            <p:cNvPr id="301" name="Shape 301"/>
            <p:cNvSpPr/>
            <p:nvPr/>
          </p:nvSpPr>
          <p:spPr>
            <a:xfrm>
              <a:off x="10793500" y="2361975"/>
              <a:ext cx="2410199" cy="2283900"/>
            </a:xfrm>
            <a:prstGeom prst="rect">
              <a:avLst/>
            </a:prstGeom>
            <a:solidFill>
              <a:srgbClr val="FFFFF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pic>
          <p:nvPicPr>
            <p:cNvPr id="302" name="Shape 302"/>
            <p:cNvPicPr preferRelativeResize="0"/>
            <p:nvPr/>
          </p:nvPicPr>
          <p:blipFill>
            <a:blip r:embed="rId4">
              <a:alphaModFix/>
            </a:blip>
            <a:stretch>
              <a:fillRect/>
            </a:stretch>
          </p:blipFill>
          <p:spPr>
            <a:xfrm>
              <a:off x="10862950" y="2754576"/>
              <a:ext cx="948000" cy="1819548"/>
            </a:xfrm>
            <a:prstGeom prst="rect">
              <a:avLst/>
            </a:prstGeom>
            <a:noFill/>
            <a:ln>
              <a:noFill/>
            </a:ln>
          </p:spPr>
        </p:pic>
        <p:sp>
          <p:nvSpPr>
            <p:cNvPr id="303" name="Shape 303"/>
            <p:cNvSpPr txBox="1"/>
            <p:nvPr/>
          </p:nvSpPr>
          <p:spPr>
            <a:xfrm>
              <a:off x="10862950" y="3216500"/>
              <a:ext cx="276899" cy="183299"/>
            </a:xfrm>
            <a:prstGeom prst="rect">
              <a:avLst/>
            </a:prstGeom>
            <a:noFill/>
            <a:ln>
              <a:noFill/>
            </a:ln>
          </p:spPr>
          <p:txBody>
            <a:bodyPr lIns="91425" tIns="91425" rIns="91425" bIns="91425" anchor="t" anchorCtr="0">
              <a:noAutofit/>
            </a:bodyPr>
            <a:lstStyle/>
            <a:p>
              <a:pPr>
                <a:lnSpc>
                  <a:spcPct val="100000"/>
                </a:lnSpc>
                <a:spcBef>
                  <a:spcPts val="0"/>
                </a:spcBef>
                <a:buNone/>
              </a:pPr>
              <a:r>
                <a:rPr lang="ko" sz="1000"/>
                <a:t>A</a:t>
              </a:r>
            </a:p>
          </p:txBody>
        </p:sp>
        <p:sp>
          <p:nvSpPr>
            <p:cNvPr id="304" name="Shape 304"/>
            <p:cNvSpPr txBox="1"/>
            <p:nvPr/>
          </p:nvSpPr>
          <p:spPr>
            <a:xfrm>
              <a:off x="11384000" y="3216500"/>
              <a:ext cx="276899" cy="183299"/>
            </a:xfrm>
            <a:prstGeom prst="rect">
              <a:avLst/>
            </a:prstGeom>
            <a:noFill/>
            <a:ln>
              <a:noFill/>
            </a:ln>
          </p:spPr>
          <p:txBody>
            <a:bodyPr lIns="91425" tIns="91425" rIns="91425" bIns="91425" anchor="t" anchorCtr="0">
              <a:noAutofit/>
            </a:bodyPr>
            <a:lstStyle/>
            <a:p>
              <a:pPr lvl="0" rtl="0">
                <a:lnSpc>
                  <a:spcPct val="100000"/>
                </a:lnSpc>
                <a:spcBef>
                  <a:spcPts val="0"/>
                </a:spcBef>
                <a:buNone/>
              </a:pPr>
              <a:r>
                <a:rPr lang="ko" sz="1000"/>
                <a:t>B</a:t>
              </a:r>
            </a:p>
          </p:txBody>
        </p:sp>
        <p:sp>
          <p:nvSpPr>
            <p:cNvPr id="305" name="Shape 305"/>
            <p:cNvSpPr txBox="1"/>
            <p:nvPr/>
          </p:nvSpPr>
          <p:spPr>
            <a:xfrm>
              <a:off x="11384000" y="3455175"/>
              <a:ext cx="276899" cy="183299"/>
            </a:xfrm>
            <a:prstGeom prst="rect">
              <a:avLst/>
            </a:prstGeom>
            <a:noFill/>
            <a:ln>
              <a:noFill/>
            </a:ln>
          </p:spPr>
          <p:txBody>
            <a:bodyPr lIns="91425" tIns="91425" rIns="91425" bIns="91425" anchor="t" anchorCtr="0">
              <a:noAutofit/>
            </a:bodyPr>
            <a:lstStyle/>
            <a:p>
              <a:pPr lvl="0" rtl="0">
                <a:lnSpc>
                  <a:spcPct val="100000"/>
                </a:lnSpc>
                <a:spcBef>
                  <a:spcPts val="0"/>
                </a:spcBef>
                <a:buNone/>
              </a:pPr>
              <a:r>
                <a:rPr lang="ko" sz="1000"/>
                <a:t>B</a:t>
              </a:r>
            </a:p>
          </p:txBody>
        </p:sp>
        <p:sp>
          <p:nvSpPr>
            <p:cNvPr id="306" name="Shape 306"/>
            <p:cNvSpPr txBox="1"/>
            <p:nvPr/>
          </p:nvSpPr>
          <p:spPr>
            <a:xfrm>
              <a:off x="10862950" y="3455175"/>
              <a:ext cx="276899" cy="183299"/>
            </a:xfrm>
            <a:prstGeom prst="rect">
              <a:avLst/>
            </a:prstGeom>
            <a:noFill/>
            <a:ln>
              <a:noFill/>
            </a:ln>
          </p:spPr>
          <p:txBody>
            <a:bodyPr lIns="91425" tIns="91425" rIns="91425" bIns="91425" anchor="t" anchorCtr="0">
              <a:noAutofit/>
            </a:bodyPr>
            <a:lstStyle/>
            <a:p>
              <a:pPr lvl="0" rtl="0">
                <a:lnSpc>
                  <a:spcPct val="100000"/>
                </a:lnSpc>
                <a:spcBef>
                  <a:spcPts val="0"/>
                </a:spcBef>
                <a:buNone/>
              </a:pPr>
              <a:r>
                <a:rPr lang="ko" sz="1000"/>
                <a:t>A</a:t>
              </a:r>
            </a:p>
          </p:txBody>
        </p:sp>
        <p:sp>
          <p:nvSpPr>
            <p:cNvPr id="307" name="Shape 307"/>
            <p:cNvSpPr txBox="1"/>
            <p:nvPr/>
          </p:nvSpPr>
          <p:spPr>
            <a:xfrm>
              <a:off x="11384000" y="3693850"/>
              <a:ext cx="276899" cy="183299"/>
            </a:xfrm>
            <a:prstGeom prst="rect">
              <a:avLst/>
            </a:prstGeom>
            <a:noFill/>
            <a:ln>
              <a:noFill/>
            </a:ln>
          </p:spPr>
          <p:txBody>
            <a:bodyPr lIns="91425" tIns="91425" rIns="91425" bIns="91425" anchor="t" anchorCtr="0">
              <a:noAutofit/>
            </a:bodyPr>
            <a:lstStyle/>
            <a:p>
              <a:pPr lvl="0" rtl="0">
                <a:lnSpc>
                  <a:spcPct val="100000"/>
                </a:lnSpc>
                <a:spcBef>
                  <a:spcPts val="0"/>
                </a:spcBef>
                <a:buNone/>
              </a:pPr>
              <a:r>
                <a:rPr lang="ko" sz="1000"/>
                <a:t>B</a:t>
              </a:r>
            </a:p>
          </p:txBody>
        </p:sp>
        <p:sp>
          <p:nvSpPr>
            <p:cNvPr id="308" name="Shape 308"/>
            <p:cNvSpPr txBox="1"/>
            <p:nvPr/>
          </p:nvSpPr>
          <p:spPr>
            <a:xfrm>
              <a:off x="10862950" y="3693850"/>
              <a:ext cx="276899" cy="183299"/>
            </a:xfrm>
            <a:prstGeom prst="rect">
              <a:avLst/>
            </a:prstGeom>
            <a:noFill/>
            <a:ln>
              <a:noFill/>
            </a:ln>
          </p:spPr>
          <p:txBody>
            <a:bodyPr lIns="91425" tIns="91425" rIns="91425" bIns="91425" anchor="t" anchorCtr="0">
              <a:noAutofit/>
            </a:bodyPr>
            <a:lstStyle/>
            <a:p>
              <a:pPr lvl="0" rtl="0">
                <a:lnSpc>
                  <a:spcPct val="100000"/>
                </a:lnSpc>
                <a:spcBef>
                  <a:spcPts val="0"/>
                </a:spcBef>
                <a:buNone/>
              </a:pPr>
              <a:r>
                <a:rPr lang="ko" sz="1000"/>
                <a:t>A</a:t>
              </a:r>
            </a:p>
          </p:txBody>
        </p:sp>
        <p:sp>
          <p:nvSpPr>
            <p:cNvPr id="309" name="Shape 309"/>
            <p:cNvSpPr txBox="1"/>
            <p:nvPr/>
          </p:nvSpPr>
          <p:spPr>
            <a:xfrm>
              <a:off x="11384000" y="3923792"/>
              <a:ext cx="276899" cy="183299"/>
            </a:xfrm>
            <a:prstGeom prst="rect">
              <a:avLst/>
            </a:prstGeom>
            <a:noFill/>
            <a:ln>
              <a:noFill/>
            </a:ln>
          </p:spPr>
          <p:txBody>
            <a:bodyPr lIns="91425" tIns="91425" rIns="91425" bIns="91425" anchor="t" anchorCtr="0">
              <a:noAutofit/>
            </a:bodyPr>
            <a:lstStyle/>
            <a:p>
              <a:pPr lvl="0" rtl="0">
                <a:lnSpc>
                  <a:spcPct val="100000"/>
                </a:lnSpc>
                <a:spcBef>
                  <a:spcPts val="0"/>
                </a:spcBef>
                <a:buNone/>
              </a:pPr>
              <a:r>
                <a:rPr lang="ko" sz="1000"/>
                <a:t>B</a:t>
              </a:r>
            </a:p>
          </p:txBody>
        </p:sp>
        <p:sp>
          <p:nvSpPr>
            <p:cNvPr id="310" name="Shape 310"/>
            <p:cNvSpPr txBox="1"/>
            <p:nvPr/>
          </p:nvSpPr>
          <p:spPr>
            <a:xfrm>
              <a:off x="10862950" y="3923792"/>
              <a:ext cx="276899" cy="183299"/>
            </a:xfrm>
            <a:prstGeom prst="rect">
              <a:avLst/>
            </a:prstGeom>
            <a:noFill/>
            <a:ln>
              <a:noFill/>
            </a:ln>
          </p:spPr>
          <p:txBody>
            <a:bodyPr lIns="91425" tIns="91425" rIns="91425" bIns="91425" anchor="t" anchorCtr="0">
              <a:noAutofit/>
            </a:bodyPr>
            <a:lstStyle/>
            <a:p>
              <a:pPr lvl="0" rtl="0">
                <a:lnSpc>
                  <a:spcPct val="100000"/>
                </a:lnSpc>
                <a:spcBef>
                  <a:spcPts val="0"/>
                </a:spcBef>
                <a:buNone/>
              </a:pPr>
              <a:r>
                <a:rPr lang="ko" sz="1000"/>
                <a:t>A</a:t>
              </a:r>
            </a:p>
          </p:txBody>
        </p:sp>
        <p:sp>
          <p:nvSpPr>
            <p:cNvPr id="311" name="Shape 311"/>
            <p:cNvSpPr txBox="1"/>
            <p:nvPr/>
          </p:nvSpPr>
          <p:spPr>
            <a:xfrm>
              <a:off x="11808937" y="2829350"/>
              <a:ext cx="1907099" cy="781199"/>
            </a:xfrm>
            <a:prstGeom prst="rect">
              <a:avLst/>
            </a:prstGeom>
            <a:noFill/>
            <a:ln>
              <a:noFill/>
            </a:ln>
          </p:spPr>
          <p:txBody>
            <a:bodyPr lIns="91425" tIns="91425" rIns="91425" bIns="91425" anchor="t" anchorCtr="0">
              <a:noAutofit/>
            </a:bodyPr>
            <a:lstStyle/>
            <a:p>
              <a:pPr>
                <a:spcBef>
                  <a:spcPts val="0"/>
                </a:spcBef>
                <a:buNone/>
              </a:pPr>
              <a:endParaRPr sz="1200" b="1"/>
            </a:p>
          </p:txBody>
        </p:sp>
        <p:sp>
          <p:nvSpPr>
            <p:cNvPr id="312" name="Shape 312"/>
            <p:cNvSpPr txBox="1"/>
            <p:nvPr/>
          </p:nvSpPr>
          <p:spPr>
            <a:xfrm>
              <a:off x="11624429" y="2689650"/>
              <a:ext cx="1907099" cy="326099"/>
            </a:xfrm>
            <a:prstGeom prst="rect">
              <a:avLst/>
            </a:prstGeom>
            <a:noFill/>
            <a:ln>
              <a:noFill/>
            </a:ln>
          </p:spPr>
          <p:txBody>
            <a:bodyPr lIns="91425" tIns="91425" rIns="91425" bIns="91425" anchor="t" anchorCtr="0">
              <a:noAutofit/>
            </a:bodyPr>
            <a:lstStyle/>
            <a:p>
              <a:pPr>
                <a:spcBef>
                  <a:spcPts val="0"/>
                </a:spcBef>
                <a:buNone/>
              </a:pPr>
              <a:r>
                <a:rPr lang="ko" sz="1200" b="1"/>
                <a:t>Interface</a:t>
              </a:r>
            </a:p>
          </p:txBody>
        </p:sp>
        <p:sp>
          <p:nvSpPr>
            <p:cNvPr id="313" name="Shape 313"/>
            <p:cNvSpPr txBox="1"/>
            <p:nvPr/>
          </p:nvSpPr>
          <p:spPr>
            <a:xfrm>
              <a:off x="11624429" y="3188848"/>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Composition</a:t>
              </a:r>
            </a:p>
          </p:txBody>
        </p:sp>
        <p:sp>
          <p:nvSpPr>
            <p:cNvPr id="314" name="Shape 314"/>
            <p:cNvSpPr txBox="1"/>
            <p:nvPr/>
          </p:nvSpPr>
          <p:spPr>
            <a:xfrm>
              <a:off x="11624429" y="3407098"/>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Aggregation</a:t>
              </a:r>
            </a:p>
          </p:txBody>
        </p:sp>
        <p:sp>
          <p:nvSpPr>
            <p:cNvPr id="315" name="Shape 315"/>
            <p:cNvSpPr txBox="1"/>
            <p:nvPr/>
          </p:nvSpPr>
          <p:spPr>
            <a:xfrm>
              <a:off x="11624429" y="2925330"/>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Class</a:t>
              </a:r>
            </a:p>
          </p:txBody>
        </p:sp>
        <p:sp>
          <p:nvSpPr>
            <p:cNvPr id="316" name="Shape 316"/>
            <p:cNvSpPr txBox="1"/>
            <p:nvPr/>
          </p:nvSpPr>
          <p:spPr>
            <a:xfrm>
              <a:off x="11624429" y="3647123"/>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Use</a:t>
              </a:r>
            </a:p>
          </p:txBody>
        </p:sp>
        <p:sp>
          <p:nvSpPr>
            <p:cNvPr id="317" name="Shape 317"/>
            <p:cNvSpPr txBox="1"/>
            <p:nvPr/>
          </p:nvSpPr>
          <p:spPr>
            <a:xfrm>
              <a:off x="11624429" y="3888873"/>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Realize</a:t>
              </a:r>
            </a:p>
          </p:txBody>
        </p:sp>
        <p:sp>
          <p:nvSpPr>
            <p:cNvPr id="318" name="Shape 318"/>
            <p:cNvSpPr txBox="1"/>
            <p:nvPr/>
          </p:nvSpPr>
          <p:spPr>
            <a:xfrm>
              <a:off x="11624429" y="4220549"/>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Package</a:t>
              </a:r>
            </a:p>
          </p:txBody>
        </p:sp>
        <p:sp>
          <p:nvSpPr>
            <p:cNvPr id="319" name="Shape 319"/>
            <p:cNvSpPr txBox="1"/>
            <p:nvPr/>
          </p:nvSpPr>
          <p:spPr>
            <a:xfrm>
              <a:off x="10793500" y="2361975"/>
              <a:ext cx="2410199" cy="430800"/>
            </a:xfrm>
            <a:prstGeom prst="rect">
              <a:avLst/>
            </a:prstGeom>
            <a:noFill/>
            <a:ln>
              <a:noFill/>
            </a:ln>
          </p:spPr>
          <p:txBody>
            <a:bodyPr lIns="91425" tIns="91425" rIns="91425" bIns="91425" anchor="t" anchorCtr="0">
              <a:noAutofit/>
            </a:bodyPr>
            <a:lstStyle/>
            <a:p>
              <a:pPr algn="ctr">
                <a:spcBef>
                  <a:spcPts val="0"/>
                </a:spcBef>
                <a:buNone/>
              </a:pPr>
              <a:r>
                <a:rPr lang="ko" b="1"/>
                <a:t>Legend</a:t>
              </a:r>
            </a:p>
          </p:txBody>
        </p:sp>
      </p:grpSp>
    </p:spTree>
    <p:extLst>
      <p:ext uri="{BB962C8B-B14F-4D97-AF65-F5344CB8AC3E}">
        <p14:creationId xmlns:p14="http://schemas.microsoft.com/office/powerpoint/2010/main" val="2940214637"/>
      </p:ext>
    </p:extLst>
  </p:cSld>
  <p:clrMapOvr>
    <a:masterClrMapping/>
  </p:clrMapOvr>
  <p:transition spd="slow">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267916" y="1052736"/>
            <a:ext cx="10513168" cy="5256583"/>
          </a:xfrm>
        </p:spPr>
        <p:txBody>
          <a:bodyPr>
            <a:normAutofit/>
          </a:bodyPr>
          <a:lstStyle/>
          <a:p>
            <a:r>
              <a:rPr lang="en-US" altLang="ko-KR" dirty="0"/>
              <a:t>Business </a:t>
            </a:r>
            <a:r>
              <a:rPr lang="en-US" altLang="ko-KR" dirty="0" smtClean="0"/>
              <a:t>Context</a:t>
            </a:r>
          </a:p>
          <a:p>
            <a:pPr lvl="1"/>
            <a:r>
              <a:rPr lang="en-US" altLang="ko-KR" dirty="0"/>
              <a:t>Strategy</a:t>
            </a:r>
          </a:p>
          <a:p>
            <a:pPr lvl="2"/>
            <a:r>
              <a:rPr lang="en-US" altLang="ko-KR" dirty="0"/>
              <a:t>Building “</a:t>
            </a:r>
            <a:r>
              <a:rPr lang="en-US" altLang="ko-KR" dirty="0" err="1"/>
              <a:t>IoT</a:t>
            </a:r>
            <a:r>
              <a:rPr lang="en-US" altLang="ko-KR" dirty="0"/>
              <a:t> Ecosystem Infrastructure” to provide benefits to stakeholders</a:t>
            </a:r>
            <a:r>
              <a:rPr lang="en-US" altLang="ko-KR" dirty="0" smtClean="0"/>
              <a:t>.</a:t>
            </a:r>
          </a:p>
          <a:p>
            <a:pPr marL="914400" lvl="2" indent="0">
              <a:buNone/>
            </a:pPr>
            <a:r>
              <a:rPr lang="en-US" altLang="ko-KR" dirty="0" smtClean="0"/>
              <a:t>     </a:t>
            </a:r>
            <a:r>
              <a:rPr lang="en-US" altLang="ko-KR" dirty="0"/>
              <a:t>. Easy installation for </a:t>
            </a:r>
            <a:r>
              <a:rPr lang="en-US" altLang="ko-KR" dirty="0" err="1"/>
              <a:t>IoT</a:t>
            </a:r>
            <a:r>
              <a:rPr lang="en-US" altLang="ko-KR" dirty="0"/>
              <a:t> </a:t>
            </a:r>
            <a:r>
              <a:rPr lang="en-US" altLang="ko-KR" dirty="0" smtClean="0"/>
              <a:t>nodes</a:t>
            </a:r>
          </a:p>
          <a:p>
            <a:pPr marL="914400" lvl="2" indent="0">
              <a:buNone/>
            </a:pPr>
            <a:r>
              <a:rPr lang="en-US" altLang="ko-KR" dirty="0"/>
              <a:t> </a:t>
            </a:r>
            <a:r>
              <a:rPr lang="en-US" altLang="ko-KR" dirty="0" smtClean="0"/>
              <a:t>    </a:t>
            </a:r>
            <a:r>
              <a:rPr lang="en-US" altLang="ko-KR" dirty="0"/>
              <a:t>. Utilizing cost competitive </a:t>
            </a:r>
            <a:r>
              <a:rPr lang="en-US" altLang="ko-KR" dirty="0" err="1"/>
              <a:t>IoT</a:t>
            </a:r>
            <a:r>
              <a:rPr lang="en-US" altLang="ko-KR" dirty="0"/>
              <a:t> </a:t>
            </a:r>
            <a:r>
              <a:rPr lang="en-US" altLang="ko-KR" dirty="0" smtClean="0"/>
              <a:t>products </a:t>
            </a:r>
          </a:p>
          <a:p>
            <a:pPr lvl="1"/>
            <a:r>
              <a:rPr lang="en-US" altLang="ko-KR" dirty="0"/>
              <a:t>Future direction</a:t>
            </a:r>
          </a:p>
          <a:p>
            <a:pPr lvl="2"/>
            <a:r>
              <a:rPr lang="en-US" altLang="ko-KR" dirty="0"/>
              <a:t>Provide a standard framework to facilitate 3rd party application development </a:t>
            </a:r>
          </a:p>
          <a:p>
            <a:pPr lvl="2"/>
            <a:r>
              <a:rPr lang="en-US" altLang="ko-KR" dirty="0"/>
              <a:t>Support future data mining &amp; analysis</a:t>
            </a:r>
          </a:p>
          <a:p>
            <a:pPr lvl="1"/>
            <a:r>
              <a:rPr lang="en-US" altLang="ko-KR" dirty="0"/>
              <a:t>Profit </a:t>
            </a:r>
            <a:r>
              <a:rPr lang="en-US" altLang="ko-KR" dirty="0" smtClean="0"/>
              <a:t>Model</a:t>
            </a:r>
          </a:p>
          <a:p>
            <a:pPr lvl="2"/>
            <a:r>
              <a:rPr lang="en-US" altLang="ko-KR" dirty="0"/>
              <a:t>Receive fee from the app. developer according to </a:t>
            </a:r>
            <a:r>
              <a:rPr lang="en-US" altLang="ko-KR" dirty="0" smtClean="0"/>
              <a:t>their </a:t>
            </a:r>
            <a:r>
              <a:rPr lang="en-US" altLang="ko-KR" dirty="0"/>
              <a:t>permission of access </a:t>
            </a:r>
            <a:r>
              <a:rPr lang="en-US" altLang="ko-KR" dirty="0" smtClean="0"/>
              <a:t>level</a:t>
            </a:r>
          </a:p>
          <a:p>
            <a:pPr lvl="2"/>
            <a:r>
              <a:rPr lang="en-US" altLang="ko-KR" dirty="0"/>
              <a:t>The expansion of ecosystem brings more </a:t>
            </a:r>
            <a:r>
              <a:rPr lang="en-US" altLang="ko-KR" dirty="0" smtClean="0"/>
              <a:t>profits  </a:t>
            </a:r>
          </a:p>
          <a:p>
            <a:pPr lvl="2"/>
            <a:endParaRPr lang="en-US" altLang="ko-KR" dirty="0" smtClean="0"/>
          </a:p>
          <a:p>
            <a:r>
              <a:rPr lang="en-US" altLang="ko-KR" dirty="0"/>
              <a:t>Market Context</a:t>
            </a:r>
          </a:p>
          <a:p>
            <a:pPr lvl="1"/>
            <a:r>
              <a:rPr lang="en-US" altLang="ko-KR" dirty="0"/>
              <a:t>Time to </a:t>
            </a:r>
            <a:r>
              <a:rPr lang="en-US" altLang="ko-KR" dirty="0" smtClean="0"/>
              <a:t>market</a:t>
            </a:r>
          </a:p>
          <a:p>
            <a:pPr lvl="2"/>
            <a:r>
              <a:rPr lang="en-US" altLang="ko-KR" dirty="0"/>
              <a:t>This product should be developed and delivered within 5 weeks.</a:t>
            </a:r>
            <a:endParaRPr lang="ko-KR" altLang="en-US" dirty="0"/>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3</a:t>
            </a:fld>
            <a:r>
              <a:rPr lang="en-US" altLang="ko-KR" smtClean="0"/>
              <a:t>/50</a:t>
            </a:r>
            <a:endParaRPr lang="ko-KR" altLang="en-US" dirty="0"/>
          </a:p>
        </p:txBody>
      </p:sp>
      <p:sp>
        <p:nvSpPr>
          <p:cNvPr id="4" name="제목 3"/>
          <p:cNvSpPr>
            <a:spLocks noGrp="1"/>
          </p:cNvSpPr>
          <p:nvPr>
            <p:ph type="title"/>
          </p:nvPr>
        </p:nvSpPr>
        <p:spPr/>
        <p:txBody>
          <a:bodyPr/>
          <a:lstStyle/>
          <a:p>
            <a:r>
              <a:rPr lang="en-US" altLang="ko-KR" dirty="0" smtClean="0"/>
              <a:t>Project Context</a:t>
            </a:r>
            <a:endParaRPr lang="ko-KR" altLang="en-US" dirty="0"/>
          </a:p>
        </p:txBody>
      </p:sp>
    </p:spTree>
    <p:extLst>
      <p:ext uri="{BB962C8B-B14F-4D97-AF65-F5344CB8AC3E}">
        <p14:creationId xmlns:p14="http://schemas.microsoft.com/office/powerpoint/2010/main" val="305766700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Shape 324"/>
          <p:cNvSpPr txBox="1">
            <a:spLocks noGrp="1"/>
          </p:cNvSpPr>
          <p:nvPr>
            <p:ph type="title"/>
          </p:nvPr>
        </p:nvSpPr>
        <p:spPr>
          <a:xfrm>
            <a:off x="104038" y="57400"/>
            <a:ext cx="10849261" cy="472800"/>
          </a:xfrm>
          <a:prstGeom prst="rect">
            <a:avLst/>
          </a:prstGeom>
        </p:spPr>
        <p:txBody>
          <a:bodyPr lIns="91425" tIns="91425" rIns="91425" bIns="91425" anchor="ctr" anchorCtr="0">
            <a:noAutofit/>
          </a:bodyPr>
          <a:lstStyle/>
          <a:p>
            <a:pPr lvl="0" rtl="0">
              <a:spcBef>
                <a:spcPts val="0"/>
              </a:spcBef>
              <a:buNone/>
            </a:pPr>
            <a:r>
              <a:rPr lang="ko" sz="1800" b="1">
                <a:solidFill>
                  <a:schemeClr val="dk1"/>
                </a:solidFill>
              </a:rPr>
              <a:t>Detail Design - IoT Service(Responsibility Catalog)  #1</a:t>
            </a:r>
          </a:p>
        </p:txBody>
      </p:sp>
      <p:sp>
        <p:nvSpPr>
          <p:cNvPr id="325" name="Shape 325"/>
          <p:cNvSpPr txBox="1"/>
          <p:nvPr/>
        </p:nvSpPr>
        <p:spPr>
          <a:xfrm>
            <a:off x="350055" y="658297"/>
            <a:ext cx="10481686" cy="300000"/>
          </a:xfrm>
          <a:prstGeom prst="rect">
            <a:avLst/>
          </a:prstGeom>
          <a:noFill/>
          <a:ln>
            <a:noFill/>
          </a:ln>
        </p:spPr>
        <p:txBody>
          <a:bodyPr lIns="91425" tIns="91425" rIns="91425" bIns="91425" anchor="t" anchorCtr="0">
            <a:noAutofit/>
          </a:bodyPr>
          <a:lstStyle/>
          <a:p>
            <a:pPr lvl="0" rtl="0">
              <a:spcBef>
                <a:spcPts val="0"/>
              </a:spcBef>
              <a:buNone/>
            </a:pPr>
            <a:r>
              <a:rPr lang="ko" b="1">
                <a:solidFill>
                  <a:schemeClr val="dk1"/>
                </a:solidFill>
              </a:rPr>
              <a:t>Table D1. Element Responsibility Catalog for detail design</a:t>
            </a:r>
          </a:p>
        </p:txBody>
      </p:sp>
      <p:graphicFrame>
        <p:nvGraphicFramePr>
          <p:cNvPr id="326" name="Shape 326"/>
          <p:cNvGraphicFramePr/>
          <p:nvPr/>
        </p:nvGraphicFramePr>
        <p:xfrm>
          <a:off x="371200" y="958300"/>
          <a:ext cx="10383692" cy="5120310"/>
        </p:xfrm>
        <a:graphic>
          <a:graphicData uri="http://schemas.openxmlformats.org/drawingml/2006/table">
            <a:tbl>
              <a:tblPr>
                <a:noFill/>
              </a:tblPr>
              <a:tblGrid>
                <a:gridCol w="2565503"/>
                <a:gridCol w="7818189"/>
              </a:tblGrid>
              <a:tr h="365725">
                <a:tc>
                  <a:txBody>
                    <a:bodyPr/>
                    <a:lstStyle/>
                    <a:p>
                      <a:pPr lvl="0" algn="ctr" rtl="0">
                        <a:spcBef>
                          <a:spcPts val="0"/>
                        </a:spcBef>
                        <a:buNone/>
                      </a:pPr>
                      <a:r>
                        <a:rPr lang="ko" sz="1200" b="1">
                          <a:solidFill>
                            <a:schemeClr val="dk1"/>
                          </a:solidFill>
                        </a:rPr>
                        <a:t>Associated Drawings:</a:t>
                      </a:r>
                    </a:p>
                    <a:p>
                      <a:pPr lvl="0" algn="ctr" rtl="0">
                        <a:spcBef>
                          <a:spcPts val="0"/>
                        </a:spcBef>
                        <a:buNone/>
                      </a:pPr>
                      <a:r>
                        <a:rPr lang="ko" sz="1200" b="1">
                          <a:solidFill>
                            <a:schemeClr val="dk1"/>
                          </a:solidFill>
                        </a:rPr>
                        <a:t>Figure 3</a:t>
                      </a:r>
                    </a:p>
                  </a:txBody>
                  <a:tcPr marL="101983" marR="101983" marT="91425" marB="91425"/>
                </a:tc>
                <a:tc>
                  <a:txBody>
                    <a:bodyPr/>
                    <a:lstStyle/>
                    <a:p>
                      <a:pPr lvl="0" algn="ctr" rtl="0">
                        <a:spcBef>
                          <a:spcPts val="0"/>
                        </a:spcBef>
                        <a:buNone/>
                      </a:pPr>
                      <a:r>
                        <a:rPr lang="ko" sz="1200" b="1"/>
                        <a:t>Perspective: Static</a:t>
                      </a:r>
                    </a:p>
                  </a:txBody>
                  <a:tcPr marL="101983" marR="101983" marT="91425" marB="91425"/>
                </a:tc>
              </a:tr>
              <a:tr h="229150">
                <a:tc>
                  <a:txBody>
                    <a:bodyPr/>
                    <a:lstStyle/>
                    <a:p>
                      <a:pPr lvl="0" rtl="0">
                        <a:spcBef>
                          <a:spcPts val="0"/>
                        </a:spcBef>
                        <a:buNone/>
                      </a:pPr>
                      <a:r>
                        <a:rPr lang="ko" sz="1200" b="1"/>
                        <a:t>Element</a:t>
                      </a:r>
                    </a:p>
                  </a:txBody>
                  <a:tcPr marL="101983" marR="101983" marT="91425" marB="91425"/>
                </a:tc>
                <a:tc>
                  <a:txBody>
                    <a:bodyPr/>
                    <a:lstStyle/>
                    <a:p>
                      <a:pPr lvl="0" algn="ctr" rtl="0">
                        <a:spcBef>
                          <a:spcPts val="0"/>
                        </a:spcBef>
                        <a:buNone/>
                      </a:pPr>
                      <a:r>
                        <a:rPr lang="ko" sz="1200" b="1"/>
                        <a:t>Responsibilities</a:t>
                      </a:r>
                    </a:p>
                  </a:txBody>
                  <a:tcPr marL="101983" marR="101983" marT="91425" marB="91425"/>
                </a:tc>
              </a:tr>
              <a:tr h="229150">
                <a:tc>
                  <a:txBody>
                    <a:bodyPr/>
                    <a:lstStyle/>
                    <a:p>
                      <a:pPr lvl="0" rtl="0">
                        <a:spcBef>
                          <a:spcPts val="0"/>
                        </a:spcBef>
                        <a:buNone/>
                      </a:pPr>
                      <a:r>
                        <a:rPr lang="ko" sz="1200"/>
                        <a:t>Service</a:t>
                      </a:r>
                    </a:p>
                  </a:txBody>
                  <a:tcPr marL="101983" marR="101983" marT="91425" marB="91425"/>
                </a:tc>
                <a:tc>
                  <a:txBody>
                    <a:bodyPr/>
                    <a:lstStyle/>
                    <a:p>
                      <a:pPr lvl="0" rtl="0">
                        <a:spcBef>
                          <a:spcPts val="0"/>
                        </a:spcBef>
                        <a:buNone/>
                      </a:pPr>
                      <a:r>
                        <a:rPr lang="ko" sz="1200">
                          <a:solidFill>
                            <a:schemeClr val="dk1"/>
                          </a:solidFill>
                        </a:rPr>
                        <a:t>Service is managing the core functionality of the running process.</a:t>
                      </a:r>
                    </a:p>
                  </a:txBody>
                  <a:tcPr marL="101983" marR="101983" marT="91425" marB="91425"/>
                </a:tc>
              </a:tr>
              <a:tr h="229150">
                <a:tc>
                  <a:txBody>
                    <a:bodyPr/>
                    <a:lstStyle/>
                    <a:p>
                      <a:pPr lvl="0" rtl="0">
                        <a:spcBef>
                          <a:spcPts val="0"/>
                        </a:spcBef>
                        <a:buNone/>
                      </a:pPr>
                      <a:r>
                        <a:rPr lang="ko" sz="1200"/>
                        <a:t>Brocker</a:t>
                      </a:r>
                    </a:p>
                  </a:txBody>
                  <a:tcPr marL="101983" marR="101983" marT="91425" marB="91425"/>
                </a:tc>
                <a:tc>
                  <a:txBody>
                    <a:bodyPr/>
                    <a:lstStyle/>
                    <a:p>
                      <a:pPr lvl="0" rtl="0">
                        <a:spcBef>
                          <a:spcPts val="0"/>
                        </a:spcBef>
                        <a:buNone/>
                      </a:pPr>
                      <a:r>
                        <a:rPr lang="ko" sz="1200">
                          <a:solidFill>
                            <a:schemeClr val="dk1"/>
                          </a:solidFill>
                        </a:rPr>
                        <a:t>Broker is an intermediary which receives a message from the sender(Terminal or Node) and routes a message to proper destination(Terminal or Node). </a:t>
                      </a:r>
                    </a:p>
                  </a:txBody>
                  <a:tcPr marL="101983" marR="101983" marT="91425" marB="91425"/>
                </a:tc>
              </a:tr>
              <a:tr h="229150">
                <a:tc>
                  <a:txBody>
                    <a:bodyPr/>
                    <a:lstStyle/>
                    <a:p>
                      <a:pPr lvl="0" rtl="0">
                        <a:spcBef>
                          <a:spcPts val="0"/>
                        </a:spcBef>
                        <a:buNone/>
                      </a:pPr>
                      <a:r>
                        <a:rPr lang="ko" sz="1200"/>
                        <a:t>MessageRouter</a:t>
                      </a:r>
                    </a:p>
                  </a:txBody>
                  <a:tcPr marL="101983" marR="101983" marT="91425" marB="91425"/>
                </a:tc>
                <a:tc>
                  <a:txBody>
                    <a:bodyPr/>
                    <a:lstStyle/>
                    <a:p>
                      <a:pPr lvl="0" rtl="0">
                        <a:spcBef>
                          <a:spcPts val="0"/>
                        </a:spcBef>
                        <a:buNone/>
                      </a:pPr>
                      <a:r>
                        <a:rPr lang="ko" sz="1200"/>
                        <a:t>MessageRouter is managing the Message Routing table which will transfer the messages to intended elements (NodeManager, TerminalManager) after getting from Broker &amp; vice versa.</a:t>
                      </a:r>
                    </a:p>
                  </a:txBody>
                  <a:tcPr marL="101983" marR="101983" marT="91425" marB="91425"/>
                </a:tc>
              </a:tr>
              <a:tr h="229150">
                <a:tc>
                  <a:txBody>
                    <a:bodyPr/>
                    <a:lstStyle/>
                    <a:p>
                      <a:pPr lvl="0" rtl="0">
                        <a:spcBef>
                          <a:spcPts val="0"/>
                        </a:spcBef>
                        <a:buNone/>
                      </a:pPr>
                      <a:r>
                        <a:rPr lang="ko" sz="1200"/>
                        <a:t>NodeManager</a:t>
                      </a:r>
                    </a:p>
                  </a:txBody>
                  <a:tcPr marL="101983" marR="101983" marT="91425" marB="91425"/>
                </a:tc>
                <a:tc>
                  <a:txBody>
                    <a:bodyPr/>
                    <a:lstStyle/>
                    <a:p>
                      <a:pPr lvl="0" rtl="0">
                        <a:spcBef>
                          <a:spcPts val="0"/>
                        </a:spcBef>
                        <a:buNone/>
                      </a:pPr>
                      <a:r>
                        <a:rPr lang="ko" sz="1200"/>
                        <a:t>Managing the Node Informations (Registred Node Details, Node Data (Sensors, Acturators &amp; Services)</a:t>
                      </a:r>
                    </a:p>
                  </a:txBody>
                  <a:tcPr marL="101983" marR="101983" marT="91425" marB="91425"/>
                </a:tc>
              </a:tr>
              <a:tr h="229150">
                <a:tc>
                  <a:txBody>
                    <a:bodyPr/>
                    <a:lstStyle/>
                    <a:p>
                      <a:pPr lvl="0" rtl="0">
                        <a:spcBef>
                          <a:spcPts val="0"/>
                        </a:spcBef>
                        <a:buNone/>
                      </a:pPr>
                      <a:r>
                        <a:rPr lang="ko" sz="1200"/>
                        <a:t>TerminalManager</a:t>
                      </a:r>
                    </a:p>
                  </a:txBody>
                  <a:tcPr marL="101983" marR="101983" marT="91425" marB="91425"/>
                </a:tc>
                <a:tc>
                  <a:txBody>
                    <a:bodyPr/>
                    <a:lstStyle/>
                    <a:p>
                      <a:pPr lvl="0" rtl="0">
                        <a:spcBef>
                          <a:spcPts val="0"/>
                        </a:spcBef>
                        <a:buNone/>
                      </a:pPr>
                      <a:r>
                        <a:rPr lang="ko" sz="1200">
                          <a:solidFill>
                            <a:schemeClr val="dk1"/>
                          </a:solidFill>
                        </a:rPr>
                        <a:t>Managing the Terminal Information (Logged In Terminal Details)</a:t>
                      </a:r>
                    </a:p>
                  </a:txBody>
                  <a:tcPr marL="101983" marR="101983" marT="91425" marB="91425"/>
                </a:tc>
              </a:tr>
              <a:tr h="229150">
                <a:tc>
                  <a:txBody>
                    <a:bodyPr/>
                    <a:lstStyle/>
                    <a:p>
                      <a:pPr lvl="0" rtl="0">
                        <a:spcBef>
                          <a:spcPts val="0"/>
                        </a:spcBef>
                        <a:buNone/>
                      </a:pPr>
                      <a:r>
                        <a:rPr lang="ko" sz="1200"/>
                        <a:t>AuthManager</a:t>
                      </a:r>
                    </a:p>
                  </a:txBody>
                  <a:tcPr marL="101983" marR="101983" marT="91425" marB="91425"/>
                </a:tc>
                <a:tc>
                  <a:txBody>
                    <a:bodyPr/>
                    <a:lstStyle/>
                    <a:p>
                      <a:pPr lvl="0" rtl="0">
                        <a:spcBef>
                          <a:spcPts val="0"/>
                        </a:spcBef>
                        <a:buNone/>
                      </a:pPr>
                      <a:r>
                        <a:rPr lang="ko" sz="1200"/>
                        <a:t>Responsible for validating the Terminal user details &amp; generate the session Key for valid connected users.Managing the session for active connection  </a:t>
                      </a:r>
                    </a:p>
                  </a:txBody>
                  <a:tcPr marL="101983" marR="101983" marT="91425" marB="91425"/>
                </a:tc>
              </a:tr>
              <a:tr h="229150">
                <a:tc>
                  <a:txBody>
                    <a:bodyPr/>
                    <a:lstStyle/>
                    <a:p>
                      <a:pPr lvl="0" rtl="0">
                        <a:spcBef>
                          <a:spcPts val="0"/>
                        </a:spcBef>
                        <a:buNone/>
                      </a:pPr>
                      <a:r>
                        <a:rPr lang="ko" sz="1200"/>
                        <a:t>DataManager</a:t>
                      </a:r>
                    </a:p>
                  </a:txBody>
                  <a:tcPr marL="101983" marR="101983" marT="91425" marB="91425"/>
                </a:tc>
                <a:tc>
                  <a:txBody>
                    <a:bodyPr/>
                    <a:lstStyle/>
                    <a:p>
                      <a:pPr lvl="0" rtl="0">
                        <a:spcBef>
                          <a:spcPts val="0"/>
                        </a:spcBef>
                        <a:buNone/>
                      </a:pPr>
                      <a:r>
                        <a:rPr lang="ko" sz="1200"/>
                        <a:t>Managing the database operatation. Keeping the DB Abstarction from NodeMangaer,TerminalManager &amp; AuthManager.</a:t>
                      </a:r>
                    </a:p>
                  </a:txBody>
                  <a:tcPr marL="101983" marR="101983" marT="91425" marB="91425"/>
                </a:tc>
              </a:tr>
              <a:tr h="229150">
                <a:tc>
                  <a:txBody>
                    <a:bodyPr/>
                    <a:lstStyle/>
                    <a:p>
                      <a:pPr lvl="0" rtl="0">
                        <a:spcBef>
                          <a:spcPts val="0"/>
                        </a:spcBef>
                        <a:buNone/>
                      </a:pPr>
                      <a:r>
                        <a:rPr lang="ko" sz="1200"/>
                        <a:t>MessageHandler</a:t>
                      </a:r>
                    </a:p>
                  </a:txBody>
                  <a:tcPr marL="101983" marR="101983" marT="91425" marB="91425"/>
                </a:tc>
                <a:tc>
                  <a:txBody>
                    <a:bodyPr/>
                    <a:lstStyle/>
                    <a:p>
                      <a:pPr lvl="0" rtl="0">
                        <a:spcBef>
                          <a:spcPts val="0"/>
                        </a:spcBef>
                        <a:buNone/>
                      </a:pPr>
                      <a:r>
                        <a:rPr lang="ko" sz="1200"/>
                        <a:t>Responsible for Overall IotMiddleware management. Handling the message filteing from network to protocol (Transport&lt;--&gt;Security&lt;--&gt;Protocol) &amp; Transfer the filtered message to Service for operation</a:t>
                      </a:r>
                    </a:p>
                  </a:txBody>
                  <a:tcPr marL="101983" marR="101983" marT="91425" marB="91425"/>
                </a:tc>
              </a:tr>
              <a:tr h="229150">
                <a:tc>
                  <a:txBody>
                    <a:bodyPr/>
                    <a:lstStyle/>
                    <a:p>
                      <a:pPr lvl="0" rtl="0">
                        <a:spcBef>
                          <a:spcPts val="0"/>
                        </a:spcBef>
                        <a:buNone/>
                      </a:pPr>
                      <a:r>
                        <a:rPr lang="ko" sz="1200"/>
                        <a:t>Protocol</a:t>
                      </a:r>
                    </a:p>
                  </a:txBody>
                  <a:tcPr marL="101983" marR="101983" marT="91425" marB="91425"/>
                </a:tc>
                <a:tc>
                  <a:txBody>
                    <a:bodyPr/>
                    <a:lstStyle/>
                    <a:p>
                      <a:pPr lvl="0" rtl="0">
                        <a:spcBef>
                          <a:spcPts val="0"/>
                        </a:spcBef>
                        <a:buNone/>
                      </a:pPr>
                      <a:r>
                        <a:rPr lang="ko" sz="1200"/>
                        <a:t>This component is responsible formating the message for communication.</a:t>
                      </a:r>
                    </a:p>
                  </a:txBody>
                  <a:tcPr marL="101983" marR="101983" marT="91425" marB="91425"/>
                </a:tc>
              </a:tr>
            </a:tbl>
          </a:graphicData>
        </a:graphic>
      </p:graphicFrame>
    </p:spTree>
    <p:extLst>
      <p:ext uri="{BB962C8B-B14F-4D97-AF65-F5344CB8AC3E}">
        <p14:creationId xmlns:p14="http://schemas.microsoft.com/office/powerpoint/2010/main" val="4242261606"/>
      </p:ext>
    </p:extLst>
  </p:cSld>
  <p:clrMapOvr>
    <a:masterClrMapping/>
  </p:clrMapOvr>
  <p:transition spd="slow">
    <p:cut/>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Shape 331"/>
          <p:cNvSpPr txBox="1">
            <a:spLocks noGrp="1"/>
          </p:cNvSpPr>
          <p:nvPr>
            <p:ph type="title"/>
          </p:nvPr>
        </p:nvSpPr>
        <p:spPr>
          <a:xfrm>
            <a:off x="104038" y="57400"/>
            <a:ext cx="10849261" cy="472800"/>
          </a:xfrm>
          <a:prstGeom prst="rect">
            <a:avLst/>
          </a:prstGeom>
        </p:spPr>
        <p:txBody>
          <a:bodyPr lIns="91425" tIns="91425" rIns="91425" bIns="91425" anchor="ctr" anchorCtr="0">
            <a:noAutofit/>
          </a:bodyPr>
          <a:lstStyle/>
          <a:p>
            <a:pPr lvl="0" rtl="0">
              <a:spcBef>
                <a:spcPts val="0"/>
              </a:spcBef>
              <a:buNone/>
            </a:pPr>
            <a:r>
              <a:rPr lang="ko" sz="1800" b="1">
                <a:solidFill>
                  <a:schemeClr val="dk1"/>
                </a:solidFill>
              </a:rPr>
              <a:t>Detail Design - IoT Service(Responsibility Catalog)  #2</a:t>
            </a:r>
          </a:p>
        </p:txBody>
      </p:sp>
      <p:sp>
        <p:nvSpPr>
          <p:cNvPr id="332" name="Shape 332"/>
          <p:cNvSpPr txBox="1"/>
          <p:nvPr/>
        </p:nvSpPr>
        <p:spPr>
          <a:xfrm>
            <a:off x="350055" y="658297"/>
            <a:ext cx="10481686" cy="300000"/>
          </a:xfrm>
          <a:prstGeom prst="rect">
            <a:avLst/>
          </a:prstGeom>
          <a:noFill/>
          <a:ln>
            <a:noFill/>
          </a:ln>
        </p:spPr>
        <p:txBody>
          <a:bodyPr lIns="91425" tIns="91425" rIns="91425" bIns="91425" anchor="t" anchorCtr="0">
            <a:noAutofit/>
          </a:bodyPr>
          <a:lstStyle/>
          <a:p>
            <a:pPr lvl="0" rtl="0">
              <a:spcBef>
                <a:spcPts val="0"/>
              </a:spcBef>
              <a:buNone/>
            </a:pPr>
            <a:r>
              <a:rPr lang="ko" b="1"/>
              <a:t>Table D2. Element Responsibility Catalog for detail design</a:t>
            </a:r>
          </a:p>
        </p:txBody>
      </p:sp>
      <p:graphicFrame>
        <p:nvGraphicFramePr>
          <p:cNvPr id="333" name="Shape 333"/>
          <p:cNvGraphicFramePr/>
          <p:nvPr/>
        </p:nvGraphicFramePr>
        <p:xfrm>
          <a:off x="371200" y="958300"/>
          <a:ext cx="10383692" cy="2377290"/>
        </p:xfrm>
        <a:graphic>
          <a:graphicData uri="http://schemas.openxmlformats.org/drawingml/2006/table">
            <a:tbl>
              <a:tblPr>
                <a:noFill/>
              </a:tblPr>
              <a:tblGrid>
                <a:gridCol w="2565503"/>
                <a:gridCol w="7818189"/>
              </a:tblGrid>
              <a:tr h="365725">
                <a:tc>
                  <a:txBody>
                    <a:bodyPr/>
                    <a:lstStyle/>
                    <a:p>
                      <a:pPr lvl="0" algn="ctr" rtl="0">
                        <a:spcBef>
                          <a:spcPts val="0"/>
                        </a:spcBef>
                        <a:buNone/>
                      </a:pPr>
                      <a:r>
                        <a:rPr lang="ko" sz="1200" b="1">
                          <a:solidFill>
                            <a:schemeClr val="dk1"/>
                          </a:solidFill>
                        </a:rPr>
                        <a:t>Associated Drawings:</a:t>
                      </a:r>
                    </a:p>
                    <a:p>
                      <a:pPr lvl="0" algn="ctr" rtl="0">
                        <a:spcBef>
                          <a:spcPts val="0"/>
                        </a:spcBef>
                        <a:buNone/>
                      </a:pPr>
                      <a:r>
                        <a:rPr lang="ko" sz="1200" b="1">
                          <a:solidFill>
                            <a:schemeClr val="dk1"/>
                          </a:solidFill>
                        </a:rPr>
                        <a:t>Figure 3</a:t>
                      </a:r>
                    </a:p>
                  </a:txBody>
                  <a:tcPr marL="101983" marR="101983" marT="91425" marB="91425"/>
                </a:tc>
                <a:tc>
                  <a:txBody>
                    <a:bodyPr/>
                    <a:lstStyle/>
                    <a:p>
                      <a:pPr lvl="0" algn="ctr" rtl="0">
                        <a:spcBef>
                          <a:spcPts val="0"/>
                        </a:spcBef>
                        <a:buNone/>
                      </a:pPr>
                      <a:r>
                        <a:rPr lang="ko" sz="1200" b="1"/>
                        <a:t>Perspective: Static</a:t>
                      </a:r>
                    </a:p>
                  </a:txBody>
                  <a:tcPr marL="101983" marR="101983" marT="91425" marB="91425"/>
                </a:tc>
              </a:tr>
              <a:tr h="229150">
                <a:tc>
                  <a:txBody>
                    <a:bodyPr/>
                    <a:lstStyle/>
                    <a:p>
                      <a:pPr lvl="0" rtl="0">
                        <a:spcBef>
                          <a:spcPts val="0"/>
                        </a:spcBef>
                        <a:buNone/>
                      </a:pPr>
                      <a:r>
                        <a:rPr lang="ko" sz="1200" b="1"/>
                        <a:t>Element</a:t>
                      </a:r>
                    </a:p>
                  </a:txBody>
                  <a:tcPr marL="101983" marR="101983" marT="91425" marB="91425"/>
                </a:tc>
                <a:tc>
                  <a:txBody>
                    <a:bodyPr/>
                    <a:lstStyle/>
                    <a:p>
                      <a:pPr lvl="0" algn="ctr" rtl="0">
                        <a:spcBef>
                          <a:spcPts val="0"/>
                        </a:spcBef>
                        <a:buNone/>
                      </a:pPr>
                      <a:r>
                        <a:rPr lang="ko" sz="1200" b="1"/>
                        <a:t>Responsibilities</a:t>
                      </a:r>
                    </a:p>
                  </a:txBody>
                  <a:tcPr marL="101983" marR="101983" marT="91425" marB="91425"/>
                </a:tc>
              </a:tr>
              <a:tr h="229150">
                <a:tc>
                  <a:txBody>
                    <a:bodyPr/>
                    <a:lstStyle/>
                    <a:p>
                      <a:pPr lvl="0" rtl="0">
                        <a:spcBef>
                          <a:spcPts val="0"/>
                        </a:spcBef>
                        <a:buNone/>
                      </a:pPr>
                      <a:r>
                        <a:rPr lang="ko" sz="1200">
                          <a:solidFill>
                            <a:schemeClr val="dk1"/>
                          </a:solidFill>
                        </a:rPr>
                        <a:t>Security</a:t>
                      </a:r>
                    </a:p>
                  </a:txBody>
                  <a:tcPr marL="101983" marR="101983" marT="91425" marB="91425"/>
                </a:tc>
                <a:tc>
                  <a:txBody>
                    <a:bodyPr/>
                    <a:lstStyle/>
                    <a:p>
                      <a:pPr lvl="0" rtl="0">
                        <a:spcBef>
                          <a:spcPts val="0"/>
                        </a:spcBef>
                        <a:buNone/>
                      </a:pPr>
                      <a:r>
                        <a:rPr lang="ko" sz="1200"/>
                        <a:t>This component is responsible for incoming/outgoing data Encoding &amp; Decoding based on project defined Encription Logic.</a:t>
                      </a:r>
                    </a:p>
                  </a:txBody>
                  <a:tcPr marL="101983" marR="101983" marT="91425" marB="91425"/>
                </a:tc>
              </a:tr>
              <a:tr h="229150">
                <a:tc>
                  <a:txBody>
                    <a:bodyPr/>
                    <a:lstStyle/>
                    <a:p>
                      <a:pPr lvl="0" rtl="0">
                        <a:spcBef>
                          <a:spcPts val="0"/>
                        </a:spcBef>
                        <a:buNone/>
                      </a:pPr>
                      <a:r>
                        <a:rPr lang="ko" sz="1200">
                          <a:solidFill>
                            <a:schemeClr val="dk1"/>
                          </a:solidFill>
                        </a:rPr>
                        <a:t>Transport</a:t>
                      </a:r>
                    </a:p>
                  </a:txBody>
                  <a:tcPr marL="101983" marR="101983" marT="91425" marB="91425"/>
                </a:tc>
                <a:tc>
                  <a:txBody>
                    <a:bodyPr/>
                    <a:lstStyle/>
                    <a:p>
                      <a:pPr lvl="0" rtl="0">
                        <a:spcBef>
                          <a:spcPts val="0"/>
                        </a:spcBef>
                        <a:buNone/>
                      </a:pPr>
                      <a:r>
                        <a:rPr lang="ko" sz="1200">
                          <a:solidFill>
                            <a:schemeClr val="dk1"/>
                          </a:solidFill>
                        </a:rPr>
                        <a:t>This is responsible for making the data external communicaiton with barrier(WIFI, BT etc) independent &amp; loose couple</a:t>
                      </a:r>
                    </a:p>
                  </a:txBody>
                  <a:tcPr marL="101983" marR="101983" marT="91425" marB="91425"/>
                </a:tc>
              </a:tr>
              <a:tr h="229150">
                <a:tc>
                  <a:txBody>
                    <a:bodyPr/>
                    <a:lstStyle/>
                    <a:p>
                      <a:pPr lvl="0" rtl="0">
                        <a:spcBef>
                          <a:spcPts val="0"/>
                        </a:spcBef>
                        <a:buNone/>
                      </a:pPr>
                      <a:r>
                        <a:rPr lang="ko" sz="1200">
                          <a:solidFill>
                            <a:schemeClr val="dk1"/>
                          </a:solidFill>
                        </a:rPr>
                        <a:t>WifiTransport</a:t>
                      </a:r>
                    </a:p>
                  </a:txBody>
                  <a:tcPr marL="101983" marR="101983" marT="91425" marB="91425"/>
                </a:tc>
                <a:tc>
                  <a:txBody>
                    <a:bodyPr/>
                    <a:lstStyle/>
                    <a:p>
                      <a:pPr lvl="0" rtl="0">
                        <a:spcBef>
                          <a:spcPts val="0"/>
                        </a:spcBef>
                        <a:buNone/>
                      </a:pPr>
                      <a:r>
                        <a:rPr lang="ko" sz="1200">
                          <a:solidFill>
                            <a:schemeClr val="dk1"/>
                          </a:solidFill>
                        </a:rPr>
                        <a:t>Managing the Wifi Socket operation(open/close socket, read/write operation )  </a:t>
                      </a:r>
                    </a:p>
                  </a:txBody>
                  <a:tcPr marL="101983" marR="101983" marT="91425" marB="91425"/>
                </a:tc>
              </a:tr>
            </a:tbl>
          </a:graphicData>
        </a:graphic>
      </p:graphicFrame>
    </p:spTree>
    <p:extLst>
      <p:ext uri="{BB962C8B-B14F-4D97-AF65-F5344CB8AC3E}">
        <p14:creationId xmlns:p14="http://schemas.microsoft.com/office/powerpoint/2010/main" val="465758603"/>
      </p:ext>
    </p:extLst>
  </p:cSld>
  <p:clrMapOvr>
    <a:masterClrMapping/>
  </p:clrMapOvr>
  <p:transition spd="slow">
    <p:cut/>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Shape 338"/>
          <p:cNvSpPr txBox="1">
            <a:spLocks noGrp="1"/>
          </p:cNvSpPr>
          <p:nvPr>
            <p:ph type="title"/>
          </p:nvPr>
        </p:nvSpPr>
        <p:spPr>
          <a:xfrm>
            <a:off x="104038" y="57400"/>
            <a:ext cx="10849261" cy="472800"/>
          </a:xfrm>
          <a:prstGeom prst="rect">
            <a:avLst/>
          </a:prstGeom>
        </p:spPr>
        <p:txBody>
          <a:bodyPr lIns="91425" tIns="91425" rIns="91425" bIns="91425" anchor="ctr" anchorCtr="0">
            <a:noAutofit/>
          </a:bodyPr>
          <a:lstStyle/>
          <a:p>
            <a:pPr lvl="0" rtl="0">
              <a:spcBef>
                <a:spcPts val="0"/>
              </a:spcBef>
              <a:buNone/>
            </a:pPr>
            <a:r>
              <a:rPr lang="ko" sz="1800" b="1">
                <a:solidFill>
                  <a:schemeClr val="dk1"/>
                </a:solidFill>
              </a:rPr>
              <a:t>Detail Design - Terminal</a:t>
            </a:r>
          </a:p>
        </p:txBody>
      </p:sp>
      <p:pic>
        <p:nvPicPr>
          <p:cNvPr id="339" name="Shape 339"/>
          <p:cNvPicPr preferRelativeResize="0"/>
          <p:nvPr/>
        </p:nvPicPr>
        <p:blipFill>
          <a:blip r:embed="rId3">
            <a:alphaModFix/>
          </a:blip>
          <a:stretch>
            <a:fillRect/>
          </a:stretch>
        </p:blipFill>
        <p:spPr>
          <a:xfrm>
            <a:off x="558625" y="859409"/>
            <a:ext cx="7089775" cy="2600325"/>
          </a:xfrm>
          <a:prstGeom prst="rect">
            <a:avLst/>
          </a:prstGeom>
          <a:noFill/>
          <a:ln>
            <a:noFill/>
          </a:ln>
        </p:spPr>
      </p:pic>
      <p:grpSp>
        <p:nvGrpSpPr>
          <p:cNvPr id="340" name="Shape 340"/>
          <p:cNvGrpSpPr/>
          <p:nvPr/>
        </p:nvGrpSpPr>
        <p:grpSpPr>
          <a:xfrm>
            <a:off x="7746867" y="986425"/>
            <a:ext cx="3531399" cy="2283900"/>
            <a:chOff x="10793500" y="2361975"/>
            <a:chExt cx="2922537" cy="2283900"/>
          </a:xfrm>
        </p:grpSpPr>
        <p:sp>
          <p:nvSpPr>
            <p:cNvPr id="341" name="Shape 341"/>
            <p:cNvSpPr/>
            <p:nvPr/>
          </p:nvSpPr>
          <p:spPr>
            <a:xfrm>
              <a:off x="10793500" y="2361975"/>
              <a:ext cx="2410199" cy="2283900"/>
            </a:xfrm>
            <a:prstGeom prst="rect">
              <a:avLst/>
            </a:prstGeom>
            <a:solidFill>
              <a:srgbClr val="FFFFF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pic>
          <p:nvPicPr>
            <p:cNvPr id="342" name="Shape 342"/>
            <p:cNvPicPr preferRelativeResize="0"/>
            <p:nvPr/>
          </p:nvPicPr>
          <p:blipFill>
            <a:blip r:embed="rId4">
              <a:alphaModFix/>
            </a:blip>
            <a:stretch>
              <a:fillRect/>
            </a:stretch>
          </p:blipFill>
          <p:spPr>
            <a:xfrm>
              <a:off x="10862950" y="2754576"/>
              <a:ext cx="948000" cy="1819548"/>
            </a:xfrm>
            <a:prstGeom prst="rect">
              <a:avLst/>
            </a:prstGeom>
            <a:noFill/>
            <a:ln>
              <a:noFill/>
            </a:ln>
          </p:spPr>
        </p:pic>
        <p:sp>
          <p:nvSpPr>
            <p:cNvPr id="343" name="Shape 343"/>
            <p:cNvSpPr txBox="1"/>
            <p:nvPr/>
          </p:nvSpPr>
          <p:spPr>
            <a:xfrm>
              <a:off x="10862950" y="3216500"/>
              <a:ext cx="276899" cy="183299"/>
            </a:xfrm>
            <a:prstGeom prst="rect">
              <a:avLst/>
            </a:prstGeom>
            <a:noFill/>
            <a:ln>
              <a:noFill/>
            </a:ln>
          </p:spPr>
          <p:txBody>
            <a:bodyPr lIns="91425" tIns="91425" rIns="91425" bIns="91425" anchor="t" anchorCtr="0">
              <a:noAutofit/>
            </a:bodyPr>
            <a:lstStyle/>
            <a:p>
              <a:pPr lvl="0" rtl="0">
                <a:lnSpc>
                  <a:spcPct val="100000"/>
                </a:lnSpc>
                <a:spcBef>
                  <a:spcPts val="0"/>
                </a:spcBef>
                <a:buNone/>
              </a:pPr>
              <a:r>
                <a:rPr lang="ko" sz="1000"/>
                <a:t>A</a:t>
              </a:r>
            </a:p>
          </p:txBody>
        </p:sp>
        <p:sp>
          <p:nvSpPr>
            <p:cNvPr id="344" name="Shape 344"/>
            <p:cNvSpPr txBox="1"/>
            <p:nvPr/>
          </p:nvSpPr>
          <p:spPr>
            <a:xfrm>
              <a:off x="11384000" y="3216500"/>
              <a:ext cx="276899" cy="183299"/>
            </a:xfrm>
            <a:prstGeom prst="rect">
              <a:avLst/>
            </a:prstGeom>
            <a:noFill/>
            <a:ln>
              <a:noFill/>
            </a:ln>
          </p:spPr>
          <p:txBody>
            <a:bodyPr lIns="91425" tIns="91425" rIns="91425" bIns="91425" anchor="t" anchorCtr="0">
              <a:noAutofit/>
            </a:bodyPr>
            <a:lstStyle/>
            <a:p>
              <a:pPr lvl="0" rtl="0">
                <a:lnSpc>
                  <a:spcPct val="100000"/>
                </a:lnSpc>
                <a:spcBef>
                  <a:spcPts val="0"/>
                </a:spcBef>
                <a:buNone/>
              </a:pPr>
              <a:r>
                <a:rPr lang="ko" sz="1000"/>
                <a:t>B</a:t>
              </a:r>
            </a:p>
          </p:txBody>
        </p:sp>
        <p:sp>
          <p:nvSpPr>
            <p:cNvPr id="345" name="Shape 345"/>
            <p:cNvSpPr txBox="1"/>
            <p:nvPr/>
          </p:nvSpPr>
          <p:spPr>
            <a:xfrm>
              <a:off x="11384000" y="3455175"/>
              <a:ext cx="276899" cy="183299"/>
            </a:xfrm>
            <a:prstGeom prst="rect">
              <a:avLst/>
            </a:prstGeom>
            <a:noFill/>
            <a:ln>
              <a:noFill/>
            </a:ln>
          </p:spPr>
          <p:txBody>
            <a:bodyPr lIns="91425" tIns="91425" rIns="91425" bIns="91425" anchor="t" anchorCtr="0">
              <a:noAutofit/>
            </a:bodyPr>
            <a:lstStyle/>
            <a:p>
              <a:pPr lvl="0" rtl="0">
                <a:lnSpc>
                  <a:spcPct val="100000"/>
                </a:lnSpc>
                <a:spcBef>
                  <a:spcPts val="0"/>
                </a:spcBef>
                <a:buNone/>
              </a:pPr>
              <a:r>
                <a:rPr lang="ko" sz="1000"/>
                <a:t>B</a:t>
              </a:r>
            </a:p>
          </p:txBody>
        </p:sp>
        <p:sp>
          <p:nvSpPr>
            <p:cNvPr id="346" name="Shape 346"/>
            <p:cNvSpPr txBox="1"/>
            <p:nvPr/>
          </p:nvSpPr>
          <p:spPr>
            <a:xfrm>
              <a:off x="10862950" y="3455175"/>
              <a:ext cx="276899" cy="183299"/>
            </a:xfrm>
            <a:prstGeom prst="rect">
              <a:avLst/>
            </a:prstGeom>
            <a:noFill/>
            <a:ln>
              <a:noFill/>
            </a:ln>
          </p:spPr>
          <p:txBody>
            <a:bodyPr lIns="91425" tIns="91425" rIns="91425" bIns="91425" anchor="t" anchorCtr="0">
              <a:noAutofit/>
            </a:bodyPr>
            <a:lstStyle/>
            <a:p>
              <a:pPr lvl="0" rtl="0">
                <a:lnSpc>
                  <a:spcPct val="100000"/>
                </a:lnSpc>
                <a:spcBef>
                  <a:spcPts val="0"/>
                </a:spcBef>
                <a:buNone/>
              </a:pPr>
              <a:r>
                <a:rPr lang="ko" sz="1000"/>
                <a:t>A</a:t>
              </a:r>
            </a:p>
          </p:txBody>
        </p:sp>
        <p:sp>
          <p:nvSpPr>
            <p:cNvPr id="347" name="Shape 347"/>
            <p:cNvSpPr txBox="1"/>
            <p:nvPr/>
          </p:nvSpPr>
          <p:spPr>
            <a:xfrm>
              <a:off x="11384000" y="3693850"/>
              <a:ext cx="276899" cy="183299"/>
            </a:xfrm>
            <a:prstGeom prst="rect">
              <a:avLst/>
            </a:prstGeom>
            <a:noFill/>
            <a:ln>
              <a:noFill/>
            </a:ln>
          </p:spPr>
          <p:txBody>
            <a:bodyPr lIns="91425" tIns="91425" rIns="91425" bIns="91425" anchor="t" anchorCtr="0">
              <a:noAutofit/>
            </a:bodyPr>
            <a:lstStyle/>
            <a:p>
              <a:pPr lvl="0" rtl="0">
                <a:lnSpc>
                  <a:spcPct val="100000"/>
                </a:lnSpc>
                <a:spcBef>
                  <a:spcPts val="0"/>
                </a:spcBef>
                <a:buNone/>
              </a:pPr>
              <a:r>
                <a:rPr lang="ko" sz="1000"/>
                <a:t>B</a:t>
              </a:r>
            </a:p>
          </p:txBody>
        </p:sp>
        <p:sp>
          <p:nvSpPr>
            <p:cNvPr id="348" name="Shape 348"/>
            <p:cNvSpPr txBox="1"/>
            <p:nvPr/>
          </p:nvSpPr>
          <p:spPr>
            <a:xfrm>
              <a:off x="10862950" y="3693850"/>
              <a:ext cx="276899" cy="183299"/>
            </a:xfrm>
            <a:prstGeom prst="rect">
              <a:avLst/>
            </a:prstGeom>
            <a:noFill/>
            <a:ln>
              <a:noFill/>
            </a:ln>
          </p:spPr>
          <p:txBody>
            <a:bodyPr lIns="91425" tIns="91425" rIns="91425" bIns="91425" anchor="t" anchorCtr="0">
              <a:noAutofit/>
            </a:bodyPr>
            <a:lstStyle/>
            <a:p>
              <a:pPr lvl="0" rtl="0">
                <a:lnSpc>
                  <a:spcPct val="100000"/>
                </a:lnSpc>
                <a:spcBef>
                  <a:spcPts val="0"/>
                </a:spcBef>
                <a:buNone/>
              </a:pPr>
              <a:r>
                <a:rPr lang="ko" sz="1000"/>
                <a:t>A</a:t>
              </a:r>
            </a:p>
          </p:txBody>
        </p:sp>
        <p:sp>
          <p:nvSpPr>
            <p:cNvPr id="349" name="Shape 349"/>
            <p:cNvSpPr txBox="1"/>
            <p:nvPr/>
          </p:nvSpPr>
          <p:spPr>
            <a:xfrm>
              <a:off x="11384000" y="3923792"/>
              <a:ext cx="276899" cy="183299"/>
            </a:xfrm>
            <a:prstGeom prst="rect">
              <a:avLst/>
            </a:prstGeom>
            <a:noFill/>
            <a:ln>
              <a:noFill/>
            </a:ln>
          </p:spPr>
          <p:txBody>
            <a:bodyPr lIns="91425" tIns="91425" rIns="91425" bIns="91425" anchor="t" anchorCtr="0">
              <a:noAutofit/>
            </a:bodyPr>
            <a:lstStyle/>
            <a:p>
              <a:pPr lvl="0" rtl="0">
                <a:lnSpc>
                  <a:spcPct val="100000"/>
                </a:lnSpc>
                <a:spcBef>
                  <a:spcPts val="0"/>
                </a:spcBef>
                <a:buNone/>
              </a:pPr>
              <a:r>
                <a:rPr lang="ko" sz="1000"/>
                <a:t>B</a:t>
              </a:r>
            </a:p>
          </p:txBody>
        </p:sp>
        <p:sp>
          <p:nvSpPr>
            <p:cNvPr id="350" name="Shape 350"/>
            <p:cNvSpPr txBox="1"/>
            <p:nvPr/>
          </p:nvSpPr>
          <p:spPr>
            <a:xfrm>
              <a:off x="10862950" y="3923792"/>
              <a:ext cx="276899" cy="183299"/>
            </a:xfrm>
            <a:prstGeom prst="rect">
              <a:avLst/>
            </a:prstGeom>
            <a:noFill/>
            <a:ln>
              <a:noFill/>
            </a:ln>
          </p:spPr>
          <p:txBody>
            <a:bodyPr lIns="91425" tIns="91425" rIns="91425" bIns="91425" anchor="t" anchorCtr="0">
              <a:noAutofit/>
            </a:bodyPr>
            <a:lstStyle/>
            <a:p>
              <a:pPr lvl="0" rtl="0">
                <a:lnSpc>
                  <a:spcPct val="100000"/>
                </a:lnSpc>
                <a:spcBef>
                  <a:spcPts val="0"/>
                </a:spcBef>
                <a:buNone/>
              </a:pPr>
              <a:r>
                <a:rPr lang="ko" sz="1000"/>
                <a:t>A</a:t>
              </a:r>
            </a:p>
          </p:txBody>
        </p:sp>
        <p:sp>
          <p:nvSpPr>
            <p:cNvPr id="351" name="Shape 351"/>
            <p:cNvSpPr txBox="1"/>
            <p:nvPr/>
          </p:nvSpPr>
          <p:spPr>
            <a:xfrm>
              <a:off x="11808937" y="2829350"/>
              <a:ext cx="1907099" cy="781199"/>
            </a:xfrm>
            <a:prstGeom prst="rect">
              <a:avLst/>
            </a:prstGeom>
            <a:noFill/>
            <a:ln>
              <a:noFill/>
            </a:ln>
          </p:spPr>
          <p:txBody>
            <a:bodyPr lIns="91425" tIns="91425" rIns="91425" bIns="91425" anchor="t" anchorCtr="0">
              <a:noAutofit/>
            </a:bodyPr>
            <a:lstStyle/>
            <a:p>
              <a:pPr lvl="0" rtl="0">
                <a:spcBef>
                  <a:spcPts val="0"/>
                </a:spcBef>
                <a:buNone/>
              </a:pPr>
              <a:endParaRPr sz="1200" b="1"/>
            </a:p>
          </p:txBody>
        </p:sp>
        <p:sp>
          <p:nvSpPr>
            <p:cNvPr id="352" name="Shape 352"/>
            <p:cNvSpPr txBox="1"/>
            <p:nvPr/>
          </p:nvSpPr>
          <p:spPr>
            <a:xfrm>
              <a:off x="11624429" y="2689650"/>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Interface</a:t>
              </a:r>
            </a:p>
          </p:txBody>
        </p:sp>
        <p:sp>
          <p:nvSpPr>
            <p:cNvPr id="353" name="Shape 353"/>
            <p:cNvSpPr txBox="1"/>
            <p:nvPr/>
          </p:nvSpPr>
          <p:spPr>
            <a:xfrm>
              <a:off x="11624429" y="3188848"/>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Composition</a:t>
              </a:r>
            </a:p>
          </p:txBody>
        </p:sp>
        <p:sp>
          <p:nvSpPr>
            <p:cNvPr id="354" name="Shape 354"/>
            <p:cNvSpPr txBox="1"/>
            <p:nvPr/>
          </p:nvSpPr>
          <p:spPr>
            <a:xfrm>
              <a:off x="11624429" y="3407098"/>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Aggregation</a:t>
              </a:r>
            </a:p>
          </p:txBody>
        </p:sp>
        <p:sp>
          <p:nvSpPr>
            <p:cNvPr id="355" name="Shape 355"/>
            <p:cNvSpPr txBox="1"/>
            <p:nvPr/>
          </p:nvSpPr>
          <p:spPr>
            <a:xfrm>
              <a:off x="11624429" y="2925330"/>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Class</a:t>
              </a:r>
            </a:p>
          </p:txBody>
        </p:sp>
        <p:sp>
          <p:nvSpPr>
            <p:cNvPr id="356" name="Shape 356"/>
            <p:cNvSpPr txBox="1"/>
            <p:nvPr/>
          </p:nvSpPr>
          <p:spPr>
            <a:xfrm>
              <a:off x="11624429" y="3647123"/>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Use</a:t>
              </a:r>
            </a:p>
          </p:txBody>
        </p:sp>
        <p:sp>
          <p:nvSpPr>
            <p:cNvPr id="357" name="Shape 357"/>
            <p:cNvSpPr txBox="1"/>
            <p:nvPr/>
          </p:nvSpPr>
          <p:spPr>
            <a:xfrm>
              <a:off x="11624429" y="3888873"/>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Realize</a:t>
              </a:r>
            </a:p>
          </p:txBody>
        </p:sp>
        <p:sp>
          <p:nvSpPr>
            <p:cNvPr id="358" name="Shape 358"/>
            <p:cNvSpPr txBox="1"/>
            <p:nvPr/>
          </p:nvSpPr>
          <p:spPr>
            <a:xfrm>
              <a:off x="11624429" y="4220549"/>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Package</a:t>
              </a:r>
            </a:p>
          </p:txBody>
        </p:sp>
        <p:sp>
          <p:nvSpPr>
            <p:cNvPr id="359" name="Shape 359"/>
            <p:cNvSpPr txBox="1"/>
            <p:nvPr/>
          </p:nvSpPr>
          <p:spPr>
            <a:xfrm>
              <a:off x="10793500" y="2361975"/>
              <a:ext cx="2410199" cy="430800"/>
            </a:xfrm>
            <a:prstGeom prst="rect">
              <a:avLst/>
            </a:prstGeom>
            <a:noFill/>
            <a:ln>
              <a:noFill/>
            </a:ln>
          </p:spPr>
          <p:txBody>
            <a:bodyPr lIns="91425" tIns="91425" rIns="91425" bIns="91425" anchor="t" anchorCtr="0">
              <a:noAutofit/>
            </a:bodyPr>
            <a:lstStyle/>
            <a:p>
              <a:pPr lvl="0" algn="ctr" rtl="0">
                <a:spcBef>
                  <a:spcPts val="0"/>
                </a:spcBef>
                <a:buNone/>
              </a:pPr>
              <a:r>
                <a:rPr lang="ko" b="1"/>
                <a:t>Legend</a:t>
              </a:r>
            </a:p>
          </p:txBody>
        </p:sp>
      </p:grpSp>
    </p:spTree>
    <p:extLst>
      <p:ext uri="{BB962C8B-B14F-4D97-AF65-F5344CB8AC3E}">
        <p14:creationId xmlns:p14="http://schemas.microsoft.com/office/powerpoint/2010/main" val="4005901566"/>
      </p:ext>
    </p:extLst>
  </p:cSld>
  <p:clrMapOvr>
    <a:masterClrMapping/>
  </p:clrMapOvr>
  <p:transition spd="slow">
    <p:cut/>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sp>
        <p:nvSpPr>
          <p:cNvPr id="364" name="Shape 364"/>
          <p:cNvSpPr txBox="1">
            <a:spLocks noGrp="1"/>
          </p:cNvSpPr>
          <p:nvPr>
            <p:ph type="title"/>
          </p:nvPr>
        </p:nvSpPr>
        <p:spPr>
          <a:xfrm>
            <a:off x="104038" y="57400"/>
            <a:ext cx="10849261" cy="472800"/>
          </a:xfrm>
          <a:prstGeom prst="rect">
            <a:avLst/>
          </a:prstGeom>
        </p:spPr>
        <p:txBody>
          <a:bodyPr lIns="91425" tIns="91425" rIns="91425" bIns="91425" anchor="ctr" anchorCtr="0">
            <a:noAutofit/>
          </a:bodyPr>
          <a:lstStyle/>
          <a:p>
            <a:pPr lvl="0" rtl="0">
              <a:spcBef>
                <a:spcPts val="0"/>
              </a:spcBef>
              <a:buNone/>
            </a:pPr>
            <a:r>
              <a:rPr lang="ko" sz="1800" b="1">
                <a:solidFill>
                  <a:schemeClr val="dk1"/>
                </a:solidFill>
              </a:rPr>
              <a:t>Detail Design - Terminal(Responsibility Catalog)</a:t>
            </a:r>
          </a:p>
        </p:txBody>
      </p:sp>
      <p:sp>
        <p:nvSpPr>
          <p:cNvPr id="365" name="Shape 365"/>
          <p:cNvSpPr txBox="1"/>
          <p:nvPr/>
        </p:nvSpPr>
        <p:spPr>
          <a:xfrm>
            <a:off x="350055" y="658297"/>
            <a:ext cx="10481686" cy="300000"/>
          </a:xfrm>
          <a:prstGeom prst="rect">
            <a:avLst/>
          </a:prstGeom>
          <a:noFill/>
          <a:ln>
            <a:noFill/>
          </a:ln>
        </p:spPr>
        <p:txBody>
          <a:bodyPr lIns="91425" tIns="91425" rIns="91425" bIns="91425" anchor="t" anchorCtr="0">
            <a:noAutofit/>
          </a:bodyPr>
          <a:lstStyle/>
          <a:p>
            <a:pPr lvl="0" rtl="0">
              <a:spcBef>
                <a:spcPts val="0"/>
              </a:spcBef>
              <a:buNone/>
            </a:pPr>
            <a:r>
              <a:rPr lang="ko" b="1">
                <a:solidFill>
                  <a:schemeClr val="dk1"/>
                </a:solidFill>
              </a:rPr>
              <a:t>Table D3. Element Responsibility Catalog for detail design</a:t>
            </a:r>
          </a:p>
        </p:txBody>
      </p:sp>
      <p:graphicFrame>
        <p:nvGraphicFramePr>
          <p:cNvPr id="366" name="Shape 366"/>
          <p:cNvGraphicFramePr/>
          <p:nvPr/>
        </p:nvGraphicFramePr>
        <p:xfrm>
          <a:off x="371200" y="958300"/>
          <a:ext cx="10383692" cy="4343130"/>
        </p:xfrm>
        <a:graphic>
          <a:graphicData uri="http://schemas.openxmlformats.org/drawingml/2006/table">
            <a:tbl>
              <a:tblPr>
                <a:noFill/>
              </a:tblPr>
              <a:tblGrid>
                <a:gridCol w="2565503"/>
                <a:gridCol w="7818189"/>
              </a:tblGrid>
              <a:tr h="365725">
                <a:tc>
                  <a:txBody>
                    <a:bodyPr/>
                    <a:lstStyle/>
                    <a:p>
                      <a:pPr lvl="0" algn="ctr" rtl="0">
                        <a:spcBef>
                          <a:spcPts val="0"/>
                        </a:spcBef>
                        <a:buNone/>
                      </a:pPr>
                      <a:r>
                        <a:rPr lang="ko" sz="1200" b="1">
                          <a:solidFill>
                            <a:schemeClr val="dk1"/>
                          </a:solidFill>
                        </a:rPr>
                        <a:t>Associated Drawings:</a:t>
                      </a:r>
                    </a:p>
                    <a:p>
                      <a:pPr lvl="0" algn="ctr" rtl="0">
                        <a:spcBef>
                          <a:spcPts val="0"/>
                        </a:spcBef>
                        <a:buNone/>
                      </a:pPr>
                      <a:r>
                        <a:rPr lang="ko" sz="1200" b="1">
                          <a:solidFill>
                            <a:schemeClr val="dk1"/>
                          </a:solidFill>
                        </a:rPr>
                        <a:t>Figure 3</a:t>
                      </a:r>
                    </a:p>
                  </a:txBody>
                  <a:tcPr marL="101983" marR="101983" marT="91425" marB="91425"/>
                </a:tc>
                <a:tc>
                  <a:txBody>
                    <a:bodyPr/>
                    <a:lstStyle/>
                    <a:p>
                      <a:pPr lvl="0" algn="ctr" rtl="0">
                        <a:spcBef>
                          <a:spcPts val="0"/>
                        </a:spcBef>
                        <a:buNone/>
                      </a:pPr>
                      <a:r>
                        <a:rPr lang="ko" sz="1200" b="1"/>
                        <a:t>Perspective: Static</a:t>
                      </a:r>
                    </a:p>
                  </a:txBody>
                  <a:tcPr marL="101983" marR="101983" marT="91425" marB="91425"/>
                </a:tc>
              </a:tr>
              <a:tr h="229150">
                <a:tc>
                  <a:txBody>
                    <a:bodyPr/>
                    <a:lstStyle/>
                    <a:p>
                      <a:pPr lvl="0" rtl="0">
                        <a:spcBef>
                          <a:spcPts val="0"/>
                        </a:spcBef>
                        <a:buNone/>
                      </a:pPr>
                      <a:r>
                        <a:rPr lang="ko" sz="1200" b="1"/>
                        <a:t>Element</a:t>
                      </a:r>
                    </a:p>
                  </a:txBody>
                  <a:tcPr marL="101983" marR="101983" marT="91425" marB="91425"/>
                </a:tc>
                <a:tc>
                  <a:txBody>
                    <a:bodyPr/>
                    <a:lstStyle/>
                    <a:p>
                      <a:pPr lvl="0" algn="ctr" rtl="0">
                        <a:spcBef>
                          <a:spcPts val="0"/>
                        </a:spcBef>
                        <a:buNone/>
                      </a:pPr>
                      <a:r>
                        <a:rPr lang="ko" sz="1200" b="1"/>
                        <a:t>Responsibilities</a:t>
                      </a:r>
                    </a:p>
                  </a:txBody>
                  <a:tcPr marL="101983" marR="101983" marT="91425" marB="91425"/>
                </a:tc>
              </a:tr>
              <a:tr h="229150">
                <a:tc>
                  <a:txBody>
                    <a:bodyPr/>
                    <a:lstStyle/>
                    <a:p>
                      <a:pPr lvl="0" rtl="0">
                        <a:spcBef>
                          <a:spcPts val="0"/>
                        </a:spcBef>
                        <a:buNone/>
                      </a:pPr>
                      <a:r>
                        <a:rPr lang="ko" sz="1200"/>
                        <a:t>Service</a:t>
                      </a:r>
                    </a:p>
                  </a:txBody>
                  <a:tcPr marL="101983" marR="101983" marT="91425" marB="91425"/>
                </a:tc>
                <a:tc>
                  <a:txBody>
                    <a:bodyPr/>
                    <a:lstStyle/>
                    <a:p>
                      <a:pPr lvl="0" rtl="0">
                        <a:spcBef>
                          <a:spcPts val="0"/>
                        </a:spcBef>
                        <a:buNone/>
                      </a:pPr>
                      <a:r>
                        <a:rPr lang="ko" sz="1200">
                          <a:solidFill>
                            <a:schemeClr val="dk1"/>
                          </a:solidFill>
                        </a:rPr>
                        <a:t>Service is managing the core functionality of the running process.</a:t>
                      </a:r>
                    </a:p>
                  </a:txBody>
                  <a:tcPr marL="101983" marR="101983" marT="91425" marB="91425"/>
                </a:tc>
              </a:tr>
              <a:tr h="229150">
                <a:tc>
                  <a:txBody>
                    <a:bodyPr/>
                    <a:lstStyle/>
                    <a:p>
                      <a:pPr lvl="0" rtl="0">
                        <a:spcBef>
                          <a:spcPts val="0"/>
                        </a:spcBef>
                        <a:buNone/>
                      </a:pPr>
                      <a:r>
                        <a:rPr lang="ko" sz="1200"/>
                        <a:t>SensorManager</a:t>
                      </a:r>
                    </a:p>
                  </a:txBody>
                  <a:tcPr marL="101983" marR="101983" marT="91425" marB="91425"/>
                </a:tc>
                <a:tc>
                  <a:txBody>
                    <a:bodyPr/>
                    <a:lstStyle/>
                    <a:p>
                      <a:pPr lvl="0" rtl="0">
                        <a:spcBef>
                          <a:spcPts val="0"/>
                        </a:spcBef>
                        <a:buNone/>
                      </a:pPr>
                      <a:r>
                        <a:rPr lang="ko" sz="1300">
                          <a:solidFill>
                            <a:schemeClr val="dk1"/>
                          </a:solidFill>
                        </a:rPr>
                        <a:t>Responsible for Handling the connected Sensors into the Node</a:t>
                      </a:r>
                    </a:p>
                  </a:txBody>
                  <a:tcPr marL="101983" marR="101983" marT="91425" marB="91425"/>
                </a:tc>
              </a:tr>
              <a:tr h="229150">
                <a:tc>
                  <a:txBody>
                    <a:bodyPr/>
                    <a:lstStyle/>
                    <a:p>
                      <a:pPr lvl="0" rtl="0">
                        <a:spcBef>
                          <a:spcPts val="0"/>
                        </a:spcBef>
                        <a:buNone/>
                      </a:pPr>
                      <a:r>
                        <a:rPr lang="ko" sz="1200"/>
                        <a:t>ActuatorManager</a:t>
                      </a:r>
                    </a:p>
                  </a:txBody>
                  <a:tcPr marL="101983" marR="101983" marT="91425" marB="91425"/>
                </a:tc>
                <a:tc>
                  <a:txBody>
                    <a:bodyPr/>
                    <a:lstStyle/>
                    <a:p>
                      <a:pPr lvl="0" rtl="0">
                        <a:spcBef>
                          <a:spcPts val="0"/>
                        </a:spcBef>
                        <a:buNone/>
                      </a:pPr>
                      <a:r>
                        <a:rPr lang="ko" sz="1300">
                          <a:solidFill>
                            <a:schemeClr val="dk1"/>
                          </a:solidFill>
                        </a:rPr>
                        <a:t>Responsible for Handling the connected Actuators into the Node</a:t>
                      </a:r>
                    </a:p>
                  </a:txBody>
                  <a:tcPr marL="101983" marR="101983" marT="91425" marB="91425"/>
                </a:tc>
              </a:tr>
              <a:tr h="229150">
                <a:tc>
                  <a:txBody>
                    <a:bodyPr/>
                    <a:lstStyle/>
                    <a:p>
                      <a:pPr lvl="0" rtl="0">
                        <a:spcBef>
                          <a:spcPts val="0"/>
                        </a:spcBef>
                        <a:buNone/>
                      </a:pPr>
                      <a:r>
                        <a:rPr lang="ko" sz="1200"/>
                        <a:t>ServiceProvider</a:t>
                      </a:r>
                    </a:p>
                  </a:txBody>
                  <a:tcPr marL="101983" marR="101983" marT="91425" marB="91425"/>
                </a:tc>
                <a:tc>
                  <a:txBody>
                    <a:bodyPr/>
                    <a:lstStyle/>
                    <a:p>
                      <a:pPr lvl="0" rtl="0">
                        <a:spcBef>
                          <a:spcPts val="0"/>
                        </a:spcBef>
                        <a:buNone/>
                      </a:pPr>
                      <a:r>
                        <a:rPr lang="ko" sz="1300">
                          <a:solidFill>
                            <a:schemeClr val="dk1"/>
                          </a:solidFill>
                        </a:rPr>
                        <a:t>Responsible for providing servie such as data mining and actutor handling.</a:t>
                      </a:r>
                    </a:p>
                  </a:txBody>
                  <a:tcPr marL="101983" marR="101983" marT="91425" marB="91425"/>
                </a:tc>
              </a:tr>
              <a:tr h="229150">
                <a:tc>
                  <a:txBody>
                    <a:bodyPr/>
                    <a:lstStyle/>
                    <a:p>
                      <a:pPr lvl="0" rtl="0">
                        <a:spcBef>
                          <a:spcPts val="0"/>
                        </a:spcBef>
                        <a:buNone/>
                      </a:pPr>
                      <a:r>
                        <a:rPr lang="ko" sz="1200"/>
                        <a:t>MessageSendable</a:t>
                      </a:r>
                    </a:p>
                  </a:txBody>
                  <a:tcPr marL="101983" marR="101983" marT="91425" marB="91425"/>
                </a:tc>
                <a:tc>
                  <a:txBody>
                    <a:bodyPr/>
                    <a:lstStyle/>
                    <a:p>
                      <a:pPr lvl="0" rtl="0">
                        <a:spcBef>
                          <a:spcPts val="0"/>
                        </a:spcBef>
                        <a:buNone/>
                      </a:pPr>
                      <a:r>
                        <a:rPr lang="ko"/>
                        <a:t>Message를 server로 전달 할 수 있는 interface</a:t>
                      </a:r>
                    </a:p>
                  </a:txBody>
                  <a:tcPr marL="101983" marR="101983" marT="91425" marB="91425"/>
                </a:tc>
              </a:tr>
              <a:tr h="229150">
                <a:tc>
                  <a:txBody>
                    <a:bodyPr/>
                    <a:lstStyle/>
                    <a:p>
                      <a:pPr lvl="0" rtl="0">
                        <a:spcBef>
                          <a:spcPts val="0"/>
                        </a:spcBef>
                        <a:buNone/>
                      </a:pPr>
                      <a:r>
                        <a:rPr lang="ko" sz="1200"/>
                        <a:t>RuleChecker</a:t>
                      </a:r>
                    </a:p>
                  </a:txBody>
                  <a:tcPr marL="101983" marR="101983" marT="91425" marB="91425"/>
                </a:tc>
                <a:tc>
                  <a:txBody>
                    <a:bodyPr/>
                    <a:lstStyle/>
                    <a:p>
                      <a:pPr lvl="0" rtl="0">
                        <a:spcBef>
                          <a:spcPts val="0"/>
                        </a:spcBef>
                        <a:buNone/>
                      </a:pPr>
                      <a:r>
                        <a:rPr lang="ko"/>
                        <a:t>Service에 대한 rule을 check하는 루틴으로 dataAnalyzer를 통해서 정제된 data를 통해 원하는 rule이 만족될 경우 그에 대한 message를 생성 및 전달</a:t>
                      </a:r>
                    </a:p>
                  </a:txBody>
                  <a:tcPr marL="101983" marR="101983" marT="91425" marB="91425"/>
                </a:tc>
              </a:tr>
              <a:tr h="229150">
                <a:tc>
                  <a:txBody>
                    <a:bodyPr/>
                    <a:lstStyle/>
                    <a:p>
                      <a:pPr lvl="0" rtl="0">
                        <a:spcBef>
                          <a:spcPts val="0"/>
                        </a:spcBef>
                        <a:buNone/>
                      </a:pPr>
                      <a:r>
                        <a:rPr lang="ko" sz="1200"/>
                        <a:t>DataAnalyzer</a:t>
                      </a:r>
                    </a:p>
                  </a:txBody>
                  <a:tcPr marL="101983" marR="101983" marT="91425" marB="91425"/>
                </a:tc>
                <a:tc>
                  <a:txBody>
                    <a:bodyPr/>
                    <a:lstStyle/>
                    <a:p>
                      <a:pPr lvl="0" rtl="0">
                        <a:spcBef>
                          <a:spcPts val="0"/>
                        </a:spcBef>
                        <a:buNone/>
                      </a:pPr>
                      <a:r>
                        <a:rPr lang="ko"/>
                        <a:t>Log나 command에 대해서 받아서 </a:t>
                      </a:r>
                    </a:p>
                  </a:txBody>
                  <a:tcPr marL="101983" marR="101983" marT="91425" marB="91425"/>
                </a:tc>
              </a:tr>
            </a:tbl>
          </a:graphicData>
        </a:graphic>
      </p:graphicFrame>
    </p:spTree>
    <p:extLst>
      <p:ext uri="{BB962C8B-B14F-4D97-AF65-F5344CB8AC3E}">
        <p14:creationId xmlns:p14="http://schemas.microsoft.com/office/powerpoint/2010/main" val="3318689353"/>
      </p:ext>
    </p:extLst>
  </p:cSld>
  <p:clrMapOvr>
    <a:masterClrMapping/>
  </p:clrMapOvr>
  <p:transition spd="slow">
    <p:cut/>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Shape 371"/>
          <p:cNvSpPr txBox="1">
            <a:spLocks noGrp="1"/>
          </p:cNvSpPr>
          <p:nvPr>
            <p:ph type="title"/>
          </p:nvPr>
        </p:nvSpPr>
        <p:spPr>
          <a:xfrm>
            <a:off x="104038" y="57400"/>
            <a:ext cx="10849261" cy="472800"/>
          </a:xfrm>
          <a:prstGeom prst="rect">
            <a:avLst/>
          </a:prstGeom>
        </p:spPr>
        <p:txBody>
          <a:bodyPr lIns="91425" tIns="91425" rIns="91425" bIns="91425" anchor="ctr" anchorCtr="0">
            <a:noAutofit/>
          </a:bodyPr>
          <a:lstStyle/>
          <a:p>
            <a:pPr lvl="0" rtl="0">
              <a:spcBef>
                <a:spcPts val="0"/>
              </a:spcBef>
              <a:buNone/>
            </a:pPr>
            <a:r>
              <a:rPr lang="ko" sz="1800" b="1">
                <a:solidFill>
                  <a:schemeClr val="dk1"/>
                </a:solidFill>
              </a:rPr>
              <a:t>Detail Design - Node</a:t>
            </a:r>
          </a:p>
        </p:txBody>
      </p:sp>
      <p:pic>
        <p:nvPicPr>
          <p:cNvPr id="372" name="Shape 372"/>
          <p:cNvPicPr preferRelativeResize="0"/>
          <p:nvPr/>
        </p:nvPicPr>
        <p:blipFill>
          <a:blip r:embed="rId3">
            <a:alphaModFix/>
          </a:blip>
          <a:stretch>
            <a:fillRect/>
          </a:stretch>
        </p:blipFill>
        <p:spPr>
          <a:xfrm>
            <a:off x="1137191" y="641799"/>
            <a:ext cx="5282803" cy="2819400"/>
          </a:xfrm>
          <a:prstGeom prst="rect">
            <a:avLst/>
          </a:prstGeom>
          <a:noFill/>
          <a:ln>
            <a:noFill/>
          </a:ln>
        </p:spPr>
      </p:pic>
      <p:grpSp>
        <p:nvGrpSpPr>
          <p:cNvPr id="373" name="Shape 373"/>
          <p:cNvGrpSpPr/>
          <p:nvPr/>
        </p:nvGrpSpPr>
        <p:grpSpPr>
          <a:xfrm>
            <a:off x="6634035" y="909550"/>
            <a:ext cx="3531399" cy="2283900"/>
            <a:chOff x="10793500" y="2361975"/>
            <a:chExt cx="2922537" cy="2283900"/>
          </a:xfrm>
        </p:grpSpPr>
        <p:sp>
          <p:nvSpPr>
            <p:cNvPr id="374" name="Shape 374"/>
            <p:cNvSpPr/>
            <p:nvPr/>
          </p:nvSpPr>
          <p:spPr>
            <a:xfrm>
              <a:off x="10793500" y="2361975"/>
              <a:ext cx="2410199" cy="2283900"/>
            </a:xfrm>
            <a:prstGeom prst="rect">
              <a:avLst/>
            </a:prstGeom>
            <a:solidFill>
              <a:srgbClr val="FFFFF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pic>
          <p:nvPicPr>
            <p:cNvPr id="375" name="Shape 375"/>
            <p:cNvPicPr preferRelativeResize="0"/>
            <p:nvPr/>
          </p:nvPicPr>
          <p:blipFill>
            <a:blip r:embed="rId4">
              <a:alphaModFix/>
            </a:blip>
            <a:stretch>
              <a:fillRect/>
            </a:stretch>
          </p:blipFill>
          <p:spPr>
            <a:xfrm>
              <a:off x="10862950" y="2754576"/>
              <a:ext cx="948000" cy="1819548"/>
            </a:xfrm>
            <a:prstGeom prst="rect">
              <a:avLst/>
            </a:prstGeom>
            <a:noFill/>
            <a:ln>
              <a:noFill/>
            </a:ln>
          </p:spPr>
        </p:pic>
        <p:sp>
          <p:nvSpPr>
            <p:cNvPr id="376" name="Shape 376"/>
            <p:cNvSpPr txBox="1"/>
            <p:nvPr/>
          </p:nvSpPr>
          <p:spPr>
            <a:xfrm>
              <a:off x="10862950" y="3216500"/>
              <a:ext cx="276899" cy="183299"/>
            </a:xfrm>
            <a:prstGeom prst="rect">
              <a:avLst/>
            </a:prstGeom>
            <a:noFill/>
            <a:ln>
              <a:noFill/>
            </a:ln>
          </p:spPr>
          <p:txBody>
            <a:bodyPr lIns="91425" tIns="91425" rIns="91425" bIns="91425" anchor="t" anchorCtr="0">
              <a:noAutofit/>
            </a:bodyPr>
            <a:lstStyle/>
            <a:p>
              <a:pPr lvl="0" rtl="0">
                <a:lnSpc>
                  <a:spcPct val="100000"/>
                </a:lnSpc>
                <a:spcBef>
                  <a:spcPts val="0"/>
                </a:spcBef>
                <a:buNone/>
              </a:pPr>
              <a:r>
                <a:rPr lang="ko" sz="1000"/>
                <a:t>A</a:t>
              </a:r>
            </a:p>
          </p:txBody>
        </p:sp>
        <p:sp>
          <p:nvSpPr>
            <p:cNvPr id="377" name="Shape 377"/>
            <p:cNvSpPr txBox="1"/>
            <p:nvPr/>
          </p:nvSpPr>
          <p:spPr>
            <a:xfrm>
              <a:off x="11384000" y="3216500"/>
              <a:ext cx="276899" cy="183299"/>
            </a:xfrm>
            <a:prstGeom prst="rect">
              <a:avLst/>
            </a:prstGeom>
            <a:noFill/>
            <a:ln>
              <a:noFill/>
            </a:ln>
          </p:spPr>
          <p:txBody>
            <a:bodyPr lIns="91425" tIns="91425" rIns="91425" bIns="91425" anchor="t" anchorCtr="0">
              <a:noAutofit/>
            </a:bodyPr>
            <a:lstStyle/>
            <a:p>
              <a:pPr lvl="0" rtl="0">
                <a:lnSpc>
                  <a:spcPct val="100000"/>
                </a:lnSpc>
                <a:spcBef>
                  <a:spcPts val="0"/>
                </a:spcBef>
                <a:buNone/>
              </a:pPr>
              <a:r>
                <a:rPr lang="ko" sz="1000"/>
                <a:t>B</a:t>
              </a:r>
            </a:p>
          </p:txBody>
        </p:sp>
        <p:sp>
          <p:nvSpPr>
            <p:cNvPr id="378" name="Shape 378"/>
            <p:cNvSpPr txBox="1"/>
            <p:nvPr/>
          </p:nvSpPr>
          <p:spPr>
            <a:xfrm>
              <a:off x="11384000" y="3455175"/>
              <a:ext cx="276899" cy="183299"/>
            </a:xfrm>
            <a:prstGeom prst="rect">
              <a:avLst/>
            </a:prstGeom>
            <a:noFill/>
            <a:ln>
              <a:noFill/>
            </a:ln>
          </p:spPr>
          <p:txBody>
            <a:bodyPr lIns="91425" tIns="91425" rIns="91425" bIns="91425" anchor="t" anchorCtr="0">
              <a:noAutofit/>
            </a:bodyPr>
            <a:lstStyle/>
            <a:p>
              <a:pPr lvl="0" rtl="0">
                <a:lnSpc>
                  <a:spcPct val="100000"/>
                </a:lnSpc>
                <a:spcBef>
                  <a:spcPts val="0"/>
                </a:spcBef>
                <a:buNone/>
              </a:pPr>
              <a:r>
                <a:rPr lang="ko" sz="1000"/>
                <a:t>B</a:t>
              </a:r>
            </a:p>
          </p:txBody>
        </p:sp>
        <p:sp>
          <p:nvSpPr>
            <p:cNvPr id="379" name="Shape 379"/>
            <p:cNvSpPr txBox="1"/>
            <p:nvPr/>
          </p:nvSpPr>
          <p:spPr>
            <a:xfrm>
              <a:off x="10862950" y="3455175"/>
              <a:ext cx="276899" cy="183299"/>
            </a:xfrm>
            <a:prstGeom prst="rect">
              <a:avLst/>
            </a:prstGeom>
            <a:noFill/>
            <a:ln>
              <a:noFill/>
            </a:ln>
          </p:spPr>
          <p:txBody>
            <a:bodyPr lIns="91425" tIns="91425" rIns="91425" bIns="91425" anchor="t" anchorCtr="0">
              <a:noAutofit/>
            </a:bodyPr>
            <a:lstStyle/>
            <a:p>
              <a:pPr lvl="0" rtl="0">
                <a:lnSpc>
                  <a:spcPct val="100000"/>
                </a:lnSpc>
                <a:spcBef>
                  <a:spcPts val="0"/>
                </a:spcBef>
                <a:buNone/>
              </a:pPr>
              <a:r>
                <a:rPr lang="ko" sz="1000"/>
                <a:t>A</a:t>
              </a:r>
            </a:p>
          </p:txBody>
        </p:sp>
        <p:sp>
          <p:nvSpPr>
            <p:cNvPr id="380" name="Shape 380"/>
            <p:cNvSpPr txBox="1"/>
            <p:nvPr/>
          </p:nvSpPr>
          <p:spPr>
            <a:xfrm>
              <a:off x="11384000" y="3693850"/>
              <a:ext cx="276899" cy="183299"/>
            </a:xfrm>
            <a:prstGeom prst="rect">
              <a:avLst/>
            </a:prstGeom>
            <a:noFill/>
            <a:ln>
              <a:noFill/>
            </a:ln>
          </p:spPr>
          <p:txBody>
            <a:bodyPr lIns="91425" tIns="91425" rIns="91425" bIns="91425" anchor="t" anchorCtr="0">
              <a:noAutofit/>
            </a:bodyPr>
            <a:lstStyle/>
            <a:p>
              <a:pPr lvl="0" rtl="0">
                <a:lnSpc>
                  <a:spcPct val="100000"/>
                </a:lnSpc>
                <a:spcBef>
                  <a:spcPts val="0"/>
                </a:spcBef>
                <a:buNone/>
              </a:pPr>
              <a:r>
                <a:rPr lang="ko" sz="1000"/>
                <a:t>B</a:t>
              </a:r>
            </a:p>
          </p:txBody>
        </p:sp>
        <p:sp>
          <p:nvSpPr>
            <p:cNvPr id="381" name="Shape 381"/>
            <p:cNvSpPr txBox="1"/>
            <p:nvPr/>
          </p:nvSpPr>
          <p:spPr>
            <a:xfrm>
              <a:off x="10862950" y="3693850"/>
              <a:ext cx="276899" cy="183299"/>
            </a:xfrm>
            <a:prstGeom prst="rect">
              <a:avLst/>
            </a:prstGeom>
            <a:noFill/>
            <a:ln>
              <a:noFill/>
            </a:ln>
          </p:spPr>
          <p:txBody>
            <a:bodyPr lIns="91425" tIns="91425" rIns="91425" bIns="91425" anchor="t" anchorCtr="0">
              <a:noAutofit/>
            </a:bodyPr>
            <a:lstStyle/>
            <a:p>
              <a:pPr lvl="0" rtl="0">
                <a:lnSpc>
                  <a:spcPct val="100000"/>
                </a:lnSpc>
                <a:spcBef>
                  <a:spcPts val="0"/>
                </a:spcBef>
                <a:buNone/>
              </a:pPr>
              <a:r>
                <a:rPr lang="ko" sz="1000"/>
                <a:t>A</a:t>
              </a:r>
            </a:p>
          </p:txBody>
        </p:sp>
        <p:sp>
          <p:nvSpPr>
            <p:cNvPr id="382" name="Shape 382"/>
            <p:cNvSpPr txBox="1"/>
            <p:nvPr/>
          </p:nvSpPr>
          <p:spPr>
            <a:xfrm>
              <a:off x="11384000" y="3923792"/>
              <a:ext cx="276899" cy="183299"/>
            </a:xfrm>
            <a:prstGeom prst="rect">
              <a:avLst/>
            </a:prstGeom>
            <a:noFill/>
            <a:ln>
              <a:noFill/>
            </a:ln>
          </p:spPr>
          <p:txBody>
            <a:bodyPr lIns="91425" tIns="91425" rIns="91425" bIns="91425" anchor="t" anchorCtr="0">
              <a:noAutofit/>
            </a:bodyPr>
            <a:lstStyle/>
            <a:p>
              <a:pPr lvl="0" rtl="0">
                <a:lnSpc>
                  <a:spcPct val="100000"/>
                </a:lnSpc>
                <a:spcBef>
                  <a:spcPts val="0"/>
                </a:spcBef>
                <a:buNone/>
              </a:pPr>
              <a:r>
                <a:rPr lang="ko" sz="1000"/>
                <a:t>B</a:t>
              </a:r>
            </a:p>
          </p:txBody>
        </p:sp>
        <p:sp>
          <p:nvSpPr>
            <p:cNvPr id="383" name="Shape 383"/>
            <p:cNvSpPr txBox="1"/>
            <p:nvPr/>
          </p:nvSpPr>
          <p:spPr>
            <a:xfrm>
              <a:off x="10862950" y="3923792"/>
              <a:ext cx="276899" cy="183299"/>
            </a:xfrm>
            <a:prstGeom prst="rect">
              <a:avLst/>
            </a:prstGeom>
            <a:noFill/>
            <a:ln>
              <a:noFill/>
            </a:ln>
          </p:spPr>
          <p:txBody>
            <a:bodyPr lIns="91425" tIns="91425" rIns="91425" bIns="91425" anchor="t" anchorCtr="0">
              <a:noAutofit/>
            </a:bodyPr>
            <a:lstStyle/>
            <a:p>
              <a:pPr lvl="0" rtl="0">
                <a:lnSpc>
                  <a:spcPct val="100000"/>
                </a:lnSpc>
                <a:spcBef>
                  <a:spcPts val="0"/>
                </a:spcBef>
                <a:buNone/>
              </a:pPr>
              <a:r>
                <a:rPr lang="ko" sz="1000"/>
                <a:t>A</a:t>
              </a:r>
            </a:p>
          </p:txBody>
        </p:sp>
        <p:sp>
          <p:nvSpPr>
            <p:cNvPr id="384" name="Shape 384"/>
            <p:cNvSpPr txBox="1"/>
            <p:nvPr/>
          </p:nvSpPr>
          <p:spPr>
            <a:xfrm>
              <a:off x="11808937" y="2829350"/>
              <a:ext cx="1907099" cy="781199"/>
            </a:xfrm>
            <a:prstGeom prst="rect">
              <a:avLst/>
            </a:prstGeom>
            <a:noFill/>
            <a:ln>
              <a:noFill/>
            </a:ln>
          </p:spPr>
          <p:txBody>
            <a:bodyPr lIns="91425" tIns="91425" rIns="91425" bIns="91425" anchor="t" anchorCtr="0">
              <a:noAutofit/>
            </a:bodyPr>
            <a:lstStyle/>
            <a:p>
              <a:pPr lvl="0" rtl="0">
                <a:spcBef>
                  <a:spcPts val="0"/>
                </a:spcBef>
                <a:buNone/>
              </a:pPr>
              <a:endParaRPr sz="1200" b="1"/>
            </a:p>
          </p:txBody>
        </p:sp>
        <p:sp>
          <p:nvSpPr>
            <p:cNvPr id="385" name="Shape 385"/>
            <p:cNvSpPr txBox="1"/>
            <p:nvPr/>
          </p:nvSpPr>
          <p:spPr>
            <a:xfrm>
              <a:off x="11624429" y="2689650"/>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Interface</a:t>
              </a:r>
            </a:p>
          </p:txBody>
        </p:sp>
        <p:sp>
          <p:nvSpPr>
            <p:cNvPr id="386" name="Shape 386"/>
            <p:cNvSpPr txBox="1"/>
            <p:nvPr/>
          </p:nvSpPr>
          <p:spPr>
            <a:xfrm>
              <a:off x="11624429" y="3188848"/>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Composition</a:t>
              </a:r>
            </a:p>
          </p:txBody>
        </p:sp>
        <p:sp>
          <p:nvSpPr>
            <p:cNvPr id="387" name="Shape 387"/>
            <p:cNvSpPr txBox="1"/>
            <p:nvPr/>
          </p:nvSpPr>
          <p:spPr>
            <a:xfrm>
              <a:off x="11624429" y="3407098"/>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Aggregation</a:t>
              </a:r>
            </a:p>
          </p:txBody>
        </p:sp>
        <p:sp>
          <p:nvSpPr>
            <p:cNvPr id="388" name="Shape 388"/>
            <p:cNvSpPr txBox="1"/>
            <p:nvPr/>
          </p:nvSpPr>
          <p:spPr>
            <a:xfrm>
              <a:off x="11624429" y="2925330"/>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Class</a:t>
              </a:r>
            </a:p>
          </p:txBody>
        </p:sp>
        <p:sp>
          <p:nvSpPr>
            <p:cNvPr id="389" name="Shape 389"/>
            <p:cNvSpPr txBox="1"/>
            <p:nvPr/>
          </p:nvSpPr>
          <p:spPr>
            <a:xfrm>
              <a:off x="11624429" y="3647123"/>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Use</a:t>
              </a:r>
            </a:p>
          </p:txBody>
        </p:sp>
        <p:sp>
          <p:nvSpPr>
            <p:cNvPr id="390" name="Shape 390"/>
            <p:cNvSpPr txBox="1"/>
            <p:nvPr/>
          </p:nvSpPr>
          <p:spPr>
            <a:xfrm>
              <a:off x="11624429" y="3888873"/>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Realize</a:t>
              </a:r>
            </a:p>
          </p:txBody>
        </p:sp>
        <p:sp>
          <p:nvSpPr>
            <p:cNvPr id="391" name="Shape 391"/>
            <p:cNvSpPr txBox="1"/>
            <p:nvPr/>
          </p:nvSpPr>
          <p:spPr>
            <a:xfrm>
              <a:off x="11624429" y="4220549"/>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Package</a:t>
              </a:r>
            </a:p>
          </p:txBody>
        </p:sp>
        <p:sp>
          <p:nvSpPr>
            <p:cNvPr id="392" name="Shape 392"/>
            <p:cNvSpPr txBox="1"/>
            <p:nvPr/>
          </p:nvSpPr>
          <p:spPr>
            <a:xfrm>
              <a:off x="10793500" y="2361975"/>
              <a:ext cx="2410199" cy="430800"/>
            </a:xfrm>
            <a:prstGeom prst="rect">
              <a:avLst/>
            </a:prstGeom>
            <a:noFill/>
            <a:ln>
              <a:noFill/>
            </a:ln>
          </p:spPr>
          <p:txBody>
            <a:bodyPr lIns="91425" tIns="91425" rIns="91425" bIns="91425" anchor="t" anchorCtr="0">
              <a:noAutofit/>
            </a:bodyPr>
            <a:lstStyle/>
            <a:p>
              <a:pPr lvl="0" algn="ctr" rtl="0">
                <a:spcBef>
                  <a:spcPts val="0"/>
                </a:spcBef>
                <a:buNone/>
              </a:pPr>
              <a:r>
                <a:rPr lang="ko" b="1"/>
                <a:t>Legend</a:t>
              </a:r>
            </a:p>
          </p:txBody>
        </p:sp>
      </p:grpSp>
    </p:spTree>
    <p:extLst>
      <p:ext uri="{BB962C8B-B14F-4D97-AF65-F5344CB8AC3E}">
        <p14:creationId xmlns:p14="http://schemas.microsoft.com/office/powerpoint/2010/main" val="243347588"/>
      </p:ext>
    </p:extLst>
  </p:cSld>
  <p:clrMapOvr>
    <a:masterClrMapping/>
  </p:clrMapOvr>
  <p:transition spd="slow">
    <p:cut/>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sp>
        <p:nvSpPr>
          <p:cNvPr id="397" name="Shape 397"/>
          <p:cNvSpPr txBox="1">
            <a:spLocks noGrp="1"/>
          </p:cNvSpPr>
          <p:nvPr>
            <p:ph type="title"/>
          </p:nvPr>
        </p:nvSpPr>
        <p:spPr>
          <a:xfrm>
            <a:off x="104038" y="57400"/>
            <a:ext cx="10849261" cy="472800"/>
          </a:xfrm>
          <a:prstGeom prst="rect">
            <a:avLst/>
          </a:prstGeom>
        </p:spPr>
        <p:txBody>
          <a:bodyPr lIns="91425" tIns="91425" rIns="91425" bIns="91425" anchor="ctr" anchorCtr="0">
            <a:noAutofit/>
          </a:bodyPr>
          <a:lstStyle/>
          <a:p>
            <a:pPr lvl="0" rtl="0">
              <a:spcBef>
                <a:spcPts val="0"/>
              </a:spcBef>
              <a:buNone/>
            </a:pPr>
            <a:r>
              <a:rPr lang="ko" sz="1800" b="1">
                <a:solidFill>
                  <a:schemeClr val="dk1"/>
                </a:solidFill>
              </a:rPr>
              <a:t>Detail Design - Node(Responsibility Catalog)</a:t>
            </a:r>
          </a:p>
        </p:txBody>
      </p:sp>
      <p:sp>
        <p:nvSpPr>
          <p:cNvPr id="398" name="Shape 398"/>
          <p:cNvSpPr txBox="1"/>
          <p:nvPr/>
        </p:nvSpPr>
        <p:spPr>
          <a:xfrm>
            <a:off x="350055" y="658297"/>
            <a:ext cx="10481686" cy="300000"/>
          </a:xfrm>
          <a:prstGeom prst="rect">
            <a:avLst/>
          </a:prstGeom>
          <a:noFill/>
          <a:ln>
            <a:noFill/>
          </a:ln>
        </p:spPr>
        <p:txBody>
          <a:bodyPr lIns="91425" tIns="91425" rIns="91425" bIns="91425" anchor="t" anchorCtr="0">
            <a:noAutofit/>
          </a:bodyPr>
          <a:lstStyle/>
          <a:p>
            <a:pPr lvl="0" rtl="0">
              <a:spcBef>
                <a:spcPts val="0"/>
              </a:spcBef>
              <a:buNone/>
            </a:pPr>
            <a:r>
              <a:rPr lang="ko" b="1">
                <a:solidFill>
                  <a:schemeClr val="dk1"/>
                </a:solidFill>
              </a:rPr>
              <a:t>Table D4. Element Responsibility Catalog for detail design</a:t>
            </a:r>
          </a:p>
        </p:txBody>
      </p:sp>
      <p:graphicFrame>
        <p:nvGraphicFramePr>
          <p:cNvPr id="399" name="Shape 399"/>
          <p:cNvGraphicFramePr/>
          <p:nvPr/>
        </p:nvGraphicFramePr>
        <p:xfrm>
          <a:off x="371200" y="958300"/>
          <a:ext cx="10383692" cy="3291600"/>
        </p:xfrm>
        <a:graphic>
          <a:graphicData uri="http://schemas.openxmlformats.org/drawingml/2006/table">
            <a:tbl>
              <a:tblPr>
                <a:noFill/>
              </a:tblPr>
              <a:tblGrid>
                <a:gridCol w="2565503"/>
                <a:gridCol w="7818189"/>
              </a:tblGrid>
              <a:tr h="365725">
                <a:tc>
                  <a:txBody>
                    <a:bodyPr/>
                    <a:lstStyle/>
                    <a:p>
                      <a:pPr lvl="0" algn="ctr" rtl="0">
                        <a:spcBef>
                          <a:spcPts val="0"/>
                        </a:spcBef>
                        <a:buNone/>
                      </a:pPr>
                      <a:r>
                        <a:rPr lang="ko" sz="1200" b="1">
                          <a:solidFill>
                            <a:schemeClr val="dk1"/>
                          </a:solidFill>
                        </a:rPr>
                        <a:t>Associated Drawings:</a:t>
                      </a:r>
                    </a:p>
                    <a:p>
                      <a:pPr lvl="0" algn="ctr" rtl="0">
                        <a:spcBef>
                          <a:spcPts val="0"/>
                        </a:spcBef>
                        <a:buNone/>
                      </a:pPr>
                      <a:r>
                        <a:rPr lang="ko" sz="1200" b="1">
                          <a:solidFill>
                            <a:schemeClr val="dk1"/>
                          </a:solidFill>
                        </a:rPr>
                        <a:t>Figure 3</a:t>
                      </a:r>
                    </a:p>
                  </a:txBody>
                  <a:tcPr marL="101983" marR="101983" marT="91425" marB="91425"/>
                </a:tc>
                <a:tc>
                  <a:txBody>
                    <a:bodyPr/>
                    <a:lstStyle/>
                    <a:p>
                      <a:pPr lvl="0" algn="ctr" rtl="0">
                        <a:spcBef>
                          <a:spcPts val="0"/>
                        </a:spcBef>
                        <a:buNone/>
                      </a:pPr>
                      <a:r>
                        <a:rPr lang="ko" sz="1200" b="1"/>
                        <a:t>Perspective: Static</a:t>
                      </a:r>
                    </a:p>
                  </a:txBody>
                  <a:tcPr marL="101983" marR="101983" marT="91425" marB="91425"/>
                </a:tc>
              </a:tr>
              <a:tr h="229150">
                <a:tc>
                  <a:txBody>
                    <a:bodyPr/>
                    <a:lstStyle/>
                    <a:p>
                      <a:pPr lvl="0" rtl="0">
                        <a:spcBef>
                          <a:spcPts val="0"/>
                        </a:spcBef>
                        <a:buNone/>
                      </a:pPr>
                      <a:r>
                        <a:rPr lang="ko" sz="1200" b="1"/>
                        <a:t>Element</a:t>
                      </a:r>
                    </a:p>
                  </a:txBody>
                  <a:tcPr marL="101983" marR="101983" marT="91425" marB="91425"/>
                </a:tc>
                <a:tc>
                  <a:txBody>
                    <a:bodyPr/>
                    <a:lstStyle/>
                    <a:p>
                      <a:pPr lvl="0" algn="ctr" rtl="0">
                        <a:spcBef>
                          <a:spcPts val="0"/>
                        </a:spcBef>
                        <a:buNone/>
                      </a:pPr>
                      <a:r>
                        <a:rPr lang="ko" sz="1200" b="1"/>
                        <a:t>Responsibilities</a:t>
                      </a:r>
                    </a:p>
                  </a:txBody>
                  <a:tcPr marL="101983" marR="101983" marT="91425" marB="91425"/>
                </a:tc>
              </a:tr>
              <a:tr h="229150">
                <a:tc>
                  <a:txBody>
                    <a:bodyPr/>
                    <a:lstStyle/>
                    <a:p>
                      <a:pPr lvl="0" rtl="0">
                        <a:spcBef>
                          <a:spcPts val="0"/>
                        </a:spcBef>
                        <a:buNone/>
                      </a:pPr>
                      <a:r>
                        <a:rPr lang="ko" sz="1200"/>
                        <a:t>Service</a:t>
                      </a:r>
                    </a:p>
                  </a:txBody>
                  <a:tcPr marL="101983" marR="101983" marT="91425" marB="91425"/>
                </a:tc>
                <a:tc>
                  <a:txBody>
                    <a:bodyPr/>
                    <a:lstStyle/>
                    <a:p>
                      <a:pPr lvl="0" rtl="0">
                        <a:spcBef>
                          <a:spcPts val="0"/>
                        </a:spcBef>
                        <a:buNone/>
                      </a:pPr>
                      <a:r>
                        <a:rPr lang="ko" sz="1200">
                          <a:solidFill>
                            <a:schemeClr val="dk1"/>
                          </a:solidFill>
                        </a:rPr>
                        <a:t>Service is managing the core functionality of the running process.</a:t>
                      </a:r>
                    </a:p>
                  </a:txBody>
                  <a:tcPr marL="101983" marR="101983" marT="91425" marB="91425"/>
                </a:tc>
              </a:tr>
              <a:tr h="229150">
                <a:tc>
                  <a:txBody>
                    <a:bodyPr/>
                    <a:lstStyle/>
                    <a:p>
                      <a:pPr lvl="0" rtl="0">
                        <a:spcBef>
                          <a:spcPts val="0"/>
                        </a:spcBef>
                        <a:buNone/>
                      </a:pPr>
                      <a:r>
                        <a:rPr lang="ko" sz="1200"/>
                        <a:t>View</a:t>
                      </a:r>
                    </a:p>
                  </a:txBody>
                  <a:tcPr marL="101983" marR="101983" marT="91425" marB="91425"/>
                </a:tc>
                <a:tc>
                  <a:txBody>
                    <a:bodyPr/>
                    <a:lstStyle/>
                    <a:p>
                      <a:pPr lvl="0" rtl="0">
                        <a:spcBef>
                          <a:spcPts val="0"/>
                        </a:spcBef>
                        <a:buNone/>
                      </a:pPr>
                      <a:r>
                        <a:rPr lang="ko" sz="1200">
                          <a:solidFill>
                            <a:schemeClr val="dk1"/>
                          </a:solidFill>
                        </a:rPr>
                        <a:t>Responsible for User Input &amp; data presentation (Specially for UI scenerio)</a:t>
                      </a:r>
                    </a:p>
                  </a:txBody>
                  <a:tcPr marL="101983" marR="101983" marT="91425" marB="91425"/>
                </a:tc>
              </a:tr>
              <a:tr h="229150">
                <a:tc>
                  <a:txBody>
                    <a:bodyPr/>
                    <a:lstStyle/>
                    <a:p>
                      <a:pPr lvl="0" rtl="0">
                        <a:spcBef>
                          <a:spcPts val="0"/>
                        </a:spcBef>
                        <a:buNone/>
                      </a:pPr>
                      <a:r>
                        <a:rPr lang="ko" sz="1200"/>
                        <a:t>LoginView</a:t>
                      </a:r>
                    </a:p>
                  </a:txBody>
                  <a:tcPr marL="101983" marR="101983" marT="91425" marB="91425"/>
                </a:tc>
                <a:tc>
                  <a:txBody>
                    <a:bodyPr/>
                    <a:lstStyle/>
                    <a:p>
                      <a:pPr lvl="0" rtl="0">
                        <a:spcBef>
                          <a:spcPts val="0"/>
                        </a:spcBef>
                        <a:buNone/>
                      </a:pPr>
                      <a:r>
                        <a:rPr lang="ko" sz="1200"/>
                        <a:t>Responsible for User login (UI)</a:t>
                      </a:r>
                    </a:p>
                  </a:txBody>
                  <a:tcPr marL="101983" marR="101983" marT="91425" marB="91425"/>
                </a:tc>
              </a:tr>
              <a:tr h="229150">
                <a:tc>
                  <a:txBody>
                    <a:bodyPr/>
                    <a:lstStyle/>
                    <a:p>
                      <a:pPr lvl="0" rtl="0">
                        <a:spcBef>
                          <a:spcPts val="0"/>
                        </a:spcBef>
                        <a:buNone/>
                      </a:pPr>
                      <a:r>
                        <a:rPr lang="ko" sz="1200"/>
                        <a:t>ConfigView</a:t>
                      </a:r>
                    </a:p>
                  </a:txBody>
                  <a:tcPr marL="101983" marR="101983" marT="91425" marB="91425"/>
                </a:tc>
                <a:tc>
                  <a:txBody>
                    <a:bodyPr/>
                    <a:lstStyle/>
                    <a:p>
                      <a:pPr lvl="0" rtl="0">
                        <a:spcBef>
                          <a:spcPts val="0"/>
                        </a:spcBef>
                        <a:buNone/>
                      </a:pPr>
                      <a:r>
                        <a:rPr lang="ko" sz="1200"/>
                        <a:t>Responsilbe for Node &amp; Server Remote Configuration (Like, Log Store Duration, Lighs Auto switch-off duration etc)</a:t>
                      </a:r>
                    </a:p>
                  </a:txBody>
                  <a:tcPr marL="101983" marR="101983" marT="91425" marB="91425"/>
                </a:tc>
              </a:tr>
              <a:tr h="229150">
                <a:tc>
                  <a:txBody>
                    <a:bodyPr/>
                    <a:lstStyle/>
                    <a:p>
                      <a:pPr lvl="0" rtl="0">
                        <a:spcBef>
                          <a:spcPts val="0"/>
                        </a:spcBef>
                        <a:buNone/>
                      </a:pPr>
                      <a:r>
                        <a:rPr lang="ko" sz="1200"/>
                        <a:t>NodeControlView</a:t>
                      </a:r>
                    </a:p>
                  </a:txBody>
                  <a:tcPr marL="101983" marR="101983" marT="91425" marB="91425"/>
                </a:tc>
                <a:tc>
                  <a:txBody>
                    <a:bodyPr/>
                    <a:lstStyle/>
                    <a:p>
                      <a:pPr lvl="0" rtl="0">
                        <a:spcBef>
                          <a:spcPts val="0"/>
                        </a:spcBef>
                        <a:buNone/>
                      </a:pPr>
                      <a:r>
                        <a:rPr lang="ko" sz="1200"/>
                        <a:t>Responsible for Remote Node Control Operation (UI)</a:t>
                      </a:r>
                    </a:p>
                  </a:txBody>
                  <a:tcPr marL="101983" marR="101983" marT="91425" marB="91425"/>
                </a:tc>
              </a:tr>
              <a:tr h="229150">
                <a:tc>
                  <a:txBody>
                    <a:bodyPr/>
                    <a:lstStyle/>
                    <a:p>
                      <a:pPr lvl="0" rtl="0">
                        <a:spcBef>
                          <a:spcPts val="0"/>
                        </a:spcBef>
                        <a:buNone/>
                      </a:pPr>
                      <a:r>
                        <a:rPr lang="ko" sz="1200"/>
                        <a:t>RegisterNodeView</a:t>
                      </a:r>
                    </a:p>
                  </a:txBody>
                  <a:tcPr marL="101983" marR="101983" marT="91425" marB="91425"/>
                </a:tc>
                <a:tc>
                  <a:txBody>
                    <a:bodyPr/>
                    <a:lstStyle/>
                    <a:p>
                      <a:pPr lvl="0" rtl="0">
                        <a:spcBef>
                          <a:spcPts val="0"/>
                        </a:spcBef>
                        <a:buNone/>
                      </a:pPr>
                      <a:r>
                        <a:rPr lang="ko" sz="1200"/>
                        <a:t>Resposible for New Node Registration &amp; Existing Node UnRegistration (UI)</a:t>
                      </a:r>
                    </a:p>
                  </a:txBody>
                  <a:tcPr marL="101983" marR="101983" marT="91425" marB="91425"/>
                </a:tc>
              </a:tr>
            </a:tbl>
          </a:graphicData>
        </a:graphic>
      </p:graphicFrame>
    </p:spTree>
    <p:extLst>
      <p:ext uri="{BB962C8B-B14F-4D97-AF65-F5344CB8AC3E}">
        <p14:creationId xmlns:p14="http://schemas.microsoft.com/office/powerpoint/2010/main" val="1786480441"/>
      </p:ext>
    </p:extLst>
  </p:cSld>
  <p:clrMapOvr>
    <a:masterClrMapping/>
  </p:clrMapOvr>
  <p:transition spd="slow">
    <p:cut/>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en-US" altLang="ko-KR" dirty="0" smtClean="0"/>
              <a:t>Node registration</a:t>
            </a:r>
            <a:endParaRPr lang="ko-KR" altLang="en-US" dirty="0"/>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36</a:t>
            </a:fld>
            <a:r>
              <a:rPr lang="en-US" altLang="ko-KR" smtClean="0"/>
              <a:t>/50</a:t>
            </a:r>
            <a:endParaRPr lang="ko-KR" altLang="en-US" dirty="0"/>
          </a:p>
        </p:txBody>
      </p:sp>
      <p:sp>
        <p:nvSpPr>
          <p:cNvPr id="4" name="제목 3"/>
          <p:cNvSpPr>
            <a:spLocks noGrp="1"/>
          </p:cNvSpPr>
          <p:nvPr>
            <p:ph type="title"/>
          </p:nvPr>
        </p:nvSpPr>
        <p:spPr/>
        <p:txBody>
          <a:bodyPr/>
          <a:lstStyle/>
          <a:p>
            <a:r>
              <a:rPr lang="en-US" altLang="ko-KR" dirty="0"/>
              <a:t>Detail Design – Sequence diagram</a:t>
            </a:r>
            <a:endParaRPr lang="ko-KR" altLang="en-US" dirty="0"/>
          </a:p>
        </p:txBody>
      </p:sp>
      <p:sp>
        <p:nvSpPr>
          <p:cNvPr id="7" name="직사각형 6"/>
          <p:cNvSpPr/>
          <p:nvPr/>
        </p:nvSpPr>
        <p:spPr>
          <a:xfrm>
            <a:off x="627956" y="1556792"/>
            <a:ext cx="1728192" cy="360040"/>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err="1" smtClean="0">
                <a:solidFill>
                  <a:schemeClr val="tx1">
                    <a:lumMod val="75000"/>
                    <a:lumOff val="25000"/>
                  </a:schemeClr>
                </a:solidFill>
              </a:rPr>
              <a:t>Service:Terminal</a:t>
            </a:r>
            <a:endParaRPr lang="ko-KR" altLang="en-US" sz="1200" dirty="0" smtClean="0">
              <a:solidFill>
                <a:schemeClr val="tx1">
                  <a:lumMod val="75000"/>
                  <a:lumOff val="25000"/>
                </a:schemeClr>
              </a:solidFill>
            </a:endParaRPr>
          </a:p>
        </p:txBody>
      </p:sp>
      <p:sp>
        <p:nvSpPr>
          <p:cNvPr id="14" name="직사각형 13"/>
          <p:cNvSpPr/>
          <p:nvPr/>
        </p:nvSpPr>
        <p:spPr>
          <a:xfrm>
            <a:off x="627956" y="6237312"/>
            <a:ext cx="1728192" cy="36004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200" dirty="0" smtClean="0">
              <a:solidFill>
                <a:schemeClr val="tx1">
                  <a:lumMod val="75000"/>
                  <a:lumOff val="25000"/>
                </a:schemeClr>
              </a:solidFill>
            </a:endParaRPr>
          </a:p>
        </p:txBody>
      </p:sp>
      <p:cxnSp>
        <p:nvCxnSpPr>
          <p:cNvPr id="16" name="직선 연결선 15"/>
          <p:cNvCxnSpPr>
            <a:stCxn id="7" idx="2"/>
            <a:endCxn id="14" idx="0"/>
          </p:cNvCxnSpPr>
          <p:nvPr/>
        </p:nvCxnSpPr>
        <p:spPr>
          <a:xfrm>
            <a:off x="1492052" y="1916832"/>
            <a:ext cx="0" cy="4320480"/>
          </a:xfrm>
          <a:prstGeom prst="line">
            <a:avLst/>
          </a:prstGeom>
          <a:ln>
            <a:solidFill>
              <a:schemeClr val="tx1">
                <a:lumMod val="75000"/>
                <a:lumOff val="25000"/>
              </a:schemeClr>
            </a:solidFill>
            <a:tailEnd type="none"/>
          </a:ln>
        </p:spPr>
        <p:style>
          <a:lnRef idx="1">
            <a:schemeClr val="accent1"/>
          </a:lnRef>
          <a:fillRef idx="0">
            <a:schemeClr val="accent1"/>
          </a:fillRef>
          <a:effectRef idx="0">
            <a:schemeClr val="accent1"/>
          </a:effectRef>
          <a:fontRef idx="minor">
            <a:schemeClr val="tx1"/>
          </a:fontRef>
        </p:style>
      </p:cxnSp>
      <p:sp>
        <p:nvSpPr>
          <p:cNvPr id="31" name="직사각형 30"/>
          <p:cNvSpPr/>
          <p:nvPr/>
        </p:nvSpPr>
        <p:spPr>
          <a:xfrm>
            <a:off x="2068116" y="2204864"/>
            <a:ext cx="1368152" cy="288032"/>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Request register</a:t>
            </a:r>
            <a:endParaRPr lang="ko-KR" altLang="en-US" sz="1200" dirty="0" smtClean="0">
              <a:solidFill>
                <a:schemeClr val="tx1">
                  <a:lumMod val="75000"/>
                  <a:lumOff val="25000"/>
                </a:schemeClr>
              </a:solidFill>
            </a:endParaRPr>
          </a:p>
        </p:txBody>
      </p:sp>
      <p:sp>
        <p:nvSpPr>
          <p:cNvPr id="47" name="직사각형 46"/>
          <p:cNvSpPr/>
          <p:nvPr/>
        </p:nvSpPr>
        <p:spPr>
          <a:xfrm>
            <a:off x="3220244" y="1556792"/>
            <a:ext cx="1728192" cy="360040"/>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err="1">
                <a:solidFill>
                  <a:schemeClr val="tx1">
                    <a:lumMod val="75000"/>
                    <a:lumOff val="25000"/>
                  </a:schemeClr>
                </a:solidFill>
              </a:rPr>
              <a:t>Broker:Server</a:t>
            </a:r>
            <a:endParaRPr lang="ko-KR" altLang="en-US" sz="1200" dirty="0" smtClean="0">
              <a:solidFill>
                <a:schemeClr val="tx1">
                  <a:lumMod val="75000"/>
                  <a:lumOff val="25000"/>
                </a:schemeClr>
              </a:solidFill>
            </a:endParaRPr>
          </a:p>
        </p:txBody>
      </p:sp>
      <p:sp>
        <p:nvSpPr>
          <p:cNvPr id="48" name="직사각형 47"/>
          <p:cNvSpPr/>
          <p:nvPr/>
        </p:nvSpPr>
        <p:spPr>
          <a:xfrm>
            <a:off x="3220244" y="6237312"/>
            <a:ext cx="1728192" cy="36004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200" dirty="0" smtClean="0">
              <a:solidFill>
                <a:schemeClr val="tx1">
                  <a:lumMod val="75000"/>
                  <a:lumOff val="25000"/>
                </a:schemeClr>
              </a:solidFill>
            </a:endParaRPr>
          </a:p>
        </p:txBody>
      </p:sp>
      <p:cxnSp>
        <p:nvCxnSpPr>
          <p:cNvPr id="49" name="직선 연결선 48"/>
          <p:cNvCxnSpPr>
            <a:stCxn id="47" idx="2"/>
            <a:endCxn id="48" idx="0"/>
          </p:cNvCxnSpPr>
          <p:nvPr/>
        </p:nvCxnSpPr>
        <p:spPr>
          <a:xfrm>
            <a:off x="4084340" y="1916832"/>
            <a:ext cx="0" cy="4320480"/>
          </a:xfrm>
          <a:prstGeom prst="line">
            <a:avLst/>
          </a:prstGeom>
          <a:ln>
            <a:solidFill>
              <a:schemeClr val="tx1">
                <a:lumMod val="75000"/>
                <a:lumOff val="2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51" name="직선 화살표 연결선 50"/>
          <p:cNvCxnSpPr/>
          <p:nvPr/>
        </p:nvCxnSpPr>
        <p:spPr>
          <a:xfrm>
            <a:off x="1492052" y="2492896"/>
            <a:ext cx="2592288" cy="0"/>
          </a:xfrm>
          <a:prstGeom prst="straightConnector1">
            <a:avLst/>
          </a:prstGeom>
          <a:ln>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2" name="직선 화살표 연결선 51"/>
          <p:cNvCxnSpPr/>
          <p:nvPr/>
        </p:nvCxnSpPr>
        <p:spPr>
          <a:xfrm>
            <a:off x="4084340" y="2708920"/>
            <a:ext cx="2592288" cy="0"/>
          </a:xfrm>
          <a:prstGeom prst="straightConnector1">
            <a:avLst/>
          </a:prstGeom>
          <a:ln>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53" name="직사각형 52"/>
          <p:cNvSpPr/>
          <p:nvPr/>
        </p:nvSpPr>
        <p:spPr>
          <a:xfrm>
            <a:off x="5812532" y="1556792"/>
            <a:ext cx="1728192" cy="360040"/>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Node </a:t>
            </a:r>
            <a:r>
              <a:rPr lang="en-US" altLang="ko-KR" sz="1200" dirty="0" err="1" smtClean="0">
                <a:solidFill>
                  <a:schemeClr val="tx1">
                    <a:lumMod val="75000"/>
                    <a:lumOff val="25000"/>
                  </a:schemeClr>
                </a:solidFill>
              </a:rPr>
              <a:t>manager:Server</a:t>
            </a:r>
            <a:endParaRPr lang="ko-KR" altLang="en-US" sz="1200" dirty="0" smtClean="0">
              <a:solidFill>
                <a:schemeClr val="tx1">
                  <a:lumMod val="75000"/>
                  <a:lumOff val="25000"/>
                </a:schemeClr>
              </a:solidFill>
            </a:endParaRPr>
          </a:p>
        </p:txBody>
      </p:sp>
      <p:sp>
        <p:nvSpPr>
          <p:cNvPr id="54" name="직사각형 53"/>
          <p:cNvSpPr/>
          <p:nvPr/>
        </p:nvSpPr>
        <p:spPr>
          <a:xfrm>
            <a:off x="5812532" y="6237312"/>
            <a:ext cx="1728192" cy="36004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200" dirty="0" smtClean="0">
              <a:solidFill>
                <a:schemeClr val="tx1">
                  <a:lumMod val="75000"/>
                  <a:lumOff val="25000"/>
                </a:schemeClr>
              </a:solidFill>
            </a:endParaRPr>
          </a:p>
        </p:txBody>
      </p:sp>
      <p:cxnSp>
        <p:nvCxnSpPr>
          <p:cNvPr id="55" name="직선 연결선 54"/>
          <p:cNvCxnSpPr>
            <a:stCxn id="53" idx="2"/>
            <a:endCxn id="54" idx="0"/>
          </p:cNvCxnSpPr>
          <p:nvPr/>
        </p:nvCxnSpPr>
        <p:spPr>
          <a:xfrm>
            <a:off x="6676628" y="1916832"/>
            <a:ext cx="0" cy="4320480"/>
          </a:xfrm>
          <a:prstGeom prst="line">
            <a:avLst/>
          </a:prstGeom>
          <a:ln>
            <a:solidFill>
              <a:schemeClr val="tx1">
                <a:lumMod val="75000"/>
                <a:lumOff val="25000"/>
              </a:schemeClr>
            </a:solidFill>
            <a:tailEnd type="none"/>
          </a:ln>
        </p:spPr>
        <p:style>
          <a:lnRef idx="1">
            <a:schemeClr val="accent1"/>
          </a:lnRef>
          <a:fillRef idx="0">
            <a:schemeClr val="accent1"/>
          </a:fillRef>
          <a:effectRef idx="0">
            <a:schemeClr val="accent1"/>
          </a:effectRef>
          <a:fontRef idx="minor">
            <a:schemeClr val="tx1"/>
          </a:fontRef>
        </p:style>
      </p:cxnSp>
      <p:sp>
        <p:nvSpPr>
          <p:cNvPr id="56" name="직사각형 55"/>
          <p:cNvSpPr/>
          <p:nvPr/>
        </p:nvSpPr>
        <p:spPr>
          <a:xfrm>
            <a:off x="8404820" y="1556792"/>
            <a:ext cx="1728192" cy="360040"/>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Node</a:t>
            </a:r>
            <a:endParaRPr lang="ko-KR" altLang="en-US" sz="1200" dirty="0" smtClean="0">
              <a:solidFill>
                <a:schemeClr val="tx1">
                  <a:lumMod val="75000"/>
                  <a:lumOff val="25000"/>
                </a:schemeClr>
              </a:solidFill>
            </a:endParaRPr>
          </a:p>
        </p:txBody>
      </p:sp>
      <p:sp>
        <p:nvSpPr>
          <p:cNvPr id="57" name="직사각형 56"/>
          <p:cNvSpPr/>
          <p:nvPr/>
        </p:nvSpPr>
        <p:spPr>
          <a:xfrm>
            <a:off x="8404820" y="6237312"/>
            <a:ext cx="1728192" cy="36004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200" dirty="0" smtClean="0">
              <a:solidFill>
                <a:schemeClr val="tx1">
                  <a:lumMod val="75000"/>
                  <a:lumOff val="25000"/>
                </a:schemeClr>
              </a:solidFill>
            </a:endParaRPr>
          </a:p>
        </p:txBody>
      </p:sp>
      <p:cxnSp>
        <p:nvCxnSpPr>
          <p:cNvPr id="58" name="직선 연결선 57"/>
          <p:cNvCxnSpPr>
            <a:stCxn id="56" idx="2"/>
            <a:endCxn id="57" idx="0"/>
          </p:cNvCxnSpPr>
          <p:nvPr/>
        </p:nvCxnSpPr>
        <p:spPr>
          <a:xfrm>
            <a:off x="9268916" y="1916832"/>
            <a:ext cx="0" cy="4320480"/>
          </a:xfrm>
          <a:prstGeom prst="line">
            <a:avLst/>
          </a:prstGeom>
          <a:ln>
            <a:solidFill>
              <a:schemeClr val="tx1">
                <a:lumMod val="75000"/>
                <a:lumOff val="25000"/>
              </a:schemeClr>
            </a:solidFill>
            <a:tailEnd type="none"/>
          </a:ln>
        </p:spPr>
        <p:style>
          <a:lnRef idx="1">
            <a:schemeClr val="accent1"/>
          </a:lnRef>
          <a:fillRef idx="0">
            <a:schemeClr val="accent1"/>
          </a:fillRef>
          <a:effectRef idx="0">
            <a:schemeClr val="accent1"/>
          </a:effectRef>
          <a:fontRef idx="minor">
            <a:schemeClr val="tx1"/>
          </a:fontRef>
        </p:style>
      </p:cxnSp>
      <p:sp>
        <p:nvSpPr>
          <p:cNvPr id="59" name="직사각형 58"/>
          <p:cNvSpPr/>
          <p:nvPr/>
        </p:nvSpPr>
        <p:spPr>
          <a:xfrm>
            <a:off x="6676628" y="2780928"/>
            <a:ext cx="144016" cy="576064"/>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200" dirty="0" smtClean="0">
              <a:solidFill>
                <a:schemeClr val="tx1">
                  <a:lumMod val="75000"/>
                  <a:lumOff val="25000"/>
                </a:schemeClr>
              </a:solidFill>
            </a:endParaRPr>
          </a:p>
        </p:txBody>
      </p:sp>
      <p:cxnSp>
        <p:nvCxnSpPr>
          <p:cNvPr id="74" name="직선 연결선 73"/>
          <p:cNvCxnSpPr/>
          <p:nvPr/>
        </p:nvCxnSpPr>
        <p:spPr>
          <a:xfrm>
            <a:off x="6820644" y="2852936"/>
            <a:ext cx="288032" cy="0"/>
          </a:xfrm>
          <a:prstGeom prst="line">
            <a:avLst/>
          </a:prstGeom>
          <a:ln>
            <a:solidFill>
              <a:schemeClr val="tx1">
                <a:lumMod val="75000"/>
                <a:lumOff val="2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77" name="직선 연결선 76"/>
          <p:cNvCxnSpPr/>
          <p:nvPr/>
        </p:nvCxnSpPr>
        <p:spPr>
          <a:xfrm>
            <a:off x="7108676" y="2852936"/>
            <a:ext cx="0" cy="360040"/>
          </a:xfrm>
          <a:prstGeom prst="line">
            <a:avLst/>
          </a:prstGeom>
          <a:ln>
            <a:solidFill>
              <a:schemeClr val="tx1">
                <a:lumMod val="75000"/>
                <a:lumOff val="2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79" name="직선 화살표 연결선 78"/>
          <p:cNvCxnSpPr/>
          <p:nvPr/>
        </p:nvCxnSpPr>
        <p:spPr>
          <a:xfrm flipH="1">
            <a:off x="6820644" y="3212976"/>
            <a:ext cx="288032" cy="0"/>
          </a:xfrm>
          <a:prstGeom prst="straightConnector1">
            <a:avLst/>
          </a:prstGeom>
          <a:ln>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80" name="직사각형 79"/>
          <p:cNvSpPr/>
          <p:nvPr/>
        </p:nvSpPr>
        <p:spPr>
          <a:xfrm>
            <a:off x="4804420" y="2420888"/>
            <a:ext cx="1368152" cy="288032"/>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Request register</a:t>
            </a:r>
            <a:endParaRPr lang="ko-KR" altLang="en-US" sz="1200" dirty="0" smtClean="0">
              <a:solidFill>
                <a:schemeClr val="tx1">
                  <a:lumMod val="75000"/>
                  <a:lumOff val="25000"/>
                </a:schemeClr>
              </a:solidFill>
            </a:endParaRPr>
          </a:p>
        </p:txBody>
      </p:sp>
      <p:sp>
        <p:nvSpPr>
          <p:cNvPr id="81" name="직사각형 80"/>
          <p:cNvSpPr/>
          <p:nvPr/>
        </p:nvSpPr>
        <p:spPr>
          <a:xfrm>
            <a:off x="7180684" y="2924944"/>
            <a:ext cx="1368152" cy="288032"/>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Check new node</a:t>
            </a:r>
            <a:endParaRPr lang="ko-KR" altLang="en-US" sz="1200" dirty="0" smtClean="0">
              <a:solidFill>
                <a:schemeClr val="tx1">
                  <a:lumMod val="75000"/>
                  <a:lumOff val="25000"/>
                </a:schemeClr>
              </a:solidFill>
            </a:endParaRPr>
          </a:p>
        </p:txBody>
      </p:sp>
      <p:cxnSp>
        <p:nvCxnSpPr>
          <p:cNvPr id="82" name="직선 화살표 연결선 81"/>
          <p:cNvCxnSpPr/>
          <p:nvPr/>
        </p:nvCxnSpPr>
        <p:spPr>
          <a:xfrm>
            <a:off x="4084340" y="3429000"/>
            <a:ext cx="2592288" cy="0"/>
          </a:xfrm>
          <a:prstGeom prst="straightConnector1">
            <a:avLst/>
          </a:prstGeom>
          <a:ln>
            <a:solidFill>
              <a:schemeClr val="tx1">
                <a:lumMod val="75000"/>
                <a:lumOff val="25000"/>
              </a:schemeClr>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83" name="직사각형 82"/>
          <p:cNvSpPr/>
          <p:nvPr/>
        </p:nvSpPr>
        <p:spPr>
          <a:xfrm>
            <a:off x="4804420" y="3140968"/>
            <a:ext cx="1368152" cy="288032"/>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Find new node</a:t>
            </a:r>
            <a:endParaRPr lang="ko-KR" altLang="en-US" sz="1200" dirty="0" smtClean="0">
              <a:solidFill>
                <a:schemeClr val="tx1">
                  <a:lumMod val="75000"/>
                  <a:lumOff val="25000"/>
                </a:schemeClr>
              </a:solidFill>
            </a:endParaRPr>
          </a:p>
        </p:txBody>
      </p:sp>
      <p:cxnSp>
        <p:nvCxnSpPr>
          <p:cNvPr id="84" name="직선 화살표 연결선 83"/>
          <p:cNvCxnSpPr/>
          <p:nvPr/>
        </p:nvCxnSpPr>
        <p:spPr>
          <a:xfrm>
            <a:off x="4084340" y="3861048"/>
            <a:ext cx="5184576" cy="0"/>
          </a:xfrm>
          <a:prstGeom prst="straightConnector1">
            <a:avLst/>
          </a:prstGeom>
          <a:ln>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86" name="직사각형 85"/>
          <p:cNvSpPr/>
          <p:nvPr/>
        </p:nvSpPr>
        <p:spPr>
          <a:xfrm>
            <a:off x="6028556" y="3573016"/>
            <a:ext cx="1368152" cy="288032"/>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Request register</a:t>
            </a:r>
            <a:endParaRPr lang="ko-KR" altLang="en-US" sz="1200" dirty="0" smtClean="0">
              <a:solidFill>
                <a:schemeClr val="tx1">
                  <a:lumMod val="75000"/>
                  <a:lumOff val="25000"/>
                </a:schemeClr>
              </a:solidFill>
            </a:endParaRPr>
          </a:p>
        </p:txBody>
      </p:sp>
      <p:sp>
        <p:nvSpPr>
          <p:cNvPr id="87" name="직사각형 86"/>
          <p:cNvSpPr/>
          <p:nvPr/>
        </p:nvSpPr>
        <p:spPr>
          <a:xfrm>
            <a:off x="9268916" y="4005064"/>
            <a:ext cx="144016" cy="576064"/>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200" dirty="0" smtClean="0">
              <a:solidFill>
                <a:schemeClr val="tx1">
                  <a:lumMod val="75000"/>
                  <a:lumOff val="25000"/>
                </a:schemeClr>
              </a:solidFill>
            </a:endParaRPr>
          </a:p>
        </p:txBody>
      </p:sp>
      <p:cxnSp>
        <p:nvCxnSpPr>
          <p:cNvPr id="88" name="직선 연결선 87"/>
          <p:cNvCxnSpPr/>
          <p:nvPr/>
        </p:nvCxnSpPr>
        <p:spPr>
          <a:xfrm>
            <a:off x="9412932" y="4077072"/>
            <a:ext cx="288032" cy="0"/>
          </a:xfrm>
          <a:prstGeom prst="line">
            <a:avLst/>
          </a:prstGeom>
          <a:ln>
            <a:solidFill>
              <a:schemeClr val="tx1">
                <a:lumMod val="75000"/>
                <a:lumOff val="2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89" name="직선 연결선 88"/>
          <p:cNvCxnSpPr/>
          <p:nvPr/>
        </p:nvCxnSpPr>
        <p:spPr>
          <a:xfrm>
            <a:off x="9700964" y="4077072"/>
            <a:ext cx="0" cy="360040"/>
          </a:xfrm>
          <a:prstGeom prst="line">
            <a:avLst/>
          </a:prstGeom>
          <a:ln>
            <a:solidFill>
              <a:schemeClr val="tx1">
                <a:lumMod val="75000"/>
                <a:lumOff val="2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90" name="직선 화살표 연결선 89"/>
          <p:cNvCxnSpPr/>
          <p:nvPr/>
        </p:nvCxnSpPr>
        <p:spPr>
          <a:xfrm flipH="1">
            <a:off x="9412932" y="4437112"/>
            <a:ext cx="288032" cy="0"/>
          </a:xfrm>
          <a:prstGeom prst="straightConnector1">
            <a:avLst/>
          </a:prstGeom>
          <a:ln>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91" name="직사각형 90"/>
          <p:cNvSpPr/>
          <p:nvPr/>
        </p:nvSpPr>
        <p:spPr>
          <a:xfrm>
            <a:off x="9772972" y="4149080"/>
            <a:ext cx="1008112" cy="288032"/>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Check serial</a:t>
            </a:r>
            <a:endParaRPr lang="ko-KR" altLang="en-US" sz="1200" dirty="0" smtClean="0">
              <a:solidFill>
                <a:schemeClr val="tx1">
                  <a:lumMod val="75000"/>
                  <a:lumOff val="25000"/>
                </a:schemeClr>
              </a:solidFill>
            </a:endParaRPr>
          </a:p>
        </p:txBody>
      </p:sp>
      <p:cxnSp>
        <p:nvCxnSpPr>
          <p:cNvPr id="92" name="직선 화살표 연결선 91"/>
          <p:cNvCxnSpPr/>
          <p:nvPr/>
        </p:nvCxnSpPr>
        <p:spPr>
          <a:xfrm>
            <a:off x="4084340" y="4725144"/>
            <a:ext cx="5184576" cy="0"/>
          </a:xfrm>
          <a:prstGeom prst="straightConnector1">
            <a:avLst/>
          </a:prstGeom>
          <a:ln>
            <a:solidFill>
              <a:schemeClr val="tx1">
                <a:lumMod val="75000"/>
                <a:lumOff val="25000"/>
              </a:schemeClr>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93" name="직사각형 92"/>
          <p:cNvSpPr/>
          <p:nvPr/>
        </p:nvSpPr>
        <p:spPr>
          <a:xfrm>
            <a:off x="6028556" y="4437112"/>
            <a:ext cx="1368152" cy="288032"/>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Node information</a:t>
            </a:r>
            <a:endParaRPr lang="ko-KR" altLang="en-US" sz="1200" dirty="0" smtClean="0">
              <a:solidFill>
                <a:schemeClr val="tx1">
                  <a:lumMod val="75000"/>
                  <a:lumOff val="25000"/>
                </a:schemeClr>
              </a:solidFill>
            </a:endParaRPr>
          </a:p>
        </p:txBody>
      </p:sp>
      <p:cxnSp>
        <p:nvCxnSpPr>
          <p:cNvPr id="94" name="직선 화살표 연결선 93"/>
          <p:cNvCxnSpPr/>
          <p:nvPr/>
        </p:nvCxnSpPr>
        <p:spPr>
          <a:xfrm>
            <a:off x="4084340" y="5157192"/>
            <a:ext cx="2592288" cy="0"/>
          </a:xfrm>
          <a:prstGeom prst="straightConnector1">
            <a:avLst/>
          </a:prstGeom>
          <a:ln>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95" name="직사각형 94"/>
          <p:cNvSpPr/>
          <p:nvPr/>
        </p:nvSpPr>
        <p:spPr>
          <a:xfrm>
            <a:off x="4804420" y="4869160"/>
            <a:ext cx="1368152" cy="288032"/>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Node information</a:t>
            </a:r>
            <a:endParaRPr lang="ko-KR" altLang="en-US" sz="1200" dirty="0" smtClean="0">
              <a:solidFill>
                <a:schemeClr val="tx1">
                  <a:lumMod val="75000"/>
                  <a:lumOff val="25000"/>
                </a:schemeClr>
              </a:solidFill>
            </a:endParaRPr>
          </a:p>
        </p:txBody>
      </p:sp>
      <p:cxnSp>
        <p:nvCxnSpPr>
          <p:cNvPr id="96" name="직선 화살표 연결선 95"/>
          <p:cNvCxnSpPr/>
          <p:nvPr/>
        </p:nvCxnSpPr>
        <p:spPr>
          <a:xfrm>
            <a:off x="4084340" y="5589240"/>
            <a:ext cx="2592288" cy="0"/>
          </a:xfrm>
          <a:prstGeom prst="straightConnector1">
            <a:avLst/>
          </a:prstGeom>
          <a:ln>
            <a:solidFill>
              <a:schemeClr val="tx1">
                <a:lumMod val="75000"/>
                <a:lumOff val="25000"/>
              </a:schemeClr>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97" name="직사각형 96"/>
          <p:cNvSpPr/>
          <p:nvPr/>
        </p:nvSpPr>
        <p:spPr>
          <a:xfrm>
            <a:off x="4804420" y="5301208"/>
            <a:ext cx="1368152" cy="288032"/>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Register confirm</a:t>
            </a:r>
            <a:endParaRPr lang="ko-KR" altLang="en-US" sz="1200" dirty="0" smtClean="0">
              <a:solidFill>
                <a:schemeClr val="tx1">
                  <a:lumMod val="75000"/>
                  <a:lumOff val="25000"/>
                </a:schemeClr>
              </a:solidFill>
            </a:endParaRPr>
          </a:p>
        </p:txBody>
      </p:sp>
      <p:cxnSp>
        <p:nvCxnSpPr>
          <p:cNvPr id="98" name="직선 화살표 연결선 97"/>
          <p:cNvCxnSpPr/>
          <p:nvPr/>
        </p:nvCxnSpPr>
        <p:spPr>
          <a:xfrm>
            <a:off x="1492052" y="5877272"/>
            <a:ext cx="2592288" cy="0"/>
          </a:xfrm>
          <a:prstGeom prst="straightConnector1">
            <a:avLst/>
          </a:prstGeom>
          <a:ln>
            <a:solidFill>
              <a:schemeClr val="tx1">
                <a:lumMod val="75000"/>
                <a:lumOff val="25000"/>
              </a:schemeClr>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99" name="직사각형 98"/>
          <p:cNvSpPr/>
          <p:nvPr/>
        </p:nvSpPr>
        <p:spPr>
          <a:xfrm>
            <a:off x="2068116" y="5589240"/>
            <a:ext cx="1368152" cy="288032"/>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Register confirm</a:t>
            </a:r>
            <a:endParaRPr lang="ko-KR" altLang="en-US" sz="1200" dirty="0" smtClean="0">
              <a:solidFill>
                <a:schemeClr val="tx1">
                  <a:lumMod val="75000"/>
                  <a:lumOff val="25000"/>
                </a:schemeClr>
              </a:solidFill>
            </a:endParaRPr>
          </a:p>
        </p:txBody>
      </p:sp>
    </p:spTree>
    <p:extLst>
      <p:ext uri="{BB962C8B-B14F-4D97-AF65-F5344CB8AC3E}">
        <p14:creationId xmlns:p14="http://schemas.microsoft.com/office/powerpoint/2010/main" val="323057162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슬라이드 번호 개체 틀 2"/>
          <p:cNvSpPr>
            <a:spLocks noGrp="1"/>
          </p:cNvSpPr>
          <p:nvPr>
            <p:ph type="sldNum" sz="quarter" idx="12"/>
          </p:nvPr>
        </p:nvSpPr>
        <p:spPr/>
        <p:txBody>
          <a:bodyPr/>
          <a:lstStyle/>
          <a:p>
            <a:fld id="{57E7012D-DD87-4EE6-9959-B8E2C5F13A34}" type="slidenum">
              <a:rPr lang="ko-KR" altLang="en-US" smtClean="0"/>
              <a:pPr/>
              <a:t>37</a:t>
            </a:fld>
            <a:r>
              <a:rPr lang="en-US" altLang="ko-KR" smtClean="0"/>
              <a:t>/50</a:t>
            </a:r>
            <a:endParaRPr lang="ko-KR" altLang="en-US" dirty="0"/>
          </a:p>
        </p:txBody>
      </p:sp>
      <p:sp>
        <p:nvSpPr>
          <p:cNvPr id="4" name="제목 3"/>
          <p:cNvSpPr>
            <a:spLocks noGrp="1"/>
          </p:cNvSpPr>
          <p:nvPr>
            <p:ph type="title"/>
          </p:nvPr>
        </p:nvSpPr>
        <p:spPr/>
        <p:txBody>
          <a:bodyPr>
            <a:normAutofit/>
          </a:bodyPr>
          <a:lstStyle/>
          <a:p>
            <a:r>
              <a:rPr lang="en-US" altLang="ko-KR" dirty="0"/>
              <a:t>Detail </a:t>
            </a:r>
            <a:r>
              <a:rPr lang="en-US" altLang="ko-KR" dirty="0" smtClean="0"/>
              <a:t>Design - Protocol</a:t>
            </a:r>
            <a:endParaRPr lang="ko-KR" altLang="en-US" dirty="0"/>
          </a:p>
        </p:txBody>
      </p:sp>
      <p:graphicFrame>
        <p:nvGraphicFramePr>
          <p:cNvPr id="6" name="Shape 734"/>
          <p:cNvGraphicFramePr/>
          <p:nvPr>
            <p:extLst>
              <p:ext uri="{D42A27DB-BD31-4B8C-83A1-F6EECF244321}">
                <p14:modId xmlns:p14="http://schemas.microsoft.com/office/powerpoint/2010/main" val="3088958359"/>
              </p:ext>
            </p:extLst>
          </p:nvPr>
        </p:nvGraphicFramePr>
        <p:xfrm>
          <a:off x="953580" y="980728"/>
          <a:ext cx="9145015" cy="5463651"/>
        </p:xfrm>
        <a:graphic>
          <a:graphicData uri="http://schemas.openxmlformats.org/drawingml/2006/table">
            <a:tbl>
              <a:tblPr>
                <a:noFill/>
              </a:tblPr>
              <a:tblGrid>
                <a:gridCol w="2493287"/>
                <a:gridCol w="1725152"/>
                <a:gridCol w="1725152"/>
                <a:gridCol w="1419682"/>
                <a:gridCol w="1781742"/>
              </a:tblGrid>
              <a:tr h="571500">
                <a:tc>
                  <a:txBody>
                    <a:bodyPr/>
                    <a:lstStyle/>
                    <a:p>
                      <a:pPr lvl="0" algn="ctr" rtl="0">
                        <a:lnSpc>
                          <a:spcPct val="120000"/>
                        </a:lnSpc>
                        <a:spcBef>
                          <a:spcPts val="0"/>
                        </a:spcBef>
                        <a:buNone/>
                      </a:pPr>
                      <a:r>
                        <a:rPr lang="ko" sz="1300" b="1" dirty="0"/>
                        <a:t>Command</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t>Sender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t>Intermediacy</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t>Receiver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t>Value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r>
              <a:tr h="349375">
                <a:tc gridSpan="5">
                  <a:txBody>
                    <a:bodyPr/>
                    <a:lstStyle/>
                    <a:p>
                      <a:pPr lvl="0" rtl="0">
                        <a:lnSpc>
                          <a:spcPct val="120000"/>
                        </a:lnSpc>
                        <a:spcBef>
                          <a:spcPts val="0"/>
                        </a:spcBef>
                        <a:buNone/>
                      </a:pPr>
                      <a:r>
                        <a:rPr lang="ko" sz="1300" b="1">
                          <a:solidFill>
                            <a:schemeClr val="dk1"/>
                          </a:solidFill>
                        </a:rPr>
                        <a:t>Certificate user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r>
              <a:tr h="455100">
                <a:tc>
                  <a:txBody>
                    <a:bodyPr/>
                    <a:lstStyle/>
                    <a:p>
                      <a:pPr lvl="0" algn="ctr" rtl="0">
                        <a:lnSpc>
                          <a:spcPct val="120000"/>
                        </a:lnSpc>
                        <a:spcBef>
                          <a:spcPts val="0"/>
                        </a:spcBef>
                        <a:buNone/>
                      </a:pPr>
                      <a:r>
                        <a:rPr lang="ko" sz="1300" b="1">
                          <a:solidFill>
                            <a:schemeClr val="dk1"/>
                          </a:solidFill>
                        </a:rPr>
                        <a:t>Request login</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t>ID/PW</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454375">
                <a:tc>
                  <a:txBody>
                    <a:bodyPr/>
                    <a:lstStyle/>
                    <a:p>
                      <a:pPr lvl="0" algn="ctr" rtl="0">
                        <a:lnSpc>
                          <a:spcPct val="120000"/>
                        </a:lnSpc>
                        <a:spcBef>
                          <a:spcPts val="0"/>
                        </a:spcBef>
                        <a:buNone/>
                      </a:pPr>
                      <a:r>
                        <a:rPr lang="ko" sz="1300" b="1"/>
                        <a:t>Confirm login</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solidFill>
                            <a:schemeClr val="dk1"/>
                          </a:solidFill>
                        </a:rPr>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t>Success or Fail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78825">
                <a:tc gridSpan="5">
                  <a:txBody>
                    <a:bodyPr/>
                    <a:lstStyle/>
                    <a:p>
                      <a:pPr lvl="0" rtl="0">
                        <a:lnSpc>
                          <a:spcPct val="120000"/>
                        </a:lnSpc>
                        <a:spcBef>
                          <a:spcPts val="0"/>
                        </a:spcBef>
                        <a:buNone/>
                      </a:pPr>
                      <a:r>
                        <a:rPr lang="ko" sz="1300" b="1"/>
                        <a:t>Register node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r>
              <a:tr h="454375">
                <a:tc>
                  <a:txBody>
                    <a:bodyPr/>
                    <a:lstStyle/>
                    <a:p>
                      <a:pPr lvl="0" algn="ctr" rtl="0">
                        <a:lnSpc>
                          <a:spcPct val="120000"/>
                        </a:lnSpc>
                        <a:spcBef>
                          <a:spcPts val="0"/>
                        </a:spcBef>
                        <a:buNone/>
                      </a:pPr>
                      <a:r>
                        <a:rPr lang="ko" sz="1300" b="1"/>
                        <a:t>Request registration</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Node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t>serial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454375">
                <a:tc>
                  <a:txBody>
                    <a:bodyPr/>
                    <a:lstStyle/>
                    <a:p>
                      <a:pPr lvl="0" algn="ctr" rtl="0">
                        <a:lnSpc>
                          <a:spcPct val="120000"/>
                        </a:lnSpc>
                        <a:spcBef>
                          <a:spcPts val="0"/>
                        </a:spcBef>
                        <a:buNone/>
                      </a:pPr>
                      <a:r>
                        <a:rPr lang="ko" sz="1300" b="1">
                          <a:solidFill>
                            <a:schemeClr val="dk1"/>
                          </a:solidFill>
                        </a:rPr>
                        <a:t>Confirm registration</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solidFill>
                            <a:schemeClr val="dk1"/>
                          </a:solidFill>
                        </a:rPr>
                        <a:t>Node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Clr>
                          <a:schemeClr val="dk1"/>
                        </a:buClr>
                        <a:buSzPct val="115384"/>
                        <a:buFont typeface="Arial"/>
                        <a:buNone/>
                      </a:pPr>
                      <a:r>
                        <a:rPr lang="ko" sz="1300">
                          <a:solidFill>
                            <a:schemeClr val="dk1"/>
                          </a:solidFill>
                        </a:rPr>
                        <a:t>(success, nodeinfo)</a:t>
                      </a:r>
                    </a:p>
                    <a:p>
                      <a:pPr lvl="0" algn="ctr" rtl="0">
                        <a:lnSpc>
                          <a:spcPct val="120000"/>
                        </a:lnSpc>
                        <a:spcBef>
                          <a:spcPts val="0"/>
                        </a:spcBef>
                        <a:buClr>
                          <a:schemeClr val="dk1"/>
                        </a:buClr>
                        <a:buSzPct val="115384"/>
                        <a:buFont typeface="Arial"/>
                        <a:buNone/>
                      </a:pPr>
                      <a:r>
                        <a:rPr lang="ko" sz="1300">
                          <a:solidFill>
                            <a:schemeClr val="dk1"/>
                          </a:solidFill>
                        </a:rPr>
                        <a:t>or (fail, reason)</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454375">
                <a:tc>
                  <a:txBody>
                    <a:bodyPr/>
                    <a:lstStyle/>
                    <a:p>
                      <a:pPr lvl="0" algn="ctr" rtl="0">
                        <a:lnSpc>
                          <a:spcPct val="120000"/>
                        </a:lnSpc>
                        <a:spcBef>
                          <a:spcPts val="0"/>
                        </a:spcBef>
                        <a:buNone/>
                      </a:pPr>
                      <a:r>
                        <a:rPr lang="ko" sz="1300" b="1">
                          <a:solidFill>
                            <a:schemeClr val="dk1"/>
                          </a:solidFill>
                        </a:rPr>
                        <a:t>Confirm registration</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solidFill>
                            <a:schemeClr val="dk1"/>
                          </a:solidFill>
                        </a:rPr>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fail, reason</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63725">
                <a:tc gridSpan="5">
                  <a:txBody>
                    <a:bodyPr/>
                    <a:lstStyle/>
                    <a:p>
                      <a:pPr lvl="0" rtl="0">
                        <a:lnSpc>
                          <a:spcPct val="120000"/>
                        </a:lnSpc>
                        <a:spcBef>
                          <a:spcPts val="0"/>
                        </a:spcBef>
                        <a:buNone/>
                      </a:pPr>
                      <a:r>
                        <a:rPr lang="ko" sz="1300" b="1"/>
                        <a:t>Get node value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r>
              <a:tr h="454375">
                <a:tc>
                  <a:txBody>
                    <a:bodyPr/>
                    <a:lstStyle/>
                    <a:p>
                      <a:pPr lvl="0" algn="ctr" rtl="0">
                        <a:lnSpc>
                          <a:spcPct val="120000"/>
                        </a:lnSpc>
                        <a:spcBef>
                          <a:spcPts val="0"/>
                        </a:spcBef>
                        <a:buNone/>
                      </a:pPr>
                      <a:r>
                        <a:rPr lang="ko" sz="1300" b="1"/>
                        <a:t>Get node value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Node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454375">
                <a:tc>
                  <a:txBody>
                    <a:bodyPr/>
                    <a:lstStyle/>
                    <a:p>
                      <a:pPr lvl="0" algn="ctr" rtl="0">
                        <a:lnSpc>
                          <a:spcPct val="120000"/>
                        </a:lnSpc>
                        <a:spcBef>
                          <a:spcPts val="0"/>
                        </a:spcBef>
                        <a:buNone/>
                      </a:pPr>
                      <a:r>
                        <a:rPr lang="ko" sz="1300" b="1"/>
                        <a:t>Node value response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solidFill>
                            <a:schemeClr val="dk1"/>
                          </a:solidFill>
                        </a:rPr>
                        <a:t>Node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node value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454375">
                <a:tc>
                  <a:txBody>
                    <a:bodyPr/>
                    <a:lstStyle/>
                    <a:p>
                      <a:pPr lvl="0" algn="ctr" rtl="0">
                        <a:lnSpc>
                          <a:spcPct val="120000"/>
                        </a:lnSpc>
                        <a:spcBef>
                          <a:spcPts val="0"/>
                        </a:spcBef>
                        <a:buNone/>
                      </a:pPr>
                      <a:r>
                        <a:rPr lang="ko" sz="1300" b="1">
                          <a:solidFill>
                            <a:schemeClr val="dk1"/>
                          </a:solidFill>
                        </a:rPr>
                        <a:t>Node value response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solidFill>
                            <a:schemeClr val="dk1"/>
                          </a:solidFill>
                        </a:rPr>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dirty="0">
                          <a:solidFill>
                            <a:schemeClr val="dk1"/>
                          </a:solidFill>
                        </a:rPr>
                        <a:t>All node value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13023206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en-US" altLang="ko-KR" dirty="0"/>
              <a:t>Certificate user</a:t>
            </a:r>
          </a:p>
          <a:p>
            <a:endParaRPr lang="en-US" altLang="ko-KR" dirty="0" smtClean="0"/>
          </a:p>
          <a:p>
            <a:endParaRPr lang="en-US" altLang="ko-KR" dirty="0"/>
          </a:p>
          <a:p>
            <a:endParaRPr lang="en-US" altLang="ko-KR" dirty="0" smtClean="0"/>
          </a:p>
          <a:p>
            <a:endParaRPr lang="en-US" altLang="ko-KR" dirty="0"/>
          </a:p>
          <a:p>
            <a:r>
              <a:rPr lang="en-US" altLang="ko-KR" dirty="0" smtClean="0"/>
              <a:t>Register </a:t>
            </a:r>
            <a:r>
              <a:rPr lang="en-US" altLang="ko-KR" dirty="0"/>
              <a:t>node</a:t>
            </a:r>
          </a:p>
          <a:p>
            <a:endParaRPr lang="en-US" altLang="ko-KR" dirty="0" smtClean="0"/>
          </a:p>
          <a:p>
            <a:endParaRPr lang="en-US" altLang="ko-KR" dirty="0"/>
          </a:p>
          <a:p>
            <a:endParaRPr lang="en-US" altLang="ko-KR" dirty="0" smtClean="0"/>
          </a:p>
          <a:p>
            <a:r>
              <a:rPr lang="en-US" altLang="ko-KR" dirty="0" smtClean="0"/>
              <a:t>Confirm</a:t>
            </a:r>
            <a:endParaRPr lang="ko-KR" altLang="en-US" dirty="0"/>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38</a:t>
            </a:fld>
            <a:r>
              <a:rPr lang="en-US" altLang="ko-KR" smtClean="0"/>
              <a:t>/50</a:t>
            </a:r>
            <a:endParaRPr lang="ko-KR" altLang="en-US" dirty="0"/>
          </a:p>
        </p:txBody>
      </p:sp>
      <p:sp>
        <p:nvSpPr>
          <p:cNvPr id="4" name="제목 3"/>
          <p:cNvSpPr>
            <a:spLocks noGrp="1"/>
          </p:cNvSpPr>
          <p:nvPr>
            <p:ph type="title"/>
          </p:nvPr>
        </p:nvSpPr>
        <p:spPr/>
        <p:txBody>
          <a:bodyPr/>
          <a:lstStyle/>
          <a:p>
            <a:r>
              <a:rPr lang="en-US" altLang="ko-KR" dirty="0"/>
              <a:t>Detail Design </a:t>
            </a:r>
            <a:r>
              <a:rPr lang="en-US" altLang="ko-KR" dirty="0" smtClean="0"/>
              <a:t>– Mata data</a:t>
            </a:r>
            <a:endParaRPr lang="ko-KR" altLang="en-US" dirty="0"/>
          </a:p>
        </p:txBody>
      </p:sp>
      <p:graphicFrame>
        <p:nvGraphicFramePr>
          <p:cNvPr id="5" name="Shape 757"/>
          <p:cNvGraphicFramePr/>
          <p:nvPr>
            <p:extLst>
              <p:ext uri="{D42A27DB-BD31-4B8C-83A1-F6EECF244321}">
                <p14:modId xmlns:p14="http://schemas.microsoft.com/office/powerpoint/2010/main" val="3816206869"/>
              </p:ext>
            </p:extLst>
          </p:nvPr>
        </p:nvGraphicFramePr>
        <p:xfrm>
          <a:off x="729743" y="1465968"/>
          <a:ext cx="8107125" cy="1458976"/>
        </p:xfrm>
        <a:graphic>
          <a:graphicData uri="http://schemas.openxmlformats.org/drawingml/2006/table">
            <a:tbl>
              <a:tblPr>
                <a:noFill/>
              </a:tblPr>
              <a:tblGrid>
                <a:gridCol w="1621425"/>
                <a:gridCol w="1621425"/>
                <a:gridCol w="1621425"/>
                <a:gridCol w="1621425"/>
                <a:gridCol w="1621425"/>
              </a:tblGrid>
              <a:tr h="360000">
                <a:tc>
                  <a:txBody>
                    <a:bodyPr/>
                    <a:lstStyle/>
                    <a:p>
                      <a:pPr lvl="0" algn="ctr" rtl="0">
                        <a:lnSpc>
                          <a:spcPct val="120000"/>
                        </a:lnSpc>
                        <a:spcBef>
                          <a:spcPts val="0"/>
                        </a:spcBef>
                        <a:buNone/>
                      </a:pPr>
                      <a:r>
                        <a:rPr lang="ko" sz="1300" b="1" dirty="0">
                          <a:solidFill>
                            <a:srgbClr val="FFFFFF"/>
                          </a:solidFill>
                        </a:rPr>
                        <a:t>1st level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dirty="0">
                          <a:solidFill>
                            <a:srgbClr val="FFFFFF"/>
                          </a:solidFill>
                        </a:rPr>
                        <a:t>2nd level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dirty="0">
                          <a:solidFill>
                            <a:srgbClr val="FFFFFF"/>
                          </a:solidFill>
                        </a:rPr>
                        <a:t>Type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solidFill>
                            <a:srgbClr val="FFFFFF"/>
                          </a:solidFill>
                        </a:rPr>
                        <a:t>value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endParaRPr sz="1300" b="1">
                        <a:solidFill>
                          <a:srgbClr val="FFFFFF"/>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r>
              <a:tr h="357188">
                <a:tc>
                  <a:txBody>
                    <a:bodyPr/>
                    <a:lstStyle/>
                    <a:p>
                      <a:pPr lvl="0" algn="ctr" rtl="0">
                        <a:lnSpc>
                          <a:spcPct val="120000"/>
                        </a:lnSpc>
                        <a:spcBef>
                          <a:spcPts val="0"/>
                        </a:spcBef>
                        <a:buNone/>
                      </a:pPr>
                      <a:r>
                        <a:rPr lang="ko" sz="1300" b="1" dirty="0">
                          <a:solidFill>
                            <a:schemeClr val="dk1"/>
                          </a:solidFill>
                        </a:rPr>
                        <a:t>messageType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a:solidFill>
                            <a:schemeClr val="dk1"/>
                          </a:solidFill>
                        </a:rPr>
                        <a:t>string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register, etc</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52484">
                <a:tc>
                  <a:txBody>
                    <a:bodyPr/>
                    <a:lstStyle/>
                    <a:p>
                      <a:pPr lvl="0" algn="ctr" rtl="0">
                        <a:lnSpc>
                          <a:spcPct val="120000"/>
                        </a:lnSpc>
                        <a:spcBef>
                          <a:spcPts val="0"/>
                        </a:spcBef>
                        <a:buNone/>
                      </a:pPr>
                      <a:r>
                        <a:rPr lang="ko" sz="1300" b="1" dirty="0">
                          <a:solidFill>
                            <a:schemeClr val="dk1"/>
                          </a:solidFill>
                        </a:rPr>
                        <a:t>id</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a:solidFill>
                            <a:schemeClr val="dk1"/>
                          </a:solidFill>
                        </a:rPr>
                        <a:t>srring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275772">
                <a:tc>
                  <a:txBody>
                    <a:bodyPr/>
                    <a:lstStyle/>
                    <a:p>
                      <a:pPr lvl="0" algn="ctr" rtl="0">
                        <a:lnSpc>
                          <a:spcPct val="120000"/>
                        </a:lnSpc>
                        <a:spcBef>
                          <a:spcPts val="0"/>
                        </a:spcBef>
                        <a:buNone/>
                      </a:pPr>
                      <a:r>
                        <a:rPr lang="ko" sz="1300" b="1" dirty="0">
                          <a:solidFill>
                            <a:schemeClr val="dk1"/>
                          </a:solidFill>
                        </a:rPr>
                        <a:t>password</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dirty="0">
                          <a:solidFill>
                            <a:schemeClr val="dk1"/>
                          </a:solidFill>
                        </a:rPr>
                        <a:t>string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bl>
          </a:graphicData>
        </a:graphic>
      </p:graphicFrame>
      <p:graphicFrame>
        <p:nvGraphicFramePr>
          <p:cNvPr id="6" name="Shape 753"/>
          <p:cNvGraphicFramePr/>
          <p:nvPr>
            <p:extLst>
              <p:ext uri="{D42A27DB-BD31-4B8C-83A1-F6EECF244321}">
                <p14:modId xmlns:p14="http://schemas.microsoft.com/office/powerpoint/2010/main" val="729640360"/>
              </p:ext>
            </p:extLst>
          </p:nvPr>
        </p:nvGraphicFramePr>
        <p:xfrm>
          <a:off x="729743" y="3284985"/>
          <a:ext cx="8107125" cy="1094232"/>
        </p:xfrm>
        <a:graphic>
          <a:graphicData uri="http://schemas.openxmlformats.org/drawingml/2006/table">
            <a:tbl>
              <a:tblPr>
                <a:noFill/>
              </a:tblPr>
              <a:tblGrid>
                <a:gridCol w="1621425"/>
                <a:gridCol w="1621425"/>
                <a:gridCol w="1621425"/>
                <a:gridCol w="1621425"/>
                <a:gridCol w="1621425"/>
              </a:tblGrid>
              <a:tr h="352569">
                <a:tc>
                  <a:txBody>
                    <a:bodyPr/>
                    <a:lstStyle/>
                    <a:p>
                      <a:pPr lvl="0" algn="ctr" rtl="0">
                        <a:lnSpc>
                          <a:spcPct val="120000"/>
                        </a:lnSpc>
                        <a:spcBef>
                          <a:spcPts val="0"/>
                        </a:spcBef>
                        <a:buNone/>
                      </a:pPr>
                      <a:r>
                        <a:rPr lang="ko" sz="1300" b="1" dirty="0">
                          <a:solidFill>
                            <a:srgbClr val="FFFFFF"/>
                          </a:solidFill>
                        </a:rPr>
                        <a:t>1st level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algn="ctr" rtl="0">
                        <a:lnSpc>
                          <a:spcPct val="120000"/>
                        </a:lnSpc>
                        <a:spcBef>
                          <a:spcPts val="0"/>
                        </a:spcBef>
                        <a:buNone/>
                      </a:pPr>
                      <a:r>
                        <a:rPr lang="ko" sz="1300" b="1">
                          <a:solidFill>
                            <a:srgbClr val="FFFFFF"/>
                          </a:solidFill>
                        </a:rPr>
                        <a:t>2nd level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solidFill>
                            <a:srgbClr val="FFFFFF"/>
                          </a:solidFill>
                        </a:rPr>
                        <a:t>Type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solidFill>
                            <a:srgbClr val="FFFFFF"/>
                          </a:solidFill>
                        </a:rPr>
                        <a:t>value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algn="ctr" rtl="0">
                        <a:lnSpc>
                          <a:spcPct val="120000"/>
                        </a:lnSpc>
                        <a:spcBef>
                          <a:spcPts val="0"/>
                        </a:spcBef>
                        <a:buNone/>
                      </a:pPr>
                      <a:endParaRPr sz="1300" b="1">
                        <a:solidFill>
                          <a:srgbClr val="FFFFFF"/>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r>
              <a:tr h="329920">
                <a:tc>
                  <a:txBody>
                    <a:bodyPr/>
                    <a:lstStyle/>
                    <a:p>
                      <a:pPr algn="ctr" rtl="0">
                        <a:lnSpc>
                          <a:spcPct val="120000"/>
                        </a:lnSpc>
                        <a:spcBef>
                          <a:spcPts val="0"/>
                        </a:spcBef>
                        <a:buNone/>
                      </a:pPr>
                      <a:r>
                        <a:rPr lang="ko" sz="1300" b="1" dirty="0">
                          <a:solidFill>
                            <a:schemeClr val="dk1"/>
                          </a:solidFill>
                        </a:rPr>
                        <a:t>messageType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algn="ctr" rtl="0">
                        <a:lnSpc>
                          <a:spcPct val="120000"/>
                        </a:lnSpc>
                        <a:spcBef>
                          <a:spcPts val="0"/>
                        </a:spcBef>
                        <a:buNone/>
                      </a:pPr>
                      <a:endParaRPr sz="1300" b="1">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algn="ctr" rtl="0">
                        <a:lnSpc>
                          <a:spcPct val="120000"/>
                        </a:lnSpc>
                        <a:spcBef>
                          <a:spcPts val="0"/>
                        </a:spcBef>
                        <a:buNone/>
                      </a:pPr>
                      <a:r>
                        <a:rPr lang="ko" sz="1300">
                          <a:solidFill>
                            <a:schemeClr val="dk1"/>
                          </a:solidFill>
                        </a:rPr>
                        <a:t>string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algn="ctr" rtl="0">
                        <a:lnSpc>
                          <a:spcPct val="120000"/>
                        </a:lnSpc>
                        <a:spcBef>
                          <a:spcPts val="0"/>
                        </a:spcBef>
                        <a:buNone/>
                      </a:pPr>
                      <a:r>
                        <a:rPr lang="ko" sz="1300">
                          <a:solidFill>
                            <a:schemeClr val="dk1"/>
                          </a:solidFill>
                        </a:rPr>
                        <a:t>register, etc</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50631">
                <a:tc>
                  <a:txBody>
                    <a:bodyPr/>
                    <a:lstStyle/>
                    <a:p>
                      <a:pPr lvl="0" algn="ctr" rtl="0">
                        <a:lnSpc>
                          <a:spcPct val="120000"/>
                        </a:lnSpc>
                        <a:spcBef>
                          <a:spcPts val="0"/>
                        </a:spcBef>
                        <a:buNone/>
                      </a:pPr>
                      <a:r>
                        <a:rPr lang="ko" sz="1300" b="1" dirty="0">
                          <a:solidFill>
                            <a:schemeClr val="dk1"/>
                          </a:solidFill>
                        </a:rPr>
                        <a:t>serial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algn="ctr" rtl="0">
                        <a:lnSpc>
                          <a:spcPct val="120000"/>
                        </a:lnSpc>
                        <a:spcBef>
                          <a:spcPts val="0"/>
                        </a:spcBef>
                        <a:buNone/>
                      </a:pPr>
                      <a:endParaRPr sz="1300" b="1">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dirty="0">
                          <a:solidFill>
                            <a:schemeClr val="dk1"/>
                          </a:solidFill>
                        </a:rPr>
                        <a:t>number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algn="ctr" rtl="0">
                        <a:lnSpc>
                          <a:spcPct val="120000"/>
                        </a:lnSpc>
                        <a:spcBef>
                          <a:spcPts val="0"/>
                        </a:spcBef>
                        <a:buNone/>
                      </a:pPr>
                      <a:endParaRPr sz="1300"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bl>
          </a:graphicData>
        </a:graphic>
      </p:graphicFrame>
      <p:graphicFrame>
        <p:nvGraphicFramePr>
          <p:cNvPr id="7" name="Shape 755"/>
          <p:cNvGraphicFramePr/>
          <p:nvPr>
            <p:extLst>
              <p:ext uri="{D42A27DB-BD31-4B8C-83A1-F6EECF244321}">
                <p14:modId xmlns:p14="http://schemas.microsoft.com/office/powerpoint/2010/main" val="3351688314"/>
              </p:ext>
            </p:extLst>
          </p:nvPr>
        </p:nvGraphicFramePr>
        <p:xfrm>
          <a:off x="729743" y="4797152"/>
          <a:ext cx="8107125" cy="1517264"/>
        </p:xfrm>
        <a:graphic>
          <a:graphicData uri="http://schemas.openxmlformats.org/drawingml/2006/table">
            <a:tbl>
              <a:tblPr>
                <a:noFill/>
              </a:tblPr>
              <a:tblGrid>
                <a:gridCol w="1621425"/>
                <a:gridCol w="1621425"/>
                <a:gridCol w="1621425"/>
                <a:gridCol w="1621425"/>
                <a:gridCol w="1621425"/>
              </a:tblGrid>
              <a:tr h="339043">
                <a:tc>
                  <a:txBody>
                    <a:bodyPr/>
                    <a:lstStyle/>
                    <a:p>
                      <a:pPr lvl="0" algn="ctr" rtl="0">
                        <a:lnSpc>
                          <a:spcPct val="120000"/>
                        </a:lnSpc>
                        <a:spcBef>
                          <a:spcPts val="0"/>
                        </a:spcBef>
                        <a:buNone/>
                      </a:pPr>
                      <a:r>
                        <a:rPr lang="ko" sz="1300" b="1" dirty="0">
                          <a:solidFill>
                            <a:srgbClr val="FFFFFF"/>
                          </a:solidFill>
                        </a:rPr>
                        <a:t>1st level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dirty="0">
                          <a:solidFill>
                            <a:srgbClr val="FFFFFF"/>
                          </a:solidFill>
                        </a:rPr>
                        <a:t>2nd level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dirty="0">
                          <a:solidFill>
                            <a:srgbClr val="FFFFFF"/>
                          </a:solidFill>
                        </a:rPr>
                        <a:t>Type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solidFill>
                            <a:srgbClr val="FFFFFF"/>
                          </a:solidFill>
                        </a:rPr>
                        <a:t>value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endParaRPr sz="1300" b="1">
                        <a:solidFill>
                          <a:srgbClr val="FFFFFF"/>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r>
              <a:tr h="339043">
                <a:tc>
                  <a:txBody>
                    <a:bodyPr/>
                    <a:lstStyle/>
                    <a:p>
                      <a:pPr lvl="0" algn="ctr" rtl="0">
                        <a:lnSpc>
                          <a:spcPct val="120000"/>
                        </a:lnSpc>
                        <a:spcBef>
                          <a:spcPts val="0"/>
                        </a:spcBef>
                        <a:buNone/>
                      </a:pPr>
                      <a:r>
                        <a:rPr lang="ko" sz="1300" b="1">
                          <a:solidFill>
                            <a:schemeClr val="dk1"/>
                          </a:solidFill>
                        </a:rPr>
                        <a:t>messageType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a:solidFill>
                            <a:schemeClr val="dk1"/>
                          </a:solidFill>
                        </a:rPr>
                        <a:t>string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register, etc</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39043">
                <a:tc>
                  <a:txBody>
                    <a:bodyPr/>
                    <a:lstStyle/>
                    <a:p>
                      <a:pPr lvl="0" algn="ctr" rtl="0">
                        <a:lnSpc>
                          <a:spcPct val="120000"/>
                        </a:lnSpc>
                        <a:spcBef>
                          <a:spcPts val="0"/>
                        </a:spcBef>
                        <a:buNone/>
                      </a:pPr>
                      <a:r>
                        <a:rPr lang="ko" sz="1300" b="1">
                          <a:solidFill>
                            <a:schemeClr val="dk1"/>
                          </a:solidFill>
                        </a:rPr>
                        <a:t>result</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a:solidFill>
                            <a:schemeClr val="dk1"/>
                          </a:solidFill>
                        </a:rPr>
                        <a:t>srring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success or fail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423032">
                <a:tc>
                  <a:txBody>
                    <a:bodyPr/>
                    <a:lstStyle/>
                    <a:p>
                      <a:pPr algn="ctr" rtl="0">
                        <a:lnSpc>
                          <a:spcPct val="120000"/>
                        </a:lnSpc>
                        <a:spcBef>
                          <a:spcPts val="0"/>
                        </a:spcBef>
                        <a:buNone/>
                      </a:pPr>
                      <a:r>
                        <a:rPr lang="ko" sz="1300" b="1">
                          <a:solidFill>
                            <a:schemeClr val="dk1"/>
                          </a:solidFill>
                        </a:rPr>
                        <a:t>reason</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algn="ctr" rtl="0">
                        <a:lnSpc>
                          <a:spcPct val="120000"/>
                        </a:lnSpc>
                        <a:spcBef>
                          <a:spcPts val="0"/>
                        </a:spcBef>
                        <a:buNone/>
                      </a:pPr>
                      <a:endParaRPr sz="1300" b="1">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algn="ctr" rtl="0">
                        <a:lnSpc>
                          <a:spcPct val="120000"/>
                        </a:lnSpc>
                        <a:spcBef>
                          <a:spcPts val="0"/>
                        </a:spcBef>
                        <a:buNone/>
                      </a:pPr>
                      <a:r>
                        <a:rPr lang="ko" sz="1300">
                          <a:solidFill>
                            <a:schemeClr val="dk1"/>
                          </a:solidFill>
                        </a:rPr>
                        <a:t>string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algn="ctr" rtl="0">
                        <a:lnSpc>
                          <a:spcPct val="120000"/>
                        </a:lnSpc>
                        <a:spcBef>
                          <a:spcPts val="0"/>
                        </a:spcBef>
                        <a:buNone/>
                      </a:pPr>
                      <a:endParaRPr sz="1300"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17124983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83" name="직사각형 11282"/>
          <p:cNvSpPr/>
          <p:nvPr/>
        </p:nvSpPr>
        <p:spPr>
          <a:xfrm>
            <a:off x="379364" y="4149080"/>
            <a:ext cx="9505056" cy="1080120"/>
          </a:xfrm>
          <a:prstGeom prst="rect">
            <a:avLst/>
          </a:prstGeom>
          <a:solidFill>
            <a:schemeClr val="bg1"/>
          </a:solidFill>
          <a:ln w="15875">
            <a:solidFill>
              <a:schemeClr val="tx1">
                <a:lumMod val="75000"/>
                <a:lumOff val="2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200" dirty="0" smtClean="0">
              <a:solidFill>
                <a:schemeClr val="tx1">
                  <a:lumMod val="75000"/>
                  <a:lumOff val="25000"/>
                </a:schemeClr>
              </a:solidFill>
            </a:endParaRPr>
          </a:p>
        </p:txBody>
      </p:sp>
      <p:sp>
        <p:nvSpPr>
          <p:cNvPr id="57" name="직사각형 56"/>
          <p:cNvSpPr/>
          <p:nvPr/>
        </p:nvSpPr>
        <p:spPr>
          <a:xfrm>
            <a:off x="5923980" y="4221088"/>
            <a:ext cx="1184696" cy="36004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No</a:t>
            </a:r>
          </a:p>
          <a:p>
            <a:pPr algn="ctr"/>
            <a:r>
              <a:rPr lang="en-US" altLang="ko-KR" sz="1200" dirty="0" smtClean="0">
                <a:solidFill>
                  <a:schemeClr val="tx1">
                    <a:lumMod val="75000"/>
                    <a:lumOff val="25000"/>
                  </a:schemeClr>
                </a:solidFill>
              </a:rPr>
              <a:t> response</a:t>
            </a:r>
            <a:endParaRPr lang="ko-KR" altLang="en-US" sz="1200" dirty="0" smtClean="0">
              <a:solidFill>
                <a:schemeClr val="tx1">
                  <a:lumMod val="75000"/>
                  <a:lumOff val="25000"/>
                </a:schemeClr>
              </a:solidFill>
            </a:endParaRPr>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39</a:t>
            </a:fld>
            <a:r>
              <a:rPr lang="en-US" altLang="ko-KR" smtClean="0"/>
              <a:t>/50</a:t>
            </a:r>
            <a:endParaRPr lang="ko-KR" altLang="en-US" dirty="0"/>
          </a:p>
        </p:txBody>
      </p:sp>
      <p:sp>
        <p:nvSpPr>
          <p:cNvPr id="4" name="제목 3"/>
          <p:cNvSpPr>
            <a:spLocks noGrp="1"/>
          </p:cNvSpPr>
          <p:nvPr>
            <p:ph type="title"/>
          </p:nvPr>
        </p:nvSpPr>
        <p:spPr/>
        <p:txBody>
          <a:bodyPr/>
          <a:lstStyle/>
          <a:p>
            <a:r>
              <a:rPr lang="en-US" altLang="ko-KR" dirty="0"/>
              <a:t>Detail Design – </a:t>
            </a:r>
            <a:r>
              <a:rPr lang="en-US" altLang="ko-KR" dirty="0" smtClean="0"/>
              <a:t>Alarm status</a:t>
            </a:r>
            <a:endParaRPr lang="ko-KR" altLang="en-US" dirty="0"/>
          </a:p>
        </p:txBody>
      </p:sp>
      <p:sp>
        <p:nvSpPr>
          <p:cNvPr id="40" name="타원 39"/>
          <p:cNvSpPr/>
          <p:nvPr/>
        </p:nvSpPr>
        <p:spPr>
          <a:xfrm>
            <a:off x="2579044" y="1772816"/>
            <a:ext cx="2304256" cy="1368152"/>
          </a:xfrm>
          <a:prstGeom prst="ellipse">
            <a:avLst/>
          </a:prstGeom>
          <a:solidFill>
            <a:schemeClr val="bg1">
              <a:lumMod val="95000"/>
            </a:schemeClr>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Alarmed</a:t>
            </a:r>
            <a:endParaRPr lang="ko-KR" altLang="en-US" sz="1200" dirty="0" smtClean="0">
              <a:solidFill>
                <a:schemeClr val="tx1">
                  <a:lumMod val="75000"/>
                  <a:lumOff val="25000"/>
                </a:schemeClr>
              </a:solidFill>
            </a:endParaRPr>
          </a:p>
        </p:txBody>
      </p:sp>
      <p:sp>
        <p:nvSpPr>
          <p:cNvPr id="42" name="타원 41"/>
          <p:cNvSpPr/>
          <p:nvPr/>
        </p:nvSpPr>
        <p:spPr>
          <a:xfrm>
            <a:off x="6971532" y="1772816"/>
            <a:ext cx="2304256" cy="1368152"/>
          </a:xfrm>
          <a:prstGeom prst="ellipse">
            <a:avLst/>
          </a:prstGeom>
          <a:solidFill>
            <a:schemeClr val="bg1">
              <a:lumMod val="95000"/>
            </a:schemeClr>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Normal</a:t>
            </a:r>
            <a:endParaRPr lang="ko-KR" altLang="en-US" sz="1200" dirty="0" smtClean="0">
              <a:solidFill>
                <a:schemeClr val="tx1">
                  <a:lumMod val="75000"/>
                  <a:lumOff val="25000"/>
                </a:schemeClr>
              </a:solidFill>
            </a:endParaRPr>
          </a:p>
        </p:txBody>
      </p:sp>
      <p:sp>
        <p:nvSpPr>
          <p:cNvPr id="41" name="직사각형 40"/>
          <p:cNvSpPr/>
          <p:nvPr/>
        </p:nvSpPr>
        <p:spPr>
          <a:xfrm>
            <a:off x="6932092" y="4365104"/>
            <a:ext cx="2448272" cy="576064"/>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Send message</a:t>
            </a:r>
          </a:p>
          <a:p>
            <a:pPr algn="ctr"/>
            <a:r>
              <a:rPr lang="en-US" altLang="ko-KR" sz="1200" dirty="0" smtClean="0">
                <a:solidFill>
                  <a:schemeClr val="tx1">
                    <a:lumMod val="75000"/>
                    <a:lumOff val="25000"/>
                  </a:schemeClr>
                </a:solidFill>
              </a:rPr>
              <a:t>- Ask to set alarm</a:t>
            </a:r>
            <a:endParaRPr lang="ko-KR" altLang="en-US" sz="1200" dirty="0" smtClean="0">
              <a:solidFill>
                <a:schemeClr val="tx1">
                  <a:lumMod val="75000"/>
                  <a:lumOff val="25000"/>
                </a:schemeClr>
              </a:solidFill>
            </a:endParaRPr>
          </a:p>
        </p:txBody>
      </p:sp>
      <p:cxnSp>
        <p:nvCxnSpPr>
          <p:cNvPr id="44" name="직선 화살표 연결선 43"/>
          <p:cNvCxnSpPr>
            <a:stCxn id="42" idx="4"/>
            <a:endCxn id="41" idx="0"/>
          </p:cNvCxnSpPr>
          <p:nvPr/>
        </p:nvCxnSpPr>
        <p:spPr>
          <a:xfrm>
            <a:off x="8123660" y="3140968"/>
            <a:ext cx="32568" cy="1224136"/>
          </a:xfrm>
          <a:prstGeom prst="straightConnector1">
            <a:avLst/>
          </a:prstGeom>
          <a:ln>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49" name="직사각형 48"/>
          <p:cNvSpPr/>
          <p:nvPr/>
        </p:nvSpPr>
        <p:spPr>
          <a:xfrm>
            <a:off x="7508156" y="3573016"/>
            <a:ext cx="1224136" cy="36004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House is vacant</a:t>
            </a:r>
            <a:endParaRPr lang="ko-KR" altLang="en-US" sz="1200" dirty="0" smtClean="0">
              <a:solidFill>
                <a:schemeClr val="tx1">
                  <a:lumMod val="75000"/>
                  <a:lumOff val="25000"/>
                </a:schemeClr>
              </a:solidFill>
            </a:endParaRPr>
          </a:p>
        </p:txBody>
      </p:sp>
      <p:sp>
        <p:nvSpPr>
          <p:cNvPr id="50" name="직사각형 49"/>
          <p:cNvSpPr/>
          <p:nvPr/>
        </p:nvSpPr>
        <p:spPr>
          <a:xfrm>
            <a:off x="5164460" y="3032956"/>
            <a:ext cx="1512168" cy="36004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Set alarm</a:t>
            </a:r>
            <a:endParaRPr lang="ko-KR" altLang="en-US" sz="1200" dirty="0" smtClean="0">
              <a:solidFill>
                <a:schemeClr val="tx1">
                  <a:lumMod val="75000"/>
                  <a:lumOff val="25000"/>
                </a:schemeClr>
              </a:solidFill>
            </a:endParaRPr>
          </a:p>
        </p:txBody>
      </p:sp>
      <p:cxnSp>
        <p:nvCxnSpPr>
          <p:cNvPr id="53" name="직선 화살표 연결선 52"/>
          <p:cNvCxnSpPr>
            <a:stCxn id="41" idx="1"/>
            <a:endCxn id="65" idx="3"/>
          </p:cNvCxnSpPr>
          <p:nvPr/>
        </p:nvCxnSpPr>
        <p:spPr>
          <a:xfrm flipH="1">
            <a:off x="6140004" y="4653136"/>
            <a:ext cx="792088" cy="0"/>
          </a:xfrm>
          <a:prstGeom prst="straightConnector1">
            <a:avLst/>
          </a:prstGeom>
          <a:ln>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59" name="자유형 58"/>
          <p:cNvSpPr/>
          <p:nvPr/>
        </p:nvSpPr>
        <p:spPr>
          <a:xfrm>
            <a:off x="9268916" y="2564904"/>
            <a:ext cx="974662" cy="2088232"/>
          </a:xfrm>
          <a:custGeom>
            <a:avLst/>
            <a:gdLst>
              <a:gd name="connsiteX0" fmla="*/ 76200 w 978158"/>
              <a:gd name="connsiteY0" fmla="*/ 2743200 h 2743200"/>
              <a:gd name="connsiteX1" fmla="*/ 977900 w 978158"/>
              <a:gd name="connsiteY1" fmla="*/ 1155700 h 2743200"/>
              <a:gd name="connsiteX2" fmla="*/ 0 w 978158"/>
              <a:gd name="connsiteY2" fmla="*/ 0 h 2743200"/>
            </a:gdLst>
            <a:ahLst/>
            <a:cxnLst>
              <a:cxn ang="0">
                <a:pos x="connsiteX0" y="connsiteY0"/>
              </a:cxn>
              <a:cxn ang="0">
                <a:pos x="connsiteX1" y="connsiteY1"/>
              </a:cxn>
              <a:cxn ang="0">
                <a:pos x="connsiteX2" y="connsiteY2"/>
              </a:cxn>
            </a:cxnLst>
            <a:rect l="l" t="t" r="r" b="b"/>
            <a:pathLst>
              <a:path w="978158" h="2743200">
                <a:moveTo>
                  <a:pt x="76200" y="2743200"/>
                </a:moveTo>
                <a:cubicBezTo>
                  <a:pt x="533400" y="2178050"/>
                  <a:pt x="990600" y="1612900"/>
                  <a:pt x="977900" y="1155700"/>
                </a:cubicBezTo>
                <a:cubicBezTo>
                  <a:pt x="965200" y="698500"/>
                  <a:pt x="482600" y="349250"/>
                  <a:pt x="0" y="0"/>
                </a:cubicBezTo>
              </a:path>
            </a:pathLst>
          </a:custGeom>
          <a:noFill/>
          <a:ln w="9525">
            <a:solidFill>
              <a:schemeClr val="tx1">
                <a:lumMod val="75000"/>
                <a:lumOff val="25000"/>
              </a:schemeClr>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3" name="직사각형 62"/>
          <p:cNvSpPr/>
          <p:nvPr/>
        </p:nvSpPr>
        <p:spPr>
          <a:xfrm>
            <a:off x="5092452" y="1628800"/>
            <a:ext cx="1512168" cy="36004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Release alarm</a:t>
            </a:r>
            <a:endParaRPr lang="ko-KR" altLang="en-US" sz="1200" dirty="0" smtClean="0">
              <a:solidFill>
                <a:schemeClr val="tx1">
                  <a:lumMod val="75000"/>
                  <a:lumOff val="25000"/>
                </a:schemeClr>
              </a:solidFill>
            </a:endParaRPr>
          </a:p>
        </p:txBody>
      </p:sp>
      <p:sp>
        <p:nvSpPr>
          <p:cNvPr id="65" name="직사각형 64"/>
          <p:cNvSpPr/>
          <p:nvPr/>
        </p:nvSpPr>
        <p:spPr>
          <a:xfrm>
            <a:off x="4699844" y="4365104"/>
            <a:ext cx="1440160" cy="576064"/>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If door is opened, </a:t>
            </a:r>
          </a:p>
          <a:p>
            <a:pPr algn="ctr"/>
            <a:r>
              <a:rPr lang="en-US" altLang="ko-KR" sz="1200" dirty="0" smtClean="0">
                <a:solidFill>
                  <a:schemeClr val="tx1">
                    <a:lumMod val="75000"/>
                    <a:lumOff val="25000"/>
                  </a:schemeClr>
                </a:solidFill>
              </a:rPr>
              <a:t>Close door</a:t>
            </a:r>
            <a:endParaRPr lang="ko-KR" altLang="en-US" sz="1200" dirty="0" smtClean="0">
              <a:solidFill>
                <a:schemeClr val="tx1">
                  <a:lumMod val="75000"/>
                  <a:lumOff val="25000"/>
                </a:schemeClr>
              </a:solidFill>
            </a:endParaRPr>
          </a:p>
        </p:txBody>
      </p:sp>
      <p:cxnSp>
        <p:nvCxnSpPr>
          <p:cNvPr id="11267" name="직선 화살표 연결선 11266"/>
          <p:cNvCxnSpPr>
            <a:stCxn id="65" idx="0"/>
          </p:cNvCxnSpPr>
          <p:nvPr/>
        </p:nvCxnSpPr>
        <p:spPr>
          <a:xfrm flipH="1" flipV="1">
            <a:off x="4228356" y="3068960"/>
            <a:ext cx="1191568" cy="1296144"/>
          </a:xfrm>
          <a:prstGeom prst="straightConnector1">
            <a:avLst/>
          </a:prstGeom>
          <a:ln>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72" name="직사각형 71"/>
          <p:cNvSpPr/>
          <p:nvPr/>
        </p:nvSpPr>
        <p:spPr>
          <a:xfrm>
            <a:off x="2651052" y="4365104"/>
            <a:ext cx="1440160" cy="576064"/>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Door is not opened</a:t>
            </a:r>
            <a:endParaRPr lang="ko-KR" altLang="en-US" sz="1200" dirty="0" smtClean="0">
              <a:solidFill>
                <a:schemeClr val="tx1">
                  <a:lumMod val="75000"/>
                  <a:lumOff val="25000"/>
                </a:schemeClr>
              </a:solidFill>
            </a:endParaRPr>
          </a:p>
        </p:txBody>
      </p:sp>
      <p:cxnSp>
        <p:nvCxnSpPr>
          <p:cNvPr id="11271" name="직선 화살표 연결선 11270"/>
          <p:cNvCxnSpPr>
            <a:stCxn id="40" idx="4"/>
            <a:endCxn id="72" idx="0"/>
          </p:cNvCxnSpPr>
          <p:nvPr/>
        </p:nvCxnSpPr>
        <p:spPr>
          <a:xfrm flipH="1">
            <a:off x="3371132" y="3140968"/>
            <a:ext cx="360040" cy="1224136"/>
          </a:xfrm>
          <a:prstGeom prst="straightConnector1">
            <a:avLst/>
          </a:prstGeom>
          <a:ln>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75" name="직사각형 74"/>
          <p:cNvSpPr/>
          <p:nvPr/>
        </p:nvSpPr>
        <p:spPr>
          <a:xfrm>
            <a:off x="2971652" y="3645024"/>
            <a:ext cx="1184696" cy="36004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Door open by terminal</a:t>
            </a:r>
            <a:endParaRPr lang="ko-KR" altLang="en-US" sz="1200" dirty="0" smtClean="0">
              <a:solidFill>
                <a:schemeClr val="tx1">
                  <a:lumMod val="75000"/>
                  <a:lumOff val="25000"/>
                </a:schemeClr>
              </a:solidFill>
            </a:endParaRPr>
          </a:p>
        </p:txBody>
      </p:sp>
      <p:sp>
        <p:nvSpPr>
          <p:cNvPr id="76" name="직사각형 75"/>
          <p:cNvSpPr/>
          <p:nvPr/>
        </p:nvSpPr>
        <p:spPr>
          <a:xfrm>
            <a:off x="667396" y="4365104"/>
            <a:ext cx="1440160" cy="576064"/>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Send emergency message</a:t>
            </a:r>
            <a:endParaRPr lang="ko-KR" altLang="en-US" sz="1200" dirty="0" smtClean="0">
              <a:solidFill>
                <a:schemeClr val="tx1">
                  <a:lumMod val="75000"/>
                  <a:lumOff val="25000"/>
                </a:schemeClr>
              </a:solidFill>
            </a:endParaRPr>
          </a:p>
        </p:txBody>
      </p:sp>
      <p:cxnSp>
        <p:nvCxnSpPr>
          <p:cNvPr id="11273" name="직선 화살표 연결선 11272"/>
          <p:cNvCxnSpPr>
            <a:stCxn id="40" idx="3"/>
            <a:endCxn id="76" idx="0"/>
          </p:cNvCxnSpPr>
          <p:nvPr/>
        </p:nvCxnSpPr>
        <p:spPr>
          <a:xfrm flipH="1">
            <a:off x="1387476" y="2940607"/>
            <a:ext cx="1529018" cy="1424497"/>
          </a:xfrm>
          <a:prstGeom prst="straightConnector1">
            <a:avLst/>
          </a:prstGeom>
          <a:ln>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79" name="직사각형 78"/>
          <p:cNvSpPr/>
          <p:nvPr/>
        </p:nvSpPr>
        <p:spPr>
          <a:xfrm>
            <a:off x="1675508" y="3356992"/>
            <a:ext cx="1184696" cy="36004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a:solidFill>
                  <a:schemeClr val="tx1">
                    <a:lumMod val="75000"/>
                    <a:lumOff val="25000"/>
                  </a:schemeClr>
                </a:solidFill>
              </a:rPr>
              <a:t>Door is manually open</a:t>
            </a:r>
          </a:p>
        </p:txBody>
      </p:sp>
      <p:sp>
        <p:nvSpPr>
          <p:cNvPr id="11274" name="자유형 11273"/>
          <p:cNvSpPr/>
          <p:nvPr/>
        </p:nvSpPr>
        <p:spPr>
          <a:xfrm>
            <a:off x="832683" y="2427743"/>
            <a:ext cx="1742565" cy="1936617"/>
          </a:xfrm>
          <a:custGeom>
            <a:avLst/>
            <a:gdLst>
              <a:gd name="connsiteX0" fmla="*/ 1742565 w 1742565"/>
              <a:gd name="connsiteY0" fmla="*/ 6217 h 1936617"/>
              <a:gd name="connsiteX1" fmla="*/ 91565 w 1742565"/>
              <a:gd name="connsiteY1" fmla="*/ 298317 h 1936617"/>
              <a:gd name="connsiteX2" fmla="*/ 358265 w 1742565"/>
              <a:gd name="connsiteY2" fmla="*/ 1936617 h 1936617"/>
            </a:gdLst>
            <a:ahLst/>
            <a:cxnLst>
              <a:cxn ang="0">
                <a:pos x="connsiteX0" y="connsiteY0"/>
              </a:cxn>
              <a:cxn ang="0">
                <a:pos x="connsiteX1" y="connsiteY1"/>
              </a:cxn>
              <a:cxn ang="0">
                <a:pos x="connsiteX2" y="connsiteY2"/>
              </a:cxn>
            </a:cxnLst>
            <a:rect l="l" t="t" r="r" b="b"/>
            <a:pathLst>
              <a:path w="1742565" h="1936617">
                <a:moveTo>
                  <a:pt x="1742565" y="6217"/>
                </a:moveTo>
                <a:cubicBezTo>
                  <a:pt x="1032423" y="-8600"/>
                  <a:pt x="322282" y="-23416"/>
                  <a:pt x="91565" y="298317"/>
                </a:cubicBezTo>
                <a:cubicBezTo>
                  <a:pt x="-139152" y="620050"/>
                  <a:pt x="109556" y="1278333"/>
                  <a:pt x="358265" y="1936617"/>
                </a:cubicBezTo>
              </a:path>
            </a:pathLst>
          </a:custGeom>
          <a:noFill/>
          <a:ln w="9525">
            <a:solidFill>
              <a:schemeClr val="tx1">
                <a:lumMod val="75000"/>
                <a:lumOff val="25000"/>
              </a:schemeClr>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1" name="직사각형 80"/>
          <p:cNvSpPr/>
          <p:nvPr/>
        </p:nvSpPr>
        <p:spPr>
          <a:xfrm>
            <a:off x="235348" y="3068960"/>
            <a:ext cx="1440160" cy="36004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a:solidFill>
                  <a:schemeClr val="tx1">
                    <a:lumMod val="75000"/>
                    <a:lumOff val="25000"/>
                  </a:schemeClr>
                </a:solidFill>
              </a:rPr>
              <a:t>house is suddenly occupied</a:t>
            </a:r>
          </a:p>
        </p:txBody>
      </p:sp>
      <p:sp>
        <p:nvSpPr>
          <p:cNvPr id="11276" name="직사각형 11275"/>
          <p:cNvSpPr/>
          <p:nvPr/>
        </p:nvSpPr>
        <p:spPr>
          <a:xfrm>
            <a:off x="2932212" y="5805264"/>
            <a:ext cx="7200800" cy="648072"/>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200" dirty="0" smtClean="0">
              <a:solidFill>
                <a:schemeClr val="tx1">
                  <a:lumMod val="75000"/>
                  <a:lumOff val="25000"/>
                </a:schemeClr>
              </a:solidFill>
            </a:endParaRPr>
          </a:p>
        </p:txBody>
      </p:sp>
      <p:sp>
        <p:nvSpPr>
          <p:cNvPr id="11278" name="직사각형 11277"/>
          <p:cNvSpPr/>
          <p:nvPr/>
        </p:nvSpPr>
        <p:spPr>
          <a:xfrm>
            <a:off x="4588396" y="5949280"/>
            <a:ext cx="504056" cy="288032"/>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 State</a:t>
            </a:r>
            <a:endParaRPr lang="ko-KR" altLang="en-US" sz="1200" dirty="0" smtClean="0">
              <a:solidFill>
                <a:schemeClr val="tx1">
                  <a:lumMod val="75000"/>
                  <a:lumOff val="25000"/>
                </a:schemeClr>
              </a:solidFill>
            </a:endParaRPr>
          </a:p>
        </p:txBody>
      </p:sp>
      <p:sp>
        <p:nvSpPr>
          <p:cNvPr id="11277" name="타원 11276"/>
          <p:cNvSpPr/>
          <p:nvPr/>
        </p:nvSpPr>
        <p:spPr>
          <a:xfrm>
            <a:off x="4084340" y="5949280"/>
            <a:ext cx="504056" cy="288032"/>
          </a:xfrm>
          <a:prstGeom prst="ellipse">
            <a:avLst/>
          </a:prstGeom>
          <a:solidFill>
            <a:schemeClr val="bg1">
              <a:lumMod val="95000"/>
            </a:schemeClr>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200" dirty="0" smtClean="0">
              <a:solidFill>
                <a:schemeClr val="tx1">
                  <a:lumMod val="75000"/>
                  <a:lumOff val="25000"/>
                </a:schemeClr>
              </a:solidFill>
            </a:endParaRPr>
          </a:p>
        </p:txBody>
      </p:sp>
      <p:sp>
        <p:nvSpPr>
          <p:cNvPr id="87" name="타원 86"/>
          <p:cNvSpPr/>
          <p:nvPr/>
        </p:nvSpPr>
        <p:spPr>
          <a:xfrm>
            <a:off x="5380484" y="5949280"/>
            <a:ext cx="504056" cy="288032"/>
          </a:xfrm>
          <a:prstGeom prst="ellipse">
            <a:avLst/>
          </a:prstGeom>
          <a:solidFill>
            <a:schemeClr val="bg1">
              <a:lumMod val="95000"/>
            </a:schemeClr>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A</a:t>
            </a:r>
            <a:endParaRPr lang="ko-KR" altLang="en-US" sz="1200" dirty="0" smtClean="0">
              <a:solidFill>
                <a:schemeClr val="tx1">
                  <a:lumMod val="75000"/>
                  <a:lumOff val="25000"/>
                </a:schemeClr>
              </a:solidFill>
            </a:endParaRPr>
          </a:p>
        </p:txBody>
      </p:sp>
      <p:sp>
        <p:nvSpPr>
          <p:cNvPr id="93" name="직사각형 92"/>
          <p:cNvSpPr/>
          <p:nvPr/>
        </p:nvSpPr>
        <p:spPr>
          <a:xfrm>
            <a:off x="6676628" y="5949280"/>
            <a:ext cx="1800200" cy="288032"/>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 Transition state A to B</a:t>
            </a:r>
            <a:endParaRPr lang="ko-KR" altLang="en-US" sz="1200" dirty="0" smtClean="0">
              <a:solidFill>
                <a:schemeClr val="tx1">
                  <a:lumMod val="75000"/>
                  <a:lumOff val="25000"/>
                </a:schemeClr>
              </a:solidFill>
            </a:endParaRPr>
          </a:p>
        </p:txBody>
      </p:sp>
      <p:sp>
        <p:nvSpPr>
          <p:cNvPr id="88" name="타원 87"/>
          <p:cNvSpPr/>
          <p:nvPr/>
        </p:nvSpPr>
        <p:spPr>
          <a:xfrm>
            <a:off x="6172572" y="5949280"/>
            <a:ext cx="504056" cy="288032"/>
          </a:xfrm>
          <a:prstGeom prst="ellipse">
            <a:avLst/>
          </a:prstGeom>
          <a:solidFill>
            <a:schemeClr val="bg1">
              <a:lumMod val="95000"/>
            </a:schemeClr>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B</a:t>
            </a:r>
            <a:endParaRPr lang="ko-KR" altLang="en-US" sz="1200" dirty="0" smtClean="0">
              <a:solidFill>
                <a:schemeClr val="tx1">
                  <a:lumMod val="75000"/>
                  <a:lumOff val="25000"/>
                </a:schemeClr>
              </a:solidFill>
            </a:endParaRPr>
          </a:p>
        </p:txBody>
      </p:sp>
      <p:cxnSp>
        <p:nvCxnSpPr>
          <p:cNvPr id="11280" name="직선 화살표 연결선 11279"/>
          <p:cNvCxnSpPr>
            <a:stCxn id="87" idx="6"/>
            <a:endCxn id="88" idx="2"/>
          </p:cNvCxnSpPr>
          <p:nvPr/>
        </p:nvCxnSpPr>
        <p:spPr>
          <a:xfrm>
            <a:off x="5884540" y="6093296"/>
            <a:ext cx="288032" cy="0"/>
          </a:xfrm>
          <a:prstGeom prst="straightConnector1">
            <a:avLst/>
          </a:prstGeom>
          <a:ln>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96" name="직사각형 95"/>
          <p:cNvSpPr/>
          <p:nvPr/>
        </p:nvSpPr>
        <p:spPr>
          <a:xfrm>
            <a:off x="9124900" y="5949280"/>
            <a:ext cx="864096" cy="288032"/>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 Operation</a:t>
            </a:r>
            <a:endParaRPr lang="ko-KR" altLang="en-US" sz="1200" dirty="0" smtClean="0">
              <a:solidFill>
                <a:schemeClr val="tx1">
                  <a:lumMod val="75000"/>
                  <a:lumOff val="25000"/>
                </a:schemeClr>
              </a:solidFill>
            </a:endParaRPr>
          </a:p>
        </p:txBody>
      </p:sp>
      <p:sp>
        <p:nvSpPr>
          <p:cNvPr id="95" name="직사각형 94"/>
          <p:cNvSpPr/>
          <p:nvPr/>
        </p:nvSpPr>
        <p:spPr>
          <a:xfrm>
            <a:off x="8620844" y="5949280"/>
            <a:ext cx="512440" cy="288032"/>
          </a:xfrm>
          <a:prstGeom prst="rect">
            <a:avLst/>
          </a:prstGeom>
          <a:solidFill>
            <a:schemeClr val="bg1"/>
          </a:solidFill>
          <a:ln w="15875">
            <a:solidFill>
              <a:schemeClr val="tx1">
                <a:lumMod val="75000"/>
                <a:lumOff val="2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200" dirty="0" smtClean="0">
              <a:solidFill>
                <a:schemeClr val="tx1">
                  <a:lumMod val="75000"/>
                  <a:lumOff val="25000"/>
                </a:schemeClr>
              </a:solidFill>
            </a:endParaRPr>
          </a:p>
        </p:txBody>
      </p:sp>
      <p:sp>
        <p:nvSpPr>
          <p:cNvPr id="61" name="직사각형 60"/>
          <p:cNvSpPr/>
          <p:nvPr/>
        </p:nvSpPr>
        <p:spPr>
          <a:xfrm>
            <a:off x="9812412" y="3501008"/>
            <a:ext cx="896664" cy="36004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response</a:t>
            </a:r>
            <a:endParaRPr lang="ko-KR" altLang="en-US" sz="1200" dirty="0" smtClean="0">
              <a:solidFill>
                <a:schemeClr val="tx1">
                  <a:lumMod val="75000"/>
                  <a:lumOff val="25000"/>
                </a:schemeClr>
              </a:solidFill>
            </a:endParaRPr>
          </a:p>
        </p:txBody>
      </p:sp>
      <p:sp>
        <p:nvSpPr>
          <p:cNvPr id="97" name="직사각형 96"/>
          <p:cNvSpPr/>
          <p:nvPr/>
        </p:nvSpPr>
        <p:spPr>
          <a:xfrm>
            <a:off x="3004220" y="5949280"/>
            <a:ext cx="720080" cy="288032"/>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b="1" dirty="0" smtClean="0">
                <a:solidFill>
                  <a:schemeClr val="tx1">
                    <a:lumMod val="75000"/>
                    <a:lumOff val="25000"/>
                  </a:schemeClr>
                </a:solidFill>
              </a:rPr>
              <a:t>Legend</a:t>
            </a:r>
            <a:endParaRPr lang="ko-KR" altLang="en-US" sz="1200" b="1" dirty="0" smtClean="0">
              <a:solidFill>
                <a:schemeClr val="tx1">
                  <a:lumMod val="75000"/>
                  <a:lumOff val="25000"/>
                </a:schemeClr>
              </a:solidFill>
            </a:endParaRPr>
          </a:p>
        </p:txBody>
      </p:sp>
      <p:cxnSp>
        <p:nvCxnSpPr>
          <p:cNvPr id="11288" name="직선 화살표 연결선 11287"/>
          <p:cNvCxnSpPr>
            <a:stCxn id="40" idx="7"/>
            <a:endCxn id="42" idx="1"/>
          </p:cNvCxnSpPr>
          <p:nvPr/>
        </p:nvCxnSpPr>
        <p:spPr>
          <a:xfrm>
            <a:off x="4545850" y="1973177"/>
            <a:ext cx="2763132" cy="0"/>
          </a:xfrm>
          <a:prstGeom prst="straightConnector1">
            <a:avLst/>
          </a:prstGeom>
          <a:ln>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1290" name="직선 화살표 연결선 11289"/>
          <p:cNvCxnSpPr>
            <a:stCxn id="42" idx="3"/>
            <a:endCxn id="40" idx="5"/>
          </p:cNvCxnSpPr>
          <p:nvPr/>
        </p:nvCxnSpPr>
        <p:spPr>
          <a:xfrm flipH="1">
            <a:off x="4545850" y="2940607"/>
            <a:ext cx="2763132" cy="0"/>
          </a:xfrm>
          <a:prstGeom prst="straightConnector1">
            <a:avLst/>
          </a:prstGeom>
          <a:ln>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5964997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267916" y="1052736"/>
            <a:ext cx="10513168" cy="5256583"/>
          </a:xfrm>
        </p:spPr>
        <p:txBody>
          <a:bodyPr/>
          <a:lstStyle/>
          <a:p>
            <a:r>
              <a:rPr lang="en-US" altLang="ko-KR" dirty="0"/>
              <a:t>Technical </a:t>
            </a:r>
            <a:r>
              <a:rPr lang="en-US" altLang="ko-KR" dirty="0" smtClean="0"/>
              <a:t>Context</a:t>
            </a:r>
          </a:p>
          <a:p>
            <a:endParaRPr lang="en-US" altLang="ko-KR" dirty="0"/>
          </a:p>
          <a:p>
            <a:endParaRPr lang="en-US" altLang="ko-KR" dirty="0" smtClean="0"/>
          </a:p>
          <a:p>
            <a:endParaRPr lang="en-US" altLang="ko-KR" dirty="0"/>
          </a:p>
          <a:p>
            <a:endParaRPr lang="en-US" altLang="ko-KR" dirty="0" smtClean="0"/>
          </a:p>
          <a:p>
            <a:endParaRPr lang="en-US" altLang="ko-KR" dirty="0"/>
          </a:p>
          <a:p>
            <a:endParaRPr lang="en-US" altLang="ko-KR" dirty="0" smtClean="0"/>
          </a:p>
          <a:p>
            <a:pPr lvl="1"/>
            <a:r>
              <a:rPr lang="en-US" altLang="ko-KR" dirty="0"/>
              <a:t>Should support machine-to-person interaction model(M2P) and machine-to-machine(M2M) interaction models.</a:t>
            </a:r>
          </a:p>
          <a:p>
            <a:pPr lvl="1"/>
            <a:r>
              <a:rPr lang="en-US" altLang="ko-KR" dirty="0"/>
              <a:t>The system has to support </a:t>
            </a:r>
            <a:r>
              <a:rPr lang="en-US" altLang="ko-KR" dirty="0" err="1"/>
              <a:t>IoT</a:t>
            </a:r>
            <a:r>
              <a:rPr lang="en-US" altLang="ko-KR" dirty="0"/>
              <a:t> nodes at least 10 years.</a:t>
            </a:r>
          </a:p>
          <a:p>
            <a:pPr lvl="1"/>
            <a:r>
              <a:rPr lang="en-US" altLang="ko-KR" dirty="0"/>
              <a:t>Privacy and security are required considerations for </a:t>
            </a:r>
            <a:r>
              <a:rPr lang="en-US" altLang="ko-KR" dirty="0" err="1"/>
              <a:t>IoT</a:t>
            </a:r>
            <a:r>
              <a:rPr lang="en-US" altLang="ko-KR" dirty="0"/>
              <a:t> </a:t>
            </a:r>
            <a:r>
              <a:rPr lang="en-US" altLang="ko-KR" dirty="0" smtClean="0"/>
              <a:t>Environment</a:t>
            </a:r>
          </a:p>
          <a:p>
            <a:pPr lvl="1"/>
            <a:r>
              <a:rPr lang="en-US" altLang="ko-KR" dirty="0"/>
              <a:t>System should make it easy to add emerging protocols.</a:t>
            </a:r>
          </a:p>
          <a:p>
            <a:pPr lvl="1"/>
            <a:endParaRPr lang="en-US" altLang="ko-KR" dirty="0"/>
          </a:p>
          <a:p>
            <a:endParaRPr lang="ko-KR" altLang="en-US" dirty="0"/>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4</a:t>
            </a:fld>
            <a:r>
              <a:rPr lang="en-US" altLang="ko-KR" smtClean="0"/>
              <a:t>/50</a:t>
            </a:r>
            <a:endParaRPr lang="ko-KR" altLang="en-US" dirty="0"/>
          </a:p>
        </p:txBody>
      </p:sp>
      <p:sp>
        <p:nvSpPr>
          <p:cNvPr id="4" name="제목 3"/>
          <p:cNvSpPr>
            <a:spLocks noGrp="1"/>
          </p:cNvSpPr>
          <p:nvPr>
            <p:ph type="title"/>
          </p:nvPr>
        </p:nvSpPr>
        <p:spPr/>
        <p:txBody>
          <a:bodyPr>
            <a:normAutofit/>
          </a:bodyPr>
          <a:lstStyle/>
          <a:p>
            <a:r>
              <a:rPr lang="en-US" altLang="ko-KR" dirty="0"/>
              <a:t>Project </a:t>
            </a:r>
            <a:r>
              <a:rPr lang="en-US" altLang="ko-KR" dirty="0" smtClean="0"/>
              <a:t>Context</a:t>
            </a:r>
            <a:endParaRPr lang="ko-KR" altLang="en-US" dirty="0"/>
          </a:p>
        </p:txBody>
      </p:sp>
      <p:graphicFrame>
        <p:nvGraphicFramePr>
          <p:cNvPr id="5" name="Shape 53"/>
          <p:cNvGraphicFramePr/>
          <p:nvPr>
            <p:extLst>
              <p:ext uri="{D42A27DB-BD31-4B8C-83A1-F6EECF244321}">
                <p14:modId xmlns:p14="http://schemas.microsoft.com/office/powerpoint/2010/main" val="473741507"/>
              </p:ext>
            </p:extLst>
          </p:nvPr>
        </p:nvGraphicFramePr>
        <p:xfrm>
          <a:off x="1155952" y="1638792"/>
          <a:ext cx="8112964" cy="1718200"/>
        </p:xfrm>
        <a:graphic>
          <a:graphicData uri="http://schemas.openxmlformats.org/drawingml/2006/table">
            <a:tbl>
              <a:tblPr>
                <a:noFill/>
              </a:tblPr>
              <a:tblGrid>
                <a:gridCol w="2064293"/>
                <a:gridCol w="1979555"/>
                <a:gridCol w="2021924"/>
                <a:gridCol w="2047192"/>
              </a:tblGrid>
              <a:tr h="429550">
                <a:tc>
                  <a:txBody>
                    <a:bodyPr/>
                    <a:lstStyle/>
                    <a:p>
                      <a:pPr marL="0" marR="0" lvl="0" indent="0" algn="ctr" rtl="0">
                        <a:lnSpc>
                          <a:spcPct val="100000"/>
                        </a:lnSpc>
                        <a:spcBef>
                          <a:spcPts val="0"/>
                        </a:spcBef>
                        <a:spcAft>
                          <a:spcPts val="0"/>
                        </a:spcAft>
                        <a:buClr>
                          <a:schemeClr val="dk1"/>
                        </a:buClr>
                        <a:buSzPct val="25000"/>
                        <a:buFont typeface="Arial"/>
                        <a:buNone/>
                      </a:pPr>
                      <a:r>
                        <a:rPr lang="ko" sz="1600" b="1" dirty="0">
                          <a:solidFill>
                            <a:schemeClr val="dk1"/>
                          </a:solidFill>
                        </a:rPr>
                        <a:t>Elements</a:t>
                      </a:r>
                    </a:p>
                  </a:txBody>
                  <a:tcPr marL="91450" marR="91450" marT="45700" marB="457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BFBFBF"/>
                    </a:solidFill>
                  </a:tcPr>
                </a:tc>
                <a:tc>
                  <a:txBody>
                    <a:bodyPr/>
                    <a:lstStyle/>
                    <a:p>
                      <a:pPr marL="0" marR="0" lvl="0" indent="0" algn="ctr" rtl="0">
                        <a:lnSpc>
                          <a:spcPct val="100000"/>
                        </a:lnSpc>
                        <a:spcBef>
                          <a:spcPts val="0"/>
                        </a:spcBef>
                        <a:spcAft>
                          <a:spcPts val="0"/>
                        </a:spcAft>
                        <a:buClr>
                          <a:srgbClr val="000000"/>
                        </a:buClr>
                        <a:buSzPct val="68750"/>
                        <a:buFont typeface="Arial"/>
                        <a:buNone/>
                      </a:pPr>
                      <a:r>
                        <a:rPr lang="ko" sz="1600" b="1" dirty="0"/>
                        <a:t>Terminal</a:t>
                      </a:r>
                    </a:p>
                  </a:txBody>
                  <a:tcPr marL="91450" marR="91450" marT="45700" marB="457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ctr" rtl="0">
                        <a:lnSpc>
                          <a:spcPct val="100000"/>
                        </a:lnSpc>
                        <a:spcBef>
                          <a:spcPts val="0"/>
                        </a:spcBef>
                        <a:spcAft>
                          <a:spcPts val="0"/>
                        </a:spcAft>
                        <a:buClr>
                          <a:srgbClr val="000000"/>
                        </a:buClr>
                        <a:buSzPct val="68750"/>
                        <a:buFont typeface="Arial"/>
                        <a:buNone/>
                      </a:pPr>
                      <a:r>
                        <a:rPr lang="ko" sz="1600" b="1"/>
                        <a:t>System</a:t>
                      </a:r>
                    </a:p>
                  </a:txBody>
                  <a:tcPr marL="91450" marR="91450" marT="45700" marB="457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ctr" rtl="0">
                        <a:lnSpc>
                          <a:spcPct val="100000"/>
                        </a:lnSpc>
                        <a:spcBef>
                          <a:spcPts val="0"/>
                        </a:spcBef>
                        <a:spcAft>
                          <a:spcPts val="0"/>
                        </a:spcAft>
                        <a:buClr>
                          <a:srgbClr val="000000"/>
                        </a:buClr>
                        <a:buSzPct val="68750"/>
                        <a:buFont typeface="Arial"/>
                        <a:buNone/>
                      </a:pPr>
                      <a:r>
                        <a:rPr lang="ko" sz="1600" b="1"/>
                        <a:t>SA Node</a:t>
                      </a:r>
                    </a:p>
                  </a:txBody>
                  <a:tcPr marL="91450" marR="91450" marT="45700" marB="457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r h="429550">
                <a:tc>
                  <a:txBody>
                    <a:bodyPr/>
                    <a:lstStyle/>
                    <a:p>
                      <a:pPr marL="0" marR="0" lvl="0" indent="0" algn="ctr" rtl="0">
                        <a:lnSpc>
                          <a:spcPct val="100000"/>
                        </a:lnSpc>
                        <a:spcBef>
                          <a:spcPts val="0"/>
                        </a:spcBef>
                        <a:spcAft>
                          <a:spcPts val="0"/>
                        </a:spcAft>
                        <a:buClr>
                          <a:schemeClr val="dk1"/>
                        </a:buClr>
                        <a:buSzPct val="25000"/>
                        <a:buFont typeface="Arial"/>
                        <a:buNone/>
                      </a:pPr>
                      <a:r>
                        <a:rPr lang="ko" sz="1600" b="1" dirty="0">
                          <a:solidFill>
                            <a:schemeClr val="dk1"/>
                          </a:solidFill>
                        </a:rPr>
                        <a:t>Device Type</a:t>
                      </a:r>
                    </a:p>
                  </a:txBody>
                  <a:tcPr marL="91450" marR="91450" marT="45700" marB="457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BFBFBF"/>
                    </a:solidFill>
                  </a:tcPr>
                </a:tc>
                <a:tc>
                  <a:txBody>
                    <a:bodyPr/>
                    <a:lstStyle/>
                    <a:p>
                      <a:pPr marL="0" marR="0" indent="0" algn="ctr" rtl="0">
                        <a:lnSpc>
                          <a:spcPct val="100000"/>
                        </a:lnSpc>
                        <a:spcBef>
                          <a:spcPts val="0"/>
                        </a:spcBef>
                        <a:spcAft>
                          <a:spcPts val="0"/>
                        </a:spcAft>
                        <a:buNone/>
                      </a:pPr>
                      <a:r>
                        <a:rPr lang="ko" sz="1600" dirty="0"/>
                        <a:t>Mobile and PC</a:t>
                      </a:r>
                    </a:p>
                  </a:txBody>
                  <a:tcPr marL="91450" marR="91450" marT="45700" marB="457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indent="0" algn="ctr" rtl="0">
                        <a:lnSpc>
                          <a:spcPct val="100000"/>
                        </a:lnSpc>
                        <a:spcBef>
                          <a:spcPts val="0"/>
                        </a:spcBef>
                        <a:spcAft>
                          <a:spcPts val="0"/>
                        </a:spcAft>
                        <a:buNone/>
                      </a:pPr>
                      <a:r>
                        <a:rPr lang="ko" sz="1600"/>
                        <a:t>Server (PC)</a:t>
                      </a:r>
                    </a:p>
                  </a:txBody>
                  <a:tcPr marL="91450" marR="91450" marT="45700" marB="457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indent="0" algn="ctr" rtl="0">
                        <a:lnSpc>
                          <a:spcPct val="100000"/>
                        </a:lnSpc>
                        <a:spcBef>
                          <a:spcPts val="0"/>
                        </a:spcBef>
                        <a:spcAft>
                          <a:spcPts val="0"/>
                        </a:spcAft>
                        <a:buNone/>
                      </a:pPr>
                      <a:r>
                        <a:rPr lang="ko" sz="1600"/>
                        <a:t>Sensor, Actuator</a:t>
                      </a:r>
                    </a:p>
                  </a:txBody>
                  <a:tcPr marL="91450" marR="91450" marT="45700" marB="457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r h="429550">
                <a:tc>
                  <a:txBody>
                    <a:bodyPr/>
                    <a:lstStyle/>
                    <a:p>
                      <a:pPr marL="0" marR="0" lvl="0" indent="0" algn="ctr" rtl="0">
                        <a:lnSpc>
                          <a:spcPct val="100000"/>
                        </a:lnSpc>
                        <a:spcBef>
                          <a:spcPts val="0"/>
                        </a:spcBef>
                        <a:spcAft>
                          <a:spcPts val="0"/>
                        </a:spcAft>
                        <a:buClr>
                          <a:schemeClr val="dk1"/>
                        </a:buClr>
                        <a:buSzPct val="25000"/>
                        <a:buFont typeface="Arial"/>
                        <a:buNone/>
                      </a:pPr>
                      <a:r>
                        <a:rPr lang="ko" sz="1600" b="1">
                          <a:solidFill>
                            <a:schemeClr val="dk1"/>
                          </a:solidFill>
                        </a:rPr>
                        <a:t>Language</a:t>
                      </a:r>
                    </a:p>
                  </a:txBody>
                  <a:tcPr marL="91450" marR="91450" marT="45700" marB="457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BFBFBF"/>
                    </a:solidFill>
                  </a:tcPr>
                </a:tc>
                <a:tc>
                  <a:txBody>
                    <a:bodyPr/>
                    <a:lstStyle/>
                    <a:p>
                      <a:pPr marL="0" marR="0" lvl="0" indent="0" algn="ctr" rtl="0">
                        <a:lnSpc>
                          <a:spcPct val="100000"/>
                        </a:lnSpc>
                        <a:spcBef>
                          <a:spcPts val="0"/>
                        </a:spcBef>
                        <a:spcAft>
                          <a:spcPts val="0"/>
                        </a:spcAft>
                        <a:buClr>
                          <a:srgbClr val="000000"/>
                        </a:buClr>
                        <a:buSzPct val="25000"/>
                        <a:buFont typeface="Arial"/>
                        <a:buNone/>
                      </a:pPr>
                      <a:r>
                        <a:rPr lang="ko" sz="1600" b="0" i="0" u="none" strike="noStrike" cap="none" baseline="0" dirty="0">
                          <a:solidFill>
                            <a:srgbClr val="000000"/>
                          </a:solidFill>
                          <a:latin typeface="Arial"/>
                          <a:ea typeface="Arial"/>
                          <a:cs typeface="Arial"/>
                          <a:sym typeface="Arial"/>
                        </a:rPr>
                        <a:t>Java</a:t>
                      </a:r>
                    </a:p>
                  </a:txBody>
                  <a:tcPr marL="91450" marR="91450" marT="45700" marB="457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ctr" rtl="0">
                        <a:lnSpc>
                          <a:spcPct val="100000"/>
                        </a:lnSpc>
                        <a:spcBef>
                          <a:spcPts val="0"/>
                        </a:spcBef>
                        <a:spcAft>
                          <a:spcPts val="0"/>
                        </a:spcAft>
                        <a:buClr>
                          <a:srgbClr val="000000"/>
                        </a:buClr>
                        <a:buSzPct val="25000"/>
                        <a:buFont typeface="Arial"/>
                        <a:buNone/>
                      </a:pPr>
                      <a:r>
                        <a:rPr lang="ko" sz="1600" b="0" i="0" u="none" strike="noStrike" cap="none" baseline="0">
                          <a:solidFill>
                            <a:srgbClr val="000000"/>
                          </a:solidFill>
                          <a:latin typeface="Arial"/>
                          <a:ea typeface="Arial"/>
                          <a:cs typeface="Arial"/>
                          <a:sym typeface="Arial"/>
                        </a:rPr>
                        <a:t>Java</a:t>
                      </a:r>
                    </a:p>
                  </a:txBody>
                  <a:tcPr marL="91450" marR="91450" marT="45700" marB="457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ctr" rtl="0">
                        <a:lnSpc>
                          <a:spcPct val="100000"/>
                        </a:lnSpc>
                        <a:spcBef>
                          <a:spcPts val="0"/>
                        </a:spcBef>
                        <a:spcAft>
                          <a:spcPts val="0"/>
                        </a:spcAft>
                        <a:buClr>
                          <a:srgbClr val="000000"/>
                        </a:buClr>
                        <a:buSzPct val="25000"/>
                        <a:buFont typeface="Arial"/>
                        <a:buNone/>
                      </a:pPr>
                      <a:r>
                        <a:rPr lang="ko" sz="1600" dirty="0"/>
                        <a:t>Arduino Language</a:t>
                      </a:r>
                    </a:p>
                  </a:txBody>
                  <a:tcPr marL="91450" marR="91450" marT="45700" marB="457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r h="429550">
                <a:tc>
                  <a:txBody>
                    <a:bodyPr/>
                    <a:lstStyle/>
                    <a:p>
                      <a:pPr marL="0" marR="0" lvl="0" indent="0" algn="ctr" rtl="0">
                        <a:lnSpc>
                          <a:spcPct val="100000"/>
                        </a:lnSpc>
                        <a:spcBef>
                          <a:spcPts val="0"/>
                        </a:spcBef>
                        <a:spcAft>
                          <a:spcPts val="0"/>
                        </a:spcAft>
                        <a:buClr>
                          <a:schemeClr val="dk1"/>
                        </a:buClr>
                        <a:buSzPct val="25000"/>
                        <a:buFont typeface="Arial"/>
                        <a:buNone/>
                      </a:pPr>
                      <a:r>
                        <a:rPr lang="ko" sz="1600" b="1" dirty="0">
                          <a:solidFill>
                            <a:schemeClr val="dk1"/>
                          </a:solidFill>
                        </a:rPr>
                        <a:t>Development Tools</a:t>
                      </a:r>
                    </a:p>
                  </a:txBody>
                  <a:tcPr marL="91450" marR="91450" marT="45700" marB="457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BFBFBF"/>
                    </a:solidFill>
                  </a:tcPr>
                </a:tc>
                <a:tc>
                  <a:txBody>
                    <a:bodyPr/>
                    <a:lstStyle/>
                    <a:p>
                      <a:pPr marL="0" marR="0" lvl="0" indent="0" algn="ctr" rtl="0">
                        <a:lnSpc>
                          <a:spcPct val="100000"/>
                        </a:lnSpc>
                        <a:spcBef>
                          <a:spcPts val="0"/>
                        </a:spcBef>
                        <a:spcAft>
                          <a:spcPts val="0"/>
                        </a:spcAft>
                        <a:buClr>
                          <a:srgbClr val="000000"/>
                        </a:buClr>
                        <a:buSzPct val="25000"/>
                        <a:buFont typeface="Arial"/>
                        <a:buNone/>
                      </a:pPr>
                      <a:r>
                        <a:rPr lang="ko" sz="1600" b="0" i="0" u="none" strike="noStrike" cap="none" baseline="0" dirty="0">
                          <a:solidFill>
                            <a:srgbClr val="000000"/>
                          </a:solidFill>
                          <a:latin typeface="Arial"/>
                          <a:ea typeface="Arial"/>
                          <a:cs typeface="Arial"/>
                          <a:sym typeface="Arial"/>
                        </a:rPr>
                        <a:t>Eclipse IDE</a:t>
                      </a:r>
                    </a:p>
                  </a:txBody>
                  <a:tcPr marL="91450" marR="91450" marT="45700" marB="457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ctr" rtl="0">
                        <a:lnSpc>
                          <a:spcPct val="100000"/>
                        </a:lnSpc>
                        <a:spcBef>
                          <a:spcPts val="0"/>
                        </a:spcBef>
                        <a:spcAft>
                          <a:spcPts val="0"/>
                        </a:spcAft>
                        <a:buClr>
                          <a:srgbClr val="000000"/>
                        </a:buClr>
                        <a:buSzPct val="25000"/>
                        <a:buFont typeface="Arial"/>
                        <a:buNone/>
                      </a:pPr>
                      <a:r>
                        <a:rPr lang="ko" sz="1600" b="0" i="0" u="none" strike="noStrike" cap="none" baseline="0" dirty="0">
                          <a:solidFill>
                            <a:srgbClr val="000000"/>
                          </a:solidFill>
                          <a:latin typeface="Arial"/>
                          <a:ea typeface="Arial"/>
                          <a:cs typeface="Arial"/>
                          <a:sym typeface="Arial"/>
                        </a:rPr>
                        <a:t>Eclipse IDE</a:t>
                      </a:r>
                    </a:p>
                  </a:txBody>
                  <a:tcPr marL="91450" marR="91450" marT="45700" marB="457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ctr" rtl="0">
                        <a:lnSpc>
                          <a:spcPct val="100000"/>
                        </a:lnSpc>
                        <a:spcBef>
                          <a:spcPts val="0"/>
                        </a:spcBef>
                        <a:spcAft>
                          <a:spcPts val="0"/>
                        </a:spcAft>
                        <a:buClr>
                          <a:srgbClr val="000000"/>
                        </a:buClr>
                        <a:buSzPct val="25000"/>
                        <a:buFont typeface="Arial"/>
                        <a:buNone/>
                      </a:pPr>
                      <a:r>
                        <a:rPr lang="ko" sz="1600" b="0" i="0" u="none" strike="noStrike" cap="none" baseline="0" dirty="0">
                          <a:solidFill>
                            <a:srgbClr val="000000"/>
                          </a:solidFill>
                          <a:latin typeface="Arial"/>
                          <a:ea typeface="Arial"/>
                          <a:cs typeface="Arial"/>
                          <a:sym typeface="Arial"/>
                        </a:rPr>
                        <a:t>Arduino IDE</a:t>
                      </a:r>
                    </a:p>
                  </a:txBody>
                  <a:tcPr marL="91450" marR="91450" marT="45700" marB="457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bl>
          </a:graphicData>
        </a:graphic>
      </p:graphicFrame>
    </p:spTree>
    <p:extLst>
      <p:ext uri="{BB962C8B-B14F-4D97-AF65-F5344CB8AC3E}">
        <p14:creationId xmlns:p14="http://schemas.microsoft.com/office/powerpoint/2010/main" val="97568190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en-US" altLang="ko-KR" dirty="0" smtClean="0"/>
              <a:t>Component test</a:t>
            </a:r>
            <a:endParaRPr lang="en-US" altLang="ko-KR" dirty="0"/>
          </a:p>
          <a:p>
            <a:pPr lvl="1"/>
            <a:r>
              <a:rPr lang="en-US" altLang="ko-KR" dirty="0" smtClean="0"/>
              <a:t>Developer </a:t>
            </a:r>
            <a:r>
              <a:rPr lang="en-US" altLang="ko-KR" dirty="0"/>
              <a:t>has to make a test code to verify the component function &amp; exceptional case</a:t>
            </a:r>
          </a:p>
          <a:p>
            <a:r>
              <a:rPr lang="en-US" altLang="ko-KR" dirty="0"/>
              <a:t>Integration Testing</a:t>
            </a:r>
          </a:p>
          <a:p>
            <a:pPr lvl="1"/>
            <a:r>
              <a:rPr lang="en-US" altLang="ko-KR" dirty="0"/>
              <a:t>Check the interaction between </a:t>
            </a:r>
            <a:r>
              <a:rPr lang="en-US" altLang="ko-KR" dirty="0" smtClean="0"/>
              <a:t>components and process</a:t>
            </a:r>
          </a:p>
          <a:p>
            <a:r>
              <a:rPr lang="en-US" altLang="ko-KR" dirty="0" smtClean="0"/>
              <a:t>End-to-End Testing</a:t>
            </a:r>
            <a:endParaRPr lang="en-US" altLang="ko-KR" dirty="0"/>
          </a:p>
          <a:p>
            <a:pPr lvl="1"/>
            <a:r>
              <a:rPr lang="en-US" altLang="ko-KR" dirty="0" smtClean="0"/>
              <a:t>Functional </a:t>
            </a:r>
            <a:r>
              <a:rPr lang="en-US" altLang="ko-KR" dirty="0"/>
              <a:t>requirement and Quality attribute have to be satisfied</a:t>
            </a:r>
          </a:p>
          <a:p>
            <a:endParaRPr lang="ko-KR" altLang="en-US" dirty="0"/>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40</a:t>
            </a:fld>
            <a:r>
              <a:rPr lang="en-US" altLang="ko-KR" smtClean="0"/>
              <a:t>/50</a:t>
            </a:r>
            <a:endParaRPr lang="ko-KR" altLang="en-US" dirty="0"/>
          </a:p>
        </p:txBody>
      </p:sp>
      <p:sp>
        <p:nvSpPr>
          <p:cNvPr id="4" name="제목 3"/>
          <p:cNvSpPr>
            <a:spLocks noGrp="1"/>
          </p:cNvSpPr>
          <p:nvPr>
            <p:ph type="title"/>
          </p:nvPr>
        </p:nvSpPr>
        <p:spPr/>
        <p:txBody>
          <a:bodyPr/>
          <a:lstStyle/>
          <a:p>
            <a:r>
              <a:rPr lang="en-US" altLang="ko-KR" dirty="0" smtClean="0"/>
              <a:t>Test</a:t>
            </a:r>
            <a:endParaRPr lang="ko-KR" altLang="en-US" dirty="0"/>
          </a:p>
        </p:txBody>
      </p:sp>
    </p:spTree>
    <p:extLst>
      <p:ext uri="{BB962C8B-B14F-4D97-AF65-F5344CB8AC3E}">
        <p14:creationId xmlns:p14="http://schemas.microsoft.com/office/powerpoint/2010/main" val="220647398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슬라이드 번호 개체 틀 2"/>
          <p:cNvSpPr>
            <a:spLocks noGrp="1"/>
          </p:cNvSpPr>
          <p:nvPr>
            <p:ph type="sldNum" sz="quarter" idx="12"/>
          </p:nvPr>
        </p:nvSpPr>
        <p:spPr/>
        <p:txBody>
          <a:bodyPr/>
          <a:lstStyle/>
          <a:p>
            <a:fld id="{57E7012D-DD87-4EE6-9959-B8E2C5F13A34}" type="slidenum">
              <a:rPr lang="ko-KR" altLang="en-US" smtClean="0"/>
              <a:pPr/>
              <a:t>41</a:t>
            </a:fld>
            <a:r>
              <a:rPr lang="en-US" altLang="ko-KR" smtClean="0"/>
              <a:t>/50</a:t>
            </a:r>
            <a:endParaRPr lang="ko-KR" altLang="en-US" dirty="0"/>
          </a:p>
        </p:txBody>
      </p:sp>
      <p:sp>
        <p:nvSpPr>
          <p:cNvPr id="4" name="제목 3"/>
          <p:cNvSpPr>
            <a:spLocks noGrp="1"/>
          </p:cNvSpPr>
          <p:nvPr>
            <p:ph type="title"/>
          </p:nvPr>
        </p:nvSpPr>
        <p:spPr/>
        <p:txBody>
          <a:bodyPr/>
          <a:lstStyle/>
          <a:p>
            <a:r>
              <a:rPr lang="en-US" altLang="ko-KR" dirty="0"/>
              <a:t>Project plan &amp; Time log</a:t>
            </a:r>
            <a:endParaRPr lang="ko-KR" altLang="en-US" dirty="0"/>
          </a:p>
        </p:txBody>
      </p:sp>
      <p:graphicFrame>
        <p:nvGraphicFramePr>
          <p:cNvPr id="11" name="차트 10"/>
          <p:cNvGraphicFramePr>
            <a:graphicFrameLocks/>
          </p:cNvGraphicFramePr>
          <p:nvPr>
            <p:extLst>
              <p:ext uri="{D42A27DB-BD31-4B8C-83A1-F6EECF244321}">
                <p14:modId xmlns:p14="http://schemas.microsoft.com/office/powerpoint/2010/main" val="3330736496"/>
              </p:ext>
            </p:extLst>
          </p:nvPr>
        </p:nvGraphicFramePr>
        <p:xfrm>
          <a:off x="195908" y="3284984"/>
          <a:ext cx="5330180" cy="331236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표 5"/>
          <p:cNvGraphicFramePr>
            <a:graphicFrameLocks noGrp="1"/>
          </p:cNvGraphicFramePr>
          <p:nvPr>
            <p:extLst>
              <p:ext uri="{D42A27DB-BD31-4B8C-83A1-F6EECF244321}">
                <p14:modId xmlns:p14="http://schemas.microsoft.com/office/powerpoint/2010/main" val="2985680446"/>
              </p:ext>
            </p:extLst>
          </p:nvPr>
        </p:nvGraphicFramePr>
        <p:xfrm>
          <a:off x="627956" y="1051375"/>
          <a:ext cx="6408710" cy="2376261"/>
        </p:xfrm>
        <a:graphic>
          <a:graphicData uri="http://schemas.openxmlformats.org/drawingml/2006/table">
            <a:tbl>
              <a:tblPr/>
              <a:tblGrid>
                <a:gridCol w="1692221"/>
                <a:gridCol w="1423524"/>
                <a:gridCol w="1097655"/>
                <a:gridCol w="1097655"/>
                <a:gridCol w="1097655"/>
              </a:tblGrid>
              <a:tr h="264029">
                <a:tc>
                  <a:txBody>
                    <a:bodyPr/>
                    <a:lstStyle/>
                    <a:p>
                      <a:pPr algn="ctr" fontAlgn="b"/>
                      <a:r>
                        <a:rPr lang="ko-KR" altLang="en-US" sz="1200" b="0" i="0" u="none" strike="noStrike" dirty="0">
                          <a:solidFill>
                            <a:srgbClr val="000000"/>
                          </a:solidFill>
                          <a:effectLst/>
                          <a:latin typeface="Arial" panose="020B0604020202020204" pitchFamily="34" charset="0"/>
                          <a:cs typeface="Arial" panose="020B0604020202020204" pitchFamily="34" charset="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a:txBody>
                    <a:bodyPr/>
                    <a:lstStyle/>
                    <a:p>
                      <a:pPr algn="ctr" fontAlgn="b"/>
                      <a:r>
                        <a:rPr lang="ko-KR" altLang="en-US" sz="1200" b="0" i="0" u="none" strike="noStrike" dirty="0">
                          <a:solidFill>
                            <a:srgbClr val="000000"/>
                          </a:solidFill>
                          <a:effectLst/>
                          <a:latin typeface="Arial" panose="020B0604020202020204" pitchFamily="34" charset="0"/>
                          <a:cs typeface="Arial" panose="020B0604020202020204" pitchFamily="34" charset="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a:txBody>
                    <a:bodyPr/>
                    <a:lstStyle/>
                    <a:p>
                      <a:pPr algn="ctr" fontAlgn="b"/>
                      <a:r>
                        <a:rPr lang="en-US" sz="1200" b="1" i="0" u="none" strike="noStrike" dirty="0" smtClean="0">
                          <a:solidFill>
                            <a:srgbClr val="FFFFFF"/>
                          </a:solidFill>
                          <a:effectLst/>
                          <a:latin typeface="Arial" panose="020B0604020202020204" pitchFamily="34" charset="0"/>
                          <a:cs typeface="Arial" panose="020B0604020202020204" pitchFamily="34" charset="0"/>
                        </a:rPr>
                        <a:t>Plan(h)</a:t>
                      </a:r>
                      <a:endParaRPr lang="en-US" sz="1200" b="1"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a:txBody>
                    <a:bodyPr/>
                    <a:lstStyle/>
                    <a:p>
                      <a:pPr algn="ctr" fontAlgn="b"/>
                      <a:r>
                        <a:rPr lang="en-US" sz="1200" b="1" i="0" u="none" strike="noStrike" dirty="0" smtClean="0">
                          <a:solidFill>
                            <a:srgbClr val="FFFFFF"/>
                          </a:solidFill>
                          <a:effectLst/>
                          <a:latin typeface="Arial" panose="020B0604020202020204" pitchFamily="34" charset="0"/>
                          <a:cs typeface="Arial" panose="020B0604020202020204" pitchFamily="34" charset="0"/>
                        </a:rPr>
                        <a:t>Actual(h)</a:t>
                      </a:r>
                      <a:endParaRPr lang="en-US" sz="1200" b="1"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a:txBody>
                    <a:bodyPr/>
                    <a:lstStyle/>
                    <a:p>
                      <a:pPr algn="ctr" fontAlgn="b"/>
                      <a:r>
                        <a:rPr lang="en-US" sz="1200" b="1" i="0" u="none" strike="noStrike" dirty="0" smtClean="0">
                          <a:solidFill>
                            <a:srgbClr val="FFFFFF"/>
                          </a:solidFill>
                          <a:effectLst/>
                          <a:latin typeface="Arial" panose="020B0604020202020204" pitchFamily="34" charset="0"/>
                          <a:cs typeface="Arial" panose="020B0604020202020204" pitchFamily="34" charset="0"/>
                        </a:rPr>
                        <a:t>Gap(h)</a:t>
                      </a:r>
                      <a:endParaRPr lang="en-US" sz="1200" b="1"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r>
              <a:tr h="264029">
                <a:tc rowSpan="4">
                  <a:txBody>
                    <a:bodyPr/>
                    <a:lstStyle/>
                    <a:p>
                      <a:pPr algn="ctr" fontAlgn="ctr"/>
                      <a:r>
                        <a:rPr lang="en-US" sz="1200" b="0" i="0" u="none" strike="noStrike" dirty="0">
                          <a:solidFill>
                            <a:srgbClr val="000000"/>
                          </a:solidFill>
                          <a:effectLst/>
                          <a:latin typeface="Arial" panose="020B0604020202020204" pitchFamily="34" charset="0"/>
                          <a:cs typeface="Arial" panose="020B0604020202020204" pitchFamily="34" charset="0"/>
                        </a:rPr>
                        <a:t>Architect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200" b="0" i="0" u="none" strike="noStrike">
                          <a:solidFill>
                            <a:srgbClr val="000000"/>
                          </a:solidFill>
                          <a:effectLst/>
                          <a:latin typeface="Arial" panose="020B0604020202020204" pitchFamily="34" charset="0"/>
                          <a:cs typeface="Arial" panose="020B0604020202020204" pitchFamily="34" charset="0"/>
                        </a:rPr>
                        <a:t>Planing</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altLang="ko-KR" sz="1200" b="0" i="0" u="none" strike="noStrike">
                          <a:solidFill>
                            <a:srgbClr val="000000"/>
                          </a:solidFill>
                          <a:effectLst/>
                          <a:latin typeface="Arial" panose="020B0604020202020204" pitchFamily="34" charset="0"/>
                          <a:cs typeface="Arial" panose="020B0604020202020204" pitchFamily="34" charset="0"/>
                        </a:rPr>
                        <a:t>33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ko-KR" sz="1200" b="0" i="0" u="none" strike="noStrike">
                          <a:solidFill>
                            <a:srgbClr val="000000"/>
                          </a:solidFill>
                          <a:effectLst/>
                          <a:latin typeface="Arial" panose="020B0604020202020204" pitchFamily="34" charset="0"/>
                          <a:cs typeface="Arial" panose="020B0604020202020204" pitchFamily="34" charset="0"/>
                        </a:rPr>
                        <a:t>40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ko-KR" sz="1200" b="0" i="0" u="none" strike="noStrike">
                          <a:solidFill>
                            <a:srgbClr val="000000"/>
                          </a:solidFill>
                          <a:effectLst/>
                          <a:latin typeface="Arial" panose="020B0604020202020204" pitchFamily="34" charset="0"/>
                          <a:cs typeface="Arial" panose="020B0604020202020204" pitchFamily="34" charset="0"/>
                        </a:rPr>
                        <a:t>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4029">
                <a:tc vMerge="1">
                  <a:txBody>
                    <a:bodyPr/>
                    <a:lstStyle/>
                    <a:p>
                      <a:pPr latinLnBrk="1"/>
                      <a:endParaRPr lang="ko-KR" altLang="en-US"/>
                    </a:p>
                  </a:txBody>
                  <a:tcPr/>
                </a:tc>
                <a:tc>
                  <a:txBody>
                    <a:bodyPr/>
                    <a:lstStyle/>
                    <a:p>
                      <a:pPr algn="ctr" fontAlgn="b"/>
                      <a:r>
                        <a:rPr lang="en-US" sz="1200" b="0" i="0" u="none" strike="noStrike">
                          <a:solidFill>
                            <a:srgbClr val="000000"/>
                          </a:solidFill>
                          <a:effectLst/>
                          <a:latin typeface="Arial" panose="020B0604020202020204" pitchFamily="34" charset="0"/>
                          <a:cs typeface="Arial" panose="020B0604020202020204" pitchFamily="34" charset="0"/>
                        </a:rPr>
                        <a:t>Analysis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altLang="ko-KR" sz="1200" b="0" i="0" u="none" strike="noStrike">
                          <a:solidFill>
                            <a:srgbClr val="000000"/>
                          </a:solidFill>
                          <a:effectLst/>
                          <a:latin typeface="Arial" panose="020B0604020202020204" pitchFamily="34" charset="0"/>
                          <a:cs typeface="Arial" panose="020B0604020202020204" pitchFamily="34" charset="0"/>
                        </a:rPr>
                        <a:t>141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ko-KR" sz="1200" b="0" i="0" u="none" strike="noStrike">
                          <a:solidFill>
                            <a:srgbClr val="000000"/>
                          </a:solidFill>
                          <a:effectLst/>
                          <a:latin typeface="Arial" panose="020B0604020202020204" pitchFamily="34" charset="0"/>
                          <a:cs typeface="Arial" panose="020B0604020202020204" pitchFamily="34" charset="0"/>
                        </a:rPr>
                        <a:t>147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ko-KR" sz="1200" b="0" i="0" u="none" strike="noStrike">
                          <a:solidFill>
                            <a:srgbClr val="000000"/>
                          </a:solidFill>
                          <a:effectLst/>
                          <a:latin typeface="Arial" panose="020B0604020202020204" pitchFamily="34" charset="0"/>
                          <a:cs typeface="Arial" panose="020B0604020202020204" pitchFamily="34" charset="0"/>
                        </a:rPr>
                        <a:t>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4029">
                <a:tc vMerge="1">
                  <a:txBody>
                    <a:bodyPr/>
                    <a:lstStyle/>
                    <a:p>
                      <a:pPr latinLnBrk="1"/>
                      <a:endParaRPr lang="ko-KR" altLang="en-US"/>
                    </a:p>
                  </a:txBody>
                  <a:tcPr/>
                </a:tc>
                <a:tc>
                  <a:txBody>
                    <a:bodyPr/>
                    <a:lstStyle/>
                    <a:p>
                      <a:pPr algn="ctr" fontAlgn="b"/>
                      <a:r>
                        <a:rPr lang="en-US" sz="1200" b="0" i="0" u="none" strike="noStrike">
                          <a:solidFill>
                            <a:srgbClr val="000000"/>
                          </a:solidFill>
                          <a:effectLst/>
                          <a:latin typeface="Arial" panose="020B0604020202020204" pitchFamily="34" charset="0"/>
                          <a:cs typeface="Arial" panose="020B0604020202020204" pitchFamily="34" charset="0"/>
                        </a:rPr>
                        <a:t>Design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altLang="ko-KR" sz="1200" b="0" i="0" u="none" strike="noStrike">
                          <a:solidFill>
                            <a:srgbClr val="000000"/>
                          </a:solidFill>
                          <a:effectLst/>
                          <a:latin typeface="Arial" panose="020B0604020202020204" pitchFamily="34" charset="0"/>
                          <a:cs typeface="Arial" panose="020B0604020202020204" pitchFamily="34" charset="0"/>
                        </a:rPr>
                        <a:t>128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ko-KR" sz="1200" b="0" i="0" u="none" strike="noStrike" dirty="0">
                          <a:solidFill>
                            <a:srgbClr val="000000"/>
                          </a:solidFill>
                          <a:effectLst/>
                          <a:latin typeface="Arial" panose="020B0604020202020204" pitchFamily="34" charset="0"/>
                          <a:cs typeface="Arial" panose="020B0604020202020204" pitchFamily="34" charset="0"/>
                        </a:rPr>
                        <a:t>264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ko-KR" sz="1200" b="0" i="0" u="none" strike="noStrike">
                          <a:solidFill>
                            <a:srgbClr val="000000"/>
                          </a:solidFill>
                          <a:effectLst/>
                          <a:latin typeface="Arial" panose="020B0604020202020204" pitchFamily="34" charset="0"/>
                          <a:cs typeface="Arial" panose="020B0604020202020204" pitchFamily="34" charset="0"/>
                        </a:rPr>
                        <a:t>136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4029">
                <a:tc vMerge="1">
                  <a:txBody>
                    <a:bodyPr/>
                    <a:lstStyle/>
                    <a:p>
                      <a:pPr latinLnBrk="1"/>
                      <a:endParaRPr lang="ko-KR" altLang="en-US"/>
                    </a:p>
                  </a:txBody>
                  <a:tcPr/>
                </a:tc>
                <a:tc>
                  <a:txBody>
                    <a:bodyPr/>
                    <a:lstStyle/>
                    <a:p>
                      <a:pPr algn="ctr" fontAlgn="b"/>
                      <a:r>
                        <a:rPr lang="en-US" sz="1200" b="0" i="0" u="none" strike="noStrike">
                          <a:solidFill>
                            <a:srgbClr val="000000"/>
                          </a:solidFill>
                          <a:effectLst/>
                          <a:latin typeface="Arial" panose="020B0604020202020204" pitchFamily="34" charset="0"/>
                          <a:cs typeface="Arial" panose="020B0604020202020204" pitchFamily="34" charset="0"/>
                        </a:rPr>
                        <a:t>Experience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altLang="ko-KR" sz="1200" b="0" i="0" u="none" strike="noStrike">
                          <a:solidFill>
                            <a:srgbClr val="000000"/>
                          </a:solidFill>
                          <a:effectLst/>
                          <a:latin typeface="Arial" panose="020B0604020202020204" pitchFamily="34" charset="0"/>
                          <a:cs typeface="Arial" panose="020B0604020202020204" pitchFamily="34" charset="0"/>
                        </a:rPr>
                        <a:t>54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ko-KR" sz="1200" b="0" i="0" u="none" strike="noStrike" dirty="0">
                          <a:solidFill>
                            <a:srgbClr val="000000"/>
                          </a:solidFill>
                          <a:effectLst/>
                          <a:latin typeface="Arial" panose="020B0604020202020204" pitchFamily="34" charset="0"/>
                          <a:cs typeface="Arial" panose="020B0604020202020204" pitchFamily="34" charset="0"/>
                        </a:rPr>
                        <a:t>69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ko-KR" sz="1200" b="0" i="0" u="none" strike="noStrike">
                          <a:solidFill>
                            <a:srgbClr val="000000"/>
                          </a:solidFill>
                          <a:effectLst/>
                          <a:latin typeface="Arial" panose="020B0604020202020204" pitchFamily="34" charset="0"/>
                          <a:cs typeface="Arial" panose="020B0604020202020204" pitchFamily="34" charset="0"/>
                        </a:rPr>
                        <a:t>15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4029">
                <a:tc rowSpan="2">
                  <a:txBody>
                    <a:bodyPr/>
                    <a:lstStyle/>
                    <a:p>
                      <a:pPr algn="ctr" fontAlgn="ctr"/>
                      <a:r>
                        <a:rPr lang="en-US" sz="1200" b="0" i="0" u="none" strike="noStrike" dirty="0">
                          <a:solidFill>
                            <a:srgbClr val="000000"/>
                          </a:solidFill>
                          <a:effectLst/>
                          <a:latin typeface="Arial" panose="020B0604020202020204" pitchFamily="34" charset="0"/>
                          <a:cs typeface="Arial" panose="020B0604020202020204" pitchFamily="34" charset="0"/>
                        </a:rPr>
                        <a:t>Development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200" b="0" i="0" u="none" strike="noStrike">
                          <a:solidFill>
                            <a:srgbClr val="000000"/>
                          </a:solidFill>
                          <a:effectLst/>
                          <a:latin typeface="Arial" panose="020B0604020202020204" pitchFamily="34" charset="0"/>
                          <a:cs typeface="Arial" panose="020B0604020202020204" pitchFamily="34" charset="0"/>
                        </a:rPr>
                        <a:t>Detail design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altLang="ko-KR" sz="1200" b="0" i="0" u="none" strike="noStrike">
                          <a:solidFill>
                            <a:srgbClr val="000000"/>
                          </a:solidFill>
                          <a:effectLst/>
                          <a:latin typeface="Arial" panose="020B0604020202020204" pitchFamily="34" charset="0"/>
                          <a:cs typeface="Arial" panose="020B0604020202020204" pitchFamily="34" charset="0"/>
                        </a:rPr>
                        <a:t>85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ko-KR" sz="1200" b="0" i="0" u="none" strike="noStrike">
                          <a:solidFill>
                            <a:srgbClr val="000000"/>
                          </a:solidFill>
                          <a:effectLst/>
                          <a:latin typeface="Arial" panose="020B0604020202020204" pitchFamily="34" charset="0"/>
                          <a:cs typeface="Arial" panose="020B0604020202020204" pitchFamily="34" charset="0"/>
                        </a:rPr>
                        <a:t>82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ko-KR" sz="1200" b="0" i="0" u="none" strike="noStrike">
                          <a:solidFill>
                            <a:srgbClr val="000000"/>
                          </a:solidFill>
                          <a:effectLst/>
                          <a:latin typeface="Arial" panose="020B0604020202020204" pitchFamily="34" charset="0"/>
                          <a:cs typeface="Arial" panose="020B0604020202020204" pitchFamily="34" charset="0"/>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4029">
                <a:tc vMerge="1">
                  <a:txBody>
                    <a:bodyPr/>
                    <a:lstStyle/>
                    <a:p>
                      <a:pPr latinLnBrk="1"/>
                      <a:endParaRPr lang="ko-KR" altLang="en-US"/>
                    </a:p>
                  </a:txBody>
                  <a:tcPr/>
                </a:tc>
                <a:tc>
                  <a:txBody>
                    <a:bodyPr/>
                    <a:lstStyle/>
                    <a:p>
                      <a:pPr algn="ctr" fontAlgn="b"/>
                      <a:r>
                        <a:rPr lang="en-US" sz="1200" b="0" i="0" u="none" strike="noStrike">
                          <a:solidFill>
                            <a:srgbClr val="000000"/>
                          </a:solidFill>
                          <a:effectLst/>
                          <a:latin typeface="Arial" panose="020B0604020202020204" pitchFamily="34" charset="0"/>
                          <a:cs typeface="Arial" panose="020B0604020202020204" pitchFamily="34" charset="0"/>
                        </a:rPr>
                        <a:t>Implement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altLang="ko-KR" sz="1200" b="0" i="0" u="none" strike="noStrike">
                          <a:solidFill>
                            <a:srgbClr val="000000"/>
                          </a:solidFill>
                          <a:effectLst/>
                          <a:latin typeface="Arial" panose="020B0604020202020204" pitchFamily="34" charset="0"/>
                          <a:cs typeface="Arial" panose="020B0604020202020204" pitchFamily="34" charset="0"/>
                        </a:rPr>
                        <a:t>96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ko-KR" sz="1200" b="0" i="0" u="none" strike="noStrike">
                          <a:solidFill>
                            <a:srgbClr val="000000"/>
                          </a:solidFill>
                          <a:effectLst/>
                          <a:latin typeface="Arial" panose="020B0604020202020204" pitchFamily="34" charset="0"/>
                          <a:cs typeface="Arial" panose="020B0604020202020204" pitchFamily="34" charset="0"/>
                        </a:rPr>
                        <a:t>98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ko-KR" sz="1200" b="0" i="0" u="none" strike="noStrike">
                          <a:solidFill>
                            <a:srgbClr val="000000"/>
                          </a:solidFill>
                          <a:effectLst/>
                          <a:latin typeface="Arial" panose="020B0604020202020204" pitchFamily="34" charset="0"/>
                          <a:cs typeface="Arial" panose="020B0604020202020204" pitchFamily="34" charset="0"/>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4029">
                <a:tc>
                  <a:txBody>
                    <a:bodyPr/>
                    <a:lstStyle/>
                    <a:p>
                      <a:pPr algn="ctr" fontAlgn="b"/>
                      <a:r>
                        <a:rPr lang="en-US" sz="1200" b="0" i="0" u="none" strike="noStrike" dirty="0">
                          <a:solidFill>
                            <a:srgbClr val="000000"/>
                          </a:solidFill>
                          <a:effectLst/>
                          <a:latin typeface="Arial" panose="020B0604020202020204" pitchFamily="34" charset="0"/>
                          <a:cs typeface="Arial" panose="020B0604020202020204" pitchFamily="34" charset="0"/>
                        </a:rPr>
                        <a:t>Test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200" b="0" i="0" u="none" strike="noStrike" dirty="0">
                          <a:solidFill>
                            <a:srgbClr val="000000"/>
                          </a:solidFill>
                          <a:effectLst/>
                          <a:latin typeface="Arial" panose="020B0604020202020204" pitchFamily="34" charset="0"/>
                          <a:cs typeface="Arial" panose="020B0604020202020204" pitchFamily="34" charset="0"/>
                        </a:rPr>
                        <a:t>Test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altLang="ko-KR" sz="1200" b="0" i="0" u="none" strike="noStrike">
                          <a:solidFill>
                            <a:srgbClr val="000000"/>
                          </a:solidFill>
                          <a:effectLst/>
                          <a:latin typeface="Arial" panose="020B0604020202020204" pitchFamily="34" charset="0"/>
                          <a:cs typeface="Arial" panose="020B0604020202020204" pitchFamily="34" charset="0"/>
                        </a:rPr>
                        <a:t>135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ko-KR" sz="1200" b="0" i="0" u="none" strike="noStrike">
                          <a:solidFill>
                            <a:srgbClr val="000000"/>
                          </a:solidFill>
                          <a:effectLst/>
                          <a:latin typeface="Arial" panose="020B0604020202020204" pitchFamily="34" charset="0"/>
                          <a:cs typeface="Arial" panose="020B0604020202020204" pitchFamily="34" charset="0"/>
                        </a:rPr>
                        <a:t>66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ko-KR" sz="1200" b="0" i="0" u="none" strike="noStrike">
                          <a:solidFill>
                            <a:srgbClr val="000000"/>
                          </a:solidFill>
                          <a:effectLst/>
                          <a:latin typeface="Arial" panose="020B0604020202020204" pitchFamily="34" charset="0"/>
                          <a:cs typeface="Arial" panose="020B0604020202020204" pitchFamily="34" charset="0"/>
                        </a:rPr>
                        <a:t>-69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4029">
                <a:tc gridSpan="2">
                  <a:txBody>
                    <a:bodyPr/>
                    <a:lstStyle/>
                    <a:p>
                      <a:pPr algn="ctr" fontAlgn="b"/>
                      <a:r>
                        <a:rPr lang="en-US" sz="1200" b="0" i="0" u="none" strike="noStrike" dirty="0">
                          <a:solidFill>
                            <a:srgbClr val="000000"/>
                          </a:solidFill>
                          <a:effectLst/>
                          <a:latin typeface="Arial" panose="020B0604020202020204" pitchFamily="34" charset="0"/>
                          <a:cs typeface="Arial" panose="020B0604020202020204" pitchFamily="34" charset="0"/>
                        </a:rPr>
                        <a:t>total</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hMerge="1">
                  <a:txBody>
                    <a:bodyPr/>
                    <a:lstStyle/>
                    <a:p>
                      <a:pPr latinLnBrk="1"/>
                      <a:endParaRPr lang="ko-KR" altLang="en-US"/>
                    </a:p>
                  </a:txBody>
                  <a:tcPr/>
                </a:tc>
                <a:tc>
                  <a:txBody>
                    <a:bodyPr/>
                    <a:lstStyle/>
                    <a:p>
                      <a:pPr algn="ctr" fontAlgn="b"/>
                      <a:r>
                        <a:rPr lang="en-US" altLang="ko-KR" sz="1200" b="0" i="0" u="none" strike="noStrike" dirty="0">
                          <a:solidFill>
                            <a:srgbClr val="000000"/>
                          </a:solidFill>
                          <a:effectLst/>
                          <a:latin typeface="Arial" panose="020B0604020202020204" pitchFamily="34" charset="0"/>
                          <a:cs typeface="Arial" panose="020B0604020202020204" pitchFamily="34" charset="0"/>
                        </a:rPr>
                        <a:t>672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altLang="ko-KR" sz="1200" b="0" i="0" u="none" strike="noStrike" dirty="0">
                          <a:solidFill>
                            <a:srgbClr val="000000"/>
                          </a:solidFill>
                          <a:effectLst/>
                          <a:latin typeface="Arial" panose="020B0604020202020204" pitchFamily="34" charset="0"/>
                          <a:cs typeface="Arial" panose="020B0604020202020204" pitchFamily="34" charset="0"/>
                        </a:rPr>
                        <a:t>766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altLang="ko-KR" sz="1200" b="0" i="0" u="none" strike="noStrike" dirty="0">
                          <a:solidFill>
                            <a:srgbClr val="000000"/>
                          </a:solidFill>
                          <a:effectLst/>
                          <a:latin typeface="Arial" panose="020B0604020202020204" pitchFamily="34" charset="0"/>
                          <a:cs typeface="Arial" panose="020B0604020202020204" pitchFamily="34" charset="0"/>
                        </a:rPr>
                        <a:t>94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r>
            </a:tbl>
          </a:graphicData>
        </a:graphic>
      </p:graphicFrame>
      <p:graphicFrame>
        <p:nvGraphicFramePr>
          <p:cNvPr id="13" name="차트 12"/>
          <p:cNvGraphicFramePr>
            <a:graphicFrameLocks/>
          </p:cNvGraphicFramePr>
          <p:nvPr>
            <p:extLst>
              <p:ext uri="{D42A27DB-BD31-4B8C-83A1-F6EECF244321}">
                <p14:modId xmlns:p14="http://schemas.microsoft.com/office/powerpoint/2010/main" val="2467178298"/>
              </p:ext>
            </p:extLst>
          </p:nvPr>
        </p:nvGraphicFramePr>
        <p:xfrm>
          <a:off x="5812532" y="3789040"/>
          <a:ext cx="5236468" cy="3068960"/>
        </p:xfrm>
        <a:graphic>
          <a:graphicData uri="http://schemas.openxmlformats.org/drawingml/2006/chart">
            <c:chart xmlns:c="http://schemas.openxmlformats.org/drawingml/2006/chart" xmlns:r="http://schemas.openxmlformats.org/officeDocument/2006/relationships" r:id="rId3"/>
          </a:graphicData>
        </a:graphic>
      </p:graphicFrame>
      <p:sp>
        <p:nvSpPr>
          <p:cNvPr id="14" name="직사각형 13"/>
          <p:cNvSpPr/>
          <p:nvPr/>
        </p:nvSpPr>
        <p:spPr>
          <a:xfrm>
            <a:off x="5956548" y="3573016"/>
            <a:ext cx="504056" cy="288032"/>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000" dirty="0" smtClean="0">
                <a:solidFill>
                  <a:schemeClr val="tx1">
                    <a:lumMod val="75000"/>
                    <a:lumOff val="25000"/>
                  </a:schemeClr>
                </a:solidFill>
              </a:rPr>
              <a:t>hour</a:t>
            </a:r>
            <a:endParaRPr lang="ko-KR" altLang="en-US" sz="1000" dirty="0" smtClean="0">
              <a:solidFill>
                <a:schemeClr val="tx1">
                  <a:lumMod val="75000"/>
                  <a:lumOff val="25000"/>
                </a:schemeClr>
              </a:solidFill>
            </a:endParaRPr>
          </a:p>
        </p:txBody>
      </p:sp>
    </p:spTree>
    <p:extLst>
      <p:ext uri="{BB962C8B-B14F-4D97-AF65-F5344CB8AC3E}">
        <p14:creationId xmlns:p14="http://schemas.microsoft.com/office/powerpoint/2010/main" val="324564412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en-US" altLang="ko-KR" dirty="0" smtClean="0"/>
              <a:t>Emerging protocol</a:t>
            </a:r>
          </a:p>
          <a:p>
            <a:pPr lvl="1"/>
            <a:r>
              <a:rPr lang="en-US" altLang="ko-KR" dirty="0" smtClean="0"/>
              <a:t>Bluetooth protocol will be supported by next handler release</a:t>
            </a:r>
          </a:p>
          <a:p>
            <a:r>
              <a:rPr lang="en-US" altLang="ko-KR" dirty="0"/>
              <a:t>Service provider for system </a:t>
            </a:r>
            <a:r>
              <a:rPr lang="en-US" altLang="ko-KR" dirty="0" smtClean="0"/>
              <a:t>stability</a:t>
            </a:r>
          </a:p>
          <a:p>
            <a:pPr lvl="1"/>
            <a:r>
              <a:rPr lang="en-US" altLang="ko-KR" dirty="0" err="1" smtClean="0"/>
              <a:t>IoT</a:t>
            </a:r>
            <a:r>
              <a:rPr lang="en-US" altLang="ko-KR" dirty="0" smtClean="0"/>
              <a:t> server</a:t>
            </a:r>
            <a:endParaRPr lang="ko-KR" altLang="en-US" dirty="0"/>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42</a:t>
            </a:fld>
            <a:r>
              <a:rPr lang="en-US" altLang="ko-KR" smtClean="0"/>
              <a:t>/50</a:t>
            </a:r>
            <a:endParaRPr lang="ko-KR" altLang="en-US" dirty="0"/>
          </a:p>
        </p:txBody>
      </p:sp>
      <p:sp>
        <p:nvSpPr>
          <p:cNvPr id="4" name="제목 3"/>
          <p:cNvSpPr>
            <a:spLocks noGrp="1"/>
          </p:cNvSpPr>
          <p:nvPr>
            <p:ph type="title"/>
          </p:nvPr>
        </p:nvSpPr>
        <p:spPr/>
        <p:txBody>
          <a:bodyPr>
            <a:normAutofit/>
          </a:bodyPr>
          <a:lstStyle/>
          <a:p>
            <a:r>
              <a:rPr lang="en-US" altLang="ko-KR" dirty="0" smtClean="0"/>
              <a:t>Future plan</a:t>
            </a:r>
            <a:endParaRPr lang="ko-KR" altLang="en-US" dirty="0"/>
          </a:p>
        </p:txBody>
      </p:sp>
    </p:spTree>
    <p:extLst>
      <p:ext uri="{BB962C8B-B14F-4D97-AF65-F5344CB8AC3E}">
        <p14:creationId xmlns:p14="http://schemas.microsoft.com/office/powerpoint/2010/main" val="31205275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endParaRPr lang="ko-KR" altLang="en-US"/>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43</a:t>
            </a:fld>
            <a:r>
              <a:rPr lang="en-US" altLang="ko-KR" smtClean="0"/>
              <a:t>/50</a:t>
            </a:r>
            <a:endParaRPr lang="ko-KR" altLang="en-US" dirty="0"/>
          </a:p>
        </p:txBody>
      </p:sp>
      <p:sp>
        <p:nvSpPr>
          <p:cNvPr id="4" name="제목 3"/>
          <p:cNvSpPr>
            <a:spLocks noGrp="1"/>
          </p:cNvSpPr>
          <p:nvPr>
            <p:ph type="title"/>
          </p:nvPr>
        </p:nvSpPr>
        <p:spPr/>
        <p:txBody>
          <a:bodyPr/>
          <a:lstStyle/>
          <a:p>
            <a:r>
              <a:rPr lang="en-US" altLang="ko-KR" dirty="0"/>
              <a:t>Lessons &amp; Learned</a:t>
            </a:r>
            <a:endParaRPr lang="ko-KR" altLang="en-US" dirty="0"/>
          </a:p>
        </p:txBody>
      </p:sp>
    </p:spTree>
    <p:extLst>
      <p:ext uri="{BB962C8B-B14F-4D97-AF65-F5344CB8AC3E}">
        <p14:creationId xmlns:p14="http://schemas.microsoft.com/office/powerpoint/2010/main" val="377669772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슬라이드 번호 개체 틀 2"/>
          <p:cNvSpPr>
            <a:spLocks noGrp="1"/>
          </p:cNvSpPr>
          <p:nvPr>
            <p:ph type="sldNum" sz="quarter" idx="12"/>
          </p:nvPr>
        </p:nvSpPr>
        <p:spPr/>
        <p:txBody>
          <a:bodyPr/>
          <a:lstStyle/>
          <a:p>
            <a:fld id="{57E7012D-DD87-4EE6-9959-B8E2C5F13A34}" type="slidenum">
              <a:rPr lang="ko-KR" altLang="en-US" smtClean="0"/>
              <a:pPr/>
              <a:t>44</a:t>
            </a:fld>
            <a:r>
              <a:rPr lang="en-US" altLang="ko-KR" smtClean="0"/>
              <a:t>/50</a:t>
            </a:r>
            <a:endParaRPr lang="ko-KR" altLang="en-US" dirty="0"/>
          </a:p>
        </p:txBody>
      </p:sp>
      <p:sp>
        <p:nvSpPr>
          <p:cNvPr id="9" name="제목 1"/>
          <p:cNvSpPr txBox="1">
            <a:spLocks/>
          </p:cNvSpPr>
          <p:nvPr/>
        </p:nvSpPr>
        <p:spPr>
          <a:xfrm>
            <a:off x="1565648" y="2960948"/>
            <a:ext cx="7920880" cy="936104"/>
          </a:xfrm>
          <a:prstGeom prst="rect">
            <a:avLst/>
          </a:prstGeom>
          <a:solidFill>
            <a:schemeClr val="bg1">
              <a:lumMod val="85000"/>
            </a:schemeClr>
          </a:solidFill>
          <a:ln>
            <a:solidFill>
              <a:schemeClr val="bg1">
                <a:lumMod val="65000"/>
              </a:schemeClr>
            </a:solidFill>
          </a:ln>
        </p:spPr>
        <p:txBody>
          <a:bodyPr vert="horz" lIns="91440" tIns="45720" rIns="91440" bIns="45720" rtlCol="0" anchor="ctr">
            <a:normAutofit/>
          </a:bodyPr>
          <a:lstStyle>
            <a:lvl1pPr algn="l" defTabSz="914400" rtl="0" eaLnBrk="1" latinLnBrk="1" hangingPunct="1">
              <a:spcBef>
                <a:spcPct val="0"/>
              </a:spcBef>
              <a:buNone/>
              <a:defRPr sz="4000" b="1" kern="1200" cap="all">
                <a:solidFill>
                  <a:schemeClr val="tx1"/>
                </a:solidFill>
                <a:latin typeface="+mj-lt"/>
                <a:ea typeface="+mj-ea"/>
                <a:cs typeface="+mj-cs"/>
              </a:defRPr>
            </a:lvl1pPr>
          </a:lstStyle>
          <a:p>
            <a:pPr algn="ctr"/>
            <a:r>
              <a:rPr lang="en-US" altLang="ko" sz="3400" dirty="0" err="1" smtClean="0"/>
              <a:t>Appendixs</a:t>
            </a:r>
            <a:endParaRPr lang="ko-KR" altLang="en-US" sz="3400" dirty="0"/>
          </a:p>
        </p:txBody>
      </p:sp>
    </p:spTree>
    <p:extLst>
      <p:ext uri="{BB962C8B-B14F-4D97-AF65-F5344CB8AC3E}">
        <p14:creationId xmlns:p14="http://schemas.microsoft.com/office/powerpoint/2010/main" val="203530101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en-US" altLang="ko-KR" dirty="0"/>
              <a:t>Quality Attribute Scenario</a:t>
            </a:r>
          </a:p>
          <a:p>
            <a:endParaRPr lang="ko-KR" altLang="en-US" dirty="0"/>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45</a:t>
            </a:fld>
            <a:r>
              <a:rPr lang="en-US" altLang="ko-KR" smtClean="0"/>
              <a:t>/50</a:t>
            </a:r>
            <a:endParaRPr lang="ko-KR" altLang="en-US" dirty="0"/>
          </a:p>
        </p:txBody>
      </p:sp>
      <p:sp>
        <p:nvSpPr>
          <p:cNvPr id="4" name="제목 3"/>
          <p:cNvSpPr>
            <a:spLocks noGrp="1"/>
          </p:cNvSpPr>
          <p:nvPr>
            <p:ph type="title"/>
          </p:nvPr>
        </p:nvSpPr>
        <p:spPr/>
        <p:txBody>
          <a:bodyPr>
            <a:normAutofit/>
          </a:bodyPr>
          <a:lstStyle/>
          <a:p>
            <a:r>
              <a:rPr lang="en-US" altLang="ko-KR" dirty="0" smtClean="0"/>
              <a:t>Appendix - </a:t>
            </a:r>
            <a:r>
              <a:rPr lang="en-US" altLang="ko-KR" dirty="0"/>
              <a:t>Quality Attribute Scenario</a:t>
            </a:r>
          </a:p>
        </p:txBody>
      </p:sp>
      <p:graphicFrame>
        <p:nvGraphicFramePr>
          <p:cNvPr id="6" name="Shape 97"/>
          <p:cNvGraphicFramePr/>
          <p:nvPr>
            <p:extLst>
              <p:ext uri="{D42A27DB-BD31-4B8C-83A1-F6EECF244321}">
                <p14:modId xmlns:p14="http://schemas.microsoft.com/office/powerpoint/2010/main" val="3723400624"/>
              </p:ext>
            </p:extLst>
          </p:nvPr>
        </p:nvGraphicFramePr>
        <p:xfrm>
          <a:off x="843980" y="1700808"/>
          <a:ext cx="9361040" cy="4317900"/>
        </p:xfrm>
        <a:graphic>
          <a:graphicData uri="http://schemas.openxmlformats.org/drawingml/2006/table">
            <a:tbl>
              <a:tblPr>
                <a:noFill/>
              </a:tblPr>
              <a:tblGrid>
                <a:gridCol w="3240360"/>
                <a:gridCol w="6120680"/>
              </a:tblGrid>
              <a:tr h="287325">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ID</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QA-0</a:t>
                      </a:r>
                      <a:r>
                        <a:rPr lang="ko" sz="1400">
                          <a:latin typeface="Arial" panose="020B0604020202020204" pitchFamily="34" charset="0"/>
                          <a:cs typeface="Arial" panose="020B0604020202020204" pitchFamily="34" charset="0"/>
                        </a:rPr>
                        <a:t>1</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287325">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Scenario</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lvl="0" rtl="0">
                        <a:lnSpc>
                          <a:spcPct val="115000"/>
                        </a:lnSpc>
                        <a:spcBef>
                          <a:spcPts val="0"/>
                        </a:spcBef>
                        <a:buClr>
                          <a:schemeClr val="dk1"/>
                        </a:buClr>
                        <a:buSzPct val="78571"/>
                        <a:buFont typeface="Arial"/>
                        <a:buNone/>
                      </a:pPr>
                      <a:r>
                        <a:rPr lang="ko" sz="1400">
                          <a:solidFill>
                            <a:schemeClr val="dk1"/>
                          </a:solidFill>
                          <a:latin typeface="Arial" panose="020B0604020202020204" pitchFamily="34" charset="0"/>
                          <a:cs typeface="Arial" panose="020B0604020202020204" pitchFamily="34" charset="0"/>
                        </a:rPr>
                        <a:t>Installer can add and remove nodes to the system easily</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287325">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Raw quality attribute</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i="0" u="none" strike="noStrike" cap="none" baseline="0">
                          <a:solidFill>
                            <a:srgbClr val="000000"/>
                          </a:solidFill>
                          <a:latin typeface="Arial" panose="020B0604020202020204" pitchFamily="34" charset="0"/>
                          <a:ea typeface="Arial"/>
                          <a:cs typeface="Arial" panose="020B0604020202020204" pitchFamily="34" charset="0"/>
                          <a:sym typeface="Arial"/>
                        </a:rPr>
                        <a:t>Usability</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468300">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Stimulus</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a:latin typeface="Arial" panose="020B0604020202020204" pitchFamily="34" charset="0"/>
                          <a:cs typeface="Arial" panose="020B0604020202020204" pitchFamily="34" charset="0"/>
                        </a:rPr>
                        <a:t>Add/Remove Node to/from the System(Server)</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542925">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Source(s) of the stimulus</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a:latin typeface="Arial" panose="020B0604020202020204" pitchFamily="34" charset="0"/>
                          <a:cs typeface="Arial" panose="020B0604020202020204" pitchFamily="34" charset="0"/>
                        </a:rPr>
                        <a:t>Node</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541325">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Relevant environmental conditions</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The </a:t>
                      </a:r>
                      <a:r>
                        <a:rPr lang="ko" sz="1400">
                          <a:latin typeface="Arial" panose="020B0604020202020204" pitchFamily="34" charset="0"/>
                          <a:cs typeface="Arial" panose="020B0604020202020204" pitchFamily="34" charset="0"/>
                        </a:rPr>
                        <a:t>S</a:t>
                      </a: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ystem(Server) </a:t>
                      </a:r>
                      <a:r>
                        <a:rPr lang="ko" sz="1400">
                          <a:latin typeface="Arial" panose="020B0604020202020204" pitchFamily="34" charset="0"/>
                          <a:cs typeface="Arial" panose="020B0604020202020204" pitchFamily="34" charset="0"/>
                        </a:rPr>
                        <a:t>shall be always online</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287325">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Architectural elements</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a:latin typeface="Arial" panose="020B0604020202020204" pitchFamily="34" charset="0"/>
                          <a:cs typeface="Arial" panose="020B0604020202020204" pitchFamily="34" charset="0"/>
                        </a:rPr>
                        <a:t>S</a:t>
                      </a: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ystem(Server)</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808025">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System response</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The SA </a:t>
                      </a:r>
                      <a:r>
                        <a:rPr lang="ko" sz="1400">
                          <a:latin typeface="Arial" panose="020B0604020202020204" pitchFamily="34" charset="0"/>
                          <a:cs typeface="Arial" panose="020B0604020202020204" pitchFamily="34" charset="0"/>
                        </a:rPr>
                        <a:t>N</a:t>
                      </a: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ode list of the </a:t>
                      </a:r>
                      <a:r>
                        <a:rPr lang="ko" sz="1400">
                          <a:latin typeface="Arial" panose="020B0604020202020204" pitchFamily="34" charset="0"/>
                          <a:cs typeface="Arial" panose="020B0604020202020204" pitchFamily="34" charset="0"/>
                        </a:rPr>
                        <a:t>S</a:t>
                      </a: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ystem(Server) has to be updated by </a:t>
                      </a:r>
                      <a:r>
                        <a:rPr lang="ko" sz="1400">
                          <a:latin typeface="Arial" panose="020B0604020202020204" pitchFamily="34" charset="0"/>
                          <a:cs typeface="Arial" panose="020B0604020202020204" pitchFamily="34" charset="0"/>
                        </a:rPr>
                        <a:t>Add/Remove Node Operation</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808025">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Response measure(s)</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Node should be </a:t>
                      </a:r>
                      <a:r>
                        <a:rPr lang="ko" sz="1400" dirty="0">
                          <a:latin typeface="Arial" panose="020B0604020202020204" pitchFamily="34" charset="0"/>
                          <a:cs typeface="Arial" panose="020B0604020202020204" pitchFamily="34" charset="0"/>
                        </a:rPr>
                        <a:t>Added/Deleted</a:t>
                      </a: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 </a:t>
                      </a:r>
                      <a:r>
                        <a:rPr lang="ko" sz="1400" dirty="0">
                          <a:latin typeface="Arial" panose="020B0604020202020204" pitchFamily="34" charset="0"/>
                          <a:cs typeface="Arial" panose="020B0604020202020204" pitchFamily="34" charset="0"/>
                        </a:rPr>
                        <a:t>to/from</a:t>
                      </a: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 the </a:t>
                      </a:r>
                      <a:r>
                        <a:rPr lang="ko" sz="1400" dirty="0">
                          <a:latin typeface="Arial" panose="020B0604020202020204" pitchFamily="34" charset="0"/>
                          <a:cs typeface="Arial" panose="020B0604020202020204" pitchFamily="34" charset="0"/>
                        </a:rPr>
                        <a:t>System(Server) </a:t>
                      </a: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without </a:t>
                      </a:r>
                      <a:r>
                        <a:rPr lang="ko" sz="1400" dirty="0">
                          <a:latin typeface="Arial" panose="020B0604020202020204" pitchFamily="34" charset="0"/>
                          <a:cs typeface="Arial" panose="020B0604020202020204" pitchFamily="34" charset="0"/>
                        </a:rPr>
                        <a:t>S</a:t>
                      </a: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ystem(Server) restart</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03401622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en-US" altLang="ko-KR" dirty="0"/>
              <a:t>Quality Attribute Scenario</a:t>
            </a:r>
          </a:p>
          <a:p>
            <a:endParaRPr lang="ko-KR" altLang="en-US" dirty="0"/>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46</a:t>
            </a:fld>
            <a:r>
              <a:rPr lang="en-US" altLang="ko-KR" smtClean="0"/>
              <a:t>/50</a:t>
            </a:r>
            <a:endParaRPr lang="ko-KR" altLang="en-US" dirty="0"/>
          </a:p>
        </p:txBody>
      </p:sp>
      <p:sp>
        <p:nvSpPr>
          <p:cNvPr id="4" name="제목 3"/>
          <p:cNvSpPr>
            <a:spLocks noGrp="1"/>
          </p:cNvSpPr>
          <p:nvPr>
            <p:ph type="title"/>
          </p:nvPr>
        </p:nvSpPr>
        <p:spPr/>
        <p:txBody>
          <a:bodyPr>
            <a:normAutofit/>
          </a:bodyPr>
          <a:lstStyle/>
          <a:p>
            <a:r>
              <a:rPr lang="en-US" altLang="ko-KR" dirty="0"/>
              <a:t>Appendix - Quality Attribute Scenario</a:t>
            </a:r>
            <a:endParaRPr lang="ko-KR" altLang="en-US" dirty="0"/>
          </a:p>
        </p:txBody>
      </p:sp>
      <p:graphicFrame>
        <p:nvGraphicFramePr>
          <p:cNvPr id="8" name="Shape 108"/>
          <p:cNvGraphicFramePr/>
          <p:nvPr>
            <p:extLst>
              <p:ext uri="{D42A27DB-BD31-4B8C-83A1-F6EECF244321}">
                <p14:modId xmlns:p14="http://schemas.microsoft.com/office/powerpoint/2010/main" val="2540116375"/>
              </p:ext>
            </p:extLst>
          </p:nvPr>
        </p:nvGraphicFramePr>
        <p:xfrm>
          <a:off x="843980" y="1700808"/>
          <a:ext cx="9361040" cy="4295187"/>
        </p:xfrm>
        <a:graphic>
          <a:graphicData uri="http://schemas.openxmlformats.org/drawingml/2006/table">
            <a:tbl>
              <a:tblPr>
                <a:noFill/>
              </a:tblPr>
              <a:tblGrid>
                <a:gridCol w="3240360"/>
                <a:gridCol w="6120680"/>
              </a:tblGrid>
              <a:tr h="269837">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ID</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QA-0</a:t>
                      </a:r>
                      <a:r>
                        <a:rPr lang="ko" sz="1400">
                          <a:latin typeface="Arial" panose="020B0604020202020204" pitchFamily="34" charset="0"/>
                          <a:cs typeface="Arial" panose="020B0604020202020204" pitchFamily="34" charset="0"/>
                        </a:rPr>
                        <a:t>2</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503082">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Scenario</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lvl="0" rtl="0">
                        <a:lnSpc>
                          <a:spcPct val="115000"/>
                        </a:lnSpc>
                        <a:spcBef>
                          <a:spcPts val="0"/>
                        </a:spcBef>
                        <a:buClr>
                          <a:schemeClr val="dk1"/>
                        </a:buClr>
                        <a:buSzPct val="78571"/>
                        <a:buFont typeface="Arial"/>
                        <a:buNone/>
                      </a:pPr>
                      <a:r>
                        <a:rPr lang="ko" sz="1400">
                          <a:solidFill>
                            <a:schemeClr val="dk1"/>
                          </a:solidFill>
                          <a:latin typeface="Arial" panose="020B0604020202020204" pitchFamily="34" charset="0"/>
                          <a:cs typeface="Arial" panose="020B0604020202020204" pitchFamily="34" charset="0"/>
                        </a:rPr>
                        <a:t>System(Server) will be available always to do any IoT Based Operations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269837">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Raw quality attribute</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a:latin typeface="Arial" panose="020B0604020202020204" pitchFamily="34" charset="0"/>
                          <a:cs typeface="Arial" panose="020B0604020202020204" pitchFamily="34" charset="0"/>
                        </a:rPr>
                        <a:t>Availability</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446648">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Stimulus</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457200" marR="0" lvl="0" indent="-317500" algn="l" rtl="0">
                        <a:lnSpc>
                          <a:spcPct val="100000"/>
                        </a:lnSpc>
                        <a:spcBef>
                          <a:spcPts val="0"/>
                        </a:spcBef>
                        <a:spcAft>
                          <a:spcPts val="0"/>
                        </a:spcAft>
                        <a:buClr>
                          <a:srgbClr val="000000"/>
                        </a:buClr>
                        <a:buSzPct val="100000"/>
                        <a:buFont typeface="Arial"/>
                        <a:buAutoNum type="arabicPeriod"/>
                      </a:pPr>
                      <a:r>
                        <a:rPr lang="ko" sz="1400">
                          <a:latin typeface="Arial" panose="020B0604020202020204" pitchFamily="34" charset="0"/>
                          <a:cs typeface="Arial" panose="020B0604020202020204" pitchFamily="34" charset="0"/>
                        </a:rPr>
                        <a:t>Add/Remove Node to/from the System(Server)</a:t>
                      </a:r>
                    </a:p>
                    <a:p>
                      <a:pPr marL="457200" marR="0" lvl="0" indent="-317500" algn="l" rtl="0">
                        <a:lnSpc>
                          <a:spcPct val="100000"/>
                        </a:lnSpc>
                        <a:spcBef>
                          <a:spcPts val="0"/>
                        </a:spcBef>
                        <a:spcAft>
                          <a:spcPts val="0"/>
                        </a:spcAft>
                        <a:buClr>
                          <a:srgbClr val="000000"/>
                        </a:buClr>
                        <a:buSzPct val="100000"/>
                        <a:buFont typeface="Arial"/>
                        <a:buAutoNum type="arabicPeriod"/>
                      </a:pPr>
                      <a:r>
                        <a:rPr lang="ko" sz="1400">
                          <a:latin typeface="Arial" panose="020B0604020202020204" pitchFamily="34" charset="0"/>
                          <a:cs typeface="Arial" panose="020B0604020202020204" pitchFamily="34" charset="0"/>
                        </a:rPr>
                        <a:t>Terminal access to the Server</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509881">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Source(s) of the stimulus</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a:latin typeface="Arial" panose="020B0604020202020204" pitchFamily="34" charset="0"/>
                          <a:cs typeface="Arial" panose="020B0604020202020204" pitchFamily="34" charset="0"/>
                        </a:rPr>
                        <a:t>system(Server)</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508377">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Relevant environmental conditions</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The </a:t>
                      </a:r>
                      <a:r>
                        <a:rPr lang="ko" sz="1400" dirty="0">
                          <a:latin typeface="Arial" panose="020B0604020202020204" pitchFamily="34" charset="0"/>
                          <a:cs typeface="Arial" panose="020B0604020202020204" pitchFamily="34" charset="0"/>
                        </a:rPr>
                        <a:t>S</a:t>
                      </a: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ystem(Server) </a:t>
                      </a:r>
                      <a:r>
                        <a:rPr lang="ko" sz="1400" dirty="0">
                          <a:latin typeface="Arial" panose="020B0604020202020204" pitchFamily="34" charset="0"/>
                          <a:cs typeface="Arial" panose="020B0604020202020204" pitchFamily="34" charset="0"/>
                        </a:rPr>
                        <a:t>shall be always online</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269837">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a:solidFill>
                            <a:srgbClr val="000000"/>
                          </a:solidFill>
                          <a:latin typeface="Arial" panose="020B0604020202020204" pitchFamily="34" charset="0"/>
                          <a:ea typeface="Arial"/>
                          <a:cs typeface="Arial" panose="020B0604020202020204" pitchFamily="34" charset="0"/>
                          <a:sym typeface="Arial"/>
                        </a:rPr>
                        <a:t>Architectural elements</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dirty="0">
                          <a:latin typeface="Arial" panose="020B0604020202020204" pitchFamily="34" charset="0"/>
                          <a:cs typeface="Arial" panose="020B0604020202020204" pitchFamily="34" charset="0"/>
                        </a:rPr>
                        <a:t>Terminal, S</a:t>
                      </a: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ystem(Server)</a:t>
                      </a:r>
                      <a:r>
                        <a:rPr lang="ko" sz="1400" dirty="0">
                          <a:latin typeface="Arial" panose="020B0604020202020204" pitchFamily="34" charset="0"/>
                          <a:cs typeface="Arial" panose="020B0604020202020204" pitchFamily="34" charset="0"/>
                        </a:rPr>
                        <a:t> &amp; </a:t>
                      </a: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Node</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758844">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System response</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dirty="0">
                          <a:latin typeface="Arial" panose="020B0604020202020204" pitchFamily="34" charset="0"/>
                          <a:cs typeface="Arial" panose="020B0604020202020204" pitchFamily="34" charset="0"/>
                        </a:rPr>
                        <a:t>Server Fault Detection &amp; Recover the Server with Auto-Recovery</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758844">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a:solidFill>
                            <a:srgbClr val="000000"/>
                          </a:solidFill>
                          <a:latin typeface="Arial" panose="020B0604020202020204" pitchFamily="34" charset="0"/>
                          <a:ea typeface="Arial"/>
                          <a:cs typeface="Arial" panose="020B0604020202020204" pitchFamily="34" charset="0"/>
                          <a:sym typeface="Arial"/>
                        </a:rPr>
                        <a:t>Response measure(s)</a:t>
                      </a:r>
                    </a:p>
                    <a:p>
                      <a:pPr marL="0" marR="0" lvl="0" indent="0" algn="l" rtl="0">
                        <a:spcBef>
                          <a:spcPts val="0"/>
                        </a:spcBef>
                        <a:buNone/>
                      </a:pPr>
                      <a:endParaRPr sz="1400" b="1" i="0" u="none" strike="noStrike" cap="none" baseline="0">
                        <a:solidFill>
                          <a:srgbClr val="000000"/>
                        </a:solidFill>
                        <a:latin typeface="Arial" panose="020B0604020202020204" pitchFamily="34" charset="0"/>
                        <a:ea typeface="Arial"/>
                        <a:cs typeface="Arial" panose="020B0604020202020204" pitchFamily="34" charset="0"/>
                        <a:sym typeface="Arial"/>
                      </a:endParaRP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dirty="0">
                          <a:latin typeface="Arial" panose="020B0604020202020204" pitchFamily="34" charset="0"/>
                          <a:cs typeface="Arial" panose="020B0604020202020204" pitchFamily="34" charset="0"/>
                        </a:rPr>
                        <a:t>Server Shouldn’t be restarted &amp; be available online 99.99%.</a:t>
                      </a:r>
                    </a:p>
                    <a:p>
                      <a:pPr marL="0" marR="0" lvl="0" indent="0" algn="l" rtl="0">
                        <a:lnSpc>
                          <a:spcPct val="100000"/>
                        </a:lnSpc>
                        <a:spcBef>
                          <a:spcPts val="0"/>
                        </a:spcBef>
                        <a:spcAft>
                          <a:spcPts val="0"/>
                        </a:spcAft>
                        <a:buClr>
                          <a:srgbClr val="000000"/>
                        </a:buClr>
                        <a:buSzPct val="25000"/>
                        <a:buFont typeface="Arial"/>
                        <a:buNone/>
                      </a:pPr>
                      <a:r>
                        <a:rPr lang="ko" sz="1400" dirty="0">
                          <a:latin typeface="Arial" panose="020B0604020202020204" pitchFamily="34" charset="0"/>
                          <a:cs typeface="Arial" panose="020B0604020202020204" pitchFamily="34" charset="0"/>
                        </a:rPr>
                        <a:t>Processing should be resume within 30 Sec.</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403045076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en-US" altLang="ko-KR" dirty="0"/>
              <a:t>Quality Attribute Scenario</a:t>
            </a:r>
          </a:p>
          <a:p>
            <a:endParaRPr lang="ko-KR" altLang="en-US" dirty="0"/>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47</a:t>
            </a:fld>
            <a:r>
              <a:rPr lang="en-US" altLang="ko-KR" smtClean="0"/>
              <a:t>/50</a:t>
            </a:r>
            <a:endParaRPr lang="ko-KR" altLang="en-US" dirty="0"/>
          </a:p>
        </p:txBody>
      </p:sp>
      <p:sp>
        <p:nvSpPr>
          <p:cNvPr id="4" name="제목 3"/>
          <p:cNvSpPr>
            <a:spLocks noGrp="1"/>
          </p:cNvSpPr>
          <p:nvPr>
            <p:ph type="title"/>
          </p:nvPr>
        </p:nvSpPr>
        <p:spPr/>
        <p:txBody>
          <a:bodyPr>
            <a:normAutofit/>
          </a:bodyPr>
          <a:lstStyle/>
          <a:p>
            <a:r>
              <a:rPr lang="en-US" altLang="ko-KR" dirty="0"/>
              <a:t>Appendix - Quality Attribute Scenario</a:t>
            </a:r>
            <a:endParaRPr lang="ko-KR" altLang="en-US" dirty="0"/>
          </a:p>
        </p:txBody>
      </p:sp>
      <p:graphicFrame>
        <p:nvGraphicFramePr>
          <p:cNvPr id="7" name="Shape 115"/>
          <p:cNvGraphicFramePr/>
          <p:nvPr>
            <p:extLst>
              <p:ext uri="{D42A27DB-BD31-4B8C-83A1-F6EECF244321}">
                <p14:modId xmlns:p14="http://schemas.microsoft.com/office/powerpoint/2010/main" val="1622418852"/>
              </p:ext>
            </p:extLst>
          </p:nvPr>
        </p:nvGraphicFramePr>
        <p:xfrm>
          <a:off x="845568" y="1700808"/>
          <a:ext cx="9361040" cy="4321766"/>
        </p:xfrm>
        <a:graphic>
          <a:graphicData uri="http://schemas.openxmlformats.org/drawingml/2006/table">
            <a:tbl>
              <a:tblPr>
                <a:noFill/>
              </a:tblPr>
              <a:tblGrid>
                <a:gridCol w="3238772"/>
                <a:gridCol w="6122268"/>
              </a:tblGrid>
              <a:tr h="288046">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ID</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QA-0</a:t>
                      </a:r>
                      <a:r>
                        <a:rPr lang="ko" sz="1400">
                          <a:latin typeface="Arial" panose="020B0604020202020204" pitchFamily="34" charset="0"/>
                          <a:cs typeface="Arial" panose="020B0604020202020204" pitchFamily="34" charset="0"/>
                        </a:rPr>
                        <a:t>3</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659219">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Scenario</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Do not allow unauthorized persons to register a sensor that they do not own (think of the apartment case where a neighbor might be able to “see” your sensor). </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260461">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Raw quality attribute</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i="0" u="none" strike="noStrike" cap="none" baseline="0">
                          <a:solidFill>
                            <a:srgbClr val="000000"/>
                          </a:solidFill>
                          <a:latin typeface="Arial" panose="020B0604020202020204" pitchFamily="34" charset="0"/>
                          <a:ea typeface="Arial"/>
                          <a:cs typeface="Arial" panose="020B0604020202020204" pitchFamily="34" charset="0"/>
                          <a:sym typeface="Arial"/>
                        </a:rPr>
                        <a:t>Security</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422164">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Stimulus</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Request for registration SA nodes</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487996">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Source(s) of the stimulus</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Unauthorized person</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487996">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Relevant environmental conditions</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The system and SA nodes are working properly.</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260461">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Architectural elements</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The system and SA nodes</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728421">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System response</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SA nodes should NOT be registered and request should be denied.</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727002">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a:solidFill>
                            <a:srgbClr val="000000"/>
                          </a:solidFill>
                          <a:latin typeface="Arial" panose="020B0604020202020204" pitchFamily="34" charset="0"/>
                          <a:ea typeface="Arial"/>
                          <a:cs typeface="Arial" panose="020B0604020202020204" pitchFamily="34" charset="0"/>
                          <a:sym typeface="Arial"/>
                        </a:rPr>
                        <a:t>Response measure(s)</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Denial for registration SA nodes by unauthorized person SHOULD be guaranteed.</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85304394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en-US" altLang="ko-KR" dirty="0"/>
              <a:t>Quality Attribute Scenario</a:t>
            </a:r>
          </a:p>
          <a:p>
            <a:endParaRPr lang="ko-KR" altLang="en-US" dirty="0"/>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48</a:t>
            </a:fld>
            <a:r>
              <a:rPr lang="en-US" altLang="ko-KR" smtClean="0"/>
              <a:t>/50</a:t>
            </a:r>
            <a:endParaRPr lang="ko-KR" altLang="en-US" dirty="0"/>
          </a:p>
        </p:txBody>
      </p:sp>
      <p:sp>
        <p:nvSpPr>
          <p:cNvPr id="4" name="제목 3"/>
          <p:cNvSpPr>
            <a:spLocks noGrp="1"/>
          </p:cNvSpPr>
          <p:nvPr>
            <p:ph type="title"/>
          </p:nvPr>
        </p:nvSpPr>
        <p:spPr/>
        <p:txBody>
          <a:bodyPr>
            <a:normAutofit/>
          </a:bodyPr>
          <a:lstStyle/>
          <a:p>
            <a:r>
              <a:rPr lang="en-US" altLang="ko-KR" dirty="0"/>
              <a:t>Appendix - Quality Attribute Scenario</a:t>
            </a:r>
            <a:endParaRPr lang="ko-KR" altLang="en-US" dirty="0"/>
          </a:p>
        </p:txBody>
      </p:sp>
      <p:graphicFrame>
        <p:nvGraphicFramePr>
          <p:cNvPr id="9" name="Shape 124"/>
          <p:cNvGraphicFramePr/>
          <p:nvPr>
            <p:extLst>
              <p:ext uri="{D42A27DB-BD31-4B8C-83A1-F6EECF244321}">
                <p14:modId xmlns:p14="http://schemas.microsoft.com/office/powerpoint/2010/main" val="4252446452"/>
              </p:ext>
            </p:extLst>
          </p:nvPr>
        </p:nvGraphicFramePr>
        <p:xfrm>
          <a:off x="843980" y="1700808"/>
          <a:ext cx="9361040" cy="4320480"/>
        </p:xfrm>
        <a:graphic>
          <a:graphicData uri="http://schemas.openxmlformats.org/drawingml/2006/table">
            <a:tbl>
              <a:tblPr>
                <a:noFill/>
              </a:tblPr>
              <a:tblGrid>
                <a:gridCol w="3240360"/>
                <a:gridCol w="6120680"/>
              </a:tblGrid>
              <a:tr h="265527">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ID</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QA-0</a:t>
                      </a:r>
                      <a:r>
                        <a:rPr lang="ko" sz="1400">
                          <a:latin typeface="Arial" panose="020B0604020202020204" pitchFamily="34" charset="0"/>
                          <a:cs typeface="Arial" panose="020B0604020202020204" pitchFamily="34" charset="0"/>
                        </a:rPr>
                        <a:t>4</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598170">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Scenario</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Only the authorized person(Terminal) can access the home sensors/actuators or access any data generated by them, or any data stored in the system</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265527">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Raw quality attribute</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i="0" u="none" strike="noStrike" cap="none" baseline="0">
                          <a:solidFill>
                            <a:srgbClr val="000000"/>
                          </a:solidFill>
                          <a:latin typeface="Arial" panose="020B0604020202020204" pitchFamily="34" charset="0"/>
                          <a:ea typeface="Arial"/>
                          <a:cs typeface="Arial" panose="020B0604020202020204" pitchFamily="34" charset="0"/>
                          <a:sym typeface="Arial"/>
                        </a:rPr>
                        <a:t>Security</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430376">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Stimulus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Access the </a:t>
                      </a:r>
                      <a:r>
                        <a:rPr lang="ko" sz="1400">
                          <a:latin typeface="Arial" panose="020B0604020202020204" pitchFamily="34" charset="0"/>
                          <a:cs typeface="Arial" panose="020B0604020202020204" pitchFamily="34" charset="0"/>
                        </a:rPr>
                        <a:t>Node</a:t>
                      </a: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 or data in the </a:t>
                      </a:r>
                      <a:r>
                        <a:rPr lang="ko" sz="1400">
                          <a:latin typeface="Arial" panose="020B0604020202020204" pitchFamily="34" charset="0"/>
                          <a:cs typeface="Arial" panose="020B0604020202020204" pitchFamily="34" charset="0"/>
                        </a:rPr>
                        <a:t>S</a:t>
                      </a: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ystem(Server)</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497487">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Source(s) of the stimulus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a:latin typeface="Arial" panose="020B0604020202020204" pitchFamily="34" charset="0"/>
                          <a:cs typeface="Arial" panose="020B0604020202020204" pitchFamily="34" charset="0"/>
                        </a:rPr>
                        <a:t>Terminal</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514135">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Relevant environmental conditions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dirty="0">
                          <a:latin typeface="Arial" panose="020B0604020202020204" pitchFamily="34" charset="0"/>
                          <a:cs typeface="Arial" panose="020B0604020202020204" pitchFamily="34" charset="0"/>
                        </a:rPr>
                        <a:t>S</a:t>
                      </a: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ystem(Server) </a:t>
                      </a:r>
                      <a:r>
                        <a:rPr lang="ko" sz="1400" dirty="0">
                          <a:latin typeface="Arial" panose="020B0604020202020204" pitchFamily="34" charset="0"/>
                          <a:cs typeface="Arial" panose="020B0604020202020204" pitchFamily="34" charset="0"/>
                        </a:rPr>
                        <a:t>should</a:t>
                      </a: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 give the access </a:t>
                      </a:r>
                      <a:r>
                        <a:rPr lang="ko" sz="1400" dirty="0">
                          <a:latin typeface="Arial" panose="020B0604020202020204" pitchFamily="34" charset="0"/>
                          <a:cs typeface="Arial" panose="020B0604020202020204" pitchFamily="34" charset="0"/>
                        </a:rPr>
                        <a:t>only the Authorized Terminal &amp; work properly</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265527">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a:solidFill>
                            <a:srgbClr val="000000"/>
                          </a:solidFill>
                          <a:latin typeface="Arial" panose="020B0604020202020204" pitchFamily="34" charset="0"/>
                          <a:ea typeface="Arial"/>
                          <a:cs typeface="Arial" panose="020B0604020202020204" pitchFamily="34" charset="0"/>
                          <a:sym typeface="Arial"/>
                        </a:rPr>
                        <a:t>Architectural elements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dirty="0">
                          <a:latin typeface="Arial" panose="020B0604020202020204" pitchFamily="34" charset="0"/>
                          <a:cs typeface="Arial" panose="020B0604020202020204" pitchFamily="34" charset="0"/>
                        </a:rPr>
                        <a:t>Terminal , </a:t>
                      </a: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System(Server)</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742589">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a:solidFill>
                            <a:srgbClr val="000000"/>
                          </a:solidFill>
                          <a:latin typeface="Arial" panose="020B0604020202020204" pitchFamily="34" charset="0"/>
                          <a:ea typeface="Arial"/>
                          <a:cs typeface="Arial" panose="020B0604020202020204" pitchFamily="34" charset="0"/>
                          <a:sym typeface="Arial"/>
                        </a:rPr>
                        <a:t>System response</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dirty="0">
                          <a:latin typeface="Arial" panose="020B0604020202020204" pitchFamily="34" charset="0"/>
                          <a:cs typeface="Arial" panose="020B0604020202020204" pitchFamily="34" charset="0"/>
                        </a:rPr>
                        <a:t>System gives the access permission to the user for sensors/actuators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741142">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a:solidFill>
                            <a:srgbClr val="000000"/>
                          </a:solidFill>
                          <a:latin typeface="Arial" panose="020B0604020202020204" pitchFamily="34" charset="0"/>
                          <a:ea typeface="Arial"/>
                          <a:cs typeface="Arial" panose="020B0604020202020204" pitchFamily="34" charset="0"/>
                          <a:sym typeface="Arial"/>
                        </a:rPr>
                        <a:t>Response measure(s)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lvl="0" rtl="0">
                        <a:spcBef>
                          <a:spcPts val="0"/>
                        </a:spcBef>
                        <a:buClr>
                          <a:schemeClr val="dk1"/>
                        </a:buClr>
                        <a:buSzPct val="25000"/>
                        <a:buFont typeface="Arial"/>
                        <a:buNone/>
                      </a:pPr>
                      <a:r>
                        <a:rPr lang="ko" sz="1400" dirty="0">
                          <a:solidFill>
                            <a:schemeClr val="dk1"/>
                          </a:solidFill>
                          <a:latin typeface="Arial" panose="020B0604020202020204" pitchFamily="34" charset="0"/>
                          <a:cs typeface="Arial" panose="020B0604020202020204" pitchFamily="34" charset="0"/>
                        </a:rPr>
                        <a:t>Authorized User(Terminal) can access the sensors/actuators or data in the System(Server)</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24312188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en-US" altLang="ko-KR" dirty="0"/>
              <a:t>Quality Attribute Scenario</a:t>
            </a:r>
          </a:p>
          <a:p>
            <a:endParaRPr lang="ko-KR" altLang="en-US" dirty="0"/>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49</a:t>
            </a:fld>
            <a:r>
              <a:rPr lang="en-US" altLang="ko-KR" smtClean="0"/>
              <a:t>/50</a:t>
            </a:r>
            <a:endParaRPr lang="ko-KR" altLang="en-US" dirty="0"/>
          </a:p>
        </p:txBody>
      </p:sp>
      <p:sp>
        <p:nvSpPr>
          <p:cNvPr id="4" name="제목 3"/>
          <p:cNvSpPr>
            <a:spLocks noGrp="1"/>
          </p:cNvSpPr>
          <p:nvPr>
            <p:ph type="title"/>
          </p:nvPr>
        </p:nvSpPr>
        <p:spPr/>
        <p:txBody>
          <a:bodyPr>
            <a:normAutofit/>
          </a:bodyPr>
          <a:lstStyle/>
          <a:p>
            <a:r>
              <a:rPr lang="en-US" altLang="ko-KR" dirty="0"/>
              <a:t>Appendix - Quality Attribute Scenario</a:t>
            </a:r>
            <a:endParaRPr lang="ko-KR" altLang="en-US" dirty="0"/>
          </a:p>
        </p:txBody>
      </p:sp>
      <p:graphicFrame>
        <p:nvGraphicFramePr>
          <p:cNvPr id="10" name="Shape 133"/>
          <p:cNvGraphicFramePr/>
          <p:nvPr>
            <p:extLst>
              <p:ext uri="{D42A27DB-BD31-4B8C-83A1-F6EECF244321}">
                <p14:modId xmlns:p14="http://schemas.microsoft.com/office/powerpoint/2010/main" val="4228621447"/>
              </p:ext>
            </p:extLst>
          </p:nvPr>
        </p:nvGraphicFramePr>
        <p:xfrm>
          <a:off x="845568" y="1700808"/>
          <a:ext cx="9361040" cy="4320480"/>
        </p:xfrm>
        <a:graphic>
          <a:graphicData uri="http://schemas.openxmlformats.org/drawingml/2006/table">
            <a:tbl>
              <a:tblPr>
                <a:noFill/>
              </a:tblPr>
              <a:tblGrid>
                <a:gridCol w="3240360"/>
                <a:gridCol w="6120680"/>
              </a:tblGrid>
              <a:tr h="297501">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ID</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QA-0</a:t>
                      </a:r>
                      <a:r>
                        <a:rPr lang="ko" sz="1400">
                          <a:latin typeface="Arial" panose="020B0604020202020204" pitchFamily="34" charset="0"/>
                          <a:cs typeface="Arial" panose="020B0604020202020204" pitchFamily="34" charset="0"/>
                        </a:rPr>
                        <a:t>5</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457232">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Scenario</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The system should be store sensor values and log all user commands for some period of time</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297501">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Raw quality attribute</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a:latin typeface="Arial" panose="020B0604020202020204" pitchFamily="34" charset="0"/>
                          <a:cs typeface="Arial" panose="020B0604020202020204" pitchFamily="34" charset="0"/>
                        </a:rPr>
                        <a:t>Reliability</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444378">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Stimulus</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a:solidFill>
                            <a:schemeClr val="dk1"/>
                          </a:solidFill>
                          <a:latin typeface="Arial" panose="020B0604020202020204" pitchFamily="34" charset="0"/>
                          <a:cs typeface="Arial" panose="020B0604020202020204" pitchFamily="34" charset="0"/>
                        </a:rPr>
                        <a:t>sensor values &amp; user commands</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511924">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Source(s) of the stimulus</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dirty="0">
                          <a:latin typeface="Arial" panose="020B0604020202020204" pitchFamily="34" charset="0"/>
                          <a:cs typeface="Arial" panose="020B0604020202020204" pitchFamily="34" charset="0"/>
                        </a:rPr>
                        <a:t>Nodes &amp; terminal</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511924">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Relevant environmental conditions</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The system is working properly. The store service could be implemented and the area for store is served.</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273233">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Architectural elements</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System</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762648">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System response</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The sensor value and log have to be stored during configured value</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764139">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Response measure(s)</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After change the sensor value and user command, all changes have to be stored correctly during configured time</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62513466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267916" y="1052736"/>
            <a:ext cx="10513168" cy="5328591"/>
          </a:xfrm>
        </p:spPr>
        <p:txBody>
          <a:bodyPr>
            <a:normAutofit lnSpcReduction="10000"/>
          </a:bodyPr>
          <a:lstStyle/>
          <a:p>
            <a:r>
              <a:rPr lang="en-US" altLang="ko-KR" dirty="0"/>
              <a:t>Organizational Context</a:t>
            </a:r>
          </a:p>
          <a:p>
            <a:pPr lvl="1"/>
            <a:r>
              <a:rPr lang="en-US" altLang="ko-KR" dirty="0"/>
              <a:t>The team is composed with 6 </a:t>
            </a:r>
            <a:r>
              <a:rPr lang="en-US" altLang="ko-KR" dirty="0" smtClean="0"/>
              <a:t>members</a:t>
            </a:r>
          </a:p>
          <a:p>
            <a:pPr lvl="2"/>
            <a:r>
              <a:rPr lang="en-US" altLang="ko-KR" dirty="0" smtClean="0"/>
              <a:t>Design </a:t>
            </a:r>
            <a:r>
              <a:rPr lang="en-US" altLang="ko-KR" dirty="0"/>
              <a:t>: all together</a:t>
            </a:r>
          </a:p>
          <a:p>
            <a:pPr lvl="2"/>
            <a:r>
              <a:rPr lang="en-US" altLang="ko-KR" dirty="0" smtClean="0"/>
              <a:t>Test </a:t>
            </a:r>
            <a:r>
              <a:rPr lang="en-US" altLang="ko-KR" dirty="0"/>
              <a:t>and verification : each member who developed the component will do unit test and verification</a:t>
            </a:r>
          </a:p>
          <a:p>
            <a:pPr lvl="2"/>
            <a:r>
              <a:rPr lang="en-US" altLang="ko-KR" dirty="0"/>
              <a:t>Integration test : all </a:t>
            </a:r>
            <a:r>
              <a:rPr lang="en-US" altLang="ko-KR" dirty="0" smtClean="0"/>
              <a:t>together</a:t>
            </a:r>
          </a:p>
          <a:p>
            <a:pPr lvl="2"/>
            <a:r>
              <a:rPr lang="en-US" altLang="ko-KR" dirty="0" smtClean="0"/>
              <a:t>Responsibility</a:t>
            </a:r>
          </a:p>
          <a:p>
            <a:pPr lvl="2"/>
            <a:endParaRPr lang="en-US" altLang="ko-KR" dirty="0"/>
          </a:p>
          <a:p>
            <a:pPr lvl="2"/>
            <a:endParaRPr lang="en-US" altLang="ko-KR" dirty="0" smtClean="0"/>
          </a:p>
          <a:p>
            <a:pPr lvl="2"/>
            <a:endParaRPr lang="en-US" altLang="ko-KR" dirty="0"/>
          </a:p>
          <a:p>
            <a:pPr lvl="2"/>
            <a:endParaRPr lang="en-US" altLang="ko-KR" dirty="0" smtClean="0"/>
          </a:p>
          <a:p>
            <a:pPr lvl="2"/>
            <a:endParaRPr lang="en-US" altLang="ko-KR" dirty="0"/>
          </a:p>
          <a:p>
            <a:pPr lvl="2"/>
            <a:endParaRPr lang="en-US" altLang="ko-KR" dirty="0" smtClean="0"/>
          </a:p>
          <a:p>
            <a:pPr lvl="2"/>
            <a:endParaRPr lang="en-US" altLang="ko-KR" dirty="0"/>
          </a:p>
          <a:p>
            <a:pPr lvl="1"/>
            <a:r>
              <a:rPr lang="en-US" altLang="ko-KR" dirty="0"/>
              <a:t>Organizational Culture</a:t>
            </a:r>
          </a:p>
          <a:p>
            <a:pPr lvl="2"/>
            <a:r>
              <a:rPr lang="en-US" altLang="ko-KR" dirty="0"/>
              <a:t>Members will be responsible and accountable for their individual area. </a:t>
            </a:r>
          </a:p>
          <a:p>
            <a:pPr lvl="2"/>
            <a:r>
              <a:rPr lang="en-US" altLang="ko-KR" dirty="0"/>
              <a:t>Stand-up meeting at each day before starting work.</a:t>
            </a:r>
          </a:p>
          <a:p>
            <a:pPr lvl="2"/>
            <a:r>
              <a:rPr lang="en-US" altLang="ko-KR" dirty="0"/>
              <a:t>Facilitate collaboration and team building through group lunch approach.</a:t>
            </a:r>
          </a:p>
          <a:p>
            <a:pPr lvl="2"/>
            <a:r>
              <a:rPr lang="en-US" altLang="ko-KR" dirty="0"/>
              <a:t>Work 5 days a week for 5 </a:t>
            </a:r>
            <a:r>
              <a:rPr lang="en-US" altLang="ko-KR" dirty="0" smtClean="0"/>
              <a:t>weeks</a:t>
            </a:r>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5</a:t>
            </a:fld>
            <a:r>
              <a:rPr lang="en-US" altLang="ko-KR" smtClean="0"/>
              <a:t>/50</a:t>
            </a:r>
            <a:endParaRPr lang="ko-KR" altLang="en-US" dirty="0"/>
          </a:p>
        </p:txBody>
      </p:sp>
      <p:sp>
        <p:nvSpPr>
          <p:cNvPr id="4" name="제목 3"/>
          <p:cNvSpPr>
            <a:spLocks noGrp="1"/>
          </p:cNvSpPr>
          <p:nvPr>
            <p:ph type="title"/>
          </p:nvPr>
        </p:nvSpPr>
        <p:spPr/>
        <p:txBody>
          <a:bodyPr>
            <a:normAutofit/>
          </a:bodyPr>
          <a:lstStyle/>
          <a:p>
            <a:r>
              <a:rPr lang="en-US" altLang="ko-KR" dirty="0"/>
              <a:t>Project </a:t>
            </a:r>
            <a:r>
              <a:rPr lang="en-US" altLang="ko-KR" dirty="0" smtClean="0"/>
              <a:t>Context</a:t>
            </a:r>
            <a:endParaRPr lang="ko-KR" altLang="en-US" dirty="0"/>
          </a:p>
        </p:txBody>
      </p:sp>
      <p:sp>
        <p:nvSpPr>
          <p:cNvPr id="7" name="직사각형 6"/>
          <p:cNvSpPr/>
          <p:nvPr/>
        </p:nvSpPr>
        <p:spPr>
          <a:xfrm>
            <a:off x="5164460" y="2924944"/>
            <a:ext cx="1440160" cy="288032"/>
          </a:xfrm>
          <a:prstGeom prst="rect">
            <a:avLst/>
          </a:prstGeom>
          <a:solidFill>
            <a:schemeClr val="bg1">
              <a:lumMod val="85000"/>
            </a:schemeClr>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100" dirty="0" smtClean="0">
                <a:solidFill>
                  <a:schemeClr val="tx1">
                    <a:lumMod val="75000"/>
                    <a:lumOff val="25000"/>
                  </a:schemeClr>
                </a:solidFill>
              </a:rPr>
              <a:t>Management</a:t>
            </a:r>
            <a:endParaRPr lang="ko-KR" altLang="en-US" sz="1100" dirty="0" smtClean="0">
              <a:solidFill>
                <a:schemeClr val="tx1">
                  <a:lumMod val="75000"/>
                  <a:lumOff val="25000"/>
                </a:schemeClr>
              </a:solidFill>
            </a:endParaRPr>
          </a:p>
        </p:txBody>
      </p:sp>
      <p:sp>
        <p:nvSpPr>
          <p:cNvPr id="8" name="직사각형 7"/>
          <p:cNvSpPr/>
          <p:nvPr/>
        </p:nvSpPr>
        <p:spPr>
          <a:xfrm>
            <a:off x="5164460" y="3212976"/>
            <a:ext cx="1440160" cy="288032"/>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err="1" smtClean="0">
                <a:solidFill>
                  <a:schemeClr val="tx1">
                    <a:lumMod val="75000"/>
                    <a:lumOff val="25000"/>
                  </a:schemeClr>
                </a:solidFill>
              </a:rPr>
              <a:t>Jongsoo</a:t>
            </a:r>
            <a:r>
              <a:rPr lang="en-US" altLang="ko-KR" sz="1200" dirty="0" smtClean="0">
                <a:solidFill>
                  <a:schemeClr val="tx1">
                    <a:lumMod val="75000"/>
                    <a:lumOff val="25000"/>
                  </a:schemeClr>
                </a:solidFill>
              </a:rPr>
              <a:t> Oh</a:t>
            </a:r>
            <a:endParaRPr lang="ko-KR" altLang="en-US" sz="1200" dirty="0" smtClean="0">
              <a:solidFill>
                <a:schemeClr val="tx1">
                  <a:lumMod val="75000"/>
                  <a:lumOff val="25000"/>
                </a:schemeClr>
              </a:solidFill>
            </a:endParaRPr>
          </a:p>
        </p:txBody>
      </p:sp>
      <p:sp>
        <p:nvSpPr>
          <p:cNvPr id="13" name="직사각형 12"/>
          <p:cNvSpPr/>
          <p:nvPr/>
        </p:nvSpPr>
        <p:spPr>
          <a:xfrm>
            <a:off x="5164460" y="3789040"/>
            <a:ext cx="1440160" cy="288032"/>
          </a:xfrm>
          <a:prstGeom prst="rect">
            <a:avLst/>
          </a:prstGeom>
          <a:solidFill>
            <a:schemeClr val="bg1">
              <a:lumMod val="85000"/>
            </a:schemeClr>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100" dirty="0" smtClean="0">
                <a:solidFill>
                  <a:schemeClr val="tx1">
                    <a:lumMod val="75000"/>
                    <a:lumOff val="25000"/>
                  </a:schemeClr>
                </a:solidFill>
              </a:rPr>
              <a:t>Developer(Server)</a:t>
            </a:r>
            <a:endParaRPr lang="ko-KR" altLang="en-US" sz="1100" dirty="0" smtClean="0">
              <a:solidFill>
                <a:schemeClr val="tx1">
                  <a:lumMod val="75000"/>
                  <a:lumOff val="25000"/>
                </a:schemeClr>
              </a:solidFill>
            </a:endParaRPr>
          </a:p>
        </p:txBody>
      </p:sp>
      <p:sp>
        <p:nvSpPr>
          <p:cNvPr id="14" name="직사각형 13"/>
          <p:cNvSpPr/>
          <p:nvPr/>
        </p:nvSpPr>
        <p:spPr>
          <a:xfrm>
            <a:off x="5164460" y="4077072"/>
            <a:ext cx="1440160" cy="288032"/>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err="1">
                <a:solidFill>
                  <a:schemeClr val="tx1">
                    <a:lumMod val="75000"/>
                    <a:lumOff val="25000"/>
                  </a:schemeClr>
                </a:solidFill>
              </a:rPr>
              <a:t>Youngsoo</a:t>
            </a:r>
            <a:r>
              <a:rPr lang="en-US" altLang="ko-KR" sz="1200" dirty="0">
                <a:solidFill>
                  <a:schemeClr val="tx1">
                    <a:lumMod val="75000"/>
                    <a:lumOff val="25000"/>
                  </a:schemeClr>
                </a:solidFill>
              </a:rPr>
              <a:t> Choi</a:t>
            </a:r>
          </a:p>
        </p:txBody>
      </p:sp>
      <p:sp>
        <p:nvSpPr>
          <p:cNvPr id="15" name="직사각형 14"/>
          <p:cNvSpPr/>
          <p:nvPr/>
        </p:nvSpPr>
        <p:spPr>
          <a:xfrm>
            <a:off x="6892652" y="3789040"/>
            <a:ext cx="1440160" cy="288032"/>
          </a:xfrm>
          <a:prstGeom prst="rect">
            <a:avLst/>
          </a:prstGeom>
          <a:solidFill>
            <a:schemeClr val="bg1">
              <a:lumMod val="85000"/>
            </a:schemeClr>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100" dirty="0" smtClean="0">
                <a:solidFill>
                  <a:schemeClr val="tx1">
                    <a:lumMod val="75000"/>
                    <a:lumOff val="25000"/>
                  </a:schemeClr>
                </a:solidFill>
              </a:rPr>
              <a:t>Developer(Node</a:t>
            </a:r>
            <a:r>
              <a:rPr lang="en-US" altLang="ko-KR" sz="1200" dirty="0" smtClean="0">
                <a:solidFill>
                  <a:schemeClr val="tx1">
                    <a:lumMod val="75000"/>
                    <a:lumOff val="25000"/>
                  </a:schemeClr>
                </a:solidFill>
              </a:rPr>
              <a:t>)</a:t>
            </a:r>
            <a:endParaRPr lang="ko-KR" altLang="en-US" sz="1200" dirty="0" smtClean="0">
              <a:solidFill>
                <a:schemeClr val="tx1">
                  <a:lumMod val="75000"/>
                  <a:lumOff val="25000"/>
                </a:schemeClr>
              </a:solidFill>
            </a:endParaRPr>
          </a:p>
        </p:txBody>
      </p:sp>
      <p:sp>
        <p:nvSpPr>
          <p:cNvPr id="16" name="직사각형 15"/>
          <p:cNvSpPr/>
          <p:nvPr/>
        </p:nvSpPr>
        <p:spPr>
          <a:xfrm>
            <a:off x="6892652" y="4077072"/>
            <a:ext cx="1440160" cy="288032"/>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err="1">
                <a:solidFill>
                  <a:schemeClr val="tx1">
                    <a:lumMod val="75000"/>
                    <a:lumOff val="25000"/>
                  </a:schemeClr>
                </a:solidFill>
              </a:rPr>
              <a:t>Sangjun</a:t>
            </a:r>
            <a:r>
              <a:rPr lang="en-US" altLang="ko-KR" sz="1200" dirty="0">
                <a:solidFill>
                  <a:schemeClr val="tx1">
                    <a:lumMod val="75000"/>
                    <a:lumOff val="25000"/>
                  </a:schemeClr>
                </a:solidFill>
              </a:rPr>
              <a:t> Jung</a:t>
            </a:r>
          </a:p>
        </p:txBody>
      </p:sp>
      <p:sp>
        <p:nvSpPr>
          <p:cNvPr id="17" name="직사각형 16"/>
          <p:cNvSpPr/>
          <p:nvPr/>
        </p:nvSpPr>
        <p:spPr>
          <a:xfrm>
            <a:off x="8692852" y="3789040"/>
            <a:ext cx="1440160" cy="288032"/>
          </a:xfrm>
          <a:prstGeom prst="rect">
            <a:avLst/>
          </a:prstGeom>
          <a:solidFill>
            <a:schemeClr val="bg1">
              <a:lumMod val="85000"/>
            </a:schemeClr>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100" dirty="0" smtClean="0">
                <a:solidFill>
                  <a:schemeClr val="tx1">
                    <a:lumMod val="75000"/>
                    <a:lumOff val="25000"/>
                  </a:schemeClr>
                </a:solidFill>
              </a:rPr>
              <a:t>Developer(Terminal</a:t>
            </a:r>
            <a:r>
              <a:rPr lang="en-US" altLang="ko-KR" sz="1200" dirty="0" smtClean="0">
                <a:solidFill>
                  <a:schemeClr val="tx1">
                    <a:lumMod val="75000"/>
                    <a:lumOff val="25000"/>
                  </a:schemeClr>
                </a:solidFill>
              </a:rPr>
              <a:t>)</a:t>
            </a:r>
            <a:endParaRPr lang="ko-KR" altLang="en-US" sz="1200" dirty="0" smtClean="0">
              <a:solidFill>
                <a:schemeClr val="tx1">
                  <a:lumMod val="75000"/>
                  <a:lumOff val="25000"/>
                </a:schemeClr>
              </a:solidFill>
            </a:endParaRPr>
          </a:p>
        </p:txBody>
      </p:sp>
      <p:sp>
        <p:nvSpPr>
          <p:cNvPr id="18" name="직사각형 17"/>
          <p:cNvSpPr/>
          <p:nvPr/>
        </p:nvSpPr>
        <p:spPr>
          <a:xfrm>
            <a:off x="8692852" y="4077072"/>
            <a:ext cx="1440160" cy="288032"/>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err="1">
                <a:solidFill>
                  <a:schemeClr val="tx1">
                    <a:lumMod val="75000"/>
                    <a:lumOff val="25000"/>
                  </a:schemeClr>
                </a:solidFill>
              </a:rPr>
              <a:t>Swapan</a:t>
            </a:r>
            <a:r>
              <a:rPr lang="en-US" altLang="ko-KR" sz="1200" dirty="0">
                <a:solidFill>
                  <a:schemeClr val="tx1">
                    <a:lumMod val="75000"/>
                    <a:lumOff val="25000"/>
                  </a:schemeClr>
                </a:solidFill>
              </a:rPr>
              <a:t> </a:t>
            </a:r>
            <a:r>
              <a:rPr lang="en-US" altLang="ko-KR" sz="1200" dirty="0" err="1">
                <a:solidFill>
                  <a:schemeClr val="tx1">
                    <a:lumMod val="75000"/>
                    <a:lumOff val="25000"/>
                  </a:schemeClr>
                </a:solidFill>
              </a:rPr>
              <a:t>Pati</a:t>
            </a:r>
            <a:endParaRPr lang="en-US" altLang="ko-KR" sz="1200" dirty="0" smtClean="0">
              <a:solidFill>
                <a:schemeClr val="tx1">
                  <a:lumMod val="75000"/>
                  <a:lumOff val="25000"/>
                </a:schemeClr>
              </a:solidFill>
            </a:endParaRPr>
          </a:p>
        </p:txBody>
      </p:sp>
      <p:sp>
        <p:nvSpPr>
          <p:cNvPr id="19" name="직사각형 18"/>
          <p:cNvSpPr/>
          <p:nvPr/>
        </p:nvSpPr>
        <p:spPr>
          <a:xfrm>
            <a:off x="3364260" y="3789040"/>
            <a:ext cx="1440160" cy="288032"/>
          </a:xfrm>
          <a:prstGeom prst="rect">
            <a:avLst/>
          </a:prstGeom>
          <a:solidFill>
            <a:schemeClr val="bg1">
              <a:lumMod val="85000"/>
            </a:schemeClr>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100" dirty="0" smtClean="0">
                <a:solidFill>
                  <a:schemeClr val="tx1">
                    <a:lumMod val="75000"/>
                    <a:lumOff val="25000"/>
                  </a:schemeClr>
                </a:solidFill>
              </a:rPr>
              <a:t>Architectural Design</a:t>
            </a:r>
            <a:endParaRPr lang="ko-KR" altLang="en-US" sz="1100" dirty="0" smtClean="0">
              <a:solidFill>
                <a:schemeClr val="tx1">
                  <a:lumMod val="75000"/>
                  <a:lumOff val="25000"/>
                </a:schemeClr>
              </a:solidFill>
            </a:endParaRPr>
          </a:p>
        </p:txBody>
      </p:sp>
      <p:sp>
        <p:nvSpPr>
          <p:cNvPr id="20" name="직사각형 19"/>
          <p:cNvSpPr/>
          <p:nvPr/>
        </p:nvSpPr>
        <p:spPr>
          <a:xfrm>
            <a:off x="3364260" y="4077072"/>
            <a:ext cx="1440160" cy="288032"/>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err="1">
                <a:solidFill>
                  <a:schemeClr val="tx1">
                    <a:lumMod val="75000"/>
                    <a:lumOff val="25000"/>
                  </a:schemeClr>
                </a:solidFill>
              </a:rPr>
              <a:t>Hoejung</a:t>
            </a:r>
            <a:r>
              <a:rPr lang="en-US" altLang="ko-KR" sz="1200" dirty="0">
                <a:solidFill>
                  <a:schemeClr val="tx1">
                    <a:lumMod val="75000"/>
                    <a:lumOff val="25000"/>
                  </a:schemeClr>
                </a:solidFill>
              </a:rPr>
              <a:t> Yun</a:t>
            </a:r>
          </a:p>
        </p:txBody>
      </p:sp>
      <p:sp>
        <p:nvSpPr>
          <p:cNvPr id="21" name="직사각형 20"/>
          <p:cNvSpPr/>
          <p:nvPr/>
        </p:nvSpPr>
        <p:spPr>
          <a:xfrm>
            <a:off x="1564060" y="3789040"/>
            <a:ext cx="1440160" cy="288032"/>
          </a:xfrm>
          <a:prstGeom prst="rect">
            <a:avLst/>
          </a:prstGeom>
          <a:solidFill>
            <a:schemeClr val="bg1">
              <a:lumMod val="85000"/>
            </a:schemeClr>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100" dirty="0" smtClean="0">
                <a:solidFill>
                  <a:schemeClr val="tx1">
                    <a:lumMod val="75000"/>
                    <a:lumOff val="25000"/>
                  </a:schemeClr>
                </a:solidFill>
              </a:rPr>
              <a:t>Architectural Design</a:t>
            </a:r>
            <a:endParaRPr lang="ko-KR" altLang="en-US" sz="1100" dirty="0" smtClean="0">
              <a:solidFill>
                <a:schemeClr val="tx1">
                  <a:lumMod val="75000"/>
                  <a:lumOff val="25000"/>
                </a:schemeClr>
              </a:solidFill>
            </a:endParaRPr>
          </a:p>
        </p:txBody>
      </p:sp>
      <p:sp>
        <p:nvSpPr>
          <p:cNvPr id="22" name="직사각형 21"/>
          <p:cNvSpPr/>
          <p:nvPr/>
        </p:nvSpPr>
        <p:spPr>
          <a:xfrm>
            <a:off x="1564060" y="4077072"/>
            <a:ext cx="1440160" cy="288032"/>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err="1">
                <a:solidFill>
                  <a:schemeClr val="tx1">
                    <a:lumMod val="75000"/>
                    <a:lumOff val="25000"/>
                  </a:schemeClr>
                </a:solidFill>
              </a:rPr>
              <a:t>Jinsuk</a:t>
            </a:r>
            <a:r>
              <a:rPr lang="en-US" altLang="ko-KR" sz="1200" dirty="0">
                <a:solidFill>
                  <a:schemeClr val="tx1">
                    <a:lumMod val="75000"/>
                    <a:lumOff val="25000"/>
                  </a:schemeClr>
                </a:solidFill>
              </a:rPr>
              <a:t> Oh</a:t>
            </a:r>
          </a:p>
        </p:txBody>
      </p:sp>
    </p:spTree>
    <p:extLst>
      <p:ext uri="{BB962C8B-B14F-4D97-AF65-F5344CB8AC3E}">
        <p14:creationId xmlns:p14="http://schemas.microsoft.com/office/powerpoint/2010/main" val="352056144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en-US" altLang="ko-KR" dirty="0"/>
              <a:t>Quality Attribute Scenario</a:t>
            </a:r>
          </a:p>
          <a:p>
            <a:endParaRPr lang="ko-KR" altLang="en-US" dirty="0"/>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50</a:t>
            </a:fld>
            <a:r>
              <a:rPr lang="en-US" altLang="ko-KR" smtClean="0"/>
              <a:t>/50</a:t>
            </a:r>
            <a:endParaRPr lang="ko-KR" altLang="en-US" dirty="0"/>
          </a:p>
        </p:txBody>
      </p:sp>
      <p:sp>
        <p:nvSpPr>
          <p:cNvPr id="4" name="제목 3"/>
          <p:cNvSpPr>
            <a:spLocks noGrp="1"/>
          </p:cNvSpPr>
          <p:nvPr>
            <p:ph type="title"/>
          </p:nvPr>
        </p:nvSpPr>
        <p:spPr/>
        <p:txBody>
          <a:bodyPr>
            <a:normAutofit/>
          </a:bodyPr>
          <a:lstStyle/>
          <a:p>
            <a:r>
              <a:rPr lang="en-US" altLang="ko-KR" dirty="0"/>
              <a:t>Appendix - Quality Attribute Scenario</a:t>
            </a:r>
            <a:endParaRPr lang="ko-KR" altLang="en-US" dirty="0"/>
          </a:p>
        </p:txBody>
      </p:sp>
      <p:graphicFrame>
        <p:nvGraphicFramePr>
          <p:cNvPr id="10" name="Shape 142"/>
          <p:cNvGraphicFramePr/>
          <p:nvPr>
            <p:extLst>
              <p:ext uri="{D42A27DB-BD31-4B8C-83A1-F6EECF244321}">
                <p14:modId xmlns:p14="http://schemas.microsoft.com/office/powerpoint/2010/main" val="1896652812"/>
              </p:ext>
            </p:extLst>
          </p:nvPr>
        </p:nvGraphicFramePr>
        <p:xfrm>
          <a:off x="843980" y="1700808"/>
          <a:ext cx="9361040" cy="4320479"/>
        </p:xfrm>
        <a:graphic>
          <a:graphicData uri="http://schemas.openxmlformats.org/drawingml/2006/table">
            <a:tbl>
              <a:tblPr>
                <a:noFill/>
              </a:tblPr>
              <a:tblGrid>
                <a:gridCol w="3240360"/>
                <a:gridCol w="6120680"/>
              </a:tblGrid>
              <a:tr h="295890">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ID</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QA-0</a:t>
                      </a:r>
                      <a:r>
                        <a:rPr lang="ko" sz="1400">
                          <a:latin typeface="Arial" panose="020B0604020202020204" pitchFamily="34" charset="0"/>
                          <a:cs typeface="Arial" panose="020B0604020202020204" pitchFamily="34" charset="0"/>
                        </a:rPr>
                        <a:t>6</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896884">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Scenario</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chemeClr val="dk1"/>
                        </a:buClr>
                        <a:buSzPct val="25000"/>
                        <a:buFont typeface="Arial"/>
                        <a:buNone/>
                      </a:pPr>
                      <a:r>
                        <a:rPr lang="ko" sz="1400" b="0" i="0" u="none" strike="noStrike" cap="none" baseline="0">
                          <a:solidFill>
                            <a:schemeClr val="dk1"/>
                          </a:solidFill>
                          <a:latin typeface="Arial" panose="020B0604020202020204" pitchFamily="34" charset="0"/>
                          <a:ea typeface="Arial"/>
                          <a:cs typeface="Arial" panose="020B0604020202020204" pitchFamily="34" charset="0"/>
                          <a:sym typeface="Arial"/>
                        </a:rPr>
                        <a:t>The system should make it easy for application developers (private persons, VARs, or other 3</a:t>
                      </a:r>
                      <a:r>
                        <a:rPr lang="ko" sz="1400" b="0" i="0" u="none" strike="noStrike" cap="none" baseline="30000">
                          <a:solidFill>
                            <a:schemeClr val="dk1"/>
                          </a:solidFill>
                          <a:latin typeface="Arial" panose="020B0604020202020204" pitchFamily="34" charset="0"/>
                          <a:ea typeface="Arial"/>
                          <a:cs typeface="Arial" panose="020B0604020202020204" pitchFamily="34" charset="0"/>
                          <a:sym typeface="Arial"/>
                        </a:rPr>
                        <a:t>rd</a:t>
                      </a:r>
                      <a:r>
                        <a:rPr lang="ko" sz="1400" b="0" i="0" u="none" strike="noStrike" cap="none" baseline="0">
                          <a:solidFill>
                            <a:schemeClr val="dk1"/>
                          </a:solidFill>
                          <a:latin typeface="Arial" panose="020B0604020202020204" pitchFamily="34" charset="0"/>
                          <a:ea typeface="Arial"/>
                          <a:cs typeface="Arial" panose="020B0604020202020204" pitchFamily="34" charset="0"/>
                          <a:sym typeface="Arial"/>
                        </a:rPr>
                        <a:t> parties) to build custom apps, services, and/or make mashups from existing available services (you should describe how the design supports this).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295890">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Raw quality attribute</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a:latin typeface="Arial" panose="020B0604020202020204" pitchFamily="34" charset="0"/>
                          <a:cs typeface="Arial" panose="020B0604020202020204" pitchFamily="34" charset="0"/>
                        </a:rPr>
                        <a:t>E</a:t>
                      </a:r>
                      <a:r>
                        <a:rPr lang="ko" sz="1400" i="0" u="none" strike="noStrike" cap="none" baseline="0">
                          <a:solidFill>
                            <a:srgbClr val="000000"/>
                          </a:solidFill>
                          <a:latin typeface="Arial" panose="020B0604020202020204" pitchFamily="34" charset="0"/>
                          <a:ea typeface="Arial"/>
                          <a:cs typeface="Arial" panose="020B0604020202020204" pitchFamily="34" charset="0"/>
                          <a:sym typeface="Arial"/>
                        </a:rPr>
                        <a:t>xtensibility</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236771">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Stimulus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Develop a custom application or service</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272759">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a:solidFill>
                            <a:srgbClr val="000000"/>
                          </a:solidFill>
                          <a:latin typeface="Arial" panose="020B0604020202020204" pitchFamily="34" charset="0"/>
                          <a:ea typeface="Arial"/>
                          <a:cs typeface="Arial" panose="020B0604020202020204" pitchFamily="34" charset="0"/>
                          <a:sym typeface="Arial"/>
                        </a:rPr>
                        <a:t>Source(s) of the stimulus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Private persons, VARs, or other 3rd parties developers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580571">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Relevant environmental conditions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a:latin typeface="Arial" panose="020B0604020202020204" pitchFamily="34" charset="0"/>
                          <a:cs typeface="Arial" panose="020B0604020202020204" pitchFamily="34" charset="0"/>
                        </a:rPr>
                        <a:t>The system has been designed, implemented and working properly.</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295890">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Architectural elements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Custom application</a:t>
                      </a:r>
                      <a:r>
                        <a:rPr lang="ko" sz="1400">
                          <a:latin typeface="Arial" panose="020B0604020202020204" pitchFamily="34" charset="0"/>
                          <a:cs typeface="Arial" panose="020B0604020202020204" pitchFamily="34" charset="0"/>
                        </a:rPr>
                        <a:t>,</a:t>
                      </a: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 service or nodes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865253">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System response</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lvl="0" rtl="0">
                        <a:spcBef>
                          <a:spcPts val="0"/>
                        </a:spcBef>
                        <a:buClr>
                          <a:srgbClr val="000000"/>
                        </a:buClr>
                        <a:buSzPct val="25000"/>
                        <a:buFont typeface="Arial"/>
                        <a:buNone/>
                      </a:pPr>
                      <a:r>
                        <a:rPr lang="ko" sz="1400" dirty="0">
                          <a:latin typeface="Arial" panose="020B0604020202020204" pitchFamily="34" charset="0"/>
                          <a:cs typeface="Arial" panose="020B0604020202020204" pitchFamily="34" charset="0"/>
                        </a:rPr>
                        <a:t>3rd party application can receive events from other nodes and access to data in our system by their permissions.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580571">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a:solidFill>
                            <a:srgbClr val="000000"/>
                          </a:solidFill>
                          <a:latin typeface="Arial" panose="020B0604020202020204" pitchFamily="34" charset="0"/>
                          <a:ea typeface="Arial"/>
                          <a:cs typeface="Arial" panose="020B0604020202020204" pitchFamily="34" charset="0"/>
                          <a:sym typeface="Arial"/>
                        </a:rPr>
                        <a:t>Response measure(s)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lvl="0" rtl="0">
                        <a:spcBef>
                          <a:spcPts val="0"/>
                        </a:spcBef>
                        <a:buClr>
                          <a:srgbClr val="000000"/>
                        </a:buClr>
                        <a:buSzPct val="25000"/>
                        <a:buFont typeface="Arial"/>
                        <a:buNone/>
                      </a:pPr>
                      <a:r>
                        <a:rPr lang="ko" sz="1400" dirty="0">
                          <a:latin typeface="Arial" panose="020B0604020202020204" pitchFamily="34" charset="0"/>
                          <a:cs typeface="Arial" panose="020B0604020202020204" pitchFamily="34" charset="0"/>
                        </a:rPr>
                        <a:t>3rd party application can control and interact with other nodes.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60859210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en-US" altLang="ko-KR" dirty="0"/>
              <a:t>Quality Attribute Scenario</a:t>
            </a:r>
          </a:p>
          <a:p>
            <a:endParaRPr lang="ko-KR" altLang="en-US" dirty="0"/>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51</a:t>
            </a:fld>
            <a:r>
              <a:rPr lang="en-US" altLang="ko-KR" smtClean="0"/>
              <a:t>/50</a:t>
            </a:r>
            <a:endParaRPr lang="ko-KR" altLang="en-US" dirty="0"/>
          </a:p>
        </p:txBody>
      </p:sp>
      <p:sp>
        <p:nvSpPr>
          <p:cNvPr id="4" name="제목 3"/>
          <p:cNvSpPr>
            <a:spLocks noGrp="1"/>
          </p:cNvSpPr>
          <p:nvPr>
            <p:ph type="title"/>
          </p:nvPr>
        </p:nvSpPr>
        <p:spPr/>
        <p:txBody>
          <a:bodyPr>
            <a:normAutofit/>
          </a:bodyPr>
          <a:lstStyle/>
          <a:p>
            <a:r>
              <a:rPr lang="en-US" altLang="ko-KR" dirty="0"/>
              <a:t>Appendix - Quality Attribute Scenario</a:t>
            </a:r>
            <a:endParaRPr lang="ko-KR" altLang="en-US" dirty="0"/>
          </a:p>
        </p:txBody>
      </p:sp>
      <p:graphicFrame>
        <p:nvGraphicFramePr>
          <p:cNvPr id="10" name="Shape 151"/>
          <p:cNvGraphicFramePr/>
          <p:nvPr>
            <p:extLst>
              <p:ext uri="{D42A27DB-BD31-4B8C-83A1-F6EECF244321}">
                <p14:modId xmlns:p14="http://schemas.microsoft.com/office/powerpoint/2010/main" val="397793741"/>
              </p:ext>
            </p:extLst>
          </p:nvPr>
        </p:nvGraphicFramePr>
        <p:xfrm>
          <a:off x="843980" y="1700808"/>
          <a:ext cx="9361040" cy="4392487"/>
        </p:xfrm>
        <a:graphic>
          <a:graphicData uri="http://schemas.openxmlformats.org/drawingml/2006/table">
            <a:tbl>
              <a:tblPr>
                <a:noFill/>
              </a:tblPr>
              <a:tblGrid>
                <a:gridCol w="3240360"/>
                <a:gridCol w="6120680"/>
              </a:tblGrid>
              <a:tr h="301541">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ID</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QA-0</a:t>
                      </a:r>
                      <a:r>
                        <a:rPr lang="ko" sz="1400">
                          <a:latin typeface="Arial" panose="020B0604020202020204" pitchFamily="34" charset="0"/>
                          <a:cs typeface="Arial" panose="020B0604020202020204" pitchFamily="34" charset="0"/>
                        </a:rPr>
                        <a:t>7</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644325">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Scenario</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chemeClr val="dk1"/>
                        </a:buClr>
                        <a:buSzPct val="25000"/>
                        <a:buFont typeface="Arial"/>
                        <a:buNone/>
                      </a:pPr>
                      <a:r>
                        <a:rPr lang="ko" sz="1400">
                          <a:latin typeface="Arial" panose="020B0604020202020204" pitchFamily="34" charset="0"/>
                          <a:cs typeface="Arial" panose="020B0604020202020204" pitchFamily="34" charset="0"/>
                        </a:rPr>
                        <a:t>The system should make it easy to add emerging protocols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301541">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Raw quality attribute</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a:latin typeface="Arial" panose="020B0604020202020204" pitchFamily="34" charset="0"/>
                          <a:cs typeface="Arial" panose="020B0604020202020204" pitchFamily="34" charset="0"/>
                        </a:rPr>
                        <a:t>Modifiability</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421905">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Stimulus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lvl="0" rtl="0">
                        <a:spcBef>
                          <a:spcPts val="0"/>
                        </a:spcBef>
                        <a:buNone/>
                      </a:pPr>
                      <a:r>
                        <a:rPr lang="ko" sz="1400">
                          <a:solidFill>
                            <a:schemeClr val="dk1"/>
                          </a:solidFill>
                          <a:latin typeface="Arial" panose="020B0604020202020204" pitchFamily="34" charset="0"/>
                          <a:cs typeface="Arial" panose="020B0604020202020204" pitchFamily="34" charset="0"/>
                        </a:rPr>
                        <a:t>Supporting emerging protocol</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486032">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Source(s) of the stimulus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lvl="0" rtl="0">
                        <a:spcBef>
                          <a:spcPts val="0"/>
                        </a:spcBef>
                        <a:buNone/>
                      </a:pPr>
                      <a:r>
                        <a:rPr lang="ko" sz="1400">
                          <a:latin typeface="Arial" panose="020B0604020202020204" pitchFamily="34" charset="0"/>
                          <a:cs typeface="Arial" panose="020B0604020202020204" pitchFamily="34" charset="0"/>
                        </a:rPr>
                        <a:t>System</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486032">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Relevant environmental conditions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lvl="0" rtl="0">
                        <a:spcBef>
                          <a:spcPts val="0"/>
                        </a:spcBef>
                        <a:buNone/>
                      </a:pPr>
                      <a:r>
                        <a:rPr lang="ko" sz="1400">
                          <a:latin typeface="Arial" panose="020B0604020202020204" pitchFamily="34" charset="0"/>
                          <a:cs typeface="Arial" panose="020B0604020202020204" pitchFamily="34" charset="0"/>
                        </a:rPr>
                        <a:t>The system does not support the emerging protocol</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301541">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Architectural elements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lvl="0" rtl="0">
                        <a:spcBef>
                          <a:spcPts val="0"/>
                        </a:spcBef>
                        <a:buNone/>
                      </a:pPr>
                      <a:r>
                        <a:rPr lang="ko" sz="1400">
                          <a:latin typeface="Arial" panose="020B0604020202020204" pitchFamily="34" charset="0"/>
                          <a:cs typeface="Arial" panose="020B0604020202020204" pitchFamily="34" charset="0"/>
                        </a:rPr>
                        <a:t>System</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724078">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System response</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lvl="0" rtl="0">
                        <a:spcBef>
                          <a:spcPts val="0"/>
                        </a:spcBef>
                        <a:buNone/>
                      </a:pPr>
                      <a:r>
                        <a:rPr lang="ko" sz="1400" dirty="0">
                          <a:latin typeface="Arial" panose="020B0604020202020204" pitchFamily="34" charset="0"/>
                          <a:cs typeface="Arial" panose="020B0604020202020204" pitchFamily="34" charset="0"/>
                        </a:rPr>
                        <a:t>The system can adapt emerging protocol without changing other protocol which is already supported.</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725492">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a:solidFill>
                            <a:srgbClr val="000000"/>
                          </a:solidFill>
                          <a:latin typeface="Arial" panose="020B0604020202020204" pitchFamily="34" charset="0"/>
                          <a:ea typeface="Arial"/>
                          <a:cs typeface="Arial" panose="020B0604020202020204" pitchFamily="34" charset="0"/>
                          <a:sym typeface="Arial"/>
                        </a:rPr>
                        <a:t>Response measure(s)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lvl="0" rtl="0">
                        <a:spcBef>
                          <a:spcPts val="0"/>
                        </a:spcBef>
                        <a:buNone/>
                      </a:pPr>
                      <a:r>
                        <a:rPr lang="ko" sz="1400" dirty="0">
                          <a:latin typeface="Arial" panose="020B0604020202020204" pitchFamily="34" charset="0"/>
                          <a:cs typeface="Arial" panose="020B0604020202020204" pitchFamily="34" charset="0"/>
                        </a:rPr>
                        <a:t>When the node with emerging protocol is installed, it has to be added in the node list. </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43308491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슬라이드 번호 개체 틀 2"/>
          <p:cNvSpPr>
            <a:spLocks noGrp="1"/>
          </p:cNvSpPr>
          <p:nvPr>
            <p:ph type="sldNum" sz="quarter" idx="12"/>
          </p:nvPr>
        </p:nvSpPr>
        <p:spPr/>
        <p:txBody>
          <a:bodyPr/>
          <a:lstStyle/>
          <a:p>
            <a:fld id="{57E7012D-DD87-4EE6-9959-B8E2C5F13A34}" type="slidenum">
              <a:rPr lang="ko-KR" altLang="en-US" smtClean="0"/>
              <a:pPr/>
              <a:t>52</a:t>
            </a:fld>
            <a:r>
              <a:rPr lang="en-US" altLang="ko-KR" smtClean="0"/>
              <a:t>/50</a:t>
            </a:r>
            <a:endParaRPr lang="ko-KR" altLang="en-US" dirty="0"/>
          </a:p>
        </p:txBody>
      </p:sp>
      <p:sp>
        <p:nvSpPr>
          <p:cNvPr id="4" name="제목 3"/>
          <p:cNvSpPr>
            <a:spLocks noGrp="1"/>
          </p:cNvSpPr>
          <p:nvPr>
            <p:ph type="title"/>
          </p:nvPr>
        </p:nvSpPr>
        <p:spPr/>
        <p:txBody>
          <a:bodyPr>
            <a:normAutofit/>
          </a:bodyPr>
          <a:lstStyle/>
          <a:p>
            <a:r>
              <a:rPr lang="en-US" altLang="ko-KR" dirty="0"/>
              <a:t>Detail </a:t>
            </a:r>
            <a:r>
              <a:rPr lang="en-US" altLang="ko-KR" dirty="0" smtClean="0"/>
              <a:t>Design - Protocol</a:t>
            </a:r>
            <a:endParaRPr lang="ko-KR" altLang="en-US" dirty="0"/>
          </a:p>
        </p:txBody>
      </p:sp>
      <p:graphicFrame>
        <p:nvGraphicFramePr>
          <p:cNvPr id="6" name="Shape 734"/>
          <p:cNvGraphicFramePr/>
          <p:nvPr>
            <p:extLst>
              <p:ext uri="{D42A27DB-BD31-4B8C-83A1-F6EECF244321}">
                <p14:modId xmlns:p14="http://schemas.microsoft.com/office/powerpoint/2010/main" val="1839083330"/>
              </p:ext>
            </p:extLst>
          </p:nvPr>
        </p:nvGraphicFramePr>
        <p:xfrm>
          <a:off x="953580" y="980728"/>
          <a:ext cx="9145015" cy="5463651"/>
        </p:xfrm>
        <a:graphic>
          <a:graphicData uri="http://schemas.openxmlformats.org/drawingml/2006/table">
            <a:tbl>
              <a:tblPr>
                <a:noFill/>
              </a:tblPr>
              <a:tblGrid>
                <a:gridCol w="2493287"/>
                <a:gridCol w="1725152"/>
                <a:gridCol w="1725152"/>
                <a:gridCol w="1419682"/>
                <a:gridCol w="1781742"/>
              </a:tblGrid>
              <a:tr h="571500">
                <a:tc>
                  <a:txBody>
                    <a:bodyPr/>
                    <a:lstStyle/>
                    <a:p>
                      <a:pPr lvl="0" algn="ctr" rtl="0">
                        <a:lnSpc>
                          <a:spcPct val="120000"/>
                        </a:lnSpc>
                        <a:spcBef>
                          <a:spcPts val="0"/>
                        </a:spcBef>
                        <a:buNone/>
                      </a:pPr>
                      <a:r>
                        <a:rPr lang="ko" sz="1300" b="1" dirty="0"/>
                        <a:t>Command</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t>Sender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t>Intermediacy</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t>Receiver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t>Value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r>
              <a:tr h="349375">
                <a:tc gridSpan="5">
                  <a:txBody>
                    <a:bodyPr/>
                    <a:lstStyle/>
                    <a:p>
                      <a:pPr lvl="0" rtl="0">
                        <a:lnSpc>
                          <a:spcPct val="120000"/>
                        </a:lnSpc>
                        <a:spcBef>
                          <a:spcPts val="0"/>
                        </a:spcBef>
                        <a:buNone/>
                      </a:pPr>
                      <a:r>
                        <a:rPr lang="ko" sz="1300" b="1">
                          <a:solidFill>
                            <a:schemeClr val="dk1"/>
                          </a:solidFill>
                        </a:rPr>
                        <a:t>Certificate user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r>
              <a:tr h="455100">
                <a:tc>
                  <a:txBody>
                    <a:bodyPr/>
                    <a:lstStyle/>
                    <a:p>
                      <a:pPr lvl="0" algn="ctr" rtl="0">
                        <a:lnSpc>
                          <a:spcPct val="120000"/>
                        </a:lnSpc>
                        <a:spcBef>
                          <a:spcPts val="0"/>
                        </a:spcBef>
                        <a:buNone/>
                      </a:pPr>
                      <a:r>
                        <a:rPr lang="ko" sz="1300" b="1">
                          <a:solidFill>
                            <a:schemeClr val="dk1"/>
                          </a:solidFill>
                        </a:rPr>
                        <a:t>Request login</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t>ID/PW</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454375">
                <a:tc>
                  <a:txBody>
                    <a:bodyPr/>
                    <a:lstStyle/>
                    <a:p>
                      <a:pPr lvl="0" algn="ctr" rtl="0">
                        <a:lnSpc>
                          <a:spcPct val="120000"/>
                        </a:lnSpc>
                        <a:spcBef>
                          <a:spcPts val="0"/>
                        </a:spcBef>
                        <a:buNone/>
                      </a:pPr>
                      <a:r>
                        <a:rPr lang="ko" sz="1300" b="1"/>
                        <a:t>Confirm login</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solidFill>
                            <a:schemeClr val="dk1"/>
                          </a:solidFill>
                        </a:rPr>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t>Success or Fail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78825">
                <a:tc gridSpan="5">
                  <a:txBody>
                    <a:bodyPr/>
                    <a:lstStyle/>
                    <a:p>
                      <a:pPr lvl="0" rtl="0">
                        <a:lnSpc>
                          <a:spcPct val="120000"/>
                        </a:lnSpc>
                        <a:spcBef>
                          <a:spcPts val="0"/>
                        </a:spcBef>
                        <a:buNone/>
                      </a:pPr>
                      <a:r>
                        <a:rPr lang="ko" sz="1300" b="1"/>
                        <a:t>Register node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r>
              <a:tr h="454375">
                <a:tc>
                  <a:txBody>
                    <a:bodyPr/>
                    <a:lstStyle/>
                    <a:p>
                      <a:pPr lvl="0" algn="ctr" rtl="0">
                        <a:lnSpc>
                          <a:spcPct val="120000"/>
                        </a:lnSpc>
                        <a:spcBef>
                          <a:spcPts val="0"/>
                        </a:spcBef>
                        <a:buNone/>
                      </a:pPr>
                      <a:r>
                        <a:rPr lang="ko" sz="1300" b="1"/>
                        <a:t>Request registration</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Node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t>serial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454375">
                <a:tc>
                  <a:txBody>
                    <a:bodyPr/>
                    <a:lstStyle/>
                    <a:p>
                      <a:pPr lvl="0" algn="ctr" rtl="0">
                        <a:lnSpc>
                          <a:spcPct val="120000"/>
                        </a:lnSpc>
                        <a:spcBef>
                          <a:spcPts val="0"/>
                        </a:spcBef>
                        <a:buNone/>
                      </a:pPr>
                      <a:r>
                        <a:rPr lang="ko" sz="1300" b="1">
                          <a:solidFill>
                            <a:schemeClr val="dk1"/>
                          </a:solidFill>
                        </a:rPr>
                        <a:t>Confirm registration</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solidFill>
                            <a:schemeClr val="dk1"/>
                          </a:solidFill>
                        </a:rPr>
                        <a:t>Node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Clr>
                          <a:schemeClr val="dk1"/>
                        </a:buClr>
                        <a:buSzPct val="115384"/>
                        <a:buFont typeface="Arial"/>
                        <a:buNone/>
                      </a:pPr>
                      <a:r>
                        <a:rPr lang="ko" sz="1300">
                          <a:solidFill>
                            <a:schemeClr val="dk1"/>
                          </a:solidFill>
                        </a:rPr>
                        <a:t>(success, nodeinfo)</a:t>
                      </a:r>
                    </a:p>
                    <a:p>
                      <a:pPr lvl="0" algn="ctr" rtl="0">
                        <a:lnSpc>
                          <a:spcPct val="120000"/>
                        </a:lnSpc>
                        <a:spcBef>
                          <a:spcPts val="0"/>
                        </a:spcBef>
                        <a:buClr>
                          <a:schemeClr val="dk1"/>
                        </a:buClr>
                        <a:buSzPct val="115384"/>
                        <a:buFont typeface="Arial"/>
                        <a:buNone/>
                      </a:pPr>
                      <a:r>
                        <a:rPr lang="ko" sz="1300">
                          <a:solidFill>
                            <a:schemeClr val="dk1"/>
                          </a:solidFill>
                        </a:rPr>
                        <a:t>or (fail, reason)</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454375">
                <a:tc>
                  <a:txBody>
                    <a:bodyPr/>
                    <a:lstStyle/>
                    <a:p>
                      <a:pPr lvl="0" algn="ctr" rtl="0">
                        <a:lnSpc>
                          <a:spcPct val="120000"/>
                        </a:lnSpc>
                        <a:spcBef>
                          <a:spcPts val="0"/>
                        </a:spcBef>
                        <a:buNone/>
                      </a:pPr>
                      <a:r>
                        <a:rPr lang="ko" sz="1300" b="1">
                          <a:solidFill>
                            <a:schemeClr val="dk1"/>
                          </a:solidFill>
                        </a:rPr>
                        <a:t>Confirm registration</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solidFill>
                            <a:schemeClr val="dk1"/>
                          </a:solidFill>
                        </a:rPr>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fail, reason</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63725">
                <a:tc gridSpan="5">
                  <a:txBody>
                    <a:bodyPr/>
                    <a:lstStyle/>
                    <a:p>
                      <a:pPr lvl="0" rtl="0">
                        <a:lnSpc>
                          <a:spcPct val="120000"/>
                        </a:lnSpc>
                        <a:spcBef>
                          <a:spcPts val="0"/>
                        </a:spcBef>
                        <a:buNone/>
                      </a:pPr>
                      <a:r>
                        <a:rPr lang="ko" sz="1300" b="1"/>
                        <a:t>Get node value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r>
              <a:tr h="454375">
                <a:tc>
                  <a:txBody>
                    <a:bodyPr/>
                    <a:lstStyle/>
                    <a:p>
                      <a:pPr lvl="0" algn="ctr" rtl="0">
                        <a:lnSpc>
                          <a:spcPct val="120000"/>
                        </a:lnSpc>
                        <a:spcBef>
                          <a:spcPts val="0"/>
                        </a:spcBef>
                        <a:buNone/>
                      </a:pPr>
                      <a:r>
                        <a:rPr lang="ko" sz="1300" b="1"/>
                        <a:t>Get node value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Node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454375">
                <a:tc>
                  <a:txBody>
                    <a:bodyPr/>
                    <a:lstStyle/>
                    <a:p>
                      <a:pPr lvl="0" algn="ctr" rtl="0">
                        <a:lnSpc>
                          <a:spcPct val="120000"/>
                        </a:lnSpc>
                        <a:spcBef>
                          <a:spcPts val="0"/>
                        </a:spcBef>
                        <a:buNone/>
                      </a:pPr>
                      <a:r>
                        <a:rPr lang="ko" sz="1300" b="1"/>
                        <a:t>Node value response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solidFill>
                            <a:schemeClr val="dk1"/>
                          </a:solidFill>
                        </a:rPr>
                        <a:t>Node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node value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454375">
                <a:tc>
                  <a:txBody>
                    <a:bodyPr/>
                    <a:lstStyle/>
                    <a:p>
                      <a:pPr lvl="0" algn="ctr" rtl="0">
                        <a:lnSpc>
                          <a:spcPct val="120000"/>
                        </a:lnSpc>
                        <a:spcBef>
                          <a:spcPts val="0"/>
                        </a:spcBef>
                        <a:buNone/>
                      </a:pPr>
                      <a:r>
                        <a:rPr lang="ko" sz="1300" b="1">
                          <a:solidFill>
                            <a:schemeClr val="dk1"/>
                          </a:solidFill>
                        </a:rPr>
                        <a:t>Node value response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solidFill>
                            <a:schemeClr val="dk1"/>
                          </a:solidFill>
                        </a:rPr>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dirty="0">
                          <a:solidFill>
                            <a:schemeClr val="dk1"/>
                          </a:solidFill>
                        </a:rPr>
                        <a:t>All node value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211087825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슬라이드 번호 개체 틀 2"/>
          <p:cNvSpPr>
            <a:spLocks noGrp="1"/>
          </p:cNvSpPr>
          <p:nvPr>
            <p:ph type="sldNum" sz="quarter" idx="12"/>
          </p:nvPr>
        </p:nvSpPr>
        <p:spPr/>
        <p:txBody>
          <a:bodyPr/>
          <a:lstStyle/>
          <a:p>
            <a:fld id="{57E7012D-DD87-4EE6-9959-B8E2C5F13A34}" type="slidenum">
              <a:rPr lang="ko-KR" altLang="en-US" smtClean="0"/>
              <a:pPr/>
              <a:t>53</a:t>
            </a:fld>
            <a:r>
              <a:rPr lang="en-US" altLang="ko-KR" smtClean="0"/>
              <a:t>/50</a:t>
            </a:r>
            <a:endParaRPr lang="ko-KR" altLang="en-US" dirty="0"/>
          </a:p>
        </p:txBody>
      </p:sp>
      <p:sp>
        <p:nvSpPr>
          <p:cNvPr id="4" name="제목 3"/>
          <p:cNvSpPr>
            <a:spLocks noGrp="1"/>
          </p:cNvSpPr>
          <p:nvPr>
            <p:ph type="title"/>
          </p:nvPr>
        </p:nvSpPr>
        <p:spPr/>
        <p:txBody>
          <a:bodyPr>
            <a:normAutofit/>
          </a:bodyPr>
          <a:lstStyle/>
          <a:p>
            <a:r>
              <a:rPr lang="en-US" altLang="ko-KR" dirty="0" smtClean="0"/>
              <a:t>Detail </a:t>
            </a:r>
            <a:r>
              <a:rPr lang="en-US" altLang="ko-KR" dirty="0" smtClean="0"/>
              <a:t>Design </a:t>
            </a:r>
            <a:r>
              <a:rPr lang="en-US" altLang="ko-KR" dirty="0" smtClean="0"/>
              <a:t>– Protocol #2</a:t>
            </a:r>
            <a:endParaRPr lang="ko-KR" altLang="en-US" dirty="0"/>
          </a:p>
        </p:txBody>
      </p:sp>
      <p:graphicFrame>
        <p:nvGraphicFramePr>
          <p:cNvPr id="7" name="Shape 740"/>
          <p:cNvGraphicFramePr/>
          <p:nvPr>
            <p:extLst>
              <p:ext uri="{D42A27DB-BD31-4B8C-83A1-F6EECF244321}">
                <p14:modId xmlns:p14="http://schemas.microsoft.com/office/powerpoint/2010/main" val="771559360"/>
              </p:ext>
            </p:extLst>
          </p:nvPr>
        </p:nvGraphicFramePr>
        <p:xfrm>
          <a:off x="951711" y="980728"/>
          <a:ext cx="9181301" cy="5321758"/>
        </p:xfrm>
        <a:graphic>
          <a:graphicData uri="http://schemas.openxmlformats.org/drawingml/2006/table">
            <a:tbl>
              <a:tblPr>
                <a:noFill/>
              </a:tblPr>
              <a:tblGrid>
                <a:gridCol w="2503180"/>
                <a:gridCol w="1731997"/>
                <a:gridCol w="1731997"/>
                <a:gridCol w="1425315"/>
                <a:gridCol w="1788812"/>
              </a:tblGrid>
              <a:tr h="571500">
                <a:tc>
                  <a:txBody>
                    <a:bodyPr/>
                    <a:lstStyle/>
                    <a:p>
                      <a:pPr lvl="0" algn="ctr" rtl="0">
                        <a:lnSpc>
                          <a:spcPct val="120000"/>
                        </a:lnSpc>
                        <a:spcBef>
                          <a:spcPts val="0"/>
                        </a:spcBef>
                        <a:buNone/>
                      </a:pPr>
                      <a:r>
                        <a:rPr lang="ko" sz="1300" b="1" dirty="0"/>
                        <a:t>Command</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t>Sender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algn="ctr" rtl="0">
                        <a:lnSpc>
                          <a:spcPct val="120000"/>
                        </a:lnSpc>
                        <a:spcBef>
                          <a:spcPts val="0"/>
                        </a:spcBef>
                        <a:buNone/>
                      </a:pPr>
                      <a:r>
                        <a:rPr lang="ko" sz="1300" b="1">
                          <a:solidFill>
                            <a:schemeClr val="dk1"/>
                          </a:solidFill>
                        </a:rPr>
                        <a:t>Intermediacy</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t>Receiver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t>Value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r>
              <a:tr h="349375">
                <a:tc gridSpan="5">
                  <a:txBody>
                    <a:bodyPr/>
                    <a:lstStyle/>
                    <a:p>
                      <a:pPr lvl="0" rtl="0">
                        <a:lnSpc>
                          <a:spcPct val="120000"/>
                        </a:lnSpc>
                        <a:spcBef>
                          <a:spcPts val="0"/>
                        </a:spcBef>
                        <a:buNone/>
                      </a:pPr>
                      <a:r>
                        <a:rPr lang="ko" sz="1300" b="1"/>
                        <a:t>Unregister node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r>
              <a:tr h="349375">
                <a:tc>
                  <a:txBody>
                    <a:bodyPr/>
                    <a:lstStyle/>
                    <a:p>
                      <a:pPr lvl="0" algn="ctr" rtl="0">
                        <a:lnSpc>
                          <a:spcPct val="120000"/>
                        </a:lnSpc>
                        <a:spcBef>
                          <a:spcPts val="0"/>
                        </a:spcBef>
                        <a:buNone/>
                      </a:pPr>
                      <a:r>
                        <a:rPr lang="ko" sz="1300" b="1">
                          <a:solidFill>
                            <a:schemeClr val="dk1"/>
                          </a:solidFill>
                        </a:rPr>
                        <a:t>Request unregistration</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Node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nodeId</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49375">
                <a:tc>
                  <a:txBody>
                    <a:bodyPr/>
                    <a:lstStyle/>
                    <a:p>
                      <a:pPr lvl="0" algn="ctr" rtl="0">
                        <a:lnSpc>
                          <a:spcPct val="120000"/>
                        </a:lnSpc>
                        <a:spcBef>
                          <a:spcPts val="0"/>
                        </a:spcBef>
                        <a:buNone/>
                      </a:pPr>
                      <a:r>
                        <a:rPr lang="ko" sz="1300" b="1"/>
                        <a:t>Confirm </a:t>
                      </a:r>
                      <a:r>
                        <a:rPr lang="ko" sz="1300" b="1">
                          <a:solidFill>
                            <a:schemeClr val="dk1"/>
                          </a:solidFill>
                        </a:rPr>
                        <a:t>unregistration</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solidFill>
                            <a:schemeClr val="dk1"/>
                          </a:solidFill>
                        </a:rPr>
                        <a:t>Node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Success or Fail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49375">
                <a:tc gridSpan="5">
                  <a:txBody>
                    <a:bodyPr/>
                    <a:lstStyle/>
                    <a:p>
                      <a:pPr lvl="0" rtl="0">
                        <a:lnSpc>
                          <a:spcPct val="120000"/>
                        </a:lnSpc>
                        <a:spcBef>
                          <a:spcPts val="0"/>
                        </a:spcBef>
                        <a:buNone/>
                      </a:pPr>
                      <a:r>
                        <a:rPr lang="ko" sz="1300" b="1" dirty="0">
                          <a:solidFill>
                            <a:schemeClr val="dk1"/>
                          </a:solidFill>
                        </a:rPr>
                        <a:t>Control acturator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r>
              <a:tr h="349375">
                <a:tc>
                  <a:txBody>
                    <a:bodyPr/>
                    <a:lstStyle/>
                    <a:p>
                      <a:pPr lvl="0" algn="ctr" rtl="0">
                        <a:lnSpc>
                          <a:spcPct val="120000"/>
                        </a:lnSpc>
                        <a:spcBef>
                          <a:spcPts val="0"/>
                        </a:spcBef>
                        <a:buNone/>
                      </a:pPr>
                      <a:r>
                        <a:rPr lang="ko" sz="1300" b="1"/>
                        <a:t>Control acturator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algn="ctr" rtl="0">
                        <a:lnSpc>
                          <a:spcPct val="120000"/>
                        </a:lnSpc>
                        <a:spcBef>
                          <a:spcPts val="0"/>
                        </a:spcBef>
                        <a:buNone/>
                      </a:pPr>
                      <a:r>
                        <a:rPr lang="ko" sz="1300">
                          <a:solidFill>
                            <a:schemeClr val="dk1"/>
                          </a:solidFill>
                        </a:rPr>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Node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nodeId, name, value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49375">
                <a:tc>
                  <a:txBody>
                    <a:bodyPr/>
                    <a:lstStyle/>
                    <a:p>
                      <a:pPr lvl="0" algn="ctr" rtl="0">
                        <a:lnSpc>
                          <a:spcPct val="120000"/>
                        </a:lnSpc>
                        <a:spcBef>
                          <a:spcPts val="0"/>
                        </a:spcBef>
                        <a:buNone/>
                      </a:pPr>
                      <a:r>
                        <a:rPr lang="ko" sz="1300" b="1"/>
                        <a:t>Confirm control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solidFill>
                            <a:schemeClr val="dk1"/>
                          </a:solidFill>
                        </a:rPr>
                        <a:t>Node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algn="ctr" rtl="0">
                        <a:lnSpc>
                          <a:spcPct val="120000"/>
                        </a:lnSpc>
                        <a:spcBef>
                          <a:spcPts val="0"/>
                        </a:spcBef>
                        <a:buNone/>
                      </a:pPr>
                      <a:r>
                        <a:rPr lang="ko" sz="1300">
                          <a:solidFill>
                            <a:schemeClr val="dk1"/>
                          </a:solidFill>
                        </a:rPr>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success or fail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49375">
                <a:tc gridSpan="5">
                  <a:txBody>
                    <a:bodyPr/>
                    <a:lstStyle/>
                    <a:p>
                      <a:pPr lvl="0" rtl="0">
                        <a:lnSpc>
                          <a:spcPct val="120000"/>
                        </a:lnSpc>
                        <a:spcBef>
                          <a:spcPts val="0"/>
                        </a:spcBef>
                        <a:buNone/>
                      </a:pPr>
                      <a:r>
                        <a:rPr lang="ko" sz="1300" b="1">
                          <a:solidFill>
                            <a:schemeClr val="dk1"/>
                          </a:solidFill>
                        </a:rPr>
                        <a:t>Request logs</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r>
              <a:tr h="455100">
                <a:tc>
                  <a:txBody>
                    <a:bodyPr/>
                    <a:lstStyle/>
                    <a:p>
                      <a:pPr lvl="0" algn="ctr" rtl="0">
                        <a:lnSpc>
                          <a:spcPct val="120000"/>
                        </a:lnSpc>
                        <a:spcBef>
                          <a:spcPts val="0"/>
                        </a:spcBef>
                        <a:buNone/>
                      </a:pPr>
                      <a:r>
                        <a:rPr lang="ko" sz="1300" b="1">
                          <a:solidFill>
                            <a:schemeClr val="dk1"/>
                          </a:solidFill>
                        </a:rPr>
                        <a:t>Request logs</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algn="ctr" rtl="0">
                        <a:lnSpc>
                          <a:spcPct val="120000"/>
                        </a:lnSpc>
                        <a:spcBef>
                          <a:spcPts val="0"/>
                        </a:spcBef>
                        <a:buNone/>
                      </a:pPr>
                      <a:endParaRPr sz="1300"/>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454375">
                <a:tc>
                  <a:txBody>
                    <a:bodyPr/>
                    <a:lstStyle/>
                    <a:p>
                      <a:pPr lvl="0" algn="ctr" rtl="0">
                        <a:lnSpc>
                          <a:spcPct val="120000"/>
                        </a:lnSpc>
                        <a:spcBef>
                          <a:spcPts val="0"/>
                        </a:spcBef>
                        <a:buNone/>
                      </a:pPr>
                      <a:r>
                        <a:rPr lang="ko" sz="1300" b="1"/>
                        <a:t>Confirm </a:t>
                      </a:r>
                      <a:r>
                        <a:rPr lang="ko" sz="1300" b="1">
                          <a:solidFill>
                            <a:schemeClr val="dk1"/>
                          </a:solidFill>
                        </a:rPr>
                        <a:t>logs</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solidFill>
                            <a:schemeClr val="dk1"/>
                          </a:solidFill>
                        </a:rPr>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t>logs</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78825">
                <a:tc gridSpan="5">
                  <a:txBody>
                    <a:bodyPr/>
                    <a:lstStyle/>
                    <a:p>
                      <a:pPr lvl="0" rtl="0">
                        <a:lnSpc>
                          <a:spcPct val="120000"/>
                        </a:lnSpc>
                        <a:spcBef>
                          <a:spcPts val="0"/>
                        </a:spcBef>
                        <a:buNone/>
                      </a:pPr>
                      <a:r>
                        <a:rPr lang="ko" sz="1300" b="1"/>
                        <a:t>Set alarm</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r>
              <a:tr h="454375">
                <a:tc>
                  <a:txBody>
                    <a:bodyPr/>
                    <a:lstStyle/>
                    <a:p>
                      <a:pPr lvl="0" algn="ctr" rtl="0">
                        <a:lnSpc>
                          <a:spcPct val="120000"/>
                        </a:lnSpc>
                        <a:spcBef>
                          <a:spcPts val="0"/>
                        </a:spcBef>
                        <a:buNone/>
                      </a:pPr>
                      <a:r>
                        <a:rPr lang="ko" sz="1300" b="1">
                          <a:solidFill>
                            <a:schemeClr val="dk1"/>
                          </a:solidFill>
                        </a:rPr>
                        <a:t>Ask to set alarming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solidFill>
                            <a:schemeClr val="dk1"/>
                          </a:solidFill>
                        </a:rPr>
                        <a:t>Node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algn="ctr" rtl="0">
                        <a:lnSpc>
                          <a:spcPct val="120000"/>
                        </a:lnSpc>
                        <a:spcBef>
                          <a:spcPts val="0"/>
                        </a:spcBef>
                        <a:buNone/>
                      </a:pPr>
                      <a:r>
                        <a:rPr lang="ko" sz="1300">
                          <a:solidFill>
                            <a:schemeClr val="dk1"/>
                          </a:solidFill>
                        </a:rPr>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454375">
                <a:tc>
                  <a:txBody>
                    <a:bodyPr/>
                    <a:lstStyle/>
                    <a:p>
                      <a:pPr lvl="0" algn="ctr" rtl="0">
                        <a:lnSpc>
                          <a:spcPct val="120000"/>
                        </a:lnSpc>
                        <a:spcBef>
                          <a:spcPts val="0"/>
                        </a:spcBef>
                        <a:buNone/>
                      </a:pPr>
                      <a:r>
                        <a:rPr lang="ko" sz="1300" b="1">
                          <a:solidFill>
                            <a:schemeClr val="dk1"/>
                          </a:solidFill>
                        </a:rPr>
                        <a:t>Set alarm</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solidFill>
                            <a:schemeClr val="dk1"/>
                          </a:solidFill>
                        </a:rPr>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algn="ctr" rtl="0">
                        <a:lnSpc>
                          <a:spcPct val="120000"/>
                        </a:lnSpc>
                        <a:spcBef>
                          <a:spcPts val="0"/>
                        </a:spcBef>
                        <a:buNone/>
                      </a:pPr>
                      <a:r>
                        <a:rPr lang="ko" sz="1300">
                          <a:solidFill>
                            <a:schemeClr val="dk1"/>
                          </a:solidFill>
                        </a:rPr>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Node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dirty="0">
                          <a:solidFill>
                            <a:schemeClr val="dk1"/>
                          </a:solidFill>
                        </a:rPr>
                        <a:t>yes or no</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209244675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슬라이드 번호 개체 틀 2"/>
          <p:cNvSpPr>
            <a:spLocks noGrp="1"/>
          </p:cNvSpPr>
          <p:nvPr>
            <p:ph type="sldNum" sz="quarter" idx="12"/>
          </p:nvPr>
        </p:nvSpPr>
        <p:spPr/>
        <p:txBody>
          <a:bodyPr/>
          <a:lstStyle/>
          <a:p>
            <a:fld id="{57E7012D-DD87-4EE6-9959-B8E2C5F13A34}" type="slidenum">
              <a:rPr lang="ko-KR" altLang="en-US" smtClean="0"/>
              <a:pPr/>
              <a:t>54</a:t>
            </a:fld>
            <a:r>
              <a:rPr lang="en-US" altLang="ko-KR" smtClean="0"/>
              <a:t>/50</a:t>
            </a:r>
            <a:endParaRPr lang="ko-KR" altLang="en-US" dirty="0"/>
          </a:p>
        </p:txBody>
      </p:sp>
      <p:sp>
        <p:nvSpPr>
          <p:cNvPr id="4" name="제목 3"/>
          <p:cNvSpPr>
            <a:spLocks noGrp="1"/>
          </p:cNvSpPr>
          <p:nvPr>
            <p:ph type="title"/>
          </p:nvPr>
        </p:nvSpPr>
        <p:spPr/>
        <p:txBody>
          <a:bodyPr>
            <a:normAutofit/>
          </a:bodyPr>
          <a:lstStyle/>
          <a:p>
            <a:r>
              <a:rPr lang="en-US" altLang="ko-KR" dirty="0" smtClean="0"/>
              <a:t>Detail </a:t>
            </a:r>
            <a:r>
              <a:rPr lang="en-US" altLang="ko-KR" dirty="0" smtClean="0"/>
              <a:t>Design </a:t>
            </a:r>
            <a:r>
              <a:rPr lang="en-US" altLang="ko-KR" dirty="0" smtClean="0"/>
              <a:t>– Protocol #3</a:t>
            </a:r>
            <a:endParaRPr lang="ko-KR" altLang="en-US" dirty="0"/>
          </a:p>
        </p:txBody>
      </p:sp>
      <p:graphicFrame>
        <p:nvGraphicFramePr>
          <p:cNvPr id="5" name="Shape 746"/>
          <p:cNvGraphicFramePr/>
          <p:nvPr>
            <p:extLst>
              <p:ext uri="{D42A27DB-BD31-4B8C-83A1-F6EECF244321}">
                <p14:modId xmlns:p14="http://schemas.microsoft.com/office/powerpoint/2010/main" val="3717027330"/>
              </p:ext>
            </p:extLst>
          </p:nvPr>
        </p:nvGraphicFramePr>
        <p:xfrm>
          <a:off x="954088" y="980728"/>
          <a:ext cx="9145016" cy="2448932"/>
        </p:xfrm>
        <a:graphic>
          <a:graphicData uri="http://schemas.openxmlformats.org/drawingml/2006/table">
            <a:tbl>
              <a:tblPr>
                <a:noFill/>
              </a:tblPr>
              <a:tblGrid>
                <a:gridCol w="2493267"/>
                <a:gridCol w="1725147"/>
                <a:gridCol w="1725147"/>
                <a:gridCol w="1419685"/>
                <a:gridCol w="1781770"/>
              </a:tblGrid>
              <a:tr h="571500">
                <a:tc>
                  <a:txBody>
                    <a:bodyPr/>
                    <a:lstStyle/>
                    <a:p>
                      <a:pPr lvl="0" algn="ctr" rtl="0">
                        <a:lnSpc>
                          <a:spcPct val="120000"/>
                        </a:lnSpc>
                        <a:spcBef>
                          <a:spcPts val="0"/>
                        </a:spcBef>
                        <a:buNone/>
                      </a:pPr>
                      <a:r>
                        <a:rPr lang="ko" sz="1300" b="1" dirty="0"/>
                        <a:t>Command</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t>Sender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algn="ctr" rtl="0">
                        <a:lnSpc>
                          <a:spcPct val="120000"/>
                        </a:lnSpc>
                        <a:spcBef>
                          <a:spcPts val="0"/>
                        </a:spcBef>
                        <a:buNone/>
                      </a:pPr>
                      <a:r>
                        <a:rPr lang="ko" sz="1300" b="1">
                          <a:solidFill>
                            <a:schemeClr val="dk1"/>
                          </a:solidFill>
                        </a:rPr>
                        <a:t>Intermediacy</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t>Receiver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t>Parameter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r>
              <a:tr h="319125">
                <a:tc gridSpan="5">
                  <a:txBody>
                    <a:bodyPr/>
                    <a:lstStyle/>
                    <a:p>
                      <a:pPr lvl="0" rtl="0">
                        <a:lnSpc>
                          <a:spcPct val="120000"/>
                        </a:lnSpc>
                        <a:spcBef>
                          <a:spcPts val="0"/>
                        </a:spcBef>
                        <a:buNone/>
                      </a:pPr>
                      <a:r>
                        <a:rPr lang="ko" sz="1300" b="1" dirty="0">
                          <a:solidFill>
                            <a:schemeClr val="dk1"/>
                          </a:solidFill>
                        </a:rPr>
                        <a:t>Send message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r>
              <a:tr h="455100">
                <a:tc>
                  <a:txBody>
                    <a:bodyPr/>
                    <a:lstStyle/>
                    <a:p>
                      <a:pPr lvl="0" algn="ctr" rtl="0">
                        <a:lnSpc>
                          <a:spcPct val="120000"/>
                        </a:lnSpc>
                        <a:spcBef>
                          <a:spcPts val="0"/>
                        </a:spcBef>
                        <a:buNone/>
                      </a:pPr>
                      <a:r>
                        <a:rPr lang="ko" sz="1300" b="1" dirty="0">
                          <a:solidFill>
                            <a:schemeClr val="dk1"/>
                          </a:solidFill>
                        </a:rPr>
                        <a:t>Send message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lvl="0" algn="ctr" rtl="0">
                        <a:lnSpc>
                          <a:spcPct val="120000"/>
                        </a:lnSpc>
                        <a:spcBef>
                          <a:spcPts val="0"/>
                        </a:spcBef>
                        <a:buNone/>
                      </a:pPr>
                      <a:r>
                        <a:rPr lang="ko" sz="1300">
                          <a:solidFill>
                            <a:schemeClr val="dk1"/>
                          </a:solidFill>
                        </a:rPr>
                        <a:t>Node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algn="ctr" rtl="0">
                        <a:lnSpc>
                          <a:spcPct val="120000"/>
                        </a:lnSpc>
                        <a:spcBef>
                          <a:spcPts val="0"/>
                        </a:spcBef>
                        <a:buNone/>
                      </a:pPr>
                      <a:r>
                        <a:rPr lang="ko" sz="1300">
                          <a:solidFill>
                            <a:schemeClr val="dk1"/>
                          </a:solidFill>
                        </a:rPr>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Clr>
                          <a:schemeClr val="dk1"/>
                        </a:buClr>
                        <a:buSzPct val="115384"/>
                        <a:buFont typeface="Arial"/>
                        <a:buNone/>
                      </a:pPr>
                      <a:r>
                        <a:rPr lang="ko" sz="1300">
                          <a:solidFill>
                            <a:schemeClr val="dk1"/>
                          </a:solidFill>
                        </a:rPr>
                        <a:t>(emergency, reason) </a:t>
                      </a:r>
                    </a:p>
                    <a:p>
                      <a:pPr lvl="0" algn="ctr" rtl="0">
                        <a:lnSpc>
                          <a:spcPct val="120000"/>
                        </a:lnSpc>
                        <a:spcBef>
                          <a:spcPts val="0"/>
                        </a:spcBef>
                        <a:buNone/>
                      </a:pPr>
                      <a:r>
                        <a:rPr lang="ko" sz="1300">
                          <a:solidFill>
                            <a:schemeClr val="dk1"/>
                          </a:solidFill>
                        </a:rPr>
                        <a:t>or (normal, reason)</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455100">
                <a:tc gridSpan="5">
                  <a:txBody>
                    <a:bodyPr/>
                    <a:lstStyle/>
                    <a:p>
                      <a:pPr lvl="0" rtl="0">
                        <a:lnSpc>
                          <a:spcPct val="120000"/>
                        </a:lnSpc>
                        <a:spcBef>
                          <a:spcPts val="0"/>
                        </a:spcBef>
                        <a:buNone/>
                      </a:pPr>
                      <a:r>
                        <a:rPr lang="ko" sz="1300" b="1">
                          <a:solidFill>
                            <a:schemeClr val="dk1"/>
                          </a:solidFill>
                        </a:rPr>
                        <a:t>Set alarm timer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r>
              <a:tr h="455100">
                <a:tc>
                  <a:txBody>
                    <a:bodyPr/>
                    <a:lstStyle/>
                    <a:p>
                      <a:pPr lvl="0" algn="ctr" rtl="0">
                        <a:lnSpc>
                          <a:spcPct val="120000"/>
                        </a:lnSpc>
                        <a:spcBef>
                          <a:spcPts val="0"/>
                        </a:spcBef>
                        <a:buNone/>
                      </a:pPr>
                      <a:r>
                        <a:rPr lang="ko" sz="1300" b="1">
                          <a:solidFill>
                            <a:schemeClr val="dk1"/>
                          </a:solidFill>
                        </a:rPr>
                        <a:t>Set alarm timer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lvl="0" algn="ctr" rtl="0">
                        <a:lnSpc>
                          <a:spcPct val="120000"/>
                        </a:lnSpc>
                        <a:spcBef>
                          <a:spcPts val="0"/>
                        </a:spcBef>
                        <a:buNone/>
                      </a:pPr>
                      <a:r>
                        <a:rPr lang="ko" sz="1300">
                          <a:solidFill>
                            <a:schemeClr val="dk1"/>
                          </a:solidFill>
                        </a:rPr>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Node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dirty="0">
                          <a:solidFill>
                            <a:schemeClr val="dk1"/>
                          </a:solidFill>
                        </a:rPr>
                        <a:t>time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173402676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en-US" altLang="ko-KR" dirty="0"/>
              <a:t>Certificate user</a:t>
            </a:r>
          </a:p>
          <a:p>
            <a:endParaRPr lang="en-US" altLang="ko-KR" dirty="0" smtClean="0"/>
          </a:p>
          <a:p>
            <a:endParaRPr lang="en-US" altLang="ko-KR" dirty="0"/>
          </a:p>
          <a:p>
            <a:endParaRPr lang="en-US" altLang="ko-KR" dirty="0" smtClean="0"/>
          </a:p>
          <a:p>
            <a:endParaRPr lang="en-US" altLang="ko-KR" dirty="0"/>
          </a:p>
          <a:p>
            <a:r>
              <a:rPr lang="en-US" altLang="ko-KR" dirty="0" smtClean="0"/>
              <a:t>Register </a:t>
            </a:r>
            <a:r>
              <a:rPr lang="en-US" altLang="ko-KR" dirty="0"/>
              <a:t>node</a:t>
            </a:r>
          </a:p>
          <a:p>
            <a:endParaRPr lang="en-US" altLang="ko-KR" dirty="0" smtClean="0"/>
          </a:p>
          <a:p>
            <a:endParaRPr lang="en-US" altLang="ko-KR" dirty="0"/>
          </a:p>
          <a:p>
            <a:endParaRPr lang="en-US" altLang="ko-KR" dirty="0" smtClean="0"/>
          </a:p>
          <a:p>
            <a:r>
              <a:rPr lang="en-US" altLang="ko-KR" dirty="0" smtClean="0"/>
              <a:t>Confirm</a:t>
            </a:r>
            <a:endParaRPr lang="ko-KR" altLang="en-US" dirty="0"/>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55</a:t>
            </a:fld>
            <a:r>
              <a:rPr lang="en-US" altLang="ko-KR" smtClean="0"/>
              <a:t>/50</a:t>
            </a:r>
            <a:endParaRPr lang="ko-KR" altLang="en-US" dirty="0"/>
          </a:p>
        </p:txBody>
      </p:sp>
      <p:sp>
        <p:nvSpPr>
          <p:cNvPr id="4" name="제목 3"/>
          <p:cNvSpPr>
            <a:spLocks noGrp="1"/>
          </p:cNvSpPr>
          <p:nvPr>
            <p:ph type="title"/>
          </p:nvPr>
        </p:nvSpPr>
        <p:spPr/>
        <p:txBody>
          <a:bodyPr/>
          <a:lstStyle/>
          <a:p>
            <a:r>
              <a:rPr lang="en-US" altLang="ko-KR" dirty="0"/>
              <a:t>Detail Design </a:t>
            </a:r>
            <a:r>
              <a:rPr lang="en-US" altLang="ko-KR" dirty="0" smtClean="0"/>
              <a:t>– Mata data</a:t>
            </a:r>
            <a:endParaRPr lang="ko-KR" altLang="en-US" dirty="0"/>
          </a:p>
        </p:txBody>
      </p:sp>
      <p:graphicFrame>
        <p:nvGraphicFramePr>
          <p:cNvPr id="5" name="Shape 757"/>
          <p:cNvGraphicFramePr/>
          <p:nvPr>
            <p:extLst>
              <p:ext uri="{D42A27DB-BD31-4B8C-83A1-F6EECF244321}">
                <p14:modId xmlns:p14="http://schemas.microsoft.com/office/powerpoint/2010/main" val="1872771938"/>
              </p:ext>
            </p:extLst>
          </p:nvPr>
        </p:nvGraphicFramePr>
        <p:xfrm>
          <a:off x="729743" y="1465968"/>
          <a:ext cx="8107125" cy="1458976"/>
        </p:xfrm>
        <a:graphic>
          <a:graphicData uri="http://schemas.openxmlformats.org/drawingml/2006/table">
            <a:tbl>
              <a:tblPr>
                <a:noFill/>
              </a:tblPr>
              <a:tblGrid>
                <a:gridCol w="1621425"/>
                <a:gridCol w="1621425"/>
                <a:gridCol w="1621425"/>
                <a:gridCol w="1621425"/>
                <a:gridCol w="1621425"/>
              </a:tblGrid>
              <a:tr h="360000">
                <a:tc>
                  <a:txBody>
                    <a:bodyPr/>
                    <a:lstStyle/>
                    <a:p>
                      <a:pPr lvl="0" algn="ctr" rtl="0">
                        <a:lnSpc>
                          <a:spcPct val="120000"/>
                        </a:lnSpc>
                        <a:spcBef>
                          <a:spcPts val="0"/>
                        </a:spcBef>
                        <a:buNone/>
                      </a:pPr>
                      <a:r>
                        <a:rPr lang="ko" sz="1300" b="1" dirty="0">
                          <a:solidFill>
                            <a:srgbClr val="FFFFFF"/>
                          </a:solidFill>
                        </a:rPr>
                        <a:t>1st level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dirty="0">
                          <a:solidFill>
                            <a:srgbClr val="FFFFFF"/>
                          </a:solidFill>
                        </a:rPr>
                        <a:t>2nd level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dirty="0">
                          <a:solidFill>
                            <a:srgbClr val="FFFFFF"/>
                          </a:solidFill>
                        </a:rPr>
                        <a:t>Type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solidFill>
                            <a:srgbClr val="FFFFFF"/>
                          </a:solidFill>
                        </a:rPr>
                        <a:t>value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endParaRPr sz="1300" b="1">
                        <a:solidFill>
                          <a:srgbClr val="FFFFFF"/>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r>
              <a:tr h="357188">
                <a:tc>
                  <a:txBody>
                    <a:bodyPr/>
                    <a:lstStyle/>
                    <a:p>
                      <a:pPr lvl="0" algn="ctr" rtl="0">
                        <a:lnSpc>
                          <a:spcPct val="120000"/>
                        </a:lnSpc>
                        <a:spcBef>
                          <a:spcPts val="0"/>
                        </a:spcBef>
                        <a:buNone/>
                      </a:pPr>
                      <a:r>
                        <a:rPr lang="ko" sz="1300" b="1" dirty="0">
                          <a:solidFill>
                            <a:schemeClr val="dk1"/>
                          </a:solidFill>
                        </a:rPr>
                        <a:t>messageType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a:solidFill>
                            <a:schemeClr val="dk1"/>
                          </a:solidFill>
                        </a:rPr>
                        <a:t>string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register, etc</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52484">
                <a:tc>
                  <a:txBody>
                    <a:bodyPr/>
                    <a:lstStyle/>
                    <a:p>
                      <a:pPr lvl="0" algn="ctr" rtl="0">
                        <a:lnSpc>
                          <a:spcPct val="120000"/>
                        </a:lnSpc>
                        <a:spcBef>
                          <a:spcPts val="0"/>
                        </a:spcBef>
                        <a:buNone/>
                      </a:pPr>
                      <a:r>
                        <a:rPr lang="ko" sz="1300" b="1" dirty="0">
                          <a:solidFill>
                            <a:schemeClr val="dk1"/>
                          </a:solidFill>
                        </a:rPr>
                        <a:t>id</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a:solidFill>
                            <a:schemeClr val="dk1"/>
                          </a:solidFill>
                        </a:rPr>
                        <a:t>srring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275772">
                <a:tc>
                  <a:txBody>
                    <a:bodyPr/>
                    <a:lstStyle/>
                    <a:p>
                      <a:pPr lvl="0" algn="ctr" rtl="0">
                        <a:lnSpc>
                          <a:spcPct val="120000"/>
                        </a:lnSpc>
                        <a:spcBef>
                          <a:spcPts val="0"/>
                        </a:spcBef>
                        <a:buNone/>
                      </a:pPr>
                      <a:r>
                        <a:rPr lang="ko" sz="1300" b="1" dirty="0">
                          <a:solidFill>
                            <a:schemeClr val="dk1"/>
                          </a:solidFill>
                        </a:rPr>
                        <a:t>password</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dirty="0">
                          <a:solidFill>
                            <a:schemeClr val="dk1"/>
                          </a:solidFill>
                        </a:rPr>
                        <a:t>string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bl>
          </a:graphicData>
        </a:graphic>
      </p:graphicFrame>
      <p:graphicFrame>
        <p:nvGraphicFramePr>
          <p:cNvPr id="6" name="Shape 753"/>
          <p:cNvGraphicFramePr/>
          <p:nvPr>
            <p:extLst>
              <p:ext uri="{D42A27DB-BD31-4B8C-83A1-F6EECF244321}">
                <p14:modId xmlns:p14="http://schemas.microsoft.com/office/powerpoint/2010/main" val="752942043"/>
              </p:ext>
            </p:extLst>
          </p:nvPr>
        </p:nvGraphicFramePr>
        <p:xfrm>
          <a:off x="729743" y="3284985"/>
          <a:ext cx="8107125" cy="1094232"/>
        </p:xfrm>
        <a:graphic>
          <a:graphicData uri="http://schemas.openxmlformats.org/drawingml/2006/table">
            <a:tbl>
              <a:tblPr>
                <a:noFill/>
              </a:tblPr>
              <a:tblGrid>
                <a:gridCol w="1621425"/>
                <a:gridCol w="1621425"/>
                <a:gridCol w="1621425"/>
                <a:gridCol w="1621425"/>
                <a:gridCol w="1621425"/>
              </a:tblGrid>
              <a:tr h="352569">
                <a:tc>
                  <a:txBody>
                    <a:bodyPr/>
                    <a:lstStyle/>
                    <a:p>
                      <a:pPr lvl="0" algn="ctr" rtl="0">
                        <a:lnSpc>
                          <a:spcPct val="120000"/>
                        </a:lnSpc>
                        <a:spcBef>
                          <a:spcPts val="0"/>
                        </a:spcBef>
                        <a:buNone/>
                      </a:pPr>
                      <a:r>
                        <a:rPr lang="ko" sz="1300" b="1" dirty="0">
                          <a:solidFill>
                            <a:srgbClr val="FFFFFF"/>
                          </a:solidFill>
                        </a:rPr>
                        <a:t>1st level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algn="ctr" rtl="0">
                        <a:lnSpc>
                          <a:spcPct val="120000"/>
                        </a:lnSpc>
                        <a:spcBef>
                          <a:spcPts val="0"/>
                        </a:spcBef>
                        <a:buNone/>
                      </a:pPr>
                      <a:r>
                        <a:rPr lang="ko" sz="1300" b="1">
                          <a:solidFill>
                            <a:srgbClr val="FFFFFF"/>
                          </a:solidFill>
                        </a:rPr>
                        <a:t>2nd level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solidFill>
                            <a:srgbClr val="FFFFFF"/>
                          </a:solidFill>
                        </a:rPr>
                        <a:t>Type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solidFill>
                            <a:srgbClr val="FFFFFF"/>
                          </a:solidFill>
                        </a:rPr>
                        <a:t>value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algn="ctr" rtl="0">
                        <a:lnSpc>
                          <a:spcPct val="120000"/>
                        </a:lnSpc>
                        <a:spcBef>
                          <a:spcPts val="0"/>
                        </a:spcBef>
                        <a:buNone/>
                      </a:pPr>
                      <a:endParaRPr sz="1300" b="1">
                        <a:solidFill>
                          <a:srgbClr val="FFFFFF"/>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r>
              <a:tr h="329920">
                <a:tc>
                  <a:txBody>
                    <a:bodyPr/>
                    <a:lstStyle/>
                    <a:p>
                      <a:pPr algn="ctr" rtl="0">
                        <a:lnSpc>
                          <a:spcPct val="120000"/>
                        </a:lnSpc>
                        <a:spcBef>
                          <a:spcPts val="0"/>
                        </a:spcBef>
                        <a:buNone/>
                      </a:pPr>
                      <a:r>
                        <a:rPr lang="ko" sz="1300" b="1" dirty="0">
                          <a:solidFill>
                            <a:schemeClr val="dk1"/>
                          </a:solidFill>
                        </a:rPr>
                        <a:t>messageType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algn="ctr" rtl="0">
                        <a:lnSpc>
                          <a:spcPct val="120000"/>
                        </a:lnSpc>
                        <a:spcBef>
                          <a:spcPts val="0"/>
                        </a:spcBef>
                        <a:buNone/>
                      </a:pPr>
                      <a:endParaRPr sz="1300" b="1">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algn="ctr" rtl="0">
                        <a:lnSpc>
                          <a:spcPct val="120000"/>
                        </a:lnSpc>
                        <a:spcBef>
                          <a:spcPts val="0"/>
                        </a:spcBef>
                        <a:buNone/>
                      </a:pPr>
                      <a:r>
                        <a:rPr lang="ko" sz="1300">
                          <a:solidFill>
                            <a:schemeClr val="dk1"/>
                          </a:solidFill>
                        </a:rPr>
                        <a:t>string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algn="ctr" rtl="0">
                        <a:lnSpc>
                          <a:spcPct val="120000"/>
                        </a:lnSpc>
                        <a:spcBef>
                          <a:spcPts val="0"/>
                        </a:spcBef>
                        <a:buNone/>
                      </a:pPr>
                      <a:r>
                        <a:rPr lang="ko" sz="1300">
                          <a:solidFill>
                            <a:schemeClr val="dk1"/>
                          </a:solidFill>
                        </a:rPr>
                        <a:t>register, etc</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50631">
                <a:tc>
                  <a:txBody>
                    <a:bodyPr/>
                    <a:lstStyle/>
                    <a:p>
                      <a:pPr lvl="0" algn="ctr" rtl="0">
                        <a:lnSpc>
                          <a:spcPct val="120000"/>
                        </a:lnSpc>
                        <a:spcBef>
                          <a:spcPts val="0"/>
                        </a:spcBef>
                        <a:buNone/>
                      </a:pPr>
                      <a:r>
                        <a:rPr lang="ko" sz="1300" b="1" dirty="0">
                          <a:solidFill>
                            <a:schemeClr val="dk1"/>
                          </a:solidFill>
                        </a:rPr>
                        <a:t>serial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algn="ctr" rtl="0">
                        <a:lnSpc>
                          <a:spcPct val="120000"/>
                        </a:lnSpc>
                        <a:spcBef>
                          <a:spcPts val="0"/>
                        </a:spcBef>
                        <a:buNone/>
                      </a:pPr>
                      <a:endParaRPr sz="1300" b="1">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dirty="0">
                          <a:solidFill>
                            <a:schemeClr val="dk1"/>
                          </a:solidFill>
                        </a:rPr>
                        <a:t>number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algn="ctr" rtl="0">
                        <a:lnSpc>
                          <a:spcPct val="120000"/>
                        </a:lnSpc>
                        <a:spcBef>
                          <a:spcPts val="0"/>
                        </a:spcBef>
                        <a:buNone/>
                      </a:pPr>
                      <a:endParaRPr sz="1300"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bl>
          </a:graphicData>
        </a:graphic>
      </p:graphicFrame>
      <p:graphicFrame>
        <p:nvGraphicFramePr>
          <p:cNvPr id="7" name="Shape 755"/>
          <p:cNvGraphicFramePr/>
          <p:nvPr>
            <p:extLst>
              <p:ext uri="{D42A27DB-BD31-4B8C-83A1-F6EECF244321}">
                <p14:modId xmlns:p14="http://schemas.microsoft.com/office/powerpoint/2010/main" val="384872271"/>
              </p:ext>
            </p:extLst>
          </p:nvPr>
        </p:nvGraphicFramePr>
        <p:xfrm>
          <a:off x="729743" y="4797152"/>
          <a:ext cx="8107125" cy="1517264"/>
        </p:xfrm>
        <a:graphic>
          <a:graphicData uri="http://schemas.openxmlformats.org/drawingml/2006/table">
            <a:tbl>
              <a:tblPr>
                <a:noFill/>
              </a:tblPr>
              <a:tblGrid>
                <a:gridCol w="1621425"/>
                <a:gridCol w="1621425"/>
                <a:gridCol w="1621425"/>
                <a:gridCol w="1621425"/>
                <a:gridCol w="1621425"/>
              </a:tblGrid>
              <a:tr h="339043">
                <a:tc>
                  <a:txBody>
                    <a:bodyPr/>
                    <a:lstStyle/>
                    <a:p>
                      <a:pPr lvl="0" algn="ctr" rtl="0">
                        <a:lnSpc>
                          <a:spcPct val="120000"/>
                        </a:lnSpc>
                        <a:spcBef>
                          <a:spcPts val="0"/>
                        </a:spcBef>
                        <a:buNone/>
                      </a:pPr>
                      <a:r>
                        <a:rPr lang="ko" sz="1300" b="1" dirty="0">
                          <a:solidFill>
                            <a:srgbClr val="FFFFFF"/>
                          </a:solidFill>
                        </a:rPr>
                        <a:t>1st level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dirty="0">
                          <a:solidFill>
                            <a:srgbClr val="FFFFFF"/>
                          </a:solidFill>
                        </a:rPr>
                        <a:t>2nd level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dirty="0">
                          <a:solidFill>
                            <a:srgbClr val="FFFFFF"/>
                          </a:solidFill>
                        </a:rPr>
                        <a:t>Type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solidFill>
                            <a:srgbClr val="FFFFFF"/>
                          </a:solidFill>
                        </a:rPr>
                        <a:t>value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endParaRPr sz="1300" b="1">
                        <a:solidFill>
                          <a:srgbClr val="FFFFFF"/>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r>
              <a:tr h="339043">
                <a:tc>
                  <a:txBody>
                    <a:bodyPr/>
                    <a:lstStyle/>
                    <a:p>
                      <a:pPr lvl="0" algn="ctr" rtl="0">
                        <a:lnSpc>
                          <a:spcPct val="120000"/>
                        </a:lnSpc>
                        <a:spcBef>
                          <a:spcPts val="0"/>
                        </a:spcBef>
                        <a:buNone/>
                      </a:pPr>
                      <a:r>
                        <a:rPr lang="ko" sz="1300" b="1">
                          <a:solidFill>
                            <a:schemeClr val="dk1"/>
                          </a:solidFill>
                        </a:rPr>
                        <a:t>messageType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a:solidFill>
                            <a:schemeClr val="dk1"/>
                          </a:solidFill>
                        </a:rPr>
                        <a:t>string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register, etc</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39043">
                <a:tc>
                  <a:txBody>
                    <a:bodyPr/>
                    <a:lstStyle/>
                    <a:p>
                      <a:pPr lvl="0" algn="ctr" rtl="0">
                        <a:lnSpc>
                          <a:spcPct val="120000"/>
                        </a:lnSpc>
                        <a:spcBef>
                          <a:spcPts val="0"/>
                        </a:spcBef>
                        <a:buNone/>
                      </a:pPr>
                      <a:r>
                        <a:rPr lang="ko" sz="1300" b="1">
                          <a:solidFill>
                            <a:schemeClr val="dk1"/>
                          </a:solidFill>
                        </a:rPr>
                        <a:t>result</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a:solidFill>
                            <a:schemeClr val="dk1"/>
                          </a:solidFill>
                        </a:rPr>
                        <a:t>srring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success or fail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423032">
                <a:tc>
                  <a:txBody>
                    <a:bodyPr/>
                    <a:lstStyle/>
                    <a:p>
                      <a:pPr algn="ctr" rtl="0">
                        <a:lnSpc>
                          <a:spcPct val="120000"/>
                        </a:lnSpc>
                        <a:spcBef>
                          <a:spcPts val="0"/>
                        </a:spcBef>
                        <a:buNone/>
                      </a:pPr>
                      <a:r>
                        <a:rPr lang="ko" sz="1300" b="1">
                          <a:solidFill>
                            <a:schemeClr val="dk1"/>
                          </a:solidFill>
                        </a:rPr>
                        <a:t>reason</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algn="ctr" rtl="0">
                        <a:lnSpc>
                          <a:spcPct val="120000"/>
                        </a:lnSpc>
                        <a:spcBef>
                          <a:spcPts val="0"/>
                        </a:spcBef>
                        <a:buNone/>
                      </a:pPr>
                      <a:endParaRPr sz="1300" b="1">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algn="ctr" rtl="0">
                        <a:lnSpc>
                          <a:spcPct val="120000"/>
                        </a:lnSpc>
                        <a:spcBef>
                          <a:spcPts val="0"/>
                        </a:spcBef>
                        <a:buNone/>
                      </a:pPr>
                      <a:r>
                        <a:rPr lang="ko" sz="1300">
                          <a:solidFill>
                            <a:schemeClr val="dk1"/>
                          </a:solidFill>
                        </a:rPr>
                        <a:t>string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algn="ctr" rtl="0">
                        <a:lnSpc>
                          <a:spcPct val="120000"/>
                        </a:lnSpc>
                        <a:spcBef>
                          <a:spcPts val="0"/>
                        </a:spcBef>
                        <a:buNone/>
                      </a:pPr>
                      <a:endParaRPr sz="1300"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2580165702"/>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en-US" altLang="ko-KR" dirty="0" smtClean="0"/>
              <a:t>Node information</a:t>
            </a:r>
            <a:endParaRPr lang="en-US" altLang="ko-KR" dirty="0"/>
          </a:p>
          <a:p>
            <a:endParaRPr lang="en-US" altLang="ko-KR" dirty="0" smtClean="0"/>
          </a:p>
          <a:p>
            <a:endParaRPr lang="en-US" altLang="ko-KR" dirty="0"/>
          </a:p>
          <a:p>
            <a:endParaRPr lang="en-US" altLang="ko-KR" dirty="0" smtClean="0"/>
          </a:p>
          <a:p>
            <a:endParaRPr lang="en-US" altLang="ko-KR" dirty="0"/>
          </a:p>
          <a:p>
            <a:endParaRPr lang="en-US" altLang="ko-KR" dirty="0" smtClean="0"/>
          </a:p>
          <a:p>
            <a:endParaRPr lang="en-US" altLang="ko-KR" dirty="0"/>
          </a:p>
          <a:p>
            <a:endParaRPr lang="en-US" altLang="ko-KR" dirty="0" smtClean="0"/>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56</a:t>
            </a:fld>
            <a:r>
              <a:rPr lang="en-US" altLang="ko-KR" smtClean="0"/>
              <a:t>/50</a:t>
            </a:r>
            <a:endParaRPr lang="ko-KR" altLang="en-US" dirty="0"/>
          </a:p>
        </p:txBody>
      </p:sp>
      <p:sp>
        <p:nvSpPr>
          <p:cNvPr id="4" name="제목 3"/>
          <p:cNvSpPr>
            <a:spLocks noGrp="1"/>
          </p:cNvSpPr>
          <p:nvPr>
            <p:ph type="title"/>
          </p:nvPr>
        </p:nvSpPr>
        <p:spPr/>
        <p:txBody>
          <a:bodyPr/>
          <a:lstStyle/>
          <a:p>
            <a:r>
              <a:rPr lang="en-US" altLang="ko-KR" dirty="0" smtClean="0"/>
              <a:t>Detail </a:t>
            </a:r>
            <a:r>
              <a:rPr lang="en-US" altLang="ko-KR" dirty="0"/>
              <a:t>Design </a:t>
            </a:r>
            <a:r>
              <a:rPr lang="en-US" altLang="ko-KR" dirty="0" smtClean="0"/>
              <a:t>– Mata </a:t>
            </a:r>
            <a:r>
              <a:rPr lang="en-US" altLang="ko-KR" dirty="0" smtClean="0"/>
              <a:t>data #2</a:t>
            </a:r>
            <a:endParaRPr lang="ko-KR" altLang="en-US" dirty="0"/>
          </a:p>
        </p:txBody>
      </p:sp>
      <p:graphicFrame>
        <p:nvGraphicFramePr>
          <p:cNvPr id="9" name="Shape 764"/>
          <p:cNvGraphicFramePr/>
          <p:nvPr>
            <p:extLst>
              <p:ext uri="{D42A27DB-BD31-4B8C-83A1-F6EECF244321}">
                <p14:modId xmlns:p14="http://schemas.microsoft.com/office/powerpoint/2010/main" val="1781868171"/>
              </p:ext>
            </p:extLst>
          </p:nvPr>
        </p:nvGraphicFramePr>
        <p:xfrm>
          <a:off x="729743" y="1484784"/>
          <a:ext cx="8107125" cy="4161054"/>
        </p:xfrm>
        <a:graphic>
          <a:graphicData uri="http://schemas.openxmlformats.org/drawingml/2006/table">
            <a:tbl>
              <a:tblPr>
                <a:noFill/>
              </a:tblPr>
              <a:tblGrid>
                <a:gridCol w="1621425"/>
                <a:gridCol w="1621425"/>
                <a:gridCol w="1621425"/>
                <a:gridCol w="1621425"/>
                <a:gridCol w="1621425"/>
              </a:tblGrid>
              <a:tr h="412552">
                <a:tc>
                  <a:txBody>
                    <a:bodyPr/>
                    <a:lstStyle/>
                    <a:p>
                      <a:pPr lvl="0" algn="ctr" rtl="0">
                        <a:lnSpc>
                          <a:spcPct val="120000"/>
                        </a:lnSpc>
                        <a:spcBef>
                          <a:spcPts val="0"/>
                        </a:spcBef>
                        <a:buNone/>
                      </a:pPr>
                      <a:r>
                        <a:rPr lang="ko" sz="1300" b="1" dirty="0">
                          <a:solidFill>
                            <a:srgbClr val="FFFFFF"/>
                          </a:solidFill>
                        </a:rPr>
                        <a:t>1st level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solidFill>
                            <a:srgbClr val="FFFFFF"/>
                          </a:solidFill>
                        </a:rPr>
                        <a:t>2nd level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solidFill>
                            <a:srgbClr val="FFFFFF"/>
                          </a:solidFill>
                        </a:rPr>
                        <a:t>Type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solidFill>
                            <a:srgbClr val="FFFFFF"/>
                          </a:solidFill>
                        </a:rPr>
                        <a:t>value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en-US" sz="1300" b="1" dirty="0" smtClean="0">
                          <a:solidFill>
                            <a:srgbClr val="FFFFFF"/>
                          </a:solidFill>
                        </a:rPr>
                        <a:t>Command</a:t>
                      </a:r>
                      <a:endParaRPr sz="1300" b="1" dirty="0">
                        <a:solidFill>
                          <a:srgbClr val="FFFFFF"/>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r>
              <a:tr h="358455">
                <a:tc>
                  <a:txBody>
                    <a:bodyPr/>
                    <a:lstStyle/>
                    <a:p>
                      <a:pPr lvl="0" algn="ctr" rtl="0">
                        <a:lnSpc>
                          <a:spcPct val="120000"/>
                        </a:lnSpc>
                        <a:spcBef>
                          <a:spcPts val="0"/>
                        </a:spcBef>
                        <a:buNone/>
                      </a:pPr>
                      <a:r>
                        <a:rPr lang="ko" sz="1300" b="1" dirty="0">
                          <a:solidFill>
                            <a:schemeClr val="dk1"/>
                          </a:solidFill>
                        </a:rPr>
                        <a:t>messageType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a:solidFill>
                            <a:schemeClr val="dk1"/>
                          </a:solidFill>
                        </a:rPr>
                        <a:t>string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register, etc</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58455">
                <a:tc>
                  <a:txBody>
                    <a:bodyPr/>
                    <a:lstStyle/>
                    <a:p>
                      <a:pPr lvl="0" algn="ctr" rtl="0">
                        <a:lnSpc>
                          <a:spcPct val="120000"/>
                        </a:lnSpc>
                        <a:spcBef>
                          <a:spcPts val="0"/>
                        </a:spcBef>
                        <a:buNone/>
                      </a:pPr>
                      <a:r>
                        <a:rPr lang="ko" sz="1300" b="1">
                          <a:solidFill>
                            <a:schemeClr val="dk1"/>
                          </a:solidFill>
                        </a:rPr>
                        <a:t>deviceType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a:solidFill>
                            <a:schemeClr val="dk1"/>
                          </a:solidFill>
                        </a:rPr>
                        <a:t>string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node or 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58455">
                <a:tc>
                  <a:txBody>
                    <a:bodyPr/>
                    <a:lstStyle/>
                    <a:p>
                      <a:pPr lvl="0" algn="ctr" rtl="0">
                        <a:lnSpc>
                          <a:spcPct val="120000"/>
                        </a:lnSpc>
                        <a:spcBef>
                          <a:spcPts val="0"/>
                        </a:spcBef>
                        <a:buNone/>
                      </a:pPr>
                      <a:r>
                        <a:rPr lang="ko" sz="1300" b="1">
                          <a:solidFill>
                            <a:schemeClr val="dk1"/>
                          </a:solidFill>
                        </a:rPr>
                        <a:t>nodeName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a:solidFill>
                            <a:schemeClr val="dk1"/>
                          </a:solidFill>
                        </a:rPr>
                        <a:t>string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t>node name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58455">
                <a:tc>
                  <a:txBody>
                    <a:bodyPr/>
                    <a:lstStyle/>
                    <a:p>
                      <a:pPr lvl="0" algn="ctr" rtl="0">
                        <a:lnSpc>
                          <a:spcPct val="120000"/>
                        </a:lnSpc>
                        <a:spcBef>
                          <a:spcPts val="0"/>
                        </a:spcBef>
                        <a:buNone/>
                      </a:pPr>
                      <a:r>
                        <a:rPr lang="ko" sz="1300" b="1" dirty="0">
                          <a:solidFill>
                            <a:schemeClr val="dk1"/>
                          </a:solidFill>
                        </a:rPr>
                        <a:t>nodeId</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a:solidFill>
                            <a:schemeClr val="dk1"/>
                          </a:solidFill>
                        </a:rPr>
                        <a:t>number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dirty="0" smtClean="0">
                          <a:solidFill>
                            <a:schemeClr val="dk1"/>
                          </a:solidFill>
                        </a:rPr>
                        <a:t>MACAddress</a:t>
                      </a:r>
                      <a:endParaRPr lang="ko" sz="1300"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marL="0" marR="0" lvl="0" indent="0" algn="ctr" defTabSz="914400" rtl="0" eaLnBrk="1" fontAlgn="auto" latinLnBrk="1" hangingPunct="1">
                        <a:lnSpc>
                          <a:spcPct val="120000"/>
                        </a:lnSpc>
                        <a:spcBef>
                          <a:spcPts val="0"/>
                        </a:spcBef>
                        <a:spcAft>
                          <a:spcPts val="0"/>
                        </a:spcAft>
                        <a:buClrTx/>
                        <a:buSzTx/>
                        <a:buFontTx/>
                        <a:buNone/>
                        <a:tabLst/>
                        <a:defRPr/>
                      </a:pPr>
                      <a:r>
                        <a:rPr lang="en-US" altLang="ko" sz="1300" dirty="0" smtClean="0">
                          <a:solidFill>
                            <a:schemeClr val="dk1"/>
                          </a:solidFill>
                        </a:rPr>
                        <a:t>l</a:t>
                      </a:r>
                      <a:r>
                        <a:rPr lang="ko" altLang="ko-KR" sz="1300" dirty="0" smtClean="0">
                          <a:solidFill>
                            <a:schemeClr val="dk1"/>
                          </a:solidFill>
                        </a:rPr>
                        <a:t>ast 4 digit</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58455">
                <a:tc>
                  <a:txBody>
                    <a:bodyPr/>
                    <a:lstStyle/>
                    <a:p>
                      <a:pPr lvl="0" algn="ctr" rtl="0">
                        <a:lnSpc>
                          <a:spcPct val="120000"/>
                        </a:lnSpc>
                        <a:spcBef>
                          <a:spcPts val="0"/>
                        </a:spcBef>
                        <a:buNone/>
                      </a:pPr>
                      <a:r>
                        <a:rPr lang="ko" sz="1300" b="1" dirty="0">
                          <a:solidFill>
                            <a:schemeClr val="dk1"/>
                          </a:solidFill>
                        </a:rPr>
                        <a:t>sensor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a:solidFill>
                            <a:schemeClr val="dk1"/>
                          </a:solidFill>
                        </a:rPr>
                        <a:t>array</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optional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58455">
                <a:tc>
                  <a:txBody>
                    <a:bodyPr/>
                    <a:lstStyle/>
                    <a:p>
                      <a:pPr lvl="0" algn="ctr" rtl="0">
                        <a:lnSpc>
                          <a:spcPct val="120000"/>
                        </a:lnSpc>
                        <a:spcBef>
                          <a:spcPts val="0"/>
                        </a:spcBef>
                        <a:buNone/>
                      </a:pPr>
                      <a:endParaRPr sz="1300" b="1">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b="1">
                          <a:solidFill>
                            <a:schemeClr val="dk1"/>
                          </a:solidFill>
                        </a:rPr>
                        <a:t>name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a:solidFill>
                            <a:schemeClr val="dk1"/>
                          </a:solidFill>
                        </a:rPr>
                        <a:t>string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sensor name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58455">
                <a:tc>
                  <a:txBody>
                    <a:bodyPr/>
                    <a:lstStyle/>
                    <a:p>
                      <a:pPr lvl="0" algn="ctr" rtl="0">
                        <a:lnSpc>
                          <a:spcPct val="120000"/>
                        </a:lnSpc>
                        <a:spcBef>
                          <a:spcPts val="0"/>
                        </a:spcBef>
                        <a:buNone/>
                      </a:pPr>
                      <a:endParaRPr sz="1300" b="1">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b="1">
                          <a:solidFill>
                            <a:schemeClr val="dk1"/>
                          </a:solidFill>
                        </a:rPr>
                        <a:t>valueType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dirty="0">
                          <a:solidFill>
                            <a:schemeClr val="dk1"/>
                          </a:solidFill>
                        </a:rPr>
                        <a:t>number or array</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en-US" altLang="ko" sz="1300" dirty="0" smtClean="0">
                          <a:solidFill>
                            <a:schemeClr val="dk1"/>
                          </a:solidFill>
                        </a:rPr>
                        <a:t>vender define</a:t>
                      </a:r>
                      <a:endParaRPr lang="ko" altLang="ko-KR" sz="1300"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58455">
                <a:tc>
                  <a:txBody>
                    <a:bodyPr/>
                    <a:lstStyle/>
                    <a:p>
                      <a:pPr lvl="0" algn="ctr" rtl="0">
                        <a:lnSpc>
                          <a:spcPct val="120000"/>
                        </a:lnSpc>
                        <a:spcBef>
                          <a:spcPts val="0"/>
                        </a:spcBef>
                        <a:buNone/>
                      </a:pPr>
                      <a:r>
                        <a:rPr lang="ko" sz="1300" b="1">
                          <a:solidFill>
                            <a:schemeClr val="dk1"/>
                          </a:solidFill>
                        </a:rPr>
                        <a:t>acturator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a:solidFill>
                            <a:schemeClr val="dk1"/>
                          </a:solidFill>
                        </a:rPr>
                        <a:t>array</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optional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58455">
                <a:tc>
                  <a:txBody>
                    <a:bodyPr/>
                    <a:lstStyle/>
                    <a:p>
                      <a:pPr lvl="0" algn="ctr" rtl="0">
                        <a:lnSpc>
                          <a:spcPct val="120000"/>
                        </a:lnSpc>
                        <a:spcBef>
                          <a:spcPts val="0"/>
                        </a:spcBef>
                        <a:buNone/>
                      </a:pPr>
                      <a:endParaRPr sz="1300" b="1">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b="1">
                          <a:solidFill>
                            <a:schemeClr val="dk1"/>
                          </a:solidFill>
                        </a:rPr>
                        <a:t>name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a:solidFill>
                            <a:schemeClr val="dk1"/>
                          </a:solidFill>
                        </a:rPr>
                        <a:t>string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b="0" dirty="0">
                          <a:solidFill>
                            <a:schemeClr val="dk1"/>
                          </a:solidFill>
                        </a:rPr>
                        <a:t>acturator name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465806">
                <a:tc>
                  <a:txBody>
                    <a:bodyPr/>
                    <a:lstStyle/>
                    <a:p>
                      <a:pPr lvl="0" algn="ctr" rtl="0">
                        <a:lnSpc>
                          <a:spcPct val="120000"/>
                        </a:lnSpc>
                        <a:spcBef>
                          <a:spcPts val="0"/>
                        </a:spcBef>
                        <a:buNone/>
                      </a:pPr>
                      <a:endParaRPr sz="1300" b="1">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b="1">
                          <a:solidFill>
                            <a:schemeClr val="dk1"/>
                          </a:solidFill>
                        </a:rPr>
                        <a:t>valueType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a:solidFill>
                            <a:schemeClr val="dk1"/>
                          </a:solidFill>
                        </a:rPr>
                        <a:t>number or array</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en-US" altLang="ko" sz="1300" dirty="0" smtClean="0">
                          <a:solidFill>
                            <a:schemeClr val="dk1"/>
                          </a:solidFill>
                        </a:rPr>
                        <a:t>vender define</a:t>
                      </a:r>
                      <a:endParaRPr lang="ko" altLang="ko-KR" sz="1300"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408030329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en-US" altLang="ko-KR" dirty="0"/>
              <a:t>Get value </a:t>
            </a:r>
            <a:r>
              <a:rPr lang="en-US" altLang="ko-KR" dirty="0" smtClean="0"/>
              <a:t>response</a:t>
            </a:r>
          </a:p>
          <a:p>
            <a:endParaRPr lang="en-US" altLang="ko-KR" dirty="0"/>
          </a:p>
          <a:p>
            <a:endParaRPr lang="en-US" altLang="ko-KR" dirty="0" smtClean="0"/>
          </a:p>
          <a:p>
            <a:endParaRPr lang="en-US" altLang="ko-KR" dirty="0"/>
          </a:p>
          <a:p>
            <a:endParaRPr lang="en-US" altLang="ko-KR" dirty="0" smtClean="0"/>
          </a:p>
          <a:p>
            <a:endParaRPr lang="en-US" altLang="ko-KR" dirty="0"/>
          </a:p>
          <a:p>
            <a:endParaRPr lang="en-US" altLang="ko-KR" dirty="0" smtClean="0"/>
          </a:p>
          <a:p>
            <a:endParaRPr lang="en-US" altLang="ko-KR" dirty="0"/>
          </a:p>
          <a:p>
            <a:r>
              <a:rPr lang="en-US" altLang="ko-KR" dirty="0"/>
              <a:t>Control </a:t>
            </a:r>
            <a:r>
              <a:rPr lang="en-US" altLang="ko-KR" dirty="0" err="1"/>
              <a:t>acturator</a:t>
            </a:r>
            <a:endParaRPr lang="en-US" altLang="ko-KR" dirty="0"/>
          </a:p>
          <a:p>
            <a:endParaRPr lang="en-US" altLang="ko-KR" dirty="0"/>
          </a:p>
          <a:p>
            <a:endParaRPr lang="en-US" altLang="ko-KR" dirty="0" smtClean="0"/>
          </a:p>
          <a:p>
            <a:endParaRPr lang="en-US" altLang="ko-KR" dirty="0"/>
          </a:p>
          <a:p>
            <a:endParaRPr lang="en-US" altLang="ko-KR" dirty="0" smtClean="0"/>
          </a:p>
          <a:p>
            <a:endParaRPr lang="en-US" altLang="ko-KR" dirty="0"/>
          </a:p>
          <a:p>
            <a:endParaRPr lang="en-US" altLang="ko-KR" dirty="0" smtClean="0"/>
          </a:p>
          <a:p>
            <a:endParaRPr lang="en-US" altLang="ko-KR" dirty="0"/>
          </a:p>
          <a:p>
            <a:endParaRPr lang="en-US" altLang="ko-KR" dirty="0" smtClean="0"/>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57</a:t>
            </a:fld>
            <a:r>
              <a:rPr lang="en-US" altLang="ko-KR" smtClean="0"/>
              <a:t>/50</a:t>
            </a:r>
            <a:endParaRPr lang="ko-KR" altLang="en-US" dirty="0"/>
          </a:p>
        </p:txBody>
      </p:sp>
      <p:sp>
        <p:nvSpPr>
          <p:cNvPr id="4" name="제목 3"/>
          <p:cNvSpPr>
            <a:spLocks noGrp="1"/>
          </p:cNvSpPr>
          <p:nvPr>
            <p:ph type="title"/>
          </p:nvPr>
        </p:nvSpPr>
        <p:spPr/>
        <p:txBody>
          <a:bodyPr/>
          <a:lstStyle/>
          <a:p>
            <a:r>
              <a:rPr lang="en-US" altLang="ko-KR" dirty="0"/>
              <a:t>Detail Design </a:t>
            </a:r>
            <a:r>
              <a:rPr lang="en-US" altLang="ko-KR" dirty="0" smtClean="0"/>
              <a:t>– Mata </a:t>
            </a:r>
            <a:r>
              <a:rPr lang="en-US" altLang="ko-KR" dirty="0" smtClean="0"/>
              <a:t>data #3</a:t>
            </a:r>
            <a:endParaRPr lang="ko-KR" altLang="en-US" dirty="0"/>
          </a:p>
        </p:txBody>
      </p:sp>
      <p:graphicFrame>
        <p:nvGraphicFramePr>
          <p:cNvPr id="7" name="Shape 757"/>
          <p:cNvGraphicFramePr/>
          <p:nvPr>
            <p:extLst>
              <p:ext uri="{D42A27DB-BD31-4B8C-83A1-F6EECF244321}">
                <p14:modId xmlns:p14="http://schemas.microsoft.com/office/powerpoint/2010/main" val="96791439"/>
              </p:ext>
            </p:extLst>
          </p:nvPr>
        </p:nvGraphicFramePr>
        <p:xfrm>
          <a:off x="729743" y="1506848"/>
          <a:ext cx="8107125" cy="2426208"/>
        </p:xfrm>
        <a:graphic>
          <a:graphicData uri="http://schemas.openxmlformats.org/drawingml/2006/table">
            <a:tbl>
              <a:tblPr>
                <a:noFill/>
              </a:tblPr>
              <a:tblGrid>
                <a:gridCol w="1621425"/>
                <a:gridCol w="1621425"/>
                <a:gridCol w="1621425"/>
                <a:gridCol w="1874698"/>
                <a:gridCol w="1368152"/>
              </a:tblGrid>
              <a:tr h="360000">
                <a:tc>
                  <a:txBody>
                    <a:bodyPr/>
                    <a:lstStyle/>
                    <a:p>
                      <a:pPr lvl="0" algn="ctr" rtl="0">
                        <a:lnSpc>
                          <a:spcPct val="120000"/>
                        </a:lnSpc>
                        <a:spcBef>
                          <a:spcPts val="0"/>
                        </a:spcBef>
                        <a:buNone/>
                      </a:pPr>
                      <a:r>
                        <a:rPr lang="ko" sz="1300" b="1" dirty="0">
                          <a:solidFill>
                            <a:srgbClr val="FFFFFF"/>
                          </a:solidFill>
                        </a:rPr>
                        <a:t>1st level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dirty="0">
                          <a:solidFill>
                            <a:srgbClr val="FFFFFF"/>
                          </a:solidFill>
                        </a:rPr>
                        <a:t>2nd level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dirty="0">
                          <a:solidFill>
                            <a:srgbClr val="FFFFFF"/>
                          </a:solidFill>
                        </a:rPr>
                        <a:t>Type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solidFill>
                            <a:srgbClr val="FFFFFF"/>
                          </a:solidFill>
                        </a:rPr>
                        <a:t>value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en-US" sz="1300" b="1" dirty="0" smtClean="0">
                          <a:solidFill>
                            <a:srgbClr val="FFFFFF"/>
                          </a:solidFill>
                        </a:rPr>
                        <a:t>Command</a:t>
                      </a:r>
                      <a:endParaRPr sz="1300" b="1" dirty="0">
                        <a:solidFill>
                          <a:srgbClr val="FFFFFF"/>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r>
              <a:tr h="357188">
                <a:tc>
                  <a:txBody>
                    <a:bodyPr/>
                    <a:lstStyle/>
                    <a:p>
                      <a:pPr lvl="0" algn="ctr" rtl="0">
                        <a:lnSpc>
                          <a:spcPct val="120000"/>
                        </a:lnSpc>
                        <a:spcBef>
                          <a:spcPts val="0"/>
                        </a:spcBef>
                        <a:buNone/>
                      </a:pPr>
                      <a:r>
                        <a:rPr lang="ko" sz="1300" b="1" dirty="0">
                          <a:solidFill>
                            <a:schemeClr val="dk1"/>
                          </a:solidFill>
                        </a:rPr>
                        <a:t>messageType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dirty="0">
                          <a:solidFill>
                            <a:schemeClr val="dk1"/>
                          </a:solidFill>
                        </a:rPr>
                        <a:t>string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register, etc</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52484">
                <a:tc>
                  <a:txBody>
                    <a:bodyPr/>
                    <a:lstStyle/>
                    <a:p>
                      <a:pPr lvl="0" algn="ctr" rtl="0">
                        <a:lnSpc>
                          <a:spcPct val="120000"/>
                        </a:lnSpc>
                        <a:spcBef>
                          <a:spcPts val="0"/>
                        </a:spcBef>
                        <a:buNone/>
                      </a:pPr>
                      <a:r>
                        <a:rPr lang="ko" altLang="ko-KR" sz="1300" b="1" dirty="0" smtClean="0">
                          <a:solidFill>
                            <a:schemeClr val="dk1"/>
                          </a:solidFill>
                        </a:rPr>
                        <a:t>nodeId</a:t>
                      </a:r>
                      <a:endParaRPr lang="ko" sz="1300" b="1"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altLang="ko-KR" sz="1300" dirty="0" smtClean="0">
                          <a:solidFill>
                            <a:schemeClr val="dk1"/>
                          </a:solidFill>
                        </a:rPr>
                        <a:t>number</a:t>
                      </a:r>
                      <a:endParaRPr lang="ko" sz="1300"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altLang="ko-KR" sz="1300" dirty="0" smtClean="0">
                          <a:solidFill>
                            <a:schemeClr val="dk1"/>
                          </a:solidFill>
                        </a:rPr>
                        <a:t>MACAddress</a:t>
                      </a:r>
                      <a:endParaRPr sz="1300"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275772">
                <a:tc>
                  <a:txBody>
                    <a:bodyPr/>
                    <a:lstStyle/>
                    <a:p>
                      <a:pPr lvl="0" algn="ctr" rtl="0">
                        <a:lnSpc>
                          <a:spcPct val="120000"/>
                        </a:lnSpc>
                        <a:spcBef>
                          <a:spcPts val="0"/>
                        </a:spcBef>
                        <a:buNone/>
                      </a:pPr>
                      <a:r>
                        <a:rPr lang="ko" altLang="ko-KR" sz="1300" b="1" dirty="0" smtClean="0">
                          <a:solidFill>
                            <a:schemeClr val="dk1"/>
                          </a:solidFill>
                        </a:rPr>
                        <a:t>equipmentType</a:t>
                      </a:r>
                      <a:endParaRPr lang="ko" sz="1300" b="1"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a:solidFill>
                            <a:schemeClr val="dk1"/>
                          </a:solidFill>
                        </a:rPr>
                        <a:t>string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lvl="0" indent="0" algn="ctr" defTabSz="914400" rtl="0" eaLnBrk="1" fontAlgn="auto" latinLnBrk="1" hangingPunct="1">
                        <a:lnSpc>
                          <a:spcPct val="120000"/>
                        </a:lnSpc>
                        <a:spcBef>
                          <a:spcPts val="0"/>
                        </a:spcBef>
                        <a:spcAft>
                          <a:spcPts val="0"/>
                        </a:spcAft>
                        <a:buClrTx/>
                        <a:buSzTx/>
                        <a:buFontTx/>
                        <a:buNone/>
                        <a:tabLst/>
                        <a:defRPr/>
                      </a:pPr>
                      <a:r>
                        <a:rPr lang="ko" altLang="ko-KR" sz="1300" dirty="0" smtClean="0"/>
                        <a:t>sensor or acturator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75772">
                <a:tc>
                  <a:txBody>
                    <a:bodyPr/>
                    <a:lstStyle/>
                    <a:p>
                      <a:pPr lvl="0" algn="ctr" rtl="0">
                        <a:lnSpc>
                          <a:spcPct val="120000"/>
                        </a:lnSpc>
                        <a:spcBef>
                          <a:spcPts val="0"/>
                        </a:spcBef>
                        <a:buNone/>
                      </a:pPr>
                      <a:r>
                        <a:rPr lang="ko" altLang="ko-KR" sz="1300" b="1" dirty="0" smtClean="0">
                          <a:solidFill>
                            <a:schemeClr val="dk1"/>
                          </a:solidFill>
                        </a:rPr>
                        <a:t>name</a:t>
                      </a:r>
                      <a:endParaRPr lang="ko" sz="1300" b="1"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a:solidFill>
                          <a:schemeClr val="dk1"/>
                        </a:solidFill>
                      </a:endParaRPr>
                    </a:p>
                  </a:txBody>
                  <a:tcPr marL="95250" marR="9525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FEFEF"/>
                    </a:solidFill>
                  </a:tcPr>
                </a:tc>
                <a:tc>
                  <a:txBody>
                    <a:bodyPr/>
                    <a:lstStyle/>
                    <a:p>
                      <a:pPr marL="0" marR="0" lvl="0" indent="0" algn="ctr" defTabSz="914400" rtl="0" eaLnBrk="1" fontAlgn="auto" latinLnBrk="1" hangingPunct="1">
                        <a:lnSpc>
                          <a:spcPct val="120000"/>
                        </a:lnSpc>
                        <a:spcBef>
                          <a:spcPts val="0"/>
                        </a:spcBef>
                        <a:spcAft>
                          <a:spcPts val="0"/>
                        </a:spcAft>
                        <a:buClrTx/>
                        <a:buSzTx/>
                        <a:buFontTx/>
                        <a:buNone/>
                        <a:tabLst/>
                        <a:defRPr/>
                      </a:pPr>
                      <a:r>
                        <a:rPr lang="ko" altLang="ko-KR" sz="1300" dirty="0" smtClean="0">
                          <a:solidFill>
                            <a:schemeClr val="dk1"/>
                          </a:solidFill>
                        </a:rPr>
                        <a:t>string</a:t>
                      </a:r>
                    </a:p>
                  </a:txBody>
                  <a:tcPr marL="95250" marR="9525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lvl="0" indent="0" algn="ctr" defTabSz="914400" rtl="0" eaLnBrk="1" fontAlgn="auto" latinLnBrk="1" hangingPunct="1">
                        <a:lnSpc>
                          <a:spcPct val="120000"/>
                        </a:lnSpc>
                        <a:spcBef>
                          <a:spcPts val="0"/>
                        </a:spcBef>
                        <a:spcAft>
                          <a:spcPts val="0"/>
                        </a:spcAft>
                        <a:buClrTx/>
                        <a:buSzTx/>
                        <a:buFontTx/>
                        <a:buNone/>
                        <a:tabLst/>
                        <a:defRPr/>
                      </a:pPr>
                      <a:r>
                        <a:rPr lang="ko" altLang="ko-KR" sz="1300" dirty="0" smtClean="0">
                          <a:solidFill>
                            <a:schemeClr val="dk1"/>
                          </a:solidFill>
                        </a:rPr>
                        <a:t>sensor or acturator name</a:t>
                      </a:r>
                    </a:p>
                  </a:txBody>
                  <a:tcPr marL="95250" marR="9525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dirty="0">
                        <a:solidFill>
                          <a:schemeClr val="dk1"/>
                        </a:solidFill>
                      </a:endParaRPr>
                    </a:p>
                  </a:txBody>
                  <a:tcPr marL="95250" marR="95250" marT="63500" marB="63500" anchor="ctr">
                    <a:lnL w="12700" cap="flat" cmpd="sng" algn="ctr">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75772">
                <a:tc>
                  <a:txBody>
                    <a:bodyPr/>
                    <a:lstStyle/>
                    <a:p>
                      <a:pPr lvl="0" algn="ctr" rtl="0">
                        <a:lnSpc>
                          <a:spcPct val="120000"/>
                        </a:lnSpc>
                        <a:spcBef>
                          <a:spcPts val="0"/>
                        </a:spcBef>
                        <a:buNone/>
                      </a:pPr>
                      <a:r>
                        <a:rPr lang="ko" altLang="ko-KR" sz="1300" b="1" dirty="0" smtClean="0">
                          <a:solidFill>
                            <a:schemeClr val="dk1"/>
                          </a:solidFill>
                        </a:rPr>
                        <a:t>value</a:t>
                      </a:r>
                      <a:endParaRPr lang="ko" sz="1300" b="1"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a:solidFill>
                          <a:schemeClr val="dk1"/>
                        </a:solidFill>
                      </a:endParaRPr>
                    </a:p>
                  </a:txBody>
                  <a:tcPr marL="95250" marR="9525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marL="0" marR="0" lvl="0" indent="0" algn="ctr" defTabSz="914400" rtl="0" eaLnBrk="1" fontAlgn="auto" latinLnBrk="1" hangingPunct="1">
                        <a:lnSpc>
                          <a:spcPct val="120000"/>
                        </a:lnSpc>
                        <a:spcBef>
                          <a:spcPts val="0"/>
                        </a:spcBef>
                        <a:spcAft>
                          <a:spcPts val="0"/>
                        </a:spcAft>
                        <a:buClrTx/>
                        <a:buSzTx/>
                        <a:buFontTx/>
                        <a:buNone/>
                        <a:tabLst/>
                        <a:defRPr/>
                      </a:pPr>
                      <a:r>
                        <a:rPr lang="ko" altLang="ko-KR" sz="1300" dirty="0" smtClean="0">
                          <a:solidFill>
                            <a:schemeClr val="dk1"/>
                          </a:solidFill>
                        </a:rPr>
                        <a:t>number or string</a:t>
                      </a:r>
                    </a:p>
                  </a:txBody>
                  <a:tcPr marL="95250" marR="9525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marL="0" marR="0" lvl="0" indent="0" algn="ctr" defTabSz="914400" rtl="0" eaLnBrk="1" fontAlgn="auto" latinLnBrk="1" hangingPunct="1">
                        <a:lnSpc>
                          <a:spcPct val="120000"/>
                        </a:lnSpc>
                        <a:spcBef>
                          <a:spcPts val="0"/>
                        </a:spcBef>
                        <a:spcAft>
                          <a:spcPts val="0"/>
                        </a:spcAft>
                        <a:buClrTx/>
                        <a:buSzTx/>
                        <a:buFontTx/>
                        <a:buNone/>
                        <a:tabLst/>
                        <a:defRPr/>
                      </a:pPr>
                      <a:r>
                        <a:rPr lang="en-US" altLang="ko" sz="1300" dirty="0" smtClean="0">
                          <a:solidFill>
                            <a:schemeClr val="dk1"/>
                          </a:solidFill>
                        </a:rPr>
                        <a:t>vender define</a:t>
                      </a:r>
                      <a:endParaRPr lang="ko" altLang="ko-KR" sz="1300" dirty="0" smtClean="0">
                        <a:solidFill>
                          <a:schemeClr val="dk1"/>
                        </a:solidFill>
                      </a:endParaRPr>
                    </a:p>
                  </a:txBody>
                  <a:tcPr marL="95250" marR="9525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dirty="0">
                        <a:solidFill>
                          <a:schemeClr val="dk1"/>
                        </a:solidFill>
                      </a:endParaRPr>
                    </a:p>
                  </a:txBody>
                  <a:tcPr marL="95250" marR="95250" marT="63500" marB="63500" anchor="ctr">
                    <a:lnL w="12700" cap="flat" cmpd="sng" algn="ctr">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bl>
          </a:graphicData>
        </a:graphic>
      </p:graphicFrame>
      <p:graphicFrame>
        <p:nvGraphicFramePr>
          <p:cNvPr id="10" name="Shape 757"/>
          <p:cNvGraphicFramePr/>
          <p:nvPr>
            <p:extLst>
              <p:ext uri="{D42A27DB-BD31-4B8C-83A1-F6EECF244321}">
                <p14:modId xmlns:p14="http://schemas.microsoft.com/office/powerpoint/2010/main" val="3639817490"/>
              </p:ext>
            </p:extLst>
          </p:nvPr>
        </p:nvGraphicFramePr>
        <p:xfrm>
          <a:off x="729743" y="4437112"/>
          <a:ext cx="8107125" cy="1696720"/>
        </p:xfrm>
        <a:graphic>
          <a:graphicData uri="http://schemas.openxmlformats.org/drawingml/2006/table">
            <a:tbl>
              <a:tblPr>
                <a:noFill/>
              </a:tblPr>
              <a:tblGrid>
                <a:gridCol w="1621425"/>
                <a:gridCol w="1621425"/>
                <a:gridCol w="1621425"/>
                <a:gridCol w="1874698"/>
                <a:gridCol w="1368152"/>
              </a:tblGrid>
              <a:tr h="360000">
                <a:tc>
                  <a:txBody>
                    <a:bodyPr/>
                    <a:lstStyle/>
                    <a:p>
                      <a:pPr lvl="0" algn="ctr" rtl="0">
                        <a:lnSpc>
                          <a:spcPct val="120000"/>
                        </a:lnSpc>
                        <a:spcBef>
                          <a:spcPts val="0"/>
                        </a:spcBef>
                        <a:buNone/>
                      </a:pPr>
                      <a:r>
                        <a:rPr lang="ko" sz="1300" b="1" dirty="0">
                          <a:solidFill>
                            <a:srgbClr val="FFFFFF"/>
                          </a:solidFill>
                        </a:rPr>
                        <a:t>1st level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dirty="0">
                          <a:solidFill>
                            <a:srgbClr val="FFFFFF"/>
                          </a:solidFill>
                        </a:rPr>
                        <a:t>2nd level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dirty="0">
                          <a:solidFill>
                            <a:srgbClr val="FFFFFF"/>
                          </a:solidFill>
                        </a:rPr>
                        <a:t>Type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solidFill>
                            <a:srgbClr val="FFFFFF"/>
                          </a:solidFill>
                        </a:rPr>
                        <a:t>value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en-US" sz="1300" b="1" dirty="0" smtClean="0">
                          <a:solidFill>
                            <a:srgbClr val="FFFFFF"/>
                          </a:solidFill>
                        </a:rPr>
                        <a:t>Command</a:t>
                      </a:r>
                      <a:endParaRPr sz="1300" b="1" dirty="0">
                        <a:solidFill>
                          <a:srgbClr val="FFFFFF"/>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r>
              <a:tr h="357188">
                <a:tc>
                  <a:txBody>
                    <a:bodyPr/>
                    <a:lstStyle/>
                    <a:p>
                      <a:pPr lvl="0" algn="ctr" rtl="0">
                        <a:lnSpc>
                          <a:spcPct val="120000"/>
                        </a:lnSpc>
                        <a:spcBef>
                          <a:spcPts val="0"/>
                        </a:spcBef>
                        <a:buNone/>
                      </a:pPr>
                      <a:r>
                        <a:rPr lang="ko" sz="1300" b="1" dirty="0">
                          <a:solidFill>
                            <a:schemeClr val="dk1"/>
                          </a:solidFill>
                        </a:rPr>
                        <a:t>messageType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dirty="0">
                          <a:solidFill>
                            <a:schemeClr val="dk1"/>
                          </a:solidFill>
                        </a:rPr>
                        <a:t>string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register, etc</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352484">
                <a:tc>
                  <a:txBody>
                    <a:bodyPr/>
                    <a:lstStyle/>
                    <a:p>
                      <a:pPr lvl="0" algn="ctr" rtl="0">
                        <a:lnSpc>
                          <a:spcPct val="120000"/>
                        </a:lnSpc>
                        <a:spcBef>
                          <a:spcPts val="0"/>
                        </a:spcBef>
                        <a:buNone/>
                      </a:pPr>
                      <a:r>
                        <a:rPr lang="ko" altLang="ko-KR" sz="1300" b="1" dirty="0" smtClean="0">
                          <a:solidFill>
                            <a:schemeClr val="dk1"/>
                          </a:solidFill>
                        </a:rPr>
                        <a:t>name</a:t>
                      </a:r>
                      <a:endParaRPr lang="ko" sz="1300" b="1"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marL="0" marR="0" lvl="0" indent="0" algn="ctr" defTabSz="914400" rtl="0" eaLnBrk="1" fontAlgn="auto" latinLnBrk="1" hangingPunct="1">
                        <a:lnSpc>
                          <a:spcPct val="120000"/>
                        </a:lnSpc>
                        <a:spcBef>
                          <a:spcPts val="0"/>
                        </a:spcBef>
                        <a:spcAft>
                          <a:spcPts val="0"/>
                        </a:spcAft>
                        <a:buClrTx/>
                        <a:buSzTx/>
                        <a:buFontTx/>
                        <a:buNone/>
                        <a:tabLst/>
                        <a:defRPr/>
                      </a:pPr>
                      <a:r>
                        <a:rPr lang="ko" altLang="ko-KR" sz="1300" dirty="0" smtClean="0">
                          <a:solidFill>
                            <a:schemeClr val="dk1"/>
                          </a:solidFill>
                        </a:rPr>
                        <a:t>string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marL="0" marR="0" lvl="0" indent="0" algn="ctr" defTabSz="914400" rtl="0" eaLnBrk="1" fontAlgn="auto" latinLnBrk="1" hangingPunct="1">
                        <a:lnSpc>
                          <a:spcPct val="120000"/>
                        </a:lnSpc>
                        <a:spcBef>
                          <a:spcPts val="0"/>
                        </a:spcBef>
                        <a:spcAft>
                          <a:spcPts val="0"/>
                        </a:spcAft>
                        <a:buClrTx/>
                        <a:buSzTx/>
                        <a:buFontTx/>
                        <a:buNone/>
                        <a:tabLst/>
                        <a:defRPr/>
                      </a:pPr>
                      <a:r>
                        <a:rPr lang="ko" altLang="ko-KR" sz="1300" dirty="0" smtClean="0">
                          <a:solidFill>
                            <a:schemeClr val="dk1"/>
                          </a:solidFill>
                        </a:rPr>
                        <a:t>sensor or acturator name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275772">
                <a:tc>
                  <a:txBody>
                    <a:bodyPr/>
                    <a:lstStyle/>
                    <a:p>
                      <a:pPr lvl="0" algn="ctr" rtl="0">
                        <a:lnSpc>
                          <a:spcPct val="120000"/>
                        </a:lnSpc>
                        <a:spcBef>
                          <a:spcPts val="0"/>
                        </a:spcBef>
                        <a:buNone/>
                      </a:pPr>
                      <a:r>
                        <a:rPr lang="ko" altLang="ko-KR" sz="1300" b="1" dirty="0" smtClean="0">
                          <a:solidFill>
                            <a:schemeClr val="dk1"/>
                          </a:solidFill>
                        </a:rPr>
                        <a:t>value</a:t>
                      </a:r>
                      <a:endParaRPr lang="ko" sz="1300" b="1"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a:solidFill>
                          <a:schemeClr val="dk1"/>
                        </a:solidFill>
                      </a:endParaRPr>
                    </a:p>
                  </a:txBody>
                  <a:tcPr marL="95250" marR="9525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marL="0" marR="0" lvl="0" indent="0" algn="ctr" defTabSz="914400" rtl="0" eaLnBrk="1" fontAlgn="auto" latinLnBrk="1" hangingPunct="1">
                        <a:lnSpc>
                          <a:spcPct val="120000"/>
                        </a:lnSpc>
                        <a:spcBef>
                          <a:spcPts val="0"/>
                        </a:spcBef>
                        <a:spcAft>
                          <a:spcPts val="0"/>
                        </a:spcAft>
                        <a:buClrTx/>
                        <a:buSzTx/>
                        <a:buFontTx/>
                        <a:buNone/>
                        <a:tabLst/>
                        <a:defRPr/>
                      </a:pPr>
                      <a:r>
                        <a:rPr lang="ko" altLang="ko-KR" sz="1300" dirty="0" smtClean="0">
                          <a:solidFill>
                            <a:schemeClr val="dk1"/>
                          </a:solidFill>
                        </a:rPr>
                        <a:t>number or string</a:t>
                      </a:r>
                    </a:p>
                  </a:txBody>
                  <a:tcPr marL="95250" marR="9525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marL="0" marR="0" lvl="0" indent="0" algn="ctr" defTabSz="914400" rtl="0" eaLnBrk="1" fontAlgn="auto" latinLnBrk="1" hangingPunct="1">
                        <a:lnSpc>
                          <a:spcPct val="120000"/>
                        </a:lnSpc>
                        <a:spcBef>
                          <a:spcPts val="0"/>
                        </a:spcBef>
                        <a:spcAft>
                          <a:spcPts val="0"/>
                        </a:spcAft>
                        <a:buClrTx/>
                        <a:buSzTx/>
                        <a:buFontTx/>
                        <a:buNone/>
                        <a:tabLst/>
                        <a:defRPr/>
                      </a:pPr>
                      <a:r>
                        <a:rPr lang="en-US" altLang="ko" sz="1300" dirty="0" smtClean="0">
                          <a:solidFill>
                            <a:schemeClr val="dk1"/>
                          </a:solidFill>
                        </a:rPr>
                        <a:t>vender define</a:t>
                      </a:r>
                      <a:endParaRPr lang="ko" altLang="ko-KR" sz="1300" dirty="0" smtClean="0">
                        <a:solidFill>
                          <a:schemeClr val="dk1"/>
                        </a:solidFill>
                      </a:endParaRPr>
                    </a:p>
                  </a:txBody>
                  <a:tcPr marL="95250" marR="9525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dirty="0">
                        <a:solidFill>
                          <a:schemeClr val="dk1"/>
                        </a:solidFill>
                      </a:endParaRPr>
                    </a:p>
                  </a:txBody>
                  <a:tcPr marL="95250" marR="95250" marT="63500" marB="63500" anchor="ctr">
                    <a:lnL w="12700" cap="flat" cmpd="sng" algn="ctr">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3728049248"/>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슬라이드 번호 개체 틀 2"/>
          <p:cNvSpPr>
            <a:spLocks noGrp="1"/>
          </p:cNvSpPr>
          <p:nvPr>
            <p:ph type="sldNum" sz="quarter" idx="12"/>
          </p:nvPr>
        </p:nvSpPr>
        <p:spPr/>
        <p:txBody>
          <a:bodyPr/>
          <a:lstStyle/>
          <a:p>
            <a:fld id="{57E7012D-DD87-4EE6-9959-B8E2C5F13A34}" type="slidenum">
              <a:rPr lang="ko-KR" altLang="en-US" smtClean="0"/>
              <a:pPr/>
              <a:t>58</a:t>
            </a:fld>
            <a:r>
              <a:rPr lang="en-US" altLang="ko-KR" smtClean="0"/>
              <a:t>/50</a:t>
            </a:r>
            <a:endParaRPr lang="ko-KR" altLang="en-US" dirty="0"/>
          </a:p>
        </p:txBody>
      </p:sp>
      <p:sp>
        <p:nvSpPr>
          <p:cNvPr id="4" name="제목 3"/>
          <p:cNvSpPr>
            <a:spLocks noGrp="1"/>
          </p:cNvSpPr>
          <p:nvPr>
            <p:ph type="title"/>
          </p:nvPr>
        </p:nvSpPr>
        <p:spPr/>
        <p:txBody>
          <a:bodyPr>
            <a:normAutofit/>
          </a:bodyPr>
          <a:lstStyle/>
          <a:p>
            <a:r>
              <a:rPr lang="en-US" altLang="ko-KR" dirty="0"/>
              <a:t>Project plan &amp; Time </a:t>
            </a:r>
            <a:r>
              <a:rPr lang="en-US" altLang="ko-KR" dirty="0" smtClean="0"/>
              <a:t>log</a:t>
            </a:r>
            <a:endParaRPr lang="ko-KR" altLang="en-US" dirty="0"/>
          </a:p>
        </p:txBody>
      </p:sp>
      <p:graphicFrame>
        <p:nvGraphicFramePr>
          <p:cNvPr id="5" name="Shape 172"/>
          <p:cNvGraphicFramePr/>
          <p:nvPr>
            <p:extLst>
              <p:ext uri="{D42A27DB-BD31-4B8C-83A1-F6EECF244321}">
                <p14:modId xmlns:p14="http://schemas.microsoft.com/office/powerpoint/2010/main" val="1705636499"/>
              </p:ext>
            </p:extLst>
          </p:nvPr>
        </p:nvGraphicFramePr>
        <p:xfrm>
          <a:off x="339924" y="1268760"/>
          <a:ext cx="10009111" cy="4939870"/>
        </p:xfrm>
        <a:graphic>
          <a:graphicData uri="http://schemas.openxmlformats.org/drawingml/2006/table">
            <a:tbl>
              <a:tblPr>
                <a:noFill/>
              </a:tblPr>
              <a:tblGrid>
                <a:gridCol w="1152128"/>
                <a:gridCol w="1282616"/>
                <a:gridCol w="1365754"/>
                <a:gridCol w="1365754"/>
                <a:gridCol w="1211959"/>
                <a:gridCol w="1210300"/>
                <a:gridCol w="1210300"/>
                <a:gridCol w="1210300"/>
              </a:tblGrid>
              <a:tr h="301625">
                <a:tc>
                  <a:txBody>
                    <a:bodyPr/>
                    <a:lstStyle/>
                    <a:p>
                      <a:pPr marL="0" marR="0" lvl="0" indent="0" algn="l" rtl="0">
                        <a:spcBef>
                          <a:spcPts val="0"/>
                        </a:spcBef>
                        <a:buNone/>
                      </a:pPr>
                      <a:endParaRPr sz="1800" u="none" strike="noStrike" cap="none" baseline="0" dirty="0">
                        <a:solidFill>
                          <a:schemeClr val="dk1"/>
                        </a:solidFill>
                        <a:latin typeface="Arial"/>
                        <a:ea typeface="Arial"/>
                        <a:cs typeface="Arial"/>
                        <a:sym typeface="Arial"/>
                      </a:endParaRPr>
                    </a:p>
                  </a:txBody>
                  <a:tcPr marL="90000" marR="90000" marT="46775" marB="4677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DDDDDD"/>
                    </a:solidFill>
                  </a:tcPr>
                </a:tc>
                <a:tc>
                  <a:txBody>
                    <a:bodyPr/>
                    <a:lstStyle/>
                    <a:p>
                      <a:pPr marL="0" marR="0" lvl="0" indent="0" algn="ctr" rtl="0">
                        <a:lnSpc>
                          <a:spcPct val="100000"/>
                        </a:lnSpc>
                        <a:spcBef>
                          <a:spcPts val="0"/>
                        </a:spcBef>
                        <a:spcAft>
                          <a:spcPts val="0"/>
                        </a:spcAft>
                        <a:buClr>
                          <a:schemeClr val="dk1"/>
                        </a:buClr>
                        <a:buSzPct val="25000"/>
                        <a:buFont typeface="Arial"/>
                        <a:buNone/>
                      </a:pPr>
                      <a:r>
                        <a:rPr lang="ko" sz="1100" b="1" i="0" u="none" strike="noStrike" cap="none" baseline="0">
                          <a:solidFill>
                            <a:schemeClr val="dk1"/>
                          </a:solidFill>
                          <a:latin typeface="Arial"/>
                          <a:ea typeface="Arial"/>
                          <a:cs typeface="Arial"/>
                          <a:sym typeface="Arial"/>
                        </a:rPr>
                        <a:t>-2W</a:t>
                      </a:r>
                    </a:p>
                  </a:txBody>
                  <a:tcPr marL="90000" marR="90000" marT="46775" marB="4677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DDDDDD"/>
                    </a:solidFill>
                  </a:tcPr>
                </a:tc>
                <a:tc>
                  <a:txBody>
                    <a:bodyPr/>
                    <a:lstStyle/>
                    <a:p>
                      <a:pPr marL="0" marR="0" lvl="0" indent="0" algn="ctr" rtl="0">
                        <a:lnSpc>
                          <a:spcPct val="100000"/>
                        </a:lnSpc>
                        <a:spcBef>
                          <a:spcPts val="0"/>
                        </a:spcBef>
                        <a:spcAft>
                          <a:spcPts val="0"/>
                        </a:spcAft>
                        <a:buClr>
                          <a:schemeClr val="dk1"/>
                        </a:buClr>
                        <a:buSzPct val="25000"/>
                        <a:buFont typeface="Arial"/>
                        <a:buNone/>
                      </a:pPr>
                      <a:r>
                        <a:rPr lang="ko" sz="1100" b="1" i="0" u="none" strike="noStrike" cap="none" baseline="0">
                          <a:solidFill>
                            <a:schemeClr val="dk1"/>
                          </a:solidFill>
                          <a:latin typeface="Arial"/>
                          <a:ea typeface="Arial"/>
                          <a:cs typeface="Arial"/>
                          <a:sym typeface="Arial"/>
                        </a:rPr>
                        <a:t>-1W</a:t>
                      </a:r>
                    </a:p>
                  </a:txBody>
                  <a:tcPr marL="90000" marR="90000" marT="46775" marB="4677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DDDDDD"/>
                    </a:solidFill>
                  </a:tcPr>
                </a:tc>
                <a:tc>
                  <a:txBody>
                    <a:bodyPr/>
                    <a:lstStyle/>
                    <a:p>
                      <a:pPr marL="0" marR="0" lvl="0" indent="0" algn="ctr" rtl="0">
                        <a:lnSpc>
                          <a:spcPct val="100000"/>
                        </a:lnSpc>
                        <a:spcBef>
                          <a:spcPts val="0"/>
                        </a:spcBef>
                        <a:spcAft>
                          <a:spcPts val="0"/>
                        </a:spcAft>
                        <a:buClr>
                          <a:schemeClr val="dk1"/>
                        </a:buClr>
                        <a:buSzPct val="25000"/>
                        <a:buFont typeface="Arial"/>
                        <a:buNone/>
                      </a:pPr>
                      <a:r>
                        <a:rPr lang="ko" sz="1100" b="1" i="0" u="none" strike="noStrike" cap="none" baseline="0">
                          <a:solidFill>
                            <a:schemeClr val="dk1"/>
                          </a:solidFill>
                          <a:latin typeface="Arial"/>
                          <a:ea typeface="Arial"/>
                          <a:cs typeface="Arial"/>
                          <a:sym typeface="Arial"/>
                        </a:rPr>
                        <a:t>1W(5/25~)</a:t>
                      </a:r>
                    </a:p>
                  </a:txBody>
                  <a:tcPr marL="90000" marR="90000" marT="46775" marB="4677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DDDDDD"/>
                    </a:solidFill>
                  </a:tcPr>
                </a:tc>
                <a:tc>
                  <a:txBody>
                    <a:bodyPr/>
                    <a:lstStyle/>
                    <a:p>
                      <a:pPr marL="0" marR="0" lvl="0" indent="0" algn="ctr" rtl="0">
                        <a:lnSpc>
                          <a:spcPct val="100000"/>
                        </a:lnSpc>
                        <a:spcBef>
                          <a:spcPts val="0"/>
                        </a:spcBef>
                        <a:spcAft>
                          <a:spcPts val="0"/>
                        </a:spcAft>
                        <a:buClr>
                          <a:schemeClr val="dk1"/>
                        </a:buClr>
                        <a:buSzPct val="25000"/>
                        <a:buFont typeface="Arial"/>
                        <a:buNone/>
                      </a:pPr>
                      <a:r>
                        <a:rPr lang="ko" sz="1100" b="1" i="0" u="none" strike="noStrike" cap="none" baseline="0">
                          <a:solidFill>
                            <a:schemeClr val="dk1"/>
                          </a:solidFill>
                          <a:latin typeface="Arial"/>
                          <a:ea typeface="Arial"/>
                          <a:cs typeface="Arial"/>
                          <a:sym typeface="Arial"/>
                        </a:rPr>
                        <a:t>2W(6/1~)</a:t>
                      </a:r>
                    </a:p>
                  </a:txBody>
                  <a:tcPr marL="90000" marR="90000" marT="46775" marB="4677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DDDDDD"/>
                    </a:solidFill>
                  </a:tcPr>
                </a:tc>
                <a:tc>
                  <a:txBody>
                    <a:bodyPr/>
                    <a:lstStyle/>
                    <a:p>
                      <a:pPr marL="0" marR="0" lvl="0" indent="0" algn="ctr" rtl="0">
                        <a:lnSpc>
                          <a:spcPct val="100000"/>
                        </a:lnSpc>
                        <a:spcBef>
                          <a:spcPts val="0"/>
                        </a:spcBef>
                        <a:spcAft>
                          <a:spcPts val="0"/>
                        </a:spcAft>
                        <a:buClr>
                          <a:schemeClr val="dk1"/>
                        </a:buClr>
                        <a:buSzPct val="25000"/>
                        <a:buFont typeface="Arial"/>
                        <a:buNone/>
                      </a:pPr>
                      <a:r>
                        <a:rPr lang="ko" sz="1100" b="1" i="0" u="none" strike="noStrike" cap="none" baseline="0">
                          <a:solidFill>
                            <a:schemeClr val="dk1"/>
                          </a:solidFill>
                          <a:latin typeface="Arial"/>
                          <a:ea typeface="Arial"/>
                          <a:cs typeface="Arial"/>
                          <a:sym typeface="Arial"/>
                        </a:rPr>
                        <a:t>3W(6/8~)</a:t>
                      </a:r>
                    </a:p>
                  </a:txBody>
                  <a:tcPr marL="90000" marR="90000" marT="46775" marB="4677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DDDDDD"/>
                    </a:solidFill>
                  </a:tcPr>
                </a:tc>
                <a:tc>
                  <a:txBody>
                    <a:bodyPr/>
                    <a:lstStyle/>
                    <a:p>
                      <a:pPr marL="0" marR="0" lvl="0" indent="0" algn="ctr" rtl="0">
                        <a:lnSpc>
                          <a:spcPct val="100000"/>
                        </a:lnSpc>
                        <a:spcBef>
                          <a:spcPts val="0"/>
                        </a:spcBef>
                        <a:spcAft>
                          <a:spcPts val="0"/>
                        </a:spcAft>
                        <a:buClr>
                          <a:schemeClr val="dk1"/>
                        </a:buClr>
                        <a:buSzPct val="25000"/>
                        <a:buFont typeface="Arial"/>
                        <a:buNone/>
                      </a:pPr>
                      <a:r>
                        <a:rPr lang="ko" sz="1100" b="1" i="0" u="none" strike="noStrike" cap="none" baseline="0">
                          <a:solidFill>
                            <a:schemeClr val="dk1"/>
                          </a:solidFill>
                          <a:latin typeface="Arial"/>
                          <a:ea typeface="Arial"/>
                          <a:cs typeface="Arial"/>
                          <a:sym typeface="Arial"/>
                        </a:rPr>
                        <a:t>4W(6/15~)</a:t>
                      </a:r>
                    </a:p>
                  </a:txBody>
                  <a:tcPr marL="90000" marR="90000" marT="46775" marB="4677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DDDDDD"/>
                    </a:solidFill>
                  </a:tcPr>
                </a:tc>
                <a:tc>
                  <a:txBody>
                    <a:bodyPr/>
                    <a:lstStyle/>
                    <a:p>
                      <a:pPr marL="0" marR="0" lvl="0" indent="0" algn="ctr" rtl="0">
                        <a:lnSpc>
                          <a:spcPct val="100000"/>
                        </a:lnSpc>
                        <a:spcBef>
                          <a:spcPts val="0"/>
                        </a:spcBef>
                        <a:spcAft>
                          <a:spcPts val="0"/>
                        </a:spcAft>
                        <a:buClr>
                          <a:schemeClr val="dk1"/>
                        </a:buClr>
                        <a:buSzPct val="25000"/>
                        <a:buFont typeface="Arial"/>
                        <a:buNone/>
                      </a:pPr>
                      <a:r>
                        <a:rPr lang="ko" sz="1100" b="1" i="0" u="none" strike="noStrike" cap="none" baseline="0">
                          <a:solidFill>
                            <a:schemeClr val="dk1"/>
                          </a:solidFill>
                          <a:latin typeface="Arial"/>
                          <a:ea typeface="Arial"/>
                          <a:cs typeface="Arial"/>
                          <a:sym typeface="Arial"/>
                        </a:rPr>
                        <a:t>5W(6/22~)</a:t>
                      </a:r>
                    </a:p>
                  </a:txBody>
                  <a:tcPr marL="90000" marR="90000" marT="46775" marB="4677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DDDDDD"/>
                    </a:solidFill>
                  </a:tcPr>
                </a:tc>
              </a:tr>
              <a:tr h="2349500">
                <a:tc>
                  <a:txBody>
                    <a:bodyPr/>
                    <a:lstStyle/>
                    <a:p>
                      <a:pPr marL="0" marR="0" lvl="0" indent="0" algn="ctr" rtl="0">
                        <a:lnSpc>
                          <a:spcPct val="100000"/>
                        </a:lnSpc>
                        <a:spcBef>
                          <a:spcPts val="0"/>
                        </a:spcBef>
                        <a:spcAft>
                          <a:spcPts val="0"/>
                        </a:spcAft>
                        <a:buClr>
                          <a:schemeClr val="dk1"/>
                        </a:buClr>
                        <a:buSzPct val="25000"/>
                        <a:buFont typeface="Arial"/>
                        <a:buNone/>
                      </a:pPr>
                      <a:r>
                        <a:rPr lang="ko" sz="1100" b="1" i="0" u="none" strike="noStrike" cap="none" baseline="0" dirty="0">
                          <a:solidFill>
                            <a:schemeClr val="dk1"/>
                          </a:solidFill>
                          <a:latin typeface="Arial"/>
                          <a:ea typeface="Arial"/>
                          <a:cs typeface="Arial"/>
                          <a:sym typeface="Arial"/>
                        </a:rPr>
                        <a:t>Schedule</a:t>
                      </a:r>
                    </a:p>
                  </a:txBody>
                  <a:tcPr marL="36000" marR="36000" marT="46775" marB="4677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spcBef>
                          <a:spcPts val="0"/>
                        </a:spcBef>
                        <a:buNone/>
                      </a:pPr>
                      <a:endParaRPr sz="1800" u="none" strike="noStrike" cap="none" baseline="0" dirty="0">
                        <a:solidFill>
                          <a:schemeClr val="dk1"/>
                        </a:solidFill>
                        <a:latin typeface="Arial"/>
                        <a:ea typeface="Arial"/>
                        <a:cs typeface="Arial"/>
                        <a:sym typeface="Arial"/>
                      </a:endParaRPr>
                    </a:p>
                  </a:txBody>
                  <a:tcPr marL="90000" marR="90000" marT="46775" marB="4677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spcBef>
                          <a:spcPts val="0"/>
                        </a:spcBef>
                        <a:buNone/>
                      </a:pPr>
                      <a:endParaRPr sz="1800" u="none" strike="noStrike" cap="none" baseline="0" dirty="0">
                        <a:solidFill>
                          <a:schemeClr val="dk1"/>
                        </a:solidFill>
                        <a:latin typeface="Arial"/>
                        <a:ea typeface="Arial"/>
                        <a:cs typeface="Arial"/>
                        <a:sym typeface="Arial"/>
                      </a:endParaRPr>
                    </a:p>
                  </a:txBody>
                  <a:tcPr marL="90000" marR="90000" marT="46775" marB="4677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spcBef>
                          <a:spcPts val="0"/>
                        </a:spcBef>
                        <a:buNone/>
                      </a:pPr>
                      <a:endParaRPr sz="1800" u="none" strike="noStrike" cap="none" baseline="0">
                        <a:solidFill>
                          <a:schemeClr val="dk1"/>
                        </a:solidFill>
                        <a:latin typeface="Arial"/>
                        <a:ea typeface="Arial"/>
                        <a:cs typeface="Arial"/>
                        <a:sym typeface="Arial"/>
                      </a:endParaRPr>
                    </a:p>
                  </a:txBody>
                  <a:tcPr marL="90000" marR="90000" marT="46775" marB="4677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spcBef>
                          <a:spcPts val="0"/>
                        </a:spcBef>
                        <a:buNone/>
                      </a:pPr>
                      <a:endParaRPr sz="1800" u="none" strike="noStrike" cap="none" baseline="0">
                        <a:solidFill>
                          <a:schemeClr val="dk1"/>
                        </a:solidFill>
                        <a:latin typeface="Arial"/>
                        <a:ea typeface="Arial"/>
                        <a:cs typeface="Arial"/>
                        <a:sym typeface="Arial"/>
                      </a:endParaRPr>
                    </a:p>
                  </a:txBody>
                  <a:tcPr marL="90000" marR="90000" marT="46775" marB="4677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spcBef>
                          <a:spcPts val="0"/>
                        </a:spcBef>
                        <a:buNone/>
                      </a:pPr>
                      <a:endParaRPr sz="1800" u="none" strike="noStrike" cap="none" baseline="0">
                        <a:solidFill>
                          <a:schemeClr val="dk1"/>
                        </a:solidFill>
                        <a:latin typeface="Arial"/>
                        <a:ea typeface="Arial"/>
                        <a:cs typeface="Arial"/>
                        <a:sym typeface="Arial"/>
                      </a:endParaRPr>
                    </a:p>
                  </a:txBody>
                  <a:tcPr marL="90000" marR="90000" marT="46775" marB="4677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spcBef>
                          <a:spcPts val="0"/>
                        </a:spcBef>
                        <a:buNone/>
                      </a:pPr>
                      <a:endParaRPr sz="1800" u="none" strike="noStrike" cap="none" baseline="0">
                        <a:solidFill>
                          <a:schemeClr val="dk1"/>
                        </a:solidFill>
                        <a:latin typeface="Arial"/>
                        <a:ea typeface="Arial"/>
                        <a:cs typeface="Arial"/>
                        <a:sym typeface="Arial"/>
                      </a:endParaRPr>
                    </a:p>
                  </a:txBody>
                  <a:tcPr marL="90000" marR="90000" marT="46775" marB="4677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spcBef>
                          <a:spcPts val="0"/>
                        </a:spcBef>
                        <a:buNone/>
                      </a:pPr>
                      <a:endParaRPr sz="1800" u="none" strike="noStrike" cap="none" baseline="0">
                        <a:solidFill>
                          <a:schemeClr val="dk1"/>
                        </a:solidFill>
                        <a:latin typeface="Arial"/>
                        <a:ea typeface="Arial"/>
                        <a:cs typeface="Arial"/>
                        <a:sym typeface="Arial"/>
                      </a:endParaRPr>
                    </a:p>
                  </a:txBody>
                  <a:tcPr marL="90000" marR="90000" marT="46775" marB="4677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r>
              <a:tr h="2222500">
                <a:tc>
                  <a:txBody>
                    <a:bodyPr/>
                    <a:lstStyle/>
                    <a:p>
                      <a:pPr marL="0" marR="0" lvl="0" indent="0" algn="ctr" rtl="0">
                        <a:lnSpc>
                          <a:spcPct val="100000"/>
                        </a:lnSpc>
                        <a:spcBef>
                          <a:spcPts val="0"/>
                        </a:spcBef>
                        <a:spcAft>
                          <a:spcPts val="0"/>
                        </a:spcAft>
                        <a:buClr>
                          <a:schemeClr val="dk1"/>
                        </a:buClr>
                        <a:buSzPct val="25000"/>
                        <a:buFont typeface="Arial"/>
                        <a:buNone/>
                      </a:pPr>
                      <a:r>
                        <a:rPr lang="ko" sz="1100" b="1" i="0" u="none" strike="noStrike" cap="none" baseline="0">
                          <a:solidFill>
                            <a:schemeClr val="dk1"/>
                          </a:solidFill>
                          <a:latin typeface="Arial"/>
                          <a:ea typeface="Arial"/>
                          <a:cs typeface="Arial"/>
                          <a:sym typeface="Arial"/>
                        </a:rPr>
                        <a:t>output</a:t>
                      </a:r>
                    </a:p>
                  </a:txBody>
                  <a:tcPr marL="36000" marR="36000" marT="46775" marB="4677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spcBef>
                          <a:spcPts val="0"/>
                        </a:spcBef>
                        <a:buNone/>
                      </a:pPr>
                      <a:endParaRPr sz="1800" u="none" strike="noStrike" cap="none" baseline="0">
                        <a:solidFill>
                          <a:schemeClr val="dk1"/>
                        </a:solidFill>
                        <a:latin typeface="Arial"/>
                        <a:ea typeface="Arial"/>
                        <a:cs typeface="Arial"/>
                        <a:sym typeface="Arial"/>
                      </a:endParaRPr>
                    </a:p>
                  </a:txBody>
                  <a:tcPr marL="93050" marR="93050" marT="44625" marB="44625">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lnSpc>
                          <a:spcPct val="120000"/>
                        </a:lnSpc>
                        <a:spcBef>
                          <a:spcPts val="0"/>
                        </a:spcBef>
                        <a:spcAft>
                          <a:spcPts val="0"/>
                        </a:spcAft>
                        <a:buClr>
                          <a:schemeClr val="dk1"/>
                        </a:buClr>
                        <a:buSzPct val="25000"/>
                        <a:buFont typeface="Arial"/>
                        <a:buNone/>
                      </a:pPr>
                      <a:r>
                        <a:rPr lang="ko" sz="1000" b="0" i="0" u="none" strike="noStrike" cap="none" baseline="0" dirty="0">
                          <a:solidFill>
                            <a:schemeClr val="dk1"/>
                          </a:solidFill>
                          <a:latin typeface="Arial"/>
                          <a:ea typeface="Arial"/>
                          <a:cs typeface="Arial"/>
                          <a:sym typeface="Arial"/>
                        </a:rPr>
                        <a:t>Initial presentation (Draft)</a:t>
                      </a:r>
                    </a:p>
                    <a:p>
                      <a:pPr marL="0" marR="0" lvl="0" indent="0" algn="l" rtl="0">
                        <a:spcBef>
                          <a:spcPts val="0"/>
                        </a:spcBef>
                        <a:buNone/>
                      </a:pPr>
                      <a:endParaRPr sz="1000" b="0" i="0" u="none" strike="noStrike" cap="none" baseline="0" dirty="0">
                        <a:solidFill>
                          <a:schemeClr val="dk1"/>
                        </a:solidFill>
                        <a:latin typeface="Arial"/>
                        <a:ea typeface="Arial"/>
                        <a:cs typeface="Arial"/>
                        <a:sym typeface="Arial"/>
                      </a:endParaRPr>
                    </a:p>
                  </a:txBody>
                  <a:tcPr marL="93050" marR="93050" marT="44625" marB="44625">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lnSpc>
                          <a:spcPct val="120000"/>
                        </a:lnSpc>
                        <a:spcBef>
                          <a:spcPts val="0"/>
                        </a:spcBef>
                        <a:spcAft>
                          <a:spcPts val="0"/>
                        </a:spcAft>
                        <a:buClr>
                          <a:schemeClr val="dk1"/>
                        </a:buClr>
                        <a:buSzPct val="25000"/>
                        <a:buFont typeface="Arial"/>
                        <a:buNone/>
                      </a:pPr>
                      <a:r>
                        <a:rPr lang="ko" sz="1000" b="0" i="0" u="none" strike="noStrike" cap="none" baseline="0" dirty="0">
                          <a:solidFill>
                            <a:schemeClr val="dk1"/>
                          </a:solidFill>
                          <a:latin typeface="Arial"/>
                          <a:ea typeface="Arial"/>
                          <a:cs typeface="Arial"/>
                          <a:sym typeface="Arial"/>
                        </a:rPr>
                        <a:t>Initial presentation</a:t>
                      </a:r>
                    </a:p>
                    <a:p>
                      <a:pPr marL="0" marR="0" lvl="0" indent="0" algn="l" rtl="0">
                        <a:lnSpc>
                          <a:spcPct val="120000"/>
                        </a:lnSpc>
                        <a:spcBef>
                          <a:spcPts val="200"/>
                        </a:spcBef>
                        <a:spcAft>
                          <a:spcPts val="0"/>
                        </a:spcAft>
                        <a:buClr>
                          <a:schemeClr val="dk1"/>
                        </a:buClr>
                        <a:buSzPct val="100000"/>
                        <a:buFont typeface="Arial"/>
                        <a:buChar char="-"/>
                      </a:pPr>
                      <a:r>
                        <a:rPr lang="ko" sz="1000" b="0" i="0" u="none" strike="noStrike" cap="none" baseline="0" dirty="0">
                          <a:solidFill>
                            <a:schemeClr val="dk1"/>
                          </a:solidFill>
                          <a:latin typeface="Arial"/>
                          <a:ea typeface="Arial"/>
                          <a:cs typeface="Arial"/>
                          <a:sym typeface="Arial"/>
                        </a:rPr>
                        <a:t>Project Context</a:t>
                      </a:r>
                    </a:p>
                    <a:p>
                      <a:pPr marL="0" marR="0" lvl="0" indent="0" algn="l" rtl="0">
                        <a:lnSpc>
                          <a:spcPct val="120000"/>
                        </a:lnSpc>
                        <a:spcBef>
                          <a:spcPts val="200"/>
                        </a:spcBef>
                        <a:spcAft>
                          <a:spcPts val="0"/>
                        </a:spcAft>
                        <a:buClr>
                          <a:schemeClr val="dk1"/>
                        </a:buClr>
                        <a:buSzPct val="100000"/>
                        <a:buFont typeface="Arial"/>
                        <a:buChar char="-"/>
                      </a:pPr>
                      <a:r>
                        <a:rPr lang="ko" sz="1000" b="0" i="0" u="none" strike="noStrike" cap="none" baseline="0" dirty="0">
                          <a:solidFill>
                            <a:schemeClr val="dk1"/>
                          </a:solidFill>
                          <a:latin typeface="Arial"/>
                          <a:ea typeface="Arial"/>
                          <a:cs typeface="Arial"/>
                          <a:sym typeface="Arial"/>
                        </a:rPr>
                        <a:t>Architect Driver</a:t>
                      </a:r>
                    </a:p>
                    <a:p>
                      <a:pPr marL="0" marR="0" lvl="0" indent="0" algn="l" rtl="0">
                        <a:lnSpc>
                          <a:spcPct val="120000"/>
                        </a:lnSpc>
                        <a:spcBef>
                          <a:spcPts val="200"/>
                        </a:spcBef>
                        <a:spcAft>
                          <a:spcPts val="0"/>
                        </a:spcAft>
                        <a:buClr>
                          <a:schemeClr val="dk1"/>
                        </a:buClr>
                        <a:buSzPct val="100000"/>
                        <a:buFont typeface="Arial"/>
                        <a:buChar char="-"/>
                      </a:pPr>
                      <a:r>
                        <a:rPr lang="ko" sz="1000" b="0" i="0" u="none" strike="noStrike" cap="none" baseline="0" dirty="0">
                          <a:solidFill>
                            <a:schemeClr val="dk1"/>
                          </a:solidFill>
                          <a:latin typeface="Arial"/>
                          <a:ea typeface="Arial"/>
                          <a:cs typeface="Arial"/>
                          <a:sym typeface="Arial"/>
                        </a:rPr>
                        <a:t>Project plan</a:t>
                      </a:r>
                    </a:p>
                    <a:p>
                      <a:pPr marL="0" marR="0" lvl="0" indent="0" algn="l" rtl="0">
                        <a:lnSpc>
                          <a:spcPct val="120000"/>
                        </a:lnSpc>
                        <a:spcBef>
                          <a:spcPts val="200"/>
                        </a:spcBef>
                        <a:spcAft>
                          <a:spcPts val="0"/>
                        </a:spcAft>
                        <a:buClr>
                          <a:schemeClr val="dk1"/>
                        </a:buClr>
                        <a:buSzPct val="100000"/>
                        <a:buFont typeface="Arial"/>
                        <a:buChar char="-"/>
                      </a:pPr>
                      <a:r>
                        <a:rPr lang="ko" sz="1000" b="0" i="0" u="none" strike="noStrike" cap="none" baseline="0" dirty="0">
                          <a:solidFill>
                            <a:schemeClr val="dk1"/>
                          </a:solidFill>
                          <a:latin typeface="Arial"/>
                          <a:ea typeface="Arial"/>
                          <a:cs typeface="Arial"/>
                          <a:sym typeface="Arial"/>
                        </a:rPr>
                        <a:t>Time log</a:t>
                      </a:r>
                    </a:p>
                    <a:p>
                      <a:pPr marL="0" marR="0" lvl="0" indent="0" algn="l" rtl="0">
                        <a:spcBef>
                          <a:spcPts val="0"/>
                        </a:spcBef>
                        <a:buNone/>
                      </a:pPr>
                      <a:endParaRPr sz="1000" b="0" i="0" u="none" strike="noStrike" cap="none" baseline="0" dirty="0">
                        <a:solidFill>
                          <a:schemeClr val="dk1"/>
                        </a:solidFill>
                        <a:latin typeface="Arial"/>
                        <a:ea typeface="Arial"/>
                        <a:cs typeface="Arial"/>
                        <a:sym typeface="Arial"/>
                      </a:endParaRPr>
                    </a:p>
                  </a:txBody>
                  <a:tcPr marL="93050" marR="93050" marT="44625" marB="44625">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spcBef>
                          <a:spcPts val="0"/>
                        </a:spcBef>
                        <a:buNone/>
                      </a:pPr>
                      <a:endParaRPr sz="1800" u="none" strike="noStrike" cap="none" baseline="0" dirty="0">
                        <a:solidFill>
                          <a:schemeClr val="dk1"/>
                        </a:solidFill>
                        <a:latin typeface="Arial"/>
                        <a:ea typeface="Arial"/>
                        <a:cs typeface="Arial"/>
                        <a:sym typeface="Arial"/>
                      </a:endParaRPr>
                    </a:p>
                  </a:txBody>
                  <a:tcPr marL="93050" marR="93050" marT="44625" marB="44625">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lnSpc>
                          <a:spcPct val="120000"/>
                        </a:lnSpc>
                        <a:spcBef>
                          <a:spcPts val="0"/>
                        </a:spcBef>
                        <a:spcAft>
                          <a:spcPts val="0"/>
                        </a:spcAft>
                        <a:buClr>
                          <a:schemeClr val="dk1"/>
                        </a:buClr>
                        <a:buSzPct val="25000"/>
                        <a:buFont typeface="Arial"/>
                        <a:buNone/>
                      </a:pPr>
                      <a:r>
                        <a:rPr lang="ko" sz="1000" b="0" i="0" u="none" strike="noStrike" cap="none" baseline="0" dirty="0">
                          <a:solidFill>
                            <a:schemeClr val="dk1"/>
                          </a:solidFill>
                          <a:latin typeface="Arial"/>
                          <a:ea typeface="Arial"/>
                          <a:cs typeface="Arial"/>
                          <a:sym typeface="Arial"/>
                        </a:rPr>
                        <a:t>Prototype Demo</a:t>
                      </a:r>
                    </a:p>
                    <a:p>
                      <a:pPr marL="0" marR="0" lvl="0" indent="0" algn="l" rtl="0">
                        <a:lnSpc>
                          <a:spcPct val="120000"/>
                        </a:lnSpc>
                        <a:spcBef>
                          <a:spcPts val="200"/>
                        </a:spcBef>
                        <a:spcAft>
                          <a:spcPts val="0"/>
                        </a:spcAft>
                        <a:buClr>
                          <a:schemeClr val="dk1"/>
                        </a:buClr>
                        <a:buSzPct val="25000"/>
                        <a:buFont typeface="Arial"/>
                        <a:buNone/>
                      </a:pPr>
                      <a:r>
                        <a:rPr lang="ko" sz="1000" b="0" i="0" u="none" strike="noStrike" cap="none" baseline="0" dirty="0">
                          <a:solidFill>
                            <a:schemeClr val="dk1"/>
                          </a:solidFill>
                          <a:latin typeface="Arial"/>
                          <a:ea typeface="Arial"/>
                          <a:cs typeface="Arial"/>
                          <a:sym typeface="Arial"/>
                        </a:rPr>
                        <a:t>Architectural design(Draft) </a:t>
                      </a:r>
                    </a:p>
                  </a:txBody>
                  <a:tcPr marL="93050" marR="93050" marT="44625" marB="44625">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spcBef>
                          <a:spcPts val="0"/>
                        </a:spcBef>
                        <a:buNone/>
                      </a:pPr>
                      <a:endParaRPr sz="1800" u="none" strike="noStrike" cap="none" baseline="0" dirty="0">
                        <a:solidFill>
                          <a:schemeClr val="dk1"/>
                        </a:solidFill>
                        <a:latin typeface="Arial"/>
                        <a:ea typeface="Arial"/>
                        <a:cs typeface="Arial"/>
                        <a:sym typeface="Arial"/>
                      </a:endParaRPr>
                    </a:p>
                  </a:txBody>
                  <a:tcPr marL="93050" marR="93050" marT="44625" marB="44625">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lnSpc>
                          <a:spcPct val="120000"/>
                        </a:lnSpc>
                        <a:spcBef>
                          <a:spcPts val="0"/>
                        </a:spcBef>
                        <a:spcAft>
                          <a:spcPts val="0"/>
                        </a:spcAft>
                        <a:buClr>
                          <a:schemeClr val="dk1"/>
                        </a:buClr>
                        <a:buSzPct val="25000"/>
                        <a:buFont typeface="Arial"/>
                        <a:buNone/>
                      </a:pPr>
                      <a:r>
                        <a:rPr lang="en-US" altLang="ko" sz="1000" b="0" i="0" u="none" strike="noStrike" cap="none" baseline="0" dirty="0" smtClean="0">
                          <a:solidFill>
                            <a:schemeClr val="dk1"/>
                          </a:solidFill>
                          <a:latin typeface="Arial"/>
                          <a:ea typeface="Arial"/>
                          <a:cs typeface="Arial"/>
                          <a:sym typeface="Arial"/>
                        </a:rPr>
                        <a:t>Presentation</a:t>
                      </a:r>
                      <a:endParaRPr lang="ko" sz="1000" b="0" i="0" u="none" strike="noStrike" cap="none" baseline="0" dirty="0">
                        <a:solidFill>
                          <a:schemeClr val="dk1"/>
                        </a:solidFill>
                        <a:latin typeface="Arial"/>
                        <a:ea typeface="Arial"/>
                        <a:cs typeface="Arial"/>
                        <a:sym typeface="Arial"/>
                      </a:endParaRPr>
                    </a:p>
                    <a:p>
                      <a:pPr marL="0" marR="0" lvl="0" indent="0" algn="l" rtl="0">
                        <a:lnSpc>
                          <a:spcPct val="120000"/>
                        </a:lnSpc>
                        <a:spcBef>
                          <a:spcPts val="200"/>
                        </a:spcBef>
                        <a:spcAft>
                          <a:spcPts val="0"/>
                        </a:spcAft>
                        <a:buClr>
                          <a:schemeClr val="dk1"/>
                        </a:buClr>
                        <a:buSzPct val="100000"/>
                        <a:buFont typeface="Arial"/>
                        <a:buChar char="-"/>
                      </a:pPr>
                      <a:r>
                        <a:rPr lang="en-US" altLang="ko" sz="1000" b="0" i="0" u="none" strike="noStrike" cap="none" baseline="0" dirty="0" smtClean="0">
                          <a:solidFill>
                            <a:schemeClr val="dk1"/>
                          </a:solidFill>
                          <a:latin typeface="Arial"/>
                          <a:ea typeface="Arial"/>
                          <a:cs typeface="Arial"/>
                          <a:sym typeface="Arial"/>
                        </a:rPr>
                        <a:t> Arc</a:t>
                      </a:r>
                      <a:r>
                        <a:rPr lang="ko" sz="1000" b="0" i="0" u="none" strike="noStrike" cap="none" baseline="0" dirty="0" smtClean="0">
                          <a:solidFill>
                            <a:schemeClr val="dk1"/>
                          </a:solidFill>
                          <a:latin typeface="Arial"/>
                          <a:ea typeface="Arial"/>
                          <a:cs typeface="Arial"/>
                          <a:sym typeface="Arial"/>
                        </a:rPr>
                        <a:t>hitectural design</a:t>
                      </a:r>
                      <a:endParaRPr lang="en-US" altLang="ko" sz="1000" b="0" i="0" u="none" strike="noStrike" cap="none" baseline="0" dirty="0" smtClean="0">
                        <a:solidFill>
                          <a:schemeClr val="dk1"/>
                        </a:solidFill>
                        <a:latin typeface="Arial"/>
                        <a:ea typeface="Arial"/>
                        <a:cs typeface="Arial"/>
                        <a:sym typeface="Arial"/>
                      </a:endParaRPr>
                    </a:p>
                    <a:p>
                      <a:pPr marL="0" marR="0" lvl="0" indent="0" algn="l" defTabSz="914400" rtl="0" eaLnBrk="1" fontAlgn="auto" latinLnBrk="1" hangingPunct="1">
                        <a:lnSpc>
                          <a:spcPct val="120000"/>
                        </a:lnSpc>
                        <a:spcBef>
                          <a:spcPts val="200"/>
                        </a:spcBef>
                        <a:spcAft>
                          <a:spcPts val="0"/>
                        </a:spcAft>
                        <a:buClr>
                          <a:schemeClr val="dk1"/>
                        </a:buClr>
                        <a:buSzPct val="100000"/>
                        <a:buFont typeface="Arial"/>
                        <a:buChar char="-"/>
                        <a:tabLst/>
                        <a:defRPr/>
                      </a:pPr>
                      <a:r>
                        <a:rPr lang="en-US" altLang="ko" sz="1000" b="0" i="0" u="none" strike="noStrike" cap="none" baseline="0" dirty="0" smtClean="0">
                          <a:solidFill>
                            <a:schemeClr val="dk1"/>
                          </a:solidFill>
                          <a:latin typeface="Arial"/>
                          <a:ea typeface="Arial"/>
                          <a:cs typeface="Arial"/>
                          <a:sym typeface="Arial"/>
                        </a:rPr>
                        <a:t> Detail Design</a:t>
                      </a:r>
                    </a:p>
                    <a:p>
                      <a:pPr marL="0" marR="0" lvl="0" indent="0" algn="l" defTabSz="914400" rtl="0" eaLnBrk="1" fontAlgn="auto" latinLnBrk="1" hangingPunct="1">
                        <a:lnSpc>
                          <a:spcPct val="120000"/>
                        </a:lnSpc>
                        <a:spcBef>
                          <a:spcPts val="200"/>
                        </a:spcBef>
                        <a:spcAft>
                          <a:spcPts val="0"/>
                        </a:spcAft>
                        <a:buClr>
                          <a:schemeClr val="dk1"/>
                        </a:buClr>
                        <a:buSzPct val="100000"/>
                        <a:buFont typeface="Arial"/>
                        <a:buChar char="-"/>
                        <a:tabLst/>
                        <a:defRPr/>
                      </a:pPr>
                      <a:r>
                        <a:rPr lang="en-US" altLang="ko" sz="1000" b="0" i="0" u="none" strike="noStrike" cap="none" baseline="0" dirty="0" smtClean="0">
                          <a:solidFill>
                            <a:schemeClr val="dk1"/>
                          </a:solidFill>
                          <a:latin typeface="Arial"/>
                          <a:ea typeface="Arial"/>
                          <a:cs typeface="Arial"/>
                          <a:sym typeface="Arial"/>
                        </a:rPr>
                        <a:t> Test result</a:t>
                      </a:r>
                    </a:p>
                    <a:p>
                      <a:pPr marL="0" marR="0" lvl="0" indent="0" algn="l" defTabSz="914400" rtl="0" eaLnBrk="1" fontAlgn="auto" latinLnBrk="1" hangingPunct="1">
                        <a:lnSpc>
                          <a:spcPct val="120000"/>
                        </a:lnSpc>
                        <a:spcBef>
                          <a:spcPts val="200"/>
                        </a:spcBef>
                        <a:spcAft>
                          <a:spcPts val="0"/>
                        </a:spcAft>
                        <a:buClr>
                          <a:schemeClr val="dk1"/>
                        </a:buClr>
                        <a:buSzPct val="100000"/>
                        <a:buFont typeface="Arial"/>
                        <a:buChar char="-"/>
                        <a:tabLst/>
                        <a:defRPr/>
                      </a:pPr>
                      <a:r>
                        <a:rPr lang="en-US" altLang="ko" sz="1000" b="0" i="0" u="none" strike="noStrike" cap="none" baseline="0" dirty="0" smtClean="0">
                          <a:solidFill>
                            <a:schemeClr val="dk1"/>
                          </a:solidFill>
                          <a:latin typeface="Arial"/>
                          <a:ea typeface="Arial"/>
                          <a:cs typeface="Arial"/>
                          <a:sym typeface="Arial"/>
                        </a:rPr>
                        <a:t>  Time log</a:t>
                      </a:r>
                    </a:p>
                    <a:p>
                      <a:pPr marL="0" marR="0" lvl="0" indent="0" algn="l" defTabSz="914400" rtl="0" eaLnBrk="1" fontAlgn="auto" latinLnBrk="1" hangingPunct="1">
                        <a:lnSpc>
                          <a:spcPct val="120000"/>
                        </a:lnSpc>
                        <a:spcBef>
                          <a:spcPts val="200"/>
                        </a:spcBef>
                        <a:spcAft>
                          <a:spcPts val="0"/>
                        </a:spcAft>
                        <a:buClr>
                          <a:schemeClr val="dk1"/>
                        </a:buClr>
                        <a:buSzPct val="100000"/>
                        <a:buFont typeface="Arial"/>
                        <a:buNone/>
                        <a:tabLst/>
                        <a:defRPr/>
                      </a:pPr>
                      <a:r>
                        <a:rPr lang="en-US" altLang="ko" sz="1000" b="0" i="0" u="none" strike="noStrike" cap="none" baseline="0" dirty="0" smtClean="0">
                          <a:solidFill>
                            <a:schemeClr val="dk1"/>
                          </a:solidFill>
                          <a:latin typeface="Arial"/>
                          <a:ea typeface="Arial"/>
                          <a:cs typeface="Arial"/>
                          <a:sym typeface="Arial"/>
                        </a:rPr>
                        <a:t>Demo</a:t>
                      </a:r>
                    </a:p>
                    <a:p>
                      <a:pPr marL="0" marR="0" lvl="0" indent="0" algn="l" defTabSz="914400" rtl="0" eaLnBrk="1" fontAlgn="auto" latinLnBrk="1" hangingPunct="1">
                        <a:lnSpc>
                          <a:spcPct val="120000"/>
                        </a:lnSpc>
                        <a:spcBef>
                          <a:spcPts val="200"/>
                        </a:spcBef>
                        <a:spcAft>
                          <a:spcPts val="0"/>
                        </a:spcAft>
                        <a:buClr>
                          <a:schemeClr val="dk1"/>
                        </a:buClr>
                        <a:buSzPct val="100000"/>
                        <a:buFont typeface="Arial"/>
                        <a:buNone/>
                        <a:tabLst/>
                        <a:defRPr/>
                      </a:pPr>
                      <a:endParaRPr lang="en-US" altLang="ko" sz="1000" b="0" i="0" u="none" strike="noStrike" cap="none" baseline="0" dirty="0" smtClean="0">
                        <a:solidFill>
                          <a:schemeClr val="dk1"/>
                        </a:solidFill>
                        <a:latin typeface="Arial"/>
                        <a:ea typeface="Arial"/>
                        <a:cs typeface="Arial"/>
                        <a:sym typeface="Arial"/>
                      </a:endParaRPr>
                    </a:p>
                    <a:p>
                      <a:pPr marL="0" marR="0" lvl="0" indent="0" algn="l" rtl="0">
                        <a:lnSpc>
                          <a:spcPct val="120000"/>
                        </a:lnSpc>
                        <a:spcBef>
                          <a:spcPts val="200"/>
                        </a:spcBef>
                        <a:spcAft>
                          <a:spcPts val="0"/>
                        </a:spcAft>
                        <a:buClr>
                          <a:schemeClr val="dk1"/>
                        </a:buClr>
                        <a:buSzPct val="100000"/>
                        <a:buFont typeface="Arial"/>
                        <a:buChar char="-"/>
                      </a:pPr>
                      <a:endParaRPr lang="en-US" altLang="ko" sz="1000" b="0" i="0" u="none" strike="noStrike" cap="none" baseline="0" dirty="0" smtClean="0">
                        <a:solidFill>
                          <a:schemeClr val="dk1"/>
                        </a:solidFill>
                        <a:latin typeface="Arial"/>
                        <a:ea typeface="Arial"/>
                        <a:cs typeface="Arial"/>
                        <a:sym typeface="Arial"/>
                      </a:endParaRPr>
                    </a:p>
                  </a:txBody>
                  <a:tcPr marL="93050" marR="93050" marT="44625" marB="44625">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r>
            </a:tbl>
          </a:graphicData>
        </a:graphic>
      </p:graphicFrame>
      <p:sp>
        <p:nvSpPr>
          <p:cNvPr id="6" name="Shape 173"/>
          <p:cNvSpPr/>
          <p:nvPr/>
        </p:nvSpPr>
        <p:spPr>
          <a:xfrm>
            <a:off x="5055542" y="2133600"/>
            <a:ext cx="198436" cy="215900"/>
          </a:xfrm>
          <a:custGeom>
            <a:avLst/>
            <a:gdLst/>
            <a:ahLst/>
            <a:cxnLst/>
            <a:rect l="0" t="0" r="0" b="0"/>
            <a:pathLst>
              <a:path w="198437" h="215899" extrusionOk="0">
                <a:moveTo>
                  <a:pt x="0" y="82466"/>
                </a:moveTo>
                <a:lnTo>
                  <a:pt x="75797" y="82467"/>
                </a:lnTo>
                <a:lnTo>
                  <a:pt x="99219" y="0"/>
                </a:lnTo>
                <a:lnTo>
                  <a:pt x="122640" y="82467"/>
                </a:lnTo>
                <a:lnTo>
                  <a:pt x="198437" y="82466"/>
                </a:lnTo>
                <a:lnTo>
                  <a:pt x="137116" y="133433"/>
                </a:lnTo>
                <a:lnTo>
                  <a:pt x="160539" y="215899"/>
                </a:lnTo>
                <a:lnTo>
                  <a:pt x="99219" y="164932"/>
                </a:lnTo>
                <a:lnTo>
                  <a:pt x="37898" y="215899"/>
                </a:lnTo>
                <a:lnTo>
                  <a:pt x="61321" y="133433"/>
                </a:lnTo>
                <a:lnTo>
                  <a:pt x="0" y="82466"/>
                </a:lnTo>
                <a:close/>
              </a:path>
            </a:pathLst>
          </a:custGeom>
          <a:solidFill>
            <a:schemeClr val="accent2"/>
          </a:solidFill>
          <a:ln w="25400" cap="flat" cmpd="sng">
            <a:solidFill>
              <a:srgbClr val="A9072E"/>
            </a:solidFill>
            <a:prstDash val="solid"/>
            <a:miter/>
            <a:headEnd type="none" w="med" len="med"/>
            <a:tailEnd type="none" w="med" len="med"/>
          </a:ln>
        </p:spPr>
        <p:txBody>
          <a:bodyPr lIns="91425" tIns="45700" rIns="91425" bIns="45700" anchor="ctr" anchorCtr="0">
            <a:noAutofit/>
          </a:bodyPr>
          <a:lstStyle/>
          <a:p>
            <a:pPr marL="0" marR="0" lvl="0" indent="0" algn="l" rtl="0">
              <a:lnSpc>
                <a:spcPct val="100000"/>
              </a:lnSpc>
              <a:spcBef>
                <a:spcPts val="0"/>
              </a:spcBef>
              <a:spcAft>
                <a:spcPts val="0"/>
              </a:spcAft>
              <a:buNone/>
            </a:pPr>
            <a:endParaRPr sz="1800" b="0" i="0" u="none" strike="noStrike" cap="none" baseline="0">
              <a:solidFill>
                <a:schemeClr val="dk1"/>
              </a:solidFill>
              <a:latin typeface="Arial"/>
              <a:ea typeface="Arial"/>
              <a:cs typeface="Arial"/>
              <a:sym typeface="Arial"/>
            </a:endParaRPr>
          </a:p>
        </p:txBody>
      </p:sp>
      <p:sp>
        <p:nvSpPr>
          <p:cNvPr id="7" name="Shape 174"/>
          <p:cNvSpPr txBox="1"/>
          <p:nvPr/>
        </p:nvSpPr>
        <p:spPr>
          <a:xfrm>
            <a:off x="4520555" y="2301875"/>
            <a:ext cx="1320800" cy="292100"/>
          </a:xfrm>
          <a:prstGeom prst="rect">
            <a:avLst/>
          </a:prstGeom>
          <a:noFill/>
          <a:ln>
            <a:noFill/>
          </a:ln>
        </p:spPr>
        <p:txBody>
          <a:bodyPr lIns="91425" tIns="45700" rIns="91425" bIns="45700" anchor="t" anchorCtr="0">
            <a:noAutofit/>
          </a:bodyPr>
          <a:lstStyle/>
          <a:p>
            <a:pPr marL="0" marR="0" lvl="0" indent="0" algn="ctr" rtl="0">
              <a:lnSpc>
                <a:spcPct val="130000"/>
              </a:lnSpc>
              <a:spcBef>
                <a:spcPts val="0"/>
              </a:spcBef>
              <a:spcAft>
                <a:spcPts val="0"/>
              </a:spcAft>
              <a:buClr>
                <a:schemeClr val="dk1"/>
              </a:buClr>
              <a:buSzPct val="25000"/>
              <a:buFont typeface="Arial"/>
              <a:buNone/>
            </a:pPr>
            <a:r>
              <a:rPr lang="ko" sz="1000" b="1">
                <a:solidFill>
                  <a:schemeClr val="dk1"/>
                </a:solidFill>
              </a:rPr>
              <a:t>5/29</a:t>
            </a:r>
          </a:p>
          <a:p>
            <a:pPr marL="0" marR="0" lvl="0" indent="0" algn="l" rtl="0">
              <a:lnSpc>
                <a:spcPct val="130000"/>
              </a:lnSpc>
              <a:spcBef>
                <a:spcPts val="0"/>
              </a:spcBef>
              <a:spcAft>
                <a:spcPts val="0"/>
              </a:spcAft>
              <a:buClr>
                <a:schemeClr val="dk1"/>
              </a:buClr>
              <a:buSzPct val="25000"/>
              <a:buFont typeface="Arial"/>
              <a:buNone/>
            </a:pPr>
            <a:r>
              <a:rPr lang="ko" sz="1000" b="1" i="0" u="none" strike="noStrike" cap="none" baseline="0">
                <a:solidFill>
                  <a:schemeClr val="dk1"/>
                </a:solidFill>
                <a:latin typeface="Arial"/>
                <a:ea typeface="Arial"/>
                <a:cs typeface="Arial"/>
                <a:sym typeface="Arial"/>
              </a:rPr>
              <a:t>Initial presentation</a:t>
            </a:r>
          </a:p>
        </p:txBody>
      </p:sp>
      <p:sp>
        <p:nvSpPr>
          <p:cNvPr id="8" name="Shape 176"/>
          <p:cNvSpPr/>
          <p:nvPr/>
        </p:nvSpPr>
        <p:spPr>
          <a:xfrm>
            <a:off x="10078591" y="2122486"/>
            <a:ext cx="198437" cy="215898"/>
          </a:xfrm>
          <a:custGeom>
            <a:avLst/>
            <a:gdLst/>
            <a:ahLst/>
            <a:cxnLst/>
            <a:rect l="0" t="0" r="0" b="0"/>
            <a:pathLst>
              <a:path w="198438" h="215899" extrusionOk="0">
                <a:moveTo>
                  <a:pt x="0" y="82466"/>
                </a:moveTo>
                <a:lnTo>
                  <a:pt x="75797" y="82467"/>
                </a:lnTo>
                <a:lnTo>
                  <a:pt x="99219" y="0"/>
                </a:lnTo>
                <a:lnTo>
                  <a:pt x="122641" y="82467"/>
                </a:lnTo>
                <a:lnTo>
                  <a:pt x="198438" y="82466"/>
                </a:lnTo>
                <a:lnTo>
                  <a:pt x="137117" y="133433"/>
                </a:lnTo>
                <a:lnTo>
                  <a:pt x="160540" y="215899"/>
                </a:lnTo>
                <a:lnTo>
                  <a:pt x="99219" y="164932"/>
                </a:lnTo>
                <a:lnTo>
                  <a:pt x="37898" y="215899"/>
                </a:lnTo>
                <a:lnTo>
                  <a:pt x="61321" y="133433"/>
                </a:lnTo>
                <a:lnTo>
                  <a:pt x="0" y="82466"/>
                </a:lnTo>
                <a:close/>
              </a:path>
            </a:pathLst>
          </a:custGeom>
          <a:solidFill>
            <a:schemeClr val="accent2"/>
          </a:solidFill>
          <a:ln w="25400" cap="flat" cmpd="sng">
            <a:solidFill>
              <a:srgbClr val="A9072E"/>
            </a:solidFill>
            <a:prstDash val="solid"/>
            <a:miter/>
            <a:headEnd type="none" w="med" len="med"/>
            <a:tailEnd type="none" w="med" len="med"/>
          </a:ln>
        </p:spPr>
        <p:txBody>
          <a:bodyPr lIns="91425" tIns="45700" rIns="91425" bIns="45700" anchor="ctr" anchorCtr="0">
            <a:noAutofit/>
          </a:bodyPr>
          <a:lstStyle/>
          <a:p>
            <a:pPr marL="0" marR="0" lvl="0" indent="0" algn="l" rtl="0">
              <a:lnSpc>
                <a:spcPct val="100000"/>
              </a:lnSpc>
              <a:spcBef>
                <a:spcPts val="0"/>
              </a:spcBef>
              <a:spcAft>
                <a:spcPts val="0"/>
              </a:spcAft>
              <a:buNone/>
            </a:pPr>
            <a:endParaRPr sz="1800" b="0" i="0" u="none" strike="noStrike" cap="none" baseline="0">
              <a:solidFill>
                <a:schemeClr val="dk1"/>
              </a:solidFill>
              <a:latin typeface="Arial"/>
              <a:ea typeface="Arial"/>
              <a:cs typeface="Arial"/>
              <a:sym typeface="Arial"/>
            </a:endParaRPr>
          </a:p>
        </p:txBody>
      </p:sp>
      <p:cxnSp>
        <p:nvCxnSpPr>
          <p:cNvPr id="9" name="Shape 177"/>
          <p:cNvCxnSpPr/>
          <p:nvPr/>
        </p:nvCxnSpPr>
        <p:spPr>
          <a:xfrm flipV="1">
            <a:off x="1492052" y="2055811"/>
            <a:ext cx="3761926" cy="5037"/>
          </a:xfrm>
          <a:prstGeom prst="straightConnector1">
            <a:avLst/>
          </a:prstGeom>
          <a:noFill/>
          <a:ln w="19050" cap="flat" cmpd="sng">
            <a:solidFill>
              <a:schemeClr val="dk1"/>
            </a:solidFill>
            <a:prstDash val="solid"/>
            <a:miter/>
            <a:headEnd type="none" w="med" len="med"/>
            <a:tailEnd type="stealth" w="lg" len="lg"/>
          </a:ln>
        </p:spPr>
      </p:cxnSp>
      <p:sp>
        <p:nvSpPr>
          <p:cNvPr id="10" name="Shape 178"/>
          <p:cNvSpPr txBox="1"/>
          <p:nvPr/>
        </p:nvSpPr>
        <p:spPr>
          <a:xfrm>
            <a:off x="2679055" y="2009775"/>
            <a:ext cx="1303337" cy="331786"/>
          </a:xfrm>
          <a:prstGeom prst="rect">
            <a:avLst/>
          </a:prstGeom>
          <a:noFill/>
          <a:ln>
            <a:noFill/>
          </a:ln>
        </p:spPr>
        <p:txBody>
          <a:bodyPr lIns="91425" tIns="45700" rIns="91425" bIns="45700" anchor="t" anchorCtr="0">
            <a:noAutofit/>
          </a:bodyPr>
          <a:lstStyle/>
          <a:p>
            <a:pPr marL="0" marR="0" lvl="0" indent="0" algn="l" rtl="0">
              <a:lnSpc>
                <a:spcPct val="130000"/>
              </a:lnSpc>
              <a:spcBef>
                <a:spcPts val="0"/>
              </a:spcBef>
              <a:spcAft>
                <a:spcPts val="0"/>
              </a:spcAft>
              <a:buClr>
                <a:schemeClr val="dk1"/>
              </a:buClr>
              <a:buSzPct val="25000"/>
              <a:buFont typeface="Arial"/>
              <a:buNone/>
            </a:pPr>
            <a:r>
              <a:rPr lang="ko" sz="1200" b="1" i="0" u="none" strike="noStrike" cap="none" baseline="0">
                <a:solidFill>
                  <a:schemeClr val="dk1"/>
                </a:solidFill>
                <a:latin typeface="Arial"/>
                <a:ea typeface="Arial"/>
                <a:cs typeface="Arial"/>
                <a:sym typeface="Arial"/>
              </a:rPr>
              <a:t>Project analyze</a:t>
            </a:r>
          </a:p>
        </p:txBody>
      </p:sp>
      <p:cxnSp>
        <p:nvCxnSpPr>
          <p:cNvPr id="11" name="Shape 179"/>
          <p:cNvCxnSpPr/>
          <p:nvPr/>
        </p:nvCxnSpPr>
        <p:spPr>
          <a:xfrm>
            <a:off x="5253980" y="2055811"/>
            <a:ext cx="4302968" cy="5037"/>
          </a:xfrm>
          <a:prstGeom prst="straightConnector1">
            <a:avLst/>
          </a:prstGeom>
          <a:noFill/>
          <a:ln w="19050" cap="flat" cmpd="sng">
            <a:solidFill>
              <a:schemeClr val="dk1"/>
            </a:solidFill>
            <a:prstDash val="solid"/>
            <a:miter/>
            <a:headEnd type="none" w="med" len="med"/>
            <a:tailEnd type="stealth" w="lg" len="lg"/>
          </a:ln>
        </p:spPr>
      </p:cxnSp>
      <p:sp>
        <p:nvSpPr>
          <p:cNvPr id="12" name="Shape 180"/>
          <p:cNvSpPr txBox="1"/>
          <p:nvPr/>
        </p:nvSpPr>
        <p:spPr>
          <a:xfrm>
            <a:off x="6643042" y="2047875"/>
            <a:ext cx="696912" cy="331786"/>
          </a:xfrm>
          <a:prstGeom prst="rect">
            <a:avLst/>
          </a:prstGeom>
          <a:noFill/>
          <a:ln>
            <a:noFill/>
          </a:ln>
        </p:spPr>
        <p:txBody>
          <a:bodyPr lIns="91425" tIns="45700" rIns="91425" bIns="45700" anchor="t" anchorCtr="0">
            <a:noAutofit/>
          </a:bodyPr>
          <a:lstStyle/>
          <a:p>
            <a:pPr marL="0" marR="0" lvl="0" indent="0" algn="l" rtl="0">
              <a:lnSpc>
                <a:spcPct val="130000"/>
              </a:lnSpc>
              <a:spcBef>
                <a:spcPts val="0"/>
              </a:spcBef>
              <a:spcAft>
                <a:spcPts val="0"/>
              </a:spcAft>
              <a:buClr>
                <a:schemeClr val="dk1"/>
              </a:buClr>
              <a:buSzPct val="25000"/>
              <a:buFont typeface="Arial"/>
              <a:buNone/>
            </a:pPr>
            <a:r>
              <a:rPr lang="ko" sz="1200" b="1" i="0" u="none" strike="noStrike" cap="none" baseline="0">
                <a:solidFill>
                  <a:schemeClr val="dk1"/>
                </a:solidFill>
                <a:latin typeface="Arial"/>
                <a:ea typeface="Arial"/>
                <a:cs typeface="Arial"/>
                <a:sym typeface="Arial"/>
              </a:rPr>
              <a:t>Design</a:t>
            </a:r>
          </a:p>
        </p:txBody>
      </p:sp>
      <p:cxnSp>
        <p:nvCxnSpPr>
          <p:cNvPr id="13" name="Shape 181"/>
          <p:cNvCxnSpPr/>
          <p:nvPr/>
        </p:nvCxnSpPr>
        <p:spPr>
          <a:xfrm flipV="1">
            <a:off x="5989605" y="2708920"/>
            <a:ext cx="4071399" cy="18830"/>
          </a:xfrm>
          <a:prstGeom prst="straightConnector1">
            <a:avLst/>
          </a:prstGeom>
          <a:noFill/>
          <a:ln w="19050" cap="flat" cmpd="sng">
            <a:solidFill>
              <a:schemeClr val="dk1"/>
            </a:solidFill>
            <a:prstDash val="solid"/>
            <a:miter/>
            <a:headEnd type="none" w="med" len="med"/>
            <a:tailEnd type="stealth" w="lg" len="lg"/>
          </a:ln>
        </p:spPr>
      </p:cxnSp>
      <p:sp>
        <p:nvSpPr>
          <p:cNvPr id="14" name="Shape 182"/>
          <p:cNvSpPr txBox="1"/>
          <p:nvPr/>
        </p:nvSpPr>
        <p:spPr>
          <a:xfrm>
            <a:off x="6336663" y="2708249"/>
            <a:ext cx="1322400" cy="331800"/>
          </a:xfrm>
          <a:prstGeom prst="rect">
            <a:avLst/>
          </a:prstGeom>
          <a:noFill/>
          <a:ln>
            <a:noFill/>
          </a:ln>
        </p:spPr>
        <p:txBody>
          <a:bodyPr lIns="91425" tIns="45700" rIns="91425" bIns="45700" anchor="t" anchorCtr="0">
            <a:noAutofit/>
          </a:bodyPr>
          <a:lstStyle/>
          <a:p>
            <a:pPr marL="0" marR="0" lvl="0" indent="0" algn="l" rtl="0">
              <a:lnSpc>
                <a:spcPct val="130000"/>
              </a:lnSpc>
              <a:spcBef>
                <a:spcPts val="0"/>
              </a:spcBef>
              <a:spcAft>
                <a:spcPts val="0"/>
              </a:spcAft>
              <a:buClr>
                <a:schemeClr val="dk1"/>
              </a:buClr>
              <a:buSzPct val="25000"/>
              <a:buFont typeface="Arial"/>
              <a:buNone/>
            </a:pPr>
            <a:r>
              <a:rPr lang="ko" sz="1200" b="1" i="0" u="none" strike="noStrike" cap="none" baseline="0">
                <a:solidFill>
                  <a:schemeClr val="dk1"/>
                </a:solidFill>
                <a:latin typeface="Arial"/>
                <a:ea typeface="Arial"/>
                <a:cs typeface="Arial"/>
                <a:sym typeface="Arial"/>
              </a:rPr>
              <a:t>Implementation</a:t>
            </a:r>
          </a:p>
        </p:txBody>
      </p:sp>
      <p:cxnSp>
        <p:nvCxnSpPr>
          <p:cNvPr id="15" name="Shape 183"/>
          <p:cNvCxnSpPr/>
          <p:nvPr/>
        </p:nvCxnSpPr>
        <p:spPr>
          <a:xfrm flipV="1">
            <a:off x="6387455" y="3356992"/>
            <a:ext cx="3673549" cy="570"/>
          </a:xfrm>
          <a:prstGeom prst="straightConnector1">
            <a:avLst/>
          </a:prstGeom>
          <a:noFill/>
          <a:ln w="19050" cap="flat" cmpd="sng">
            <a:solidFill>
              <a:schemeClr val="dk1"/>
            </a:solidFill>
            <a:prstDash val="solid"/>
            <a:miter/>
            <a:headEnd type="none" w="med" len="med"/>
            <a:tailEnd type="stealth" w="lg" len="lg"/>
          </a:ln>
        </p:spPr>
      </p:cxnSp>
      <p:sp>
        <p:nvSpPr>
          <p:cNvPr id="16" name="Shape 184"/>
          <p:cNvSpPr txBox="1"/>
          <p:nvPr/>
        </p:nvSpPr>
        <p:spPr>
          <a:xfrm>
            <a:off x="7568555" y="3357562"/>
            <a:ext cx="488949" cy="331786"/>
          </a:xfrm>
          <a:prstGeom prst="rect">
            <a:avLst/>
          </a:prstGeom>
          <a:noFill/>
          <a:ln>
            <a:noFill/>
          </a:ln>
        </p:spPr>
        <p:txBody>
          <a:bodyPr lIns="91425" tIns="45700" rIns="91425" bIns="45700" anchor="t" anchorCtr="0">
            <a:noAutofit/>
          </a:bodyPr>
          <a:lstStyle/>
          <a:p>
            <a:pPr marL="0" marR="0" lvl="0" indent="0" algn="l" rtl="0">
              <a:lnSpc>
                <a:spcPct val="130000"/>
              </a:lnSpc>
              <a:spcBef>
                <a:spcPts val="0"/>
              </a:spcBef>
              <a:spcAft>
                <a:spcPts val="0"/>
              </a:spcAft>
              <a:buClr>
                <a:schemeClr val="dk1"/>
              </a:buClr>
              <a:buSzPct val="25000"/>
              <a:buFont typeface="Arial"/>
              <a:buNone/>
            </a:pPr>
            <a:r>
              <a:rPr lang="ko" sz="1200" b="1" i="0" u="none" strike="noStrike" cap="none" baseline="0">
                <a:solidFill>
                  <a:schemeClr val="dk1"/>
                </a:solidFill>
                <a:latin typeface="Arial"/>
                <a:ea typeface="Arial"/>
                <a:cs typeface="Arial"/>
                <a:sym typeface="Arial"/>
              </a:rPr>
              <a:t>Test</a:t>
            </a:r>
          </a:p>
        </p:txBody>
      </p:sp>
      <p:sp>
        <p:nvSpPr>
          <p:cNvPr id="17" name="Shape 186"/>
          <p:cNvSpPr/>
          <p:nvPr/>
        </p:nvSpPr>
        <p:spPr>
          <a:xfrm>
            <a:off x="7337580" y="2122475"/>
            <a:ext cx="198436" cy="215898"/>
          </a:xfrm>
          <a:custGeom>
            <a:avLst/>
            <a:gdLst/>
            <a:ahLst/>
            <a:cxnLst/>
            <a:rect l="0" t="0" r="0" b="0"/>
            <a:pathLst>
              <a:path w="198437" h="215899" extrusionOk="0">
                <a:moveTo>
                  <a:pt x="0" y="82466"/>
                </a:moveTo>
                <a:lnTo>
                  <a:pt x="75797" y="82467"/>
                </a:lnTo>
                <a:lnTo>
                  <a:pt x="99219" y="0"/>
                </a:lnTo>
                <a:lnTo>
                  <a:pt x="122640" y="82467"/>
                </a:lnTo>
                <a:lnTo>
                  <a:pt x="198437" y="82466"/>
                </a:lnTo>
                <a:lnTo>
                  <a:pt x="137116" y="133433"/>
                </a:lnTo>
                <a:lnTo>
                  <a:pt x="160539" y="215899"/>
                </a:lnTo>
                <a:lnTo>
                  <a:pt x="99219" y="164932"/>
                </a:lnTo>
                <a:lnTo>
                  <a:pt x="37898" y="215899"/>
                </a:lnTo>
                <a:lnTo>
                  <a:pt x="61321" y="133433"/>
                </a:lnTo>
                <a:lnTo>
                  <a:pt x="0" y="82466"/>
                </a:lnTo>
                <a:close/>
              </a:path>
            </a:pathLst>
          </a:custGeom>
          <a:solidFill>
            <a:schemeClr val="accent1"/>
          </a:solidFill>
          <a:ln w="25400" cap="flat" cmpd="sng">
            <a:solidFill>
              <a:schemeClr val="dk2"/>
            </a:solidFill>
            <a:prstDash val="solid"/>
            <a:miter/>
            <a:headEnd type="none" w="med" len="med"/>
            <a:tailEnd type="none" w="med" len="med"/>
          </a:ln>
        </p:spPr>
        <p:txBody>
          <a:bodyPr lIns="91425" tIns="45700" rIns="91425" bIns="45700" anchor="ctr" anchorCtr="0">
            <a:noAutofit/>
          </a:bodyPr>
          <a:lstStyle/>
          <a:p>
            <a:pPr marL="0" marR="0" lvl="0" indent="0" algn="l" rtl="0">
              <a:lnSpc>
                <a:spcPct val="100000"/>
              </a:lnSpc>
              <a:spcBef>
                <a:spcPts val="0"/>
              </a:spcBef>
              <a:spcAft>
                <a:spcPts val="0"/>
              </a:spcAft>
              <a:buNone/>
            </a:pPr>
            <a:endParaRPr sz="1800" b="0" i="0" u="none" strike="noStrike" cap="none" baseline="0">
              <a:solidFill>
                <a:schemeClr val="dk1"/>
              </a:solidFill>
              <a:latin typeface="Arial"/>
              <a:ea typeface="Arial"/>
              <a:cs typeface="Arial"/>
              <a:sym typeface="Arial"/>
            </a:endParaRPr>
          </a:p>
        </p:txBody>
      </p:sp>
      <p:sp>
        <p:nvSpPr>
          <p:cNvPr id="18" name="Shape 187"/>
          <p:cNvSpPr txBox="1"/>
          <p:nvPr/>
        </p:nvSpPr>
        <p:spPr>
          <a:xfrm>
            <a:off x="6776342" y="2301012"/>
            <a:ext cx="1320899" cy="292200"/>
          </a:xfrm>
          <a:prstGeom prst="rect">
            <a:avLst/>
          </a:prstGeom>
          <a:noFill/>
          <a:ln>
            <a:noFill/>
          </a:ln>
        </p:spPr>
        <p:txBody>
          <a:bodyPr lIns="91425" tIns="45700" rIns="91425" bIns="45700" anchor="t" anchorCtr="0">
            <a:noAutofit/>
          </a:bodyPr>
          <a:lstStyle/>
          <a:p>
            <a:pPr marL="0" marR="0" lvl="0" indent="0" algn="ctr" rtl="0">
              <a:lnSpc>
                <a:spcPct val="130000"/>
              </a:lnSpc>
              <a:spcBef>
                <a:spcPts val="0"/>
              </a:spcBef>
              <a:spcAft>
                <a:spcPts val="0"/>
              </a:spcAft>
              <a:buClr>
                <a:schemeClr val="dk1"/>
              </a:buClr>
              <a:buSzPct val="25000"/>
              <a:buFont typeface="Arial"/>
              <a:buNone/>
            </a:pPr>
            <a:r>
              <a:rPr lang="ko" sz="1000" b="1" dirty="0">
                <a:solidFill>
                  <a:schemeClr val="dk1"/>
                </a:solidFill>
              </a:rPr>
              <a:t>6/12</a:t>
            </a:r>
          </a:p>
          <a:p>
            <a:pPr marL="0" marR="0" lvl="0" indent="0" algn="ctr" rtl="0">
              <a:lnSpc>
                <a:spcPct val="130000"/>
              </a:lnSpc>
              <a:spcBef>
                <a:spcPts val="0"/>
              </a:spcBef>
              <a:spcAft>
                <a:spcPts val="0"/>
              </a:spcAft>
              <a:buClr>
                <a:schemeClr val="dk1"/>
              </a:buClr>
              <a:buSzPct val="25000"/>
              <a:buFont typeface="Arial"/>
              <a:buNone/>
            </a:pPr>
            <a:r>
              <a:rPr lang="ko" sz="1000" b="1" dirty="0">
                <a:solidFill>
                  <a:schemeClr val="dk1"/>
                </a:solidFill>
              </a:rPr>
              <a:t>Prototype demo</a:t>
            </a:r>
          </a:p>
        </p:txBody>
      </p:sp>
      <p:sp>
        <p:nvSpPr>
          <p:cNvPr id="21" name="Shape 187"/>
          <p:cNvSpPr txBox="1"/>
          <p:nvPr/>
        </p:nvSpPr>
        <p:spPr>
          <a:xfrm>
            <a:off x="9844980" y="2132856"/>
            <a:ext cx="1320899" cy="292200"/>
          </a:xfrm>
          <a:prstGeom prst="rect">
            <a:avLst/>
          </a:prstGeom>
          <a:noFill/>
          <a:ln>
            <a:noFill/>
          </a:ln>
        </p:spPr>
        <p:txBody>
          <a:bodyPr lIns="91425" tIns="45700" rIns="91425" bIns="45700" anchor="t" anchorCtr="0">
            <a:noAutofit/>
          </a:bodyPr>
          <a:lstStyle/>
          <a:p>
            <a:pPr marL="0" marR="0" lvl="0" indent="0" algn="ctr" rtl="0">
              <a:lnSpc>
                <a:spcPct val="130000"/>
              </a:lnSpc>
              <a:spcBef>
                <a:spcPts val="0"/>
              </a:spcBef>
              <a:spcAft>
                <a:spcPts val="0"/>
              </a:spcAft>
              <a:buClr>
                <a:schemeClr val="dk1"/>
              </a:buClr>
              <a:buSzPct val="25000"/>
              <a:buFont typeface="Arial"/>
              <a:buNone/>
            </a:pPr>
            <a:r>
              <a:rPr lang="ko" sz="1000" b="1" dirty="0" smtClean="0">
                <a:solidFill>
                  <a:schemeClr val="dk1"/>
                </a:solidFill>
              </a:rPr>
              <a:t>6/</a:t>
            </a:r>
            <a:r>
              <a:rPr lang="en-US" altLang="ko" sz="1000" b="1" dirty="0" smtClean="0">
                <a:solidFill>
                  <a:schemeClr val="dk1"/>
                </a:solidFill>
              </a:rPr>
              <a:t>26</a:t>
            </a:r>
          </a:p>
          <a:p>
            <a:pPr marL="0" marR="0" lvl="0" indent="0" algn="ctr" rtl="0">
              <a:lnSpc>
                <a:spcPct val="130000"/>
              </a:lnSpc>
              <a:spcBef>
                <a:spcPts val="0"/>
              </a:spcBef>
              <a:spcAft>
                <a:spcPts val="0"/>
              </a:spcAft>
              <a:buClr>
                <a:schemeClr val="dk1"/>
              </a:buClr>
              <a:buSzPct val="25000"/>
              <a:buFont typeface="Arial"/>
              <a:buNone/>
            </a:pPr>
            <a:r>
              <a:rPr lang="en-US" altLang="ko" sz="1000" b="1" dirty="0" smtClean="0">
                <a:solidFill>
                  <a:schemeClr val="dk1"/>
                </a:solidFill>
              </a:rPr>
              <a:t>Final presentation</a:t>
            </a:r>
            <a:endParaRPr lang="ko" sz="1000" b="1" dirty="0">
              <a:solidFill>
                <a:schemeClr val="dk1"/>
              </a:solidFill>
            </a:endParaRPr>
          </a:p>
        </p:txBody>
      </p:sp>
    </p:spTree>
    <p:extLst>
      <p:ext uri="{BB962C8B-B14F-4D97-AF65-F5344CB8AC3E}">
        <p14:creationId xmlns:p14="http://schemas.microsoft.com/office/powerpoint/2010/main" val="196204602"/>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en-US" altLang="ko-KR" dirty="0"/>
              <a:t>Project resource</a:t>
            </a:r>
          </a:p>
          <a:p>
            <a:pPr lvl="1"/>
            <a:r>
              <a:rPr lang="en-US" altLang="ko-KR" dirty="0"/>
              <a:t>pre-</a:t>
            </a:r>
            <a:r>
              <a:rPr lang="en-US" altLang="ko-KR" dirty="0" err="1"/>
              <a:t>caurse</a:t>
            </a:r>
            <a:r>
              <a:rPr lang="en-US" altLang="ko-KR" dirty="0"/>
              <a:t>: 2 weeks, 5 members, </a:t>
            </a:r>
            <a:r>
              <a:rPr lang="en-US" altLang="ko-KR" dirty="0" err="1"/>
              <a:t>korea</a:t>
            </a:r>
            <a:endParaRPr lang="en-US" altLang="ko-KR" dirty="0"/>
          </a:p>
          <a:p>
            <a:pPr lvl="1"/>
            <a:r>
              <a:rPr lang="en-US" altLang="ko-KR" dirty="0"/>
              <a:t>cause: 5 weeks, 6 members, CMU in </a:t>
            </a:r>
            <a:r>
              <a:rPr lang="en-US" altLang="ko-KR" dirty="0" smtClean="0"/>
              <a:t>USA</a:t>
            </a:r>
          </a:p>
          <a:p>
            <a:r>
              <a:rPr lang="en-US" altLang="ko-KR" dirty="0"/>
              <a:t>Resource plan</a:t>
            </a:r>
          </a:p>
          <a:p>
            <a:pPr lvl="1"/>
            <a:r>
              <a:rPr lang="en-US" altLang="ko-KR" dirty="0"/>
              <a:t>Total 672 hour works are planed</a:t>
            </a:r>
          </a:p>
          <a:p>
            <a:pPr lvl="1"/>
            <a:r>
              <a:rPr lang="en-US" altLang="ko-KR" dirty="0"/>
              <a:t>Architect: 356h(</a:t>
            </a:r>
            <a:r>
              <a:rPr lang="en-US" altLang="ko-KR" dirty="0" err="1"/>
              <a:t>Planing</a:t>
            </a:r>
            <a:r>
              <a:rPr lang="en-US" altLang="ko-KR" dirty="0"/>
              <a:t>, Require analysis, Design, Prototype)</a:t>
            </a:r>
          </a:p>
          <a:p>
            <a:pPr lvl="1"/>
            <a:r>
              <a:rPr lang="en-US" altLang="ko-KR" dirty="0"/>
              <a:t>Development: 181h(Detail design, Implement)</a:t>
            </a:r>
          </a:p>
          <a:p>
            <a:pPr lvl="1"/>
            <a:r>
              <a:rPr lang="en-US" altLang="ko-KR" dirty="0"/>
              <a:t>Test: 135h(component test, Integration Test</a:t>
            </a:r>
            <a:r>
              <a:rPr lang="en-US" altLang="ko-KR" dirty="0" smtClean="0"/>
              <a:t>)</a:t>
            </a:r>
            <a:endParaRPr lang="en-US" altLang="ko-KR" dirty="0"/>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59</a:t>
            </a:fld>
            <a:r>
              <a:rPr lang="en-US" altLang="ko-KR" smtClean="0"/>
              <a:t>/50</a:t>
            </a:r>
            <a:endParaRPr lang="ko-KR" altLang="en-US" dirty="0"/>
          </a:p>
        </p:txBody>
      </p:sp>
      <p:sp>
        <p:nvSpPr>
          <p:cNvPr id="4" name="제목 3"/>
          <p:cNvSpPr>
            <a:spLocks noGrp="1"/>
          </p:cNvSpPr>
          <p:nvPr>
            <p:ph type="title"/>
          </p:nvPr>
        </p:nvSpPr>
        <p:spPr/>
        <p:txBody>
          <a:bodyPr/>
          <a:lstStyle/>
          <a:p>
            <a:r>
              <a:rPr lang="en-US" altLang="ko-KR" dirty="0"/>
              <a:t>Project plan &amp; Time log</a:t>
            </a:r>
            <a:endParaRPr lang="ko-KR" altLang="en-US" dirty="0"/>
          </a:p>
        </p:txBody>
      </p:sp>
      <p:graphicFrame>
        <p:nvGraphicFramePr>
          <p:cNvPr id="9" name="차트 8"/>
          <p:cNvGraphicFramePr>
            <a:graphicFrameLocks/>
          </p:cNvGraphicFramePr>
          <p:nvPr>
            <p:extLst>
              <p:ext uri="{D42A27DB-BD31-4B8C-83A1-F6EECF244321}">
                <p14:modId xmlns:p14="http://schemas.microsoft.com/office/powerpoint/2010/main" val="2418569348"/>
              </p:ext>
            </p:extLst>
          </p:nvPr>
        </p:nvGraphicFramePr>
        <p:xfrm>
          <a:off x="1780084" y="3609256"/>
          <a:ext cx="5760640" cy="324036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11684990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en-US" altLang="ko-KR" dirty="0"/>
              <a:t>Functional Requirement (1/2)</a:t>
            </a:r>
          </a:p>
          <a:p>
            <a:endParaRPr lang="ko-KR" altLang="en-US" dirty="0"/>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6</a:t>
            </a:fld>
            <a:r>
              <a:rPr lang="en-US" altLang="ko-KR" smtClean="0"/>
              <a:t>/50</a:t>
            </a:r>
            <a:endParaRPr lang="ko-KR" altLang="en-US" dirty="0"/>
          </a:p>
        </p:txBody>
      </p:sp>
      <p:sp>
        <p:nvSpPr>
          <p:cNvPr id="4" name="제목 3"/>
          <p:cNvSpPr>
            <a:spLocks noGrp="1"/>
          </p:cNvSpPr>
          <p:nvPr>
            <p:ph type="title"/>
          </p:nvPr>
        </p:nvSpPr>
        <p:spPr/>
        <p:txBody>
          <a:bodyPr>
            <a:normAutofit/>
          </a:bodyPr>
          <a:lstStyle/>
          <a:p>
            <a:r>
              <a:rPr lang="en-US" altLang="ko-KR" dirty="0"/>
              <a:t>Architectural </a:t>
            </a:r>
            <a:r>
              <a:rPr lang="en-US" altLang="ko-KR" dirty="0" smtClean="0"/>
              <a:t>Driver</a:t>
            </a:r>
            <a:endParaRPr lang="ko-KR" altLang="en-US" dirty="0"/>
          </a:p>
        </p:txBody>
      </p:sp>
      <p:graphicFrame>
        <p:nvGraphicFramePr>
          <p:cNvPr id="5" name="Shape 71"/>
          <p:cNvGraphicFramePr/>
          <p:nvPr>
            <p:extLst>
              <p:ext uri="{D42A27DB-BD31-4B8C-83A1-F6EECF244321}">
                <p14:modId xmlns:p14="http://schemas.microsoft.com/office/powerpoint/2010/main" val="427872008"/>
              </p:ext>
            </p:extLst>
          </p:nvPr>
        </p:nvGraphicFramePr>
        <p:xfrm>
          <a:off x="847502" y="1700808"/>
          <a:ext cx="9357171" cy="4354310"/>
        </p:xfrm>
        <a:graphic>
          <a:graphicData uri="http://schemas.openxmlformats.org/drawingml/2006/table">
            <a:tbl>
              <a:tblPr>
                <a:noFill/>
              </a:tblPr>
              <a:tblGrid>
                <a:gridCol w="1076598"/>
                <a:gridCol w="2995278"/>
                <a:gridCol w="5285295"/>
              </a:tblGrid>
              <a:tr h="455600">
                <a:tc>
                  <a:txBody>
                    <a:bodyPr/>
                    <a:lstStyle/>
                    <a:p>
                      <a:pPr marL="0" marR="0" lvl="0" indent="0" algn="ctr" rtl="0">
                        <a:lnSpc>
                          <a:spcPct val="100000"/>
                        </a:lnSpc>
                        <a:spcBef>
                          <a:spcPts val="0"/>
                        </a:spcBef>
                        <a:spcAft>
                          <a:spcPts val="0"/>
                        </a:spcAft>
                        <a:buClr>
                          <a:srgbClr val="000000"/>
                        </a:buClr>
                        <a:buSzPct val="25000"/>
                        <a:buFont typeface="Arial"/>
                        <a:buNone/>
                      </a:pPr>
                      <a:r>
                        <a:rPr lang="ko" sz="1600" b="1" i="0" u="none" strike="noStrike" cap="none" baseline="0" dirty="0">
                          <a:solidFill>
                            <a:srgbClr val="000000"/>
                          </a:solidFill>
                          <a:latin typeface="Arial"/>
                          <a:ea typeface="Arial"/>
                          <a:cs typeface="Arial"/>
                          <a:sym typeface="Arial"/>
                        </a:rPr>
                        <a:t>ID</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BFBFBF"/>
                    </a:solidFill>
                  </a:tcPr>
                </a:tc>
                <a:tc>
                  <a:txBody>
                    <a:bodyPr/>
                    <a:lstStyle/>
                    <a:p>
                      <a:pPr marL="0" marR="0" lvl="0" indent="0" algn="ctr" rtl="0">
                        <a:lnSpc>
                          <a:spcPct val="100000"/>
                        </a:lnSpc>
                        <a:spcBef>
                          <a:spcPts val="0"/>
                        </a:spcBef>
                        <a:spcAft>
                          <a:spcPts val="0"/>
                        </a:spcAft>
                        <a:buClr>
                          <a:srgbClr val="000000"/>
                        </a:buClr>
                        <a:buSzPct val="25000"/>
                        <a:buFont typeface="Arial"/>
                        <a:buNone/>
                      </a:pPr>
                      <a:r>
                        <a:rPr lang="ko" sz="1600" b="1" i="0" u="none" strike="noStrike" cap="none" baseline="0" dirty="0">
                          <a:solidFill>
                            <a:srgbClr val="000000"/>
                          </a:solidFill>
                          <a:latin typeface="Arial"/>
                          <a:ea typeface="Arial"/>
                          <a:cs typeface="Arial"/>
                          <a:sym typeface="Arial"/>
                        </a:rPr>
                        <a:t>Requirement</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BFBFBF"/>
                    </a:solidFill>
                  </a:tcPr>
                </a:tc>
                <a:tc>
                  <a:txBody>
                    <a:bodyPr/>
                    <a:lstStyle/>
                    <a:p>
                      <a:pPr marL="0" marR="0" lvl="0" indent="0" algn="ctr" rtl="0">
                        <a:lnSpc>
                          <a:spcPct val="100000"/>
                        </a:lnSpc>
                        <a:spcBef>
                          <a:spcPts val="0"/>
                        </a:spcBef>
                        <a:spcAft>
                          <a:spcPts val="0"/>
                        </a:spcAft>
                        <a:buClr>
                          <a:srgbClr val="000000"/>
                        </a:buClr>
                        <a:buSzPct val="25000"/>
                        <a:buFont typeface="Arial"/>
                        <a:buNone/>
                      </a:pPr>
                      <a:r>
                        <a:rPr lang="ko" sz="1600" b="1" i="0" u="none" strike="noStrike" cap="none" baseline="0">
                          <a:solidFill>
                            <a:srgbClr val="000000"/>
                          </a:solidFill>
                          <a:latin typeface="Arial"/>
                          <a:ea typeface="Arial"/>
                          <a:cs typeface="Arial"/>
                          <a:sym typeface="Arial"/>
                        </a:rPr>
                        <a:t>Description</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BFBFBF"/>
                    </a:solidFill>
                  </a:tcPr>
                </a:tc>
              </a:tr>
              <a:tr h="733425">
                <a:tc>
                  <a:txBody>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R-01</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Control SA Nodes</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Users can determine the temperature/humidity, turn on and off lights, open and close the door, turn on the alarm, and determine if anyone is home.</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r h="733425">
                <a:tc>
                  <a:txBody>
                    <a:bodyPr/>
                    <a:lstStyle/>
                    <a:p>
                      <a:pPr marL="0" marR="0" lvl="0" indent="0" algn="ctr" rtl="0">
                        <a:lnSpc>
                          <a:spcPct val="100000"/>
                        </a:lnSpc>
                        <a:spcBef>
                          <a:spcPts val="0"/>
                        </a:spcBef>
                        <a:spcAft>
                          <a:spcPts val="0"/>
                        </a:spcAft>
                        <a:buClr>
                          <a:srgbClr val="000000"/>
                        </a:buClr>
                        <a:buSzPct val="25000"/>
                        <a:buFont typeface="Arial"/>
                        <a:buNone/>
                      </a:pPr>
                      <a:r>
                        <a:rPr lang="ko" sz="1400" dirty="0">
                          <a:solidFill>
                            <a:schemeClr val="dk1"/>
                          </a:solidFill>
                          <a:latin typeface="Arial" panose="020B0604020202020204" pitchFamily="34" charset="0"/>
                          <a:cs typeface="Arial" panose="020B0604020202020204" pitchFamily="34" charset="0"/>
                        </a:rPr>
                        <a:t>R-02</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Give the information about installed Nodes and sensors/actuators</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User can get the information how many nodes are installed at the system and what sensors/actuators are installed on each node.</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r h="350825">
                <a:tc>
                  <a:txBody>
                    <a:bodyPr/>
                    <a:lstStyle/>
                    <a:p>
                      <a:pPr marL="0" marR="0" lvl="0" indent="0" algn="ctr" rtl="0">
                        <a:lnSpc>
                          <a:spcPct val="100000"/>
                        </a:lnSpc>
                        <a:spcBef>
                          <a:spcPts val="0"/>
                        </a:spcBef>
                        <a:spcAft>
                          <a:spcPts val="0"/>
                        </a:spcAft>
                        <a:buClr>
                          <a:srgbClr val="000000"/>
                        </a:buClr>
                        <a:buSzPct val="25000"/>
                        <a:buFont typeface="Arial"/>
                        <a:buNone/>
                      </a:pPr>
                      <a:r>
                        <a:rPr lang="ko" sz="1400">
                          <a:solidFill>
                            <a:schemeClr val="dk1"/>
                          </a:solidFill>
                          <a:latin typeface="Arial" panose="020B0604020202020204" pitchFamily="34" charset="0"/>
                          <a:cs typeface="Arial" panose="020B0604020202020204" pitchFamily="34" charset="0"/>
                        </a:rPr>
                        <a:t>R-03</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Store the sensor value of node</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System should store sensor values.</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r h="306375">
                <a:tc>
                  <a:txBody>
                    <a:bodyPr/>
                    <a:lstStyle/>
                    <a:p>
                      <a:pPr marL="0" marR="0" lvl="0" indent="0" algn="ctr" rtl="0">
                        <a:lnSpc>
                          <a:spcPct val="100000"/>
                        </a:lnSpc>
                        <a:spcBef>
                          <a:spcPts val="0"/>
                        </a:spcBef>
                        <a:spcAft>
                          <a:spcPts val="0"/>
                        </a:spcAft>
                        <a:buClr>
                          <a:srgbClr val="000000"/>
                        </a:buClr>
                        <a:buSzPct val="25000"/>
                        <a:buFont typeface="Arial"/>
                        <a:buNone/>
                      </a:pPr>
                      <a:r>
                        <a:rPr lang="ko" sz="1400">
                          <a:solidFill>
                            <a:schemeClr val="dk1"/>
                          </a:solidFill>
                          <a:latin typeface="Arial" panose="020B0604020202020204" pitchFamily="34" charset="0"/>
                          <a:cs typeface="Arial" panose="020B0604020202020204" pitchFamily="34" charset="0"/>
                        </a:rPr>
                        <a:t>R-04</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Store log for user commands</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System should log all user commands.</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r h="306375">
                <a:tc>
                  <a:txBody>
                    <a:bodyPr/>
                    <a:lstStyle/>
                    <a:p>
                      <a:pPr marL="0" marR="0" lvl="0" indent="0" algn="ctr" rtl="0">
                        <a:lnSpc>
                          <a:spcPct val="100000"/>
                        </a:lnSpc>
                        <a:spcBef>
                          <a:spcPts val="0"/>
                        </a:spcBef>
                        <a:spcAft>
                          <a:spcPts val="0"/>
                        </a:spcAft>
                        <a:buClr>
                          <a:srgbClr val="000000"/>
                        </a:buClr>
                        <a:buSzPct val="25000"/>
                        <a:buFont typeface="Arial"/>
                        <a:buNone/>
                      </a:pPr>
                      <a:r>
                        <a:rPr lang="ko" sz="1400">
                          <a:solidFill>
                            <a:schemeClr val="dk1"/>
                          </a:solidFill>
                          <a:latin typeface="Arial" panose="020B0604020202020204" pitchFamily="34" charset="0"/>
                          <a:cs typeface="Arial" panose="020B0604020202020204" pitchFamily="34" charset="0"/>
                        </a:rPr>
                        <a:t>R-05</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Review stored data</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User should review their sensor and command history.</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r h="733425">
                <a:tc>
                  <a:txBody>
                    <a:bodyPr/>
                    <a:lstStyle/>
                    <a:p>
                      <a:pPr marL="0" marR="0" lvl="0" indent="0" algn="ctr" rtl="0">
                        <a:lnSpc>
                          <a:spcPct val="100000"/>
                        </a:lnSpc>
                        <a:spcBef>
                          <a:spcPts val="0"/>
                        </a:spcBef>
                        <a:spcAft>
                          <a:spcPts val="0"/>
                        </a:spcAft>
                        <a:buClr>
                          <a:srgbClr val="000000"/>
                        </a:buClr>
                        <a:buSzPct val="25000"/>
                        <a:buFont typeface="Arial"/>
                        <a:buNone/>
                      </a:pPr>
                      <a:r>
                        <a:rPr lang="ko" sz="1400">
                          <a:solidFill>
                            <a:schemeClr val="dk1"/>
                          </a:solidFill>
                          <a:latin typeface="Arial" panose="020B0604020202020204" pitchFamily="34" charset="0"/>
                          <a:cs typeface="Arial" panose="020B0604020202020204" pitchFamily="34" charset="0"/>
                        </a:rPr>
                        <a:t>R-06</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Send emergency message</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The system should send an emergency message when the door is manually opened while alarmed or the house is suddenly occupied while alarmed.</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r h="733425">
                <a:tc>
                  <a:txBody>
                    <a:bodyPr/>
                    <a:lstStyle/>
                    <a:p>
                      <a:pPr marL="0" marR="0" lvl="0" indent="0" algn="ctr" rtl="0">
                        <a:lnSpc>
                          <a:spcPct val="100000"/>
                        </a:lnSpc>
                        <a:spcBef>
                          <a:spcPts val="0"/>
                        </a:spcBef>
                        <a:spcAft>
                          <a:spcPts val="0"/>
                        </a:spcAft>
                        <a:buClr>
                          <a:srgbClr val="000000"/>
                        </a:buClr>
                        <a:buSzPct val="25000"/>
                        <a:buFont typeface="Arial"/>
                        <a:buNone/>
                      </a:pPr>
                      <a:r>
                        <a:rPr lang="ko" sz="1400">
                          <a:solidFill>
                            <a:schemeClr val="dk1"/>
                          </a:solidFill>
                          <a:latin typeface="Arial" panose="020B0604020202020204" pitchFamily="34" charset="0"/>
                          <a:cs typeface="Arial" panose="020B0604020202020204" pitchFamily="34" charset="0"/>
                        </a:rPr>
                        <a:t>R-07</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Disable door opening automatically</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The system should not allow automatic door opening while the house is alarmed. The alarm must be disabled prior to opening the door.</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bl>
          </a:graphicData>
        </a:graphic>
      </p:graphicFrame>
    </p:spTree>
    <p:extLst>
      <p:ext uri="{BB962C8B-B14F-4D97-AF65-F5344CB8AC3E}">
        <p14:creationId xmlns:p14="http://schemas.microsoft.com/office/powerpoint/2010/main" val="2547489572"/>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슬라이드 번호 개체 틀 2"/>
          <p:cNvSpPr>
            <a:spLocks noGrp="1"/>
          </p:cNvSpPr>
          <p:nvPr>
            <p:ph type="sldNum" sz="quarter" idx="12"/>
          </p:nvPr>
        </p:nvSpPr>
        <p:spPr/>
        <p:txBody>
          <a:bodyPr/>
          <a:lstStyle/>
          <a:p>
            <a:fld id="{57E7012D-DD87-4EE6-9959-B8E2C5F13A34}" type="slidenum">
              <a:rPr lang="ko-KR" altLang="en-US" smtClean="0"/>
              <a:pPr/>
              <a:t>60</a:t>
            </a:fld>
            <a:r>
              <a:rPr lang="en-US" altLang="ko-KR" smtClean="0"/>
              <a:t>/50</a:t>
            </a:r>
            <a:endParaRPr lang="ko-KR" altLang="en-US" dirty="0"/>
          </a:p>
        </p:txBody>
      </p:sp>
      <p:sp>
        <p:nvSpPr>
          <p:cNvPr id="4" name="제목 3"/>
          <p:cNvSpPr>
            <a:spLocks noGrp="1"/>
          </p:cNvSpPr>
          <p:nvPr>
            <p:ph type="title"/>
          </p:nvPr>
        </p:nvSpPr>
        <p:spPr/>
        <p:txBody>
          <a:bodyPr/>
          <a:lstStyle/>
          <a:p>
            <a:r>
              <a:rPr lang="en-US" altLang="ko-KR" dirty="0"/>
              <a:t>The views – Decomposition #1</a:t>
            </a:r>
            <a:endParaRPr lang="ko-KR" altLang="en-US" dirty="0"/>
          </a:p>
        </p:txBody>
      </p:sp>
      <p:pic>
        <p:nvPicPr>
          <p:cNvPr id="6" name="Shape 137"/>
          <p:cNvPicPr preferRelativeResize="0"/>
          <p:nvPr/>
        </p:nvPicPr>
        <p:blipFill>
          <a:blip r:embed="rId2">
            <a:alphaModFix/>
          </a:blip>
          <a:stretch>
            <a:fillRect/>
          </a:stretch>
        </p:blipFill>
        <p:spPr>
          <a:xfrm>
            <a:off x="555948" y="1196752"/>
            <a:ext cx="4752528" cy="2448272"/>
          </a:xfrm>
          <a:prstGeom prst="rect">
            <a:avLst/>
          </a:prstGeom>
          <a:noFill/>
          <a:ln>
            <a:noFill/>
          </a:ln>
        </p:spPr>
      </p:pic>
      <p:sp>
        <p:nvSpPr>
          <p:cNvPr id="7" name="직사각형 6"/>
          <p:cNvSpPr/>
          <p:nvPr/>
        </p:nvSpPr>
        <p:spPr>
          <a:xfrm>
            <a:off x="555948" y="1196752"/>
            <a:ext cx="1656184" cy="360040"/>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a:solidFill>
                  <a:schemeClr val="tx1">
                    <a:lumMod val="75000"/>
                    <a:lumOff val="25000"/>
                  </a:schemeClr>
                </a:solidFill>
              </a:rPr>
              <a:t>Perspective: Dynamic</a:t>
            </a:r>
          </a:p>
        </p:txBody>
      </p:sp>
      <p:graphicFrame>
        <p:nvGraphicFramePr>
          <p:cNvPr id="8" name="Shape 144"/>
          <p:cNvGraphicFramePr/>
          <p:nvPr>
            <p:extLst>
              <p:ext uri="{D42A27DB-BD31-4B8C-83A1-F6EECF244321}">
                <p14:modId xmlns:p14="http://schemas.microsoft.com/office/powerpoint/2010/main" val="3663219291"/>
              </p:ext>
            </p:extLst>
          </p:nvPr>
        </p:nvGraphicFramePr>
        <p:xfrm>
          <a:off x="5524500" y="1196752"/>
          <a:ext cx="5184576" cy="2377320"/>
        </p:xfrm>
        <a:graphic>
          <a:graphicData uri="http://schemas.openxmlformats.org/drawingml/2006/table">
            <a:tbl>
              <a:tblPr>
                <a:noFill/>
              </a:tblPr>
              <a:tblGrid>
                <a:gridCol w="1280955"/>
                <a:gridCol w="3903621"/>
              </a:tblGrid>
              <a:tr h="229150">
                <a:tc>
                  <a:txBody>
                    <a:bodyPr/>
                    <a:lstStyle/>
                    <a:p>
                      <a:pPr lvl="0" rtl="0">
                        <a:spcBef>
                          <a:spcPts val="0"/>
                        </a:spcBef>
                        <a:buNone/>
                      </a:pPr>
                      <a:r>
                        <a:rPr lang="ko" sz="1200" b="1" dirty="0"/>
                        <a:t>Element</a:t>
                      </a:r>
                    </a:p>
                  </a:txBody>
                  <a:tcPr marL="84400" marR="84400" marT="91425" marB="91425"/>
                </a:tc>
                <a:tc>
                  <a:txBody>
                    <a:bodyPr/>
                    <a:lstStyle/>
                    <a:p>
                      <a:pPr lvl="0" algn="ctr" rtl="0">
                        <a:spcBef>
                          <a:spcPts val="0"/>
                        </a:spcBef>
                        <a:buNone/>
                      </a:pPr>
                      <a:r>
                        <a:rPr lang="ko" sz="1200" b="1"/>
                        <a:t>Responsibilities</a:t>
                      </a:r>
                    </a:p>
                  </a:txBody>
                  <a:tcPr marL="84400" marR="84400" marT="91425" marB="91425"/>
                </a:tc>
              </a:tr>
              <a:tr h="229150">
                <a:tc>
                  <a:txBody>
                    <a:bodyPr/>
                    <a:lstStyle/>
                    <a:p>
                      <a:pPr lvl="0" rtl="0">
                        <a:spcBef>
                          <a:spcPts val="0"/>
                        </a:spcBef>
                        <a:buNone/>
                      </a:pPr>
                      <a:r>
                        <a:rPr lang="ko" sz="1200"/>
                        <a:t>Iot Service</a:t>
                      </a:r>
                    </a:p>
                  </a:txBody>
                  <a:tcPr marL="84400" marR="84400" marT="91425" marB="91425"/>
                </a:tc>
                <a:tc>
                  <a:txBody>
                    <a:bodyPr/>
                    <a:lstStyle/>
                    <a:p>
                      <a:pPr lvl="0" rtl="0">
                        <a:spcBef>
                          <a:spcPts val="0"/>
                        </a:spcBef>
                        <a:buNone/>
                      </a:pPr>
                      <a:r>
                        <a:rPr lang="ko" sz="1200"/>
                        <a:t>Iot Service act as a Server &amp; is responsible to Interact &amp; manage the Clients(Node &amp; Terminal)</a:t>
                      </a:r>
                    </a:p>
                  </a:txBody>
                  <a:tcPr marL="84400" marR="84400" marT="91425" marB="91425"/>
                </a:tc>
              </a:tr>
              <a:tr h="315100">
                <a:tc>
                  <a:txBody>
                    <a:bodyPr/>
                    <a:lstStyle/>
                    <a:p>
                      <a:pPr lvl="0" rtl="0">
                        <a:spcBef>
                          <a:spcPts val="0"/>
                        </a:spcBef>
                        <a:buNone/>
                      </a:pPr>
                      <a:r>
                        <a:rPr lang="ko" sz="1200">
                          <a:solidFill>
                            <a:schemeClr val="dk1"/>
                          </a:solidFill>
                        </a:rPr>
                        <a:t>Node</a:t>
                      </a:r>
                    </a:p>
                  </a:txBody>
                  <a:tcPr marL="84400" marR="84400" marT="91425" marB="91425"/>
                </a:tc>
                <a:tc>
                  <a:txBody>
                    <a:bodyPr/>
                    <a:lstStyle/>
                    <a:p>
                      <a:pPr lvl="0" rtl="0">
                        <a:spcBef>
                          <a:spcPts val="0"/>
                        </a:spcBef>
                        <a:buNone/>
                      </a:pPr>
                      <a:r>
                        <a:rPr lang="ko" sz="1200"/>
                        <a:t>Node act as a Client &amp; responsible for Node core operation. It has to process/response Iot Service command </a:t>
                      </a:r>
                    </a:p>
                  </a:txBody>
                  <a:tcPr marL="84400" marR="84400" marT="91425" marB="91425"/>
                </a:tc>
              </a:tr>
              <a:tr h="315100">
                <a:tc>
                  <a:txBody>
                    <a:bodyPr/>
                    <a:lstStyle/>
                    <a:p>
                      <a:pPr lvl="0" rtl="0">
                        <a:spcBef>
                          <a:spcPts val="0"/>
                        </a:spcBef>
                        <a:buNone/>
                      </a:pPr>
                      <a:r>
                        <a:rPr lang="ko" sz="1200" dirty="0">
                          <a:solidFill>
                            <a:schemeClr val="dk1"/>
                          </a:solidFill>
                        </a:rPr>
                        <a:t>Terminal</a:t>
                      </a:r>
                    </a:p>
                  </a:txBody>
                  <a:tcPr marL="84400" marR="84400" marT="91425" marB="91425"/>
                </a:tc>
                <a:tc>
                  <a:txBody>
                    <a:bodyPr/>
                    <a:lstStyle/>
                    <a:p>
                      <a:pPr lvl="0" rtl="0">
                        <a:spcBef>
                          <a:spcPts val="0"/>
                        </a:spcBef>
                        <a:buNone/>
                      </a:pPr>
                      <a:r>
                        <a:rPr lang="ko" sz="1200" dirty="0">
                          <a:solidFill>
                            <a:schemeClr val="dk1"/>
                          </a:solidFill>
                        </a:rPr>
                        <a:t>Terminal act as a Client &amp; responsible for Terminal core operation. It has to process/response Iot Service command</a:t>
                      </a:r>
                    </a:p>
                  </a:txBody>
                  <a:tcPr marL="84400" marR="84400" marT="91425" marB="91425"/>
                </a:tc>
              </a:tr>
            </a:tbl>
          </a:graphicData>
        </a:graphic>
      </p:graphicFrame>
      <p:graphicFrame>
        <p:nvGraphicFramePr>
          <p:cNvPr id="9" name="Shape 757"/>
          <p:cNvGraphicFramePr/>
          <p:nvPr>
            <p:extLst>
              <p:ext uri="{D42A27DB-BD31-4B8C-83A1-F6EECF244321}">
                <p14:modId xmlns:p14="http://schemas.microsoft.com/office/powerpoint/2010/main" val="2564975851"/>
              </p:ext>
            </p:extLst>
          </p:nvPr>
        </p:nvGraphicFramePr>
        <p:xfrm>
          <a:off x="555948" y="4077072"/>
          <a:ext cx="10153128" cy="2136648"/>
        </p:xfrm>
        <a:graphic>
          <a:graphicData uri="http://schemas.openxmlformats.org/drawingml/2006/table">
            <a:tbl>
              <a:tblPr>
                <a:noFill/>
              </a:tblPr>
              <a:tblGrid>
                <a:gridCol w="1969599"/>
                <a:gridCol w="8183529"/>
              </a:tblGrid>
              <a:tr h="357188">
                <a:tc>
                  <a:txBody>
                    <a:bodyPr/>
                    <a:lstStyle/>
                    <a:p>
                      <a:pPr lvl="0" algn="ctr" rtl="0">
                        <a:lnSpc>
                          <a:spcPct val="120000"/>
                        </a:lnSpc>
                        <a:spcBef>
                          <a:spcPts val="0"/>
                        </a:spcBef>
                        <a:buNone/>
                      </a:pPr>
                      <a:r>
                        <a:rPr lang="en-US" altLang="ko-KR" sz="1400" b="1" dirty="0" smtClean="0"/>
                        <a:t>Rationale</a:t>
                      </a:r>
                      <a:endParaRPr lang="ko" sz="1300" b="1"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marL="0" marR="0" lvl="0" indent="0" algn="l" defTabSz="914400" rtl="0" eaLnBrk="1" fontAlgn="auto" latinLnBrk="1" hangingPunct="1">
                        <a:lnSpc>
                          <a:spcPct val="120000"/>
                        </a:lnSpc>
                        <a:spcBef>
                          <a:spcPts val="0"/>
                        </a:spcBef>
                        <a:spcAft>
                          <a:spcPts val="0"/>
                        </a:spcAft>
                        <a:buClrTx/>
                        <a:buSzTx/>
                        <a:buFontTx/>
                        <a:buNone/>
                        <a:tabLst/>
                        <a:defRPr/>
                      </a:pPr>
                      <a:r>
                        <a:rPr lang="en-US" altLang="ko-KR" sz="1400" dirty="0" smtClean="0"/>
                        <a:t>SRP(Single Responsibility Principle)</a:t>
                      </a:r>
                    </a:p>
                    <a:p>
                      <a:pPr marL="285750" marR="0" lvl="0" indent="-285750" algn="l" defTabSz="914400" rtl="0" eaLnBrk="1" fontAlgn="auto" latinLnBrk="1" hangingPunct="1">
                        <a:lnSpc>
                          <a:spcPct val="120000"/>
                        </a:lnSpc>
                        <a:spcBef>
                          <a:spcPts val="0"/>
                        </a:spcBef>
                        <a:spcAft>
                          <a:spcPts val="0"/>
                        </a:spcAft>
                        <a:buClrTx/>
                        <a:buSzTx/>
                        <a:buFontTx/>
                        <a:buChar char="-"/>
                        <a:tabLst/>
                        <a:defRPr/>
                      </a:pPr>
                      <a:r>
                        <a:rPr lang="en-US" altLang="ko-KR" sz="1400" dirty="0" err="1" smtClean="0"/>
                        <a:t>IoT</a:t>
                      </a:r>
                      <a:r>
                        <a:rPr lang="en-US" altLang="ko-KR" sz="1400" dirty="0" smtClean="0"/>
                        <a:t> Server, Node and Terminal have a different responsibility</a:t>
                      </a:r>
                    </a:p>
                    <a:p>
                      <a:pPr marL="285750" marR="0" lvl="0" indent="-285750" algn="l" defTabSz="914400" rtl="0" eaLnBrk="1" fontAlgn="auto" latinLnBrk="1" hangingPunct="1">
                        <a:lnSpc>
                          <a:spcPct val="120000"/>
                        </a:lnSpc>
                        <a:spcBef>
                          <a:spcPts val="0"/>
                        </a:spcBef>
                        <a:spcAft>
                          <a:spcPts val="0"/>
                        </a:spcAft>
                        <a:buClrTx/>
                        <a:buSzTx/>
                        <a:buFontTx/>
                        <a:buChar char="-"/>
                        <a:tabLst/>
                        <a:defRPr/>
                      </a:pPr>
                      <a:r>
                        <a:rPr lang="en-US" altLang="ko-KR" sz="1400" dirty="0" smtClean="0"/>
                        <a:t>The relation between entities is a loose coupling</a:t>
                      </a:r>
                    </a:p>
                    <a:p>
                      <a:pPr marL="0" marR="0" lvl="0" indent="0" algn="l" defTabSz="914400" rtl="0" eaLnBrk="1" fontAlgn="auto" latinLnBrk="1" hangingPunct="1">
                        <a:lnSpc>
                          <a:spcPct val="120000"/>
                        </a:lnSpc>
                        <a:spcBef>
                          <a:spcPts val="0"/>
                        </a:spcBef>
                        <a:spcAft>
                          <a:spcPts val="0"/>
                        </a:spcAft>
                        <a:buClrTx/>
                        <a:buSzTx/>
                        <a:buFontTx/>
                        <a:buNone/>
                        <a:tabLst/>
                        <a:defRPr/>
                      </a:pPr>
                      <a:r>
                        <a:rPr lang="en-US" altLang="ko-KR" sz="1400" dirty="0" smtClean="0"/>
                        <a:t>Client-server pattern</a:t>
                      </a:r>
                    </a:p>
                    <a:p>
                      <a:pPr marL="285750" marR="0" lvl="0" indent="-285750" algn="l" defTabSz="914400" rtl="0" eaLnBrk="1" fontAlgn="auto" latinLnBrk="1" hangingPunct="1">
                        <a:lnSpc>
                          <a:spcPct val="120000"/>
                        </a:lnSpc>
                        <a:spcBef>
                          <a:spcPts val="0"/>
                        </a:spcBef>
                        <a:spcAft>
                          <a:spcPts val="0"/>
                        </a:spcAft>
                        <a:buClrTx/>
                        <a:buSzTx/>
                        <a:buFontTx/>
                        <a:buChar char="-"/>
                        <a:tabLst/>
                        <a:defRPr/>
                      </a:pPr>
                      <a:r>
                        <a:rPr lang="en-US" altLang="ko-KR" sz="1400" dirty="0" smtClean="0"/>
                        <a:t>Easy to add the terminal and node</a:t>
                      </a:r>
                    </a:p>
                  </a:txBody>
                  <a:tcPr marL="95250" marR="9525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352484">
                <a:tc>
                  <a:txBody>
                    <a:bodyPr/>
                    <a:lstStyle/>
                    <a:p>
                      <a:pPr lvl="0" algn="ctr" rtl="0">
                        <a:lnSpc>
                          <a:spcPct val="120000"/>
                        </a:lnSpc>
                        <a:spcBef>
                          <a:spcPts val="0"/>
                        </a:spcBef>
                        <a:buNone/>
                      </a:pPr>
                      <a:r>
                        <a:rPr lang="en-US" altLang="ko" sz="1300" b="1" dirty="0" smtClean="0">
                          <a:solidFill>
                            <a:schemeClr val="dk1"/>
                          </a:solidFill>
                        </a:rPr>
                        <a:t>Alternatives</a:t>
                      </a:r>
                      <a:endParaRPr lang="ko" sz="1300" b="1"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en-US" altLang="ko" sz="1300" dirty="0" smtClean="0">
                          <a:solidFill>
                            <a:schemeClr val="dk1"/>
                          </a:solidFill>
                        </a:rPr>
                        <a:t>-</a:t>
                      </a:r>
                      <a:endParaRPr lang="ko" sz="1300" dirty="0">
                        <a:solidFill>
                          <a:schemeClr val="dk1"/>
                        </a:solidFill>
                      </a:endParaRPr>
                    </a:p>
                  </a:txBody>
                  <a:tcPr marL="95250" marR="95250" marT="63500" marB="63500" anchor="ctr">
                    <a:lnL w="12700" cap="flat" cmpd="sng" algn="ctr">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75772">
                <a:tc>
                  <a:txBody>
                    <a:bodyPr/>
                    <a:lstStyle/>
                    <a:p>
                      <a:pPr lvl="0" algn="ctr" rtl="0">
                        <a:lnSpc>
                          <a:spcPct val="120000"/>
                        </a:lnSpc>
                        <a:spcBef>
                          <a:spcPts val="0"/>
                        </a:spcBef>
                        <a:buNone/>
                      </a:pPr>
                      <a:r>
                        <a:rPr lang="en-US" altLang="ko" sz="1300" b="1" dirty="0" smtClean="0">
                          <a:solidFill>
                            <a:schemeClr val="dk1"/>
                          </a:solidFill>
                        </a:rPr>
                        <a:t>Requirement</a:t>
                      </a:r>
                      <a:endParaRPr lang="ko" sz="1300" b="1"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en-US" altLang="ko" sz="1300" dirty="0" smtClean="0">
                          <a:solidFill>
                            <a:schemeClr val="dk1"/>
                          </a:solidFill>
                        </a:rPr>
                        <a:t>-</a:t>
                      </a:r>
                      <a:endParaRPr lang="ko" sz="1300" dirty="0">
                        <a:solidFill>
                          <a:schemeClr val="dk1"/>
                        </a:solidFill>
                      </a:endParaRPr>
                    </a:p>
                  </a:txBody>
                  <a:tcPr marL="95250" marR="95250" marT="63500" marB="63500" anchor="ctr">
                    <a:lnL w="12700" cap="flat" cmpd="sng" algn="ctr">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1153481741"/>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슬라이드 번호 개체 틀 2"/>
          <p:cNvSpPr>
            <a:spLocks noGrp="1"/>
          </p:cNvSpPr>
          <p:nvPr>
            <p:ph type="sldNum" sz="quarter" idx="12"/>
          </p:nvPr>
        </p:nvSpPr>
        <p:spPr/>
        <p:txBody>
          <a:bodyPr/>
          <a:lstStyle/>
          <a:p>
            <a:fld id="{57E7012D-DD87-4EE6-9959-B8E2C5F13A34}" type="slidenum">
              <a:rPr lang="ko-KR" altLang="en-US" smtClean="0"/>
              <a:pPr/>
              <a:t>61</a:t>
            </a:fld>
            <a:r>
              <a:rPr lang="en-US" altLang="ko-KR" smtClean="0"/>
              <a:t>/50</a:t>
            </a:r>
            <a:endParaRPr lang="ko-KR" altLang="en-US" dirty="0"/>
          </a:p>
        </p:txBody>
      </p:sp>
      <p:sp>
        <p:nvSpPr>
          <p:cNvPr id="4" name="제목 3"/>
          <p:cNvSpPr>
            <a:spLocks noGrp="1"/>
          </p:cNvSpPr>
          <p:nvPr>
            <p:ph type="title"/>
          </p:nvPr>
        </p:nvSpPr>
        <p:spPr/>
        <p:txBody>
          <a:bodyPr/>
          <a:lstStyle/>
          <a:p>
            <a:r>
              <a:rPr lang="en-US" altLang="ko-KR" dirty="0" smtClean="0"/>
              <a:t>The views - </a:t>
            </a:r>
            <a:r>
              <a:rPr lang="ko" altLang="ko-KR" dirty="0">
                <a:solidFill>
                  <a:schemeClr val="dk1"/>
                </a:solidFill>
              </a:rPr>
              <a:t>Switch to physical perspective</a:t>
            </a:r>
            <a:endParaRPr lang="ko-KR" altLang="en-US" dirty="0"/>
          </a:p>
        </p:txBody>
      </p:sp>
      <p:pic>
        <p:nvPicPr>
          <p:cNvPr id="5" name="Shape 192"/>
          <p:cNvPicPr preferRelativeResize="0"/>
          <p:nvPr/>
        </p:nvPicPr>
        <p:blipFill>
          <a:blip r:embed="rId2">
            <a:alphaModFix/>
          </a:blip>
          <a:stretch>
            <a:fillRect/>
          </a:stretch>
        </p:blipFill>
        <p:spPr>
          <a:xfrm>
            <a:off x="411932" y="3933056"/>
            <a:ext cx="6353175" cy="2371725"/>
          </a:xfrm>
          <a:prstGeom prst="rect">
            <a:avLst/>
          </a:prstGeom>
          <a:noFill/>
          <a:ln>
            <a:noFill/>
          </a:ln>
        </p:spPr>
      </p:pic>
      <p:pic>
        <p:nvPicPr>
          <p:cNvPr id="6" name="Shape 137"/>
          <p:cNvPicPr preferRelativeResize="0"/>
          <p:nvPr/>
        </p:nvPicPr>
        <p:blipFill>
          <a:blip r:embed="rId3">
            <a:alphaModFix/>
          </a:blip>
          <a:stretch>
            <a:fillRect/>
          </a:stretch>
        </p:blipFill>
        <p:spPr>
          <a:xfrm>
            <a:off x="555948" y="1196752"/>
            <a:ext cx="4752528" cy="2448272"/>
          </a:xfrm>
          <a:prstGeom prst="rect">
            <a:avLst/>
          </a:prstGeom>
          <a:noFill/>
          <a:ln>
            <a:noFill/>
          </a:ln>
        </p:spPr>
      </p:pic>
    </p:spTree>
    <p:extLst>
      <p:ext uri="{BB962C8B-B14F-4D97-AF65-F5344CB8AC3E}">
        <p14:creationId xmlns:p14="http://schemas.microsoft.com/office/powerpoint/2010/main" val="64631959"/>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Shape 155"/>
          <p:cNvPicPr preferRelativeResize="0"/>
          <p:nvPr/>
        </p:nvPicPr>
        <p:blipFill>
          <a:blip r:embed="rId2">
            <a:alphaModFix/>
          </a:blip>
          <a:stretch>
            <a:fillRect/>
          </a:stretch>
        </p:blipFill>
        <p:spPr>
          <a:xfrm>
            <a:off x="585117" y="980728"/>
            <a:ext cx="4651351" cy="3908649"/>
          </a:xfrm>
          <a:prstGeom prst="rect">
            <a:avLst/>
          </a:prstGeom>
          <a:noFill/>
          <a:ln>
            <a:solidFill>
              <a:schemeClr val="tx1">
                <a:lumMod val="75000"/>
                <a:lumOff val="25000"/>
              </a:schemeClr>
            </a:solidFill>
          </a:ln>
        </p:spPr>
      </p:pic>
      <p:sp>
        <p:nvSpPr>
          <p:cNvPr id="3" name="슬라이드 번호 개체 틀 2"/>
          <p:cNvSpPr>
            <a:spLocks noGrp="1"/>
          </p:cNvSpPr>
          <p:nvPr>
            <p:ph type="sldNum" sz="quarter" idx="12"/>
          </p:nvPr>
        </p:nvSpPr>
        <p:spPr/>
        <p:txBody>
          <a:bodyPr/>
          <a:lstStyle/>
          <a:p>
            <a:fld id="{57E7012D-DD87-4EE6-9959-B8E2C5F13A34}" type="slidenum">
              <a:rPr lang="ko-KR" altLang="en-US" smtClean="0"/>
              <a:pPr/>
              <a:t>62</a:t>
            </a:fld>
            <a:r>
              <a:rPr lang="en-US" altLang="ko-KR" smtClean="0"/>
              <a:t>/50</a:t>
            </a:r>
            <a:endParaRPr lang="ko-KR" altLang="en-US" dirty="0"/>
          </a:p>
        </p:txBody>
      </p:sp>
      <p:sp>
        <p:nvSpPr>
          <p:cNvPr id="4" name="제목 3"/>
          <p:cNvSpPr>
            <a:spLocks noGrp="1"/>
          </p:cNvSpPr>
          <p:nvPr>
            <p:ph type="title"/>
          </p:nvPr>
        </p:nvSpPr>
        <p:spPr/>
        <p:txBody>
          <a:bodyPr/>
          <a:lstStyle/>
          <a:p>
            <a:r>
              <a:rPr lang="en-US" altLang="ko-KR" dirty="0"/>
              <a:t>The views – Decomposition </a:t>
            </a:r>
            <a:r>
              <a:rPr lang="en-US" altLang="ko-KR" dirty="0" smtClean="0"/>
              <a:t>#2</a:t>
            </a:r>
            <a:endParaRPr lang="ko-KR" altLang="en-US" dirty="0"/>
          </a:p>
        </p:txBody>
      </p:sp>
      <p:sp>
        <p:nvSpPr>
          <p:cNvPr id="7" name="직사각형 6"/>
          <p:cNvSpPr/>
          <p:nvPr/>
        </p:nvSpPr>
        <p:spPr>
          <a:xfrm>
            <a:off x="555948" y="980728"/>
            <a:ext cx="1656184" cy="360040"/>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a:solidFill>
                  <a:schemeClr val="tx1">
                    <a:lumMod val="75000"/>
                    <a:lumOff val="25000"/>
                  </a:schemeClr>
                </a:solidFill>
              </a:rPr>
              <a:t>Perspective: Dynamic</a:t>
            </a:r>
          </a:p>
        </p:txBody>
      </p:sp>
      <p:graphicFrame>
        <p:nvGraphicFramePr>
          <p:cNvPr id="8" name="Shape 144"/>
          <p:cNvGraphicFramePr/>
          <p:nvPr>
            <p:extLst>
              <p:ext uri="{D42A27DB-BD31-4B8C-83A1-F6EECF244321}">
                <p14:modId xmlns:p14="http://schemas.microsoft.com/office/powerpoint/2010/main" val="1960589781"/>
              </p:ext>
            </p:extLst>
          </p:nvPr>
        </p:nvGraphicFramePr>
        <p:xfrm>
          <a:off x="5524500" y="1052736"/>
          <a:ext cx="5184576" cy="1828710"/>
        </p:xfrm>
        <a:graphic>
          <a:graphicData uri="http://schemas.openxmlformats.org/drawingml/2006/table">
            <a:tbl>
              <a:tblPr>
                <a:noFill/>
              </a:tblPr>
              <a:tblGrid>
                <a:gridCol w="1280955"/>
                <a:gridCol w="3903621"/>
              </a:tblGrid>
              <a:tr h="229150">
                <a:tc>
                  <a:txBody>
                    <a:bodyPr/>
                    <a:lstStyle/>
                    <a:p>
                      <a:pPr lvl="0" rtl="0">
                        <a:spcBef>
                          <a:spcPts val="0"/>
                        </a:spcBef>
                        <a:buNone/>
                      </a:pPr>
                      <a:r>
                        <a:rPr lang="ko" sz="1200" b="1" dirty="0"/>
                        <a:t>Element</a:t>
                      </a:r>
                    </a:p>
                  </a:txBody>
                  <a:tcPr marL="84400" marR="84400" marT="91425" marB="91425"/>
                </a:tc>
                <a:tc>
                  <a:txBody>
                    <a:bodyPr/>
                    <a:lstStyle/>
                    <a:p>
                      <a:pPr lvl="0" algn="ctr" rtl="0">
                        <a:spcBef>
                          <a:spcPts val="0"/>
                        </a:spcBef>
                        <a:buNone/>
                      </a:pPr>
                      <a:r>
                        <a:rPr lang="ko" sz="1200" b="1"/>
                        <a:t>Responsibilities</a:t>
                      </a:r>
                    </a:p>
                  </a:txBody>
                  <a:tcPr marL="84400" marR="84400" marT="91425" marB="91425"/>
                </a:tc>
              </a:tr>
              <a:tr h="229150">
                <a:tc>
                  <a:txBody>
                    <a:bodyPr/>
                    <a:lstStyle/>
                    <a:p>
                      <a:pPr lvl="0" rtl="0">
                        <a:spcBef>
                          <a:spcPts val="0"/>
                        </a:spcBef>
                        <a:buNone/>
                      </a:pPr>
                      <a:r>
                        <a:rPr lang="ko" altLang="ko-KR" sz="1200" dirty="0" smtClean="0"/>
                        <a:t>Service</a:t>
                      </a:r>
                      <a:endParaRPr lang="ko" sz="1200" dirty="0"/>
                    </a:p>
                  </a:txBody>
                  <a:tcPr marL="84400" marR="84400" marT="91425" marB="91425"/>
                </a:tc>
                <a:tc>
                  <a:txBody>
                    <a:bodyPr/>
                    <a:lstStyle/>
                    <a:p>
                      <a:pPr lvl="0" rtl="0">
                        <a:spcBef>
                          <a:spcPts val="0"/>
                        </a:spcBef>
                        <a:buNone/>
                      </a:pPr>
                      <a:r>
                        <a:rPr lang="en-US" altLang="ko" sz="1200" dirty="0" smtClean="0"/>
                        <a:t>Responsible for Process core operation apart from external data communication</a:t>
                      </a:r>
                    </a:p>
                  </a:txBody>
                  <a:tcPr marL="84400" marR="84400" marT="91425" marB="91425"/>
                </a:tc>
              </a:tr>
              <a:tr h="315100">
                <a:tc>
                  <a:txBody>
                    <a:bodyPr/>
                    <a:lstStyle/>
                    <a:p>
                      <a:pPr lvl="0" rtl="0">
                        <a:spcBef>
                          <a:spcPts val="0"/>
                        </a:spcBef>
                        <a:buNone/>
                      </a:pPr>
                      <a:r>
                        <a:rPr lang="ko" altLang="ko-KR" sz="1200" dirty="0" smtClean="0"/>
                        <a:t>Handler</a:t>
                      </a:r>
                      <a:endParaRPr lang="ko" sz="1200" dirty="0">
                        <a:solidFill>
                          <a:schemeClr val="dk1"/>
                        </a:solidFill>
                      </a:endParaRPr>
                    </a:p>
                  </a:txBody>
                  <a:tcPr marL="84400" marR="84400" marT="91425" marB="91425"/>
                </a:tc>
                <a:tc>
                  <a:txBody>
                    <a:bodyPr/>
                    <a:lstStyle/>
                    <a:p>
                      <a:pPr lvl="0" rtl="0">
                        <a:spcBef>
                          <a:spcPts val="0"/>
                        </a:spcBef>
                        <a:buNone/>
                      </a:pPr>
                      <a:r>
                        <a:rPr lang="en-US" altLang="ko" sz="1200" dirty="0" smtClean="0"/>
                        <a:t>Externally, Handler is responsible for data communication with other device.</a:t>
                      </a:r>
                    </a:p>
                    <a:p>
                      <a:pPr lvl="0" rtl="0">
                        <a:spcBef>
                          <a:spcPts val="0"/>
                        </a:spcBef>
                        <a:buNone/>
                      </a:pPr>
                      <a:r>
                        <a:rPr lang="en-US" altLang="ko" sz="1200" dirty="0" smtClean="0"/>
                        <a:t>Internally, Handling the data communication via own defined protocol.</a:t>
                      </a:r>
                      <a:endParaRPr lang="en-US" altLang="ko" sz="1200" dirty="0"/>
                    </a:p>
                  </a:txBody>
                  <a:tcPr marL="84400" marR="84400" marT="91425" marB="91425"/>
                </a:tc>
              </a:tr>
            </a:tbl>
          </a:graphicData>
        </a:graphic>
      </p:graphicFrame>
      <p:graphicFrame>
        <p:nvGraphicFramePr>
          <p:cNvPr id="10" name="Shape 757"/>
          <p:cNvGraphicFramePr/>
          <p:nvPr>
            <p:extLst>
              <p:ext uri="{D42A27DB-BD31-4B8C-83A1-F6EECF244321}">
                <p14:modId xmlns:p14="http://schemas.microsoft.com/office/powerpoint/2010/main" val="1985053751"/>
              </p:ext>
            </p:extLst>
          </p:nvPr>
        </p:nvGraphicFramePr>
        <p:xfrm>
          <a:off x="555948" y="5044776"/>
          <a:ext cx="9793088" cy="1624584"/>
        </p:xfrm>
        <a:graphic>
          <a:graphicData uri="http://schemas.openxmlformats.org/drawingml/2006/table">
            <a:tbl>
              <a:tblPr>
                <a:noFill/>
              </a:tblPr>
              <a:tblGrid>
                <a:gridCol w="1899755"/>
                <a:gridCol w="7893333"/>
              </a:tblGrid>
              <a:tr h="357188">
                <a:tc>
                  <a:txBody>
                    <a:bodyPr/>
                    <a:lstStyle/>
                    <a:p>
                      <a:pPr lvl="0" algn="ctr" rtl="0">
                        <a:lnSpc>
                          <a:spcPct val="120000"/>
                        </a:lnSpc>
                        <a:spcBef>
                          <a:spcPts val="0"/>
                        </a:spcBef>
                        <a:buNone/>
                      </a:pPr>
                      <a:r>
                        <a:rPr lang="en-US" altLang="ko-KR" sz="1400" b="1" dirty="0" smtClean="0"/>
                        <a:t>Rationale</a:t>
                      </a:r>
                      <a:endParaRPr lang="ko" sz="1300" b="1"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marL="0" marR="0" lvl="0" indent="0" algn="l" defTabSz="914400" rtl="0" eaLnBrk="1" fontAlgn="auto" latinLnBrk="1" hangingPunct="1">
                        <a:lnSpc>
                          <a:spcPct val="120000"/>
                        </a:lnSpc>
                        <a:spcBef>
                          <a:spcPts val="0"/>
                        </a:spcBef>
                        <a:spcAft>
                          <a:spcPts val="0"/>
                        </a:spcAft>
                        <a:buClrTx/>
                        <a:buSzTx/>
                        <a:buFontTx/>
                        <a:buNone/>
                        <a:tabLst/>
                        <a:defRPr/>
                      </a:pPr>
                      <a:r>
                        <a:rPr lang="en-US" altLang="ko-KR" sz="1400" dirty="0" smtClean="0"/>
                        <a:t>Layered pattern</a:t>
                      </a:r>
                    </a:p>
                    <a:p>
                      <a:pPr marL="285750" marR="0" lvl="0" indent="-285750" algn="l" defTabSz="914400" rtl="0" eaLnBrk="1" fontAlgn="auto" latinLnBrk="1" hangingPunct="1">
                        <a:lnSpc>
                          <a:spcPct val="120000"/>
                        </a:lnSpc>
                        <a:spcBef>
                          <a:spcPts val="0"/>
                        </a:spcBef>
                        <a:spcAft>
                          <a:spcPts val="0"/>
                        </a:spcAft>
                        <a:buClrTx/>
                        <a:buSzTx/>
                        <a:buFontTx/>
                        <a:buChar char="-"/>
                        <a:tabLst/>
                        <a:defRPr/>
                      </a:pPr>
                      <a:r>
                        <a:rPr lang="en-US" altLang="ko-KR" sz="1400" dirty="0" smtClean="0"/>
                        <a:t>The layered pattern is used to serve the restrict dependency</a:t>
                      </a:r>
                    </a:p>
                    <a:p>
                      <a:pPr marL="285750" marR="0" lvl="0" indent="-285750" algn="l" defTabSz="914400" rtl="0" eaLnBrk="1" fontAlgn="auto" latinLnBrk="1" hangingPunct="1">
                        <a:lnSpc>
                          <a:spcPct val="120000"/>
                        </a:lnSpc>
                        <a:spcBef>
                          <a:spcPts val="0"/>
                        </a:spcBef>
                        <a:spcAft>
                          <a:spcPts val="0"/>
                        </a:spcAft>
                        <a:buClrTx/>
                        <a:buSzTx/>
                        <a:buFontTx/>
                        <a:buChar char="-"/>
                        <a:tabLst/>
                        <a:defRPr/>
                      </a:pPr>
                      <a:r>
                        <a:rPr lang="en-US" altLang="ko-KR" sz="1400" dirty="0" smtClean="0"/>
                        <a:t>Handler is served to 3rd party to develop their application or node easily</a:t>
                      </a:r>
                    </a:p>
                  </a:txBody>
                  <a:tcPr marL="95250" marR="9525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352484">
                <a:tc>
                  <a:txBody>
                    <a:bodyPr/>
                    <a:lstStyle/>
                    <a:p>
                      <a:pPr lvl="0" algn="ctr" rtl="0">
                        <a:lnSpc>
                          <a:spcPct val="120000"/>
                        </a:lnSpc>
                        <a:spcBef>
                          <a:spcPts val="0"/>
                        </a:spcBef>
                        <a:buNone/>
                      </a:pPr>
                      <a:r>
                        <a:rPr lang="en-US" altLang="ko" sz="1300" b="1" dirty="0" smtClean="0">
                          <a:solidFill>
                            <a:schemeClr val="dk1"/>
                          </a:solidFill>
                        </a:rPr>
                        <a:t>Alternatives</a:t>
                      </a:r>
                      <a:endParaRPr lang="ko" sz="1300" b="1"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en-US" altLang="ko" sz="1300" dirty="0" smtClean="0">
                          <a:solidFill>
                            <a:schemeClr val="dk1"/>
                          </a:solidFill>
                        </a:rPr>
                        <a:t>-</a:t>
                      </a:r>
                      <a:endParaRPr lang="ko" sz="1300" dirty="0">
                        <a:solidFill>
                          <a:schemeClr val="dk1"/>
                        </a:solidFill>
                      </a:endParaRPr>
                    </a:p>
                  </a:txBody>
                  <a:tcPr marL="95250" marR="95250" marT="63500" marB="63500" anchor="ctr">
                    <a:lnL w="12700" cap="flat" cmpd="sng" algn="ctr">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75772">
                <a:tc>
                  <a:txBody>
                    <a:bodyPr/>
                    <a:lstStyle/>
                    <a:p>
                      <a:pPr lvl="0" algn="ctr" rtl="0">
                        <a:lnSpc>
                          <a:spcPct val="120000"/>
                        </a:lnSpc>
                        <a:spcBef>
                          <a:spcPts val="0"/>
                        </a:spcBef>
                        <a:buNone/>
                      </a:pPr>
                      <a:r>
                        <a:rPr lang="en-US" altLang="ko" sz="1300" b="1" dirty="0" smtClean="0">
                          <a:solidFill>
                            <a:schemeClr val="dk1"/>
                          </a:solidFill>
                        </a:rPr>
                        <a:t>Requirement</a:t>
                      </a:r>
                      <a:endParaRPr lang="ko" sz="1300" b="1"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l" rtl="0">
                        <a:lnSpc>
                          <a:spcPct val="120000"/>
                        </a:lnSpc>
                        <a:spcBef>
                          <a:spcPts val="0"/>
                        </a:spcBef>
                        <a:buNone/>
                      </a:pPr>
                      <a:r>
                        <a:rPr lang="en-US" altLang="ko" sz="1300" dirty="0" smtClean="0">
                          <a:solidFill>
                            <a:schemeClr val="dk1"/>
                          </a:solidFill>
                        </a:rPr>
                        <a:t>QA6</a:t>
                      </a:r>
                      <a:endParaRPr lang="ko" sz="1300" dirty="0">
                        <a:solidFill>
                          <a:schemeClr val="dk1"/>
                        </a:solidFill>
                      </a:endParaRPr>
                    </a:p>
                  </a:txBody>
                  <a:tcPr marL="95250" marR="95250" marT="63500" marB="63500" anchor="ctr">
                    <a:lnL w="12700" cap="flat" cmpd="sng" algn="ctr">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1982713071"/>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슬라이드 번호 개체 틀 2"/>
          <p:cNvSpPr>
            <a:spLocks noGrp="1"/>
          </p:cNvSpPr>
          <p:nvPr>
            <p:ph type="sldNum" sz="quarter" idx="12"/>
          </p:nvPr>
        </p:nvSpPr>
        <p:spPr/>
        <p:txBody>
          <a:bodyPr/>
          <a:lstStyle/>
          <a:p>
            <a:fld id="{57E7012D-DD87-4EE6-9959-B8E2C5F13A34}" type="slidenum">
              <a:rPr lang="ko-KR" altLang="en-US" smtClean="0"/>
              <a:pPr/>
              <a:t>63</a:t>
            </a:fld>
            <a:r>
              <a:rPr lang="en-US" altLang="ko-KR" smtClean="0"/>
              <a:t>/50</a:t>
            </a:r>
            <a:endParaRPr lang="ko-KR" altLang="en-US" dirty="0"/>
          </a:p>
        </p:txBody>
      </p:sp>
      <p:sp>
        <p:nvSpPr>
          <p:cNvPr id="4" name="제목 3"/>
          <p:cNvSpPr>
            <a:spLocks noGrp="1"/>
          </p:cNvSpPr>
          <p:nvPr>
            <p:ph type="title"/>
          </p:nvPr>
        </p:nvSpPr>
        <p:spPr/>
        <p:txBody>
          <a:bodyPr/>
          <a:lstStyle/>
          <a:p>
            <a:r>
              <a:rPr lang="en-US" altLang="ko-KR" dirty="0"/>
              <a:t>The views – Decomposition </a:t>
            </a:r>
            <a:r>
              <a:rPr lang="en-US" altLang="ko-KR" dirty="0" smtClean="0"/>
              <a:t>#3</a:t>
            </a:r>
            <a:endParaRPr lang="ko-KR" alt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7956" y="1052736"/>
            <a:ext cx="4475221" cy="33123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6" name="Shape 181"/>
          <p:cNvGraphicFramePr/>
          <p:nvPr>
            <p:extLst>
              <p:ext uri="{D42A27DB-BD31-4B8C-83A1-F6EECF244321}">
                <p14:modId xmlns:p14="http://schemas.microsoft.com/office/powerpoint/2010/main" val="3673839387"/>
              </p:ext>
            </p:extLst>
          </p:nvPr>
        </p:nvGraphicFramePr>
        <p:xfrm>
          <a:off x="5236468" y="1268760"/>
          <a:ext cx="5680356" cy="2377320"/>
        </p:xfrm>
        <a:graphic>
          <a:graphicData uri="http://schemas.openxmlformats.org/drawingml/2006/table">
            <a:tbl>
              <a:tblPr>
                <a:noFill/>
              </a:tblPr>
              <a:tblGrid>
                <a:gridCol w="1403448"/>
                <a:gridCol w="4276908"/>
              </a:tblGrid>
              <a:tr h="229150">
                <a:tc>
                  <a:txBody>
                    <a:bodyPr/>
                    <a:lstStyle/>
                    <a:p>
                      <a:pPr lvl="0" rtl="0">
                        <a:spcBef>
                          <a:spcPts val="0"/>
                        </a:spcBef>
                        <a:buNone/>
                      </a:pPr>
                      <a:r>
                        <a:rPr lang="ko" sz="1200" b="1" dirty="0"/>
                        <a:t>Element</a:t>
                      </a:r>
                    </a:p>
                  </a:txBody>
                  <a:tcPr marL="84400" marR="84400" marT="91425" marB="91425"/>
                </a:tc>
                <a:tc>
                  <a:txBody>
                    <a:bodyPr/>
                    <a:lstStyle/>
                    <a:p>
                      <a:pPr lvl="0" algn="ctr" rtl="0">
                        <a:spcBef>
                          <a:spcPts val="0"/>
                        </a:spcBef>
                        <a:buNone/>
                      </a:pPr>
                      <a:r>
                        <a:rPr lang="ko" sz="1200" b="1"/>
                        <a:t>Responsibilities</a:t>
                      </a:r>
                    </a:p>
                  </a:txBody>
                  <a:tcPr marL="84400" marR="84400" marT="91425" marB="91425"/>
                </a:tc>
              </a:tr>
              <a:tr h="315100">
                <a:tc>
                  <a:txBody>
                    <a:bodyPr/>
                    <a:lstStyle/>
                    <a:p>
                      <a:pPr lvl="0" rtl="0">
                        <a:spcBef>
                          <a:spcPts val="0"/>
                        </a:spcBef>
                        <a:buNone/>
                      </a:pPr>
                      <a:r>
                        <a:rPr lang="ko" sz="1200" dirty="0"/>
                        <a:t>Protocol</a:t>
                      </a:r>
                    </a:p>
                  </a:txBody>
                  <a:tcPr marL="84400" marR="84400" marT="91425" marB="91425"/>
                </a:tc>
                <a:tc>
                  <a:txBody>
                    <a:bodyPr/>
                    <a:lstStyle/>
                    <a:p>
                      <a:pPr lvl="0" rtl="0">
                        <a:spcBef>
                          <a:spcPts val="0"/>
                        </a:spcBef>
                        <a:buNone/>
                      </a:pPr>
                      <a:r>
                        <a:rPr lang="ko" sz="1200" dirty="0"/>
                        <a:t>This component is responsible formating the message for communication.</a:t>
                      </a:r>
                    </a:p>
                  </a:txBody>
                  <a:tcPr marL="84400" marR="84400" marT="91425" marB="91425"/>
                </a:tc>
              </a:tr>
              <a:tr h="315100">
                <a:tc>
                  <a:txBody>
                    <a:bodyPr/>
                    <a:lstStyle/>
                    <a:p>
                      <a:pPr lvl="0" rtl="0">
                        <a:spcBef>
                          <a:spcPts val="0"/>
                        </a:spcBef>
                        <a:buNone/>
                      </a:pPr>
                      <a:r>
                        <a:rPr lang="ko" sz="1200">
                          <a:solidFill>
                            <a:schemeClr val="dk1"/>
                          </a:solidFill>
                        </a:rPr>
                        <a:t>Security</a:t>
                      </a:r>
                    </a:p>
                  </a:txBody>
                  <a:tcPr marL="84400" marR="84400" marT="91425" marB="91425"/>
                </a:tc>
                <a:tc>
                  <a:txBody>
                    <a:bodyPr/>
                    <a:lstStyle/>
                    <a:p>
                      <a:pPr lvl="0" rtl="0">
                        <a:spcBef>
                          <a:spcPts val="0"/>
                        </a:spcBef>
                        <a:buNone/>
                      </a:pPr>
                      <a:r>
                        <a:rPr lang="ko" sz="1200"/>
                        <a:t>This component is responsible for incoming/outgoing data Encoding &amp; Decoding based on project defined Encription Logic.</a:t>
                      </a:r>
                    </a:p>
                  </a:txBody>
                  <a:tcPr marL="84400" marR="84400" marT="91425" marB="91425"/>
                </a:tc>
              </a:tr>
              <a:tr h="315100">
                <a:tc>
                  <a:txBody>
                    <a:bodyPr/>
                    <a:lstStyle/>
                    <a:p>
                      <a:pPr lvl="0" rtl="0">
                        <a:spcBef>
                          <a:spcPts val="0"/>
                        </a:spcBef>
                        <a:buNone/>
                      </a:pPr>
                      <a:r>
                        <a:rPr lang="ko" sz="1200">
                          <a:solidFill>
                            <a:schemeClr val="dk1"/>
                          </a:solidFill>
                        </a:rPr>
                        <a:t>Transport</a:t>
                      </a:r>
                    </a:p>
                  </a:txBody>
                  <a:tcPr marL="84400" marR="84400" marT="91425" marB="91425"/>
                </a:tc>
                <a:tc>
                  <a:txBody>
                    <a:bodyPr/>
                    <a:lstStyle/>
                    <a:p>
                      <a:pPr lvl="0" rtl="0">
                        <a:spcBef>
                          <a:spcPts val="0"/>
                        </a:spcBef>
                        <a:buNone/>
                      </a:pPr>
                      <a:r>
                        <a:rPr lang="ko" sz="1200" dirty="0">
                          <a:solidFill>
                            <a:schemeClr val="dk1"/>
                          </a:solidFill>
                        </a:rPr>
                        <a:t>This is responsible for making the data external communicaiton with barrier(WIFI, BT etc) independent &amp; loose couple</a:t>
                      </a:r>
                    </a:p>
                  </a:txBody>
                  <a:tcPr marL="84400" marR="84400" marT="91425" marB="91425"/>
                </a:tc>
              </a:tr>
            </a:tbl>
          </a:graphicData>
        </a:graphic>
      </p:graphicFrame>
      <p:graphicFrame>
        <p:nvGraphicFramePr>
          <p:cNvPr id="7" name="Shape 757"/>
          <p:cNvGraphicFramePr/>
          <p:nvPr>
            <p:extLst>
              <p:ext uri="{D42A27DB-BD31-4B8C-83A1-F6EECF244321}">
                <p14:modId xmlns:p14="http://schemas.microsoft.com/office/powerpoint/2010/main" val="4009561721"/>
              </p:ext>
            </p:extLst>
          </p:nvPr>
        </p:nvGraphicFramePr>
        <p:xfrm>
          <a:off x="483940" y="4581128"/>
          <a:ext cx="9793088" cy="1624584"/>
        </p:xfrm>
        <a:graphic>
          <a:graphicData uri="http://schemas.openxmlformats.org/drawingml/2006/table">
            <a:tbl>
              <a:tblPr>
                <a:noFill/>
              </a:tblPr>
              <a:tblGrid>
                <a:gridCol w="1899755"/>
                <a:gridCol w="7893333"/>
              </a:tblGrid>
              <a:tr h="357188">
                <a:tc>
                  <a:txBody>
                    <a:bodyPr/>
                    <a:lstStyle/>
                    <a:p>
                      <a:pPr lvl="0" algn="ctr" rtl="0">
                        <a:lnSpc>
                          <a:spcPct val="120000"/>
                        </a:lnSpc>
                        <a:spcBef>
                          <a:spcPts val="0"/>
                        </a:spcBef>
                        <a:buNone/>
                      </a:pPr>
                      <a:r>
                        <a:rPr lang="en-US" altLang="ko-KR" sz="1400" b="1" dirty="0" smtClean="0"/>
                        <a:t>Rationale</a:t>
                      </a:r>
                      <a:endParaRPr lang="ko" sz="1300" b="1"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marL="0" marR="0" lvl="0" indent="0" algn="l" defTabSz="914400" rtl="0" eaLnBrk="1" fontAlgn="auto" latinLnBrk="1" hangingPunct="1">
                        <a:lnSpc>
                          <a:spcPct val="120000"/>
                        </a:lnSpc>
                        <a:spcBef>
                          <a:spcPts val="0"/>
                        </a:spcBef>
                        <a:spcAft>
                          <a:spcPts val="0"/>
                        </a:spcAft>
                        <a:buClrTx/>
                        <a:buSzTx/>
                        <a:buFontTx/>
                        <a:buNone/>
                        <a:tabLst/>
                        <a:defRPr/>
                      </a:pPr>
                      <a:r>
                        <a:rPr lang="en-US" altLang="ko-KR" sz="1400" dirty="0" smtClean="0"/>
                        <a:t>Pipe &amp; Filter</a:t>
                      </a:r>
                    </a:p>
                    <a:p>
                      <a:pPr marL="285750" marR="0" lvl="0" indent="-285750" algn="l" defTabSz="914400" rtl="0" eaLnBrk="1" fontAlgn="auto" latinLnBrk="1" hangingPunct="1">
                        <a:lnSpc>
                          <a:spcPct val="120000"/>
                        </a:lnSpc>
                        <a:spcBef>
                          <a:spcPts val="0"/>
                        </a:spcBef>
                        <a:spcAft>
                          <a:spcPts val="0"/>
                        </a:spcAft>
                        <a:buClrTx/>
                        <a:buSzTx/>
                        <a:buFontTx/>
                        <a:buChar char="-"/>
                        <a:tabLst/>
                        <a:defRPr/>
                      </a:pPr>
                      <a:r>
                        <a:rPr lang="en-US" altLang="ko-KR" sz="1400" dirty="0" smtClean="0"/>
                        <a:t>Each filter has</a:t>
                      </a:r>
                      <a:r>
                        <a:rPr lang="en-US" altLang="ko-KR" sz="1400" baseline="0" dirty="0" smtClean="0"/>
                        <a:t> a responsibility</a:t>
                      </a:r>
                      <a:endParaRPr lang="en-US" altLang="ko-KR" sz="1400" dirty="0" smtClean="0"/>
                    </a:p>
                    <a:p>
                      <a:pPr marL="285750" marR="0" lvl="0" indent="-285750" algn="l" defTabSz="914400" rtl="0" eaLnBrk="1" fontAlgn="auto" latinLnBrk="1" hangingPunct="1">
                        <a:lnSpc>
                          <a:spcPct val="120000"/>
                        </a:lnSpc>
                        <a:spcBef>
                          <a:spcPts val="0"/>
                        </a:spcBef>
                        <a:spcAft>
                          <a:spcPts val="0"/>
                        </a:spcAft>
                        <a:buClrTx/>
                        <a:buSzTx/>
                        <a:buFontTx/>
                        <a:buChar char="-"/>
                        <a:tabLst/>
                        <a:defRPr/>
                      </a:pPr>
                      <a:r>
                        <a:rPr lang="en-US" altLang="ko-KR" sz="1400" dirty="0" smtClean="0"/>
                        <a:t>The filter can replace</a:t>
                      </a:r>
                      <a:r>
                        <a:rPr lang="en-US" altLang="ko-KR" sz="1400" baseline="0" dirty="0" smtClean="0"/>
                        <a:t> easily(strong security, data stream type change </a:t>
                      </a:r>
                      <a:r>
                        <a:rPr lang="en-US" altLang="ko-KR" sz="1400" baseline="0" dirty="0" err="1" smtClean="0"/>
                        <a:t>etc</a:t>
                      </a:r>
                      <a:r>
                        <a:rPr lang="en-US" altLang="ko-KR" sz="1400" baseline="0" dirty="0" smtClean="0"/>
                        <a:t>)</a:t>
                      </a:r>
                      <a:endParaRPr lang="en-US" altLang="ko-KR" sz="1400" dirty="0" smtClean="0"/>
                    </a:p>
                  </a:txBody>
                  <a:tcPr marL="95250" marR="9525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352484">
                <a:tc>
                  <a:txBody>
                    <a:bodyPr/>
                    <a:lstStyle/>
                    <a:p>
                      <a:pPr lvl="0" algn="ctr" rtl="0">
                        <a:lnSpc>
                          <a:spcPct val="120000"/>
                        </a:lnSpc>
                        <a:spcBef>
                          <a:spcPts val="0"/>
                        </a:spcBef>
                        <a:buNone/>
                      </a:pPr>
                      <a:r>
                        <a:rPr lang="en-US" altLang="ko" sz="1300" b="1" dirty="0" smtClean="0">
                          <a:solidFill>
                            <a:schemeClr val="dk1"/>
                          </a:solidFill>
                        </a:rPr>
                        <a:t>Alternatives</a:t>
                      </a:r>
                      <a:endParaRPr lang="ko" sz="1300" b="1"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en-US" altLang="ko" sz="1300" dirty="0" smtClean="0">
                          <a:solidFill>
                            <a:schemeClr val="dk1"/>
                          </a:solidFill>
                        </a:rPr>
                        <a:t>-</a:t>
                      </a:r>
                      <a:endParaRPr lang="ko" sz="1300" dirty="0">
                        <a:solidFill>
                          <a:schemeClr val="dk1"/>
                        </a:solidFill>
                      </a:endParaRPr>
                    </a:p>
                  </a:txBody>
                  <a:tcPr marL="95250" marR="95250" marT="63500" marB="63500" anchor="ctr">
                    <a:lnL w="12700" cap="flat" cmpd="sng" algn="ctr">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75772">
                <a:tc>
                  <a:txBody>
                    <a:bodyPr/>
                    <a:lstStyle/>
                    <a:p>
                      <a:pPr lvl="0" algn="ctr" rtl="0">
                        <a:lnSpc>
                          <a:spcPct val="120000"/>
                        </a:lnSpc>
                        <a:spcBef>
                          <a:spcPts val="0"/>
                        </a:spcBef>
                        <a:buNone/>
                      </a:pPr>
                      <a:r>
                        <a:rPr lang="en-US" altLang="ko" sz="1300" b="1" dirty="0" smtClean="0">
                          <a:solidFill>
                            <a:schemeClr val="dk1"/>
                          </a:solidFill>
                        </a:rPr>
                        <a:t>Requirement</a:t>
                      </a:r>
                      <a:endParaRPr lang="ko" sz="1300" b="1"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l" rtl="0">
                        <a:lnSpc>
                          <a:spcPct val="120000"/>
                        </a:lnSpc>
                        <a:spcBef>
                          <a:spcPts val="0"/>
                        </a:spcBef>
                        <a:buNone/>
                      </a:pPr>
                      <a:r>
                        <a:rPr lang="en-US" altLang="ko" sz="1300" dirty="0" smtClean="0">
                          <a:solidFill>
                            <a:schemeClr val="dk1"/>
                          </a:solidFill>
                        </a:rPr>
                        <a:t>QA3.</a:t>
                      </a:r>
                      <a:r>
                        <a:rPr lang="en-US" altLang="ko" sz="1300" baseline="0" dirty="0" smtClean="0">
                          <a:solidFill>
                            <a:schemeClr val="dk1"/>
                          </a:solidFill>
                        </a:rPr>
                        <a:t> QA7</a:t>
                      </a:r>
                      <a:endParaRPr lang="ko" sz="1300" dirty="0">
                        <a:solidFill>
                          <a:schemeClr val="dk1"/>
                        </a:solidFill>
                      </a:endParaRPr>
                    </a:p>
                  </a:txBody>
                  <a:tcPr marL="95250" marR="95250" marT="63500" marB="63500" anchor="ctr">
                    <a:lnL w="12700" cap="flat" cmpd="sng" algn="ctr">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1382050763"/>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슬라이드 번호 개체 틀 2"/>
          <p:cNvSpPr>
            <a:spLocks noGrp="1"/>
          </p:cNvSpPr>
          <p:nvPr>
            <p:ph type="sldNum" sz="quarter" idx="12"/>
          </p:nvPr>
        </p:nvSpPr>
        <p:spPr/>
        <p:txBody>
          <a:bodyPr/>
          <a:lstStyle/>
          <a:p>
            <a:fld id="{57E7012D-DD87-4EE6-9959-B8E2C5F13A34}" type="slidenum">
              <a:rPr lang="ko-KR" altLang="en-US" smtClean="0"/>
              <a:pPr/>
              <a:t>64</a:t>
            </a:fld>
            <a:r>
              <a:rPr lang="en-US" altLang="ko-KR" smtClean="0"/>
              <a:t>/50</a:t>
            </a:r>
            <a:endParaRPr lang="ko-KR" altLang="en-US" dirty="0"/>
          </a:p>
        </p:txBody>
      </p:sp>
      <p:sp>
        <p:nvSpPr>
          <p:cNvPr id="4" name="제목 3"/>
          <p:cNvSpPr>
            <a:spLocks noGrp="1"/>
          </p:cNvSpPr>
          <p:nvPr>
            <p:ph type="title"/>
          </p:nvPr>
        </p:nvSpPr>
        <p:spPr/>
        <p:txBody>
          <a:bodyPr/>
          <a:lstStyle/>
          <a:p>
            <a:r>
              <a:rPr lang="en-US" altLang="ko-KR" dirty="0"/>
              <a:t>The views – Decomposition </a:t>
            </a:r>
            <a:r>
              <a:rPr lang="en-US" altLang="ko-KR" dirty="0" smtClean="0"/>
              <a:t>#4</a:t>
            </a:r>
            <a:endParaRPr lang="ko-KR" altLang="en-US" dirty="0"/>
          </a:p>
        </p:txBody>
      </p:sp>
      <p:pic>
        <p:nvPicPr>
          <p:cNvPr id="2050" name="Picture 2" descr="https://lh3.googleusercontent.com/MPmmhwY7-0G1TdVi98Xhx6oe1X4hQt_Hl9_Pn9XoJD3cu7Rw5-LJ4pS1cyA2JTra0gC_73L-o5VJkM84aOwmQEOrsPKxYn3MFDyy9BYKpWxfgXq9VWj1PHxzlWC98xf7iEye5_QkK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7916" y="1052736"/>
            <a:ext cx="5112568" cy="5381966"/>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8" name="Shape 757"/>
          <p:cNvGraphicFramePr/>
          <p:nvPr>
            <p:extLst>
              <p:ext uri="{D42A27DB-BD31-4B8C-83A1-F6EECF244321}">
                <p14:modId xmlns:p14="http://schemas.microsoft.com/office/powerpoint/2010/main" val="935601611"/>
              </p:ext>
            </p:extLst>
          </p:nvPr>
        </p:nvGraphicFramePr>
        <p:xfrm>
          <a:off x="5561732" y="1072896"/>
          <a:ext cx="5256584" cy="2100072"/>
        </p:xfrm>
        <a:graphic>
          <a:graphicData uri="http://schemas.openxmlformats.org/drawingml/2006/table">
            <a:tbl>
              <a:tblPr>
                <a:noFill/>
              </a:tblPr>
              <a:tblGrid>
                <a:gridCol w="1019721"/>
                <a:gridCol w="4236863"/>
              </a:tblGrid>
              <a:tr h="357188">
                <a:tc>
                  <a:txBody>
                    <a:bodyPr/>
                    <a:lstStyle/>
                    <a:p>
                      <a:pPr lvl="0" algn="ctr" rtl="0">
                        <a:lnSpc>
                          <a:spcPct val="120000"/>
                        </a:lnSpc>
                        <a:spcBef>
                          <a:spcPts val="0"/>
                        </a:spcBef>
                        <a:buNone/>
                      </a:pPr>
                      <a:r>
                        <a:rPr lang="en-US" altLang="ko-KR" sz="1400" b="1" dirty="0" smtClean="0"/>
                        <a:t>Rationale</a:t>
                      </a:r>
                      <a:endParaRPr lang="ko" sz="1300" b="1"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marL="0" marR="0" lvl="0" indent="0" algn="l" defTabSz="914400" rtl="0" eaLnBrk="1" fontAlgn="auto" latinLnBrk="1" hangingPunct="1">
                        <a:lnSpc>
                          <a:spcPct val="120000"/>
                        </a:lnSpc>
                        <a:spcBef>
                          <a:spcPts val="0"/>
                        </a:spcBef>
                        <a:spcAft>
                          <a:spcPts val="0"/>
                        </a:spcAft>
                        <a:buClrTx/>
                        <a:buSzTx/>
                        <a:buFontTx/>
                        <a:buNone/>
                        <a:tabLst/>
                        <a:defRPr/>
                      </a:pPr>
                      <a:r>
                        <a:rPr lang="en-US" altLang="ko-KR" sz="1400" dirty="0" smtClean="0"/>
                        <a:t>Broker pattern</a:t>
                      </a:r>
                    </a:p>
                    <a:p>
                      <a:pPr marL="285750" marR="0" lvl="0" indent="-285750" algn="l" defTabSz="914400" rtl="0" eaLnBrk="1" fontAlgn="auto" latinLnBrk="1" hangingPunct="1">
                        <a:lnSpc>
                          <a:spcPct val="120000"/>
                        </a:lnSpc>
                        <a:spcBef>
                          <a:spcPts val="0"/>
                        </a:spcBef>
                        <a:spcAft>
                          <a:spcPts val="0"/>
                        </a:spcAft>
                        <a:buClrTx/>
                        <a:buSzTx/>
                        <a:buFontTx/>
                        <a:buChar char="-"/>
                        <a:tabLst/>
                        <a:defRPr/>
                      </a:pPr>
                      <a:r>
                        <a:rPr lang="en-US" altLang="ko-KR" sz="1400" dirty="0" smtClean="0"/>
                        <a:t>Divide</a:t>
                      </a:r>
                      <a:r>
                        <a:rPr lang="en-US" altLang="ko-KR" sz="1400" baseline="0" dirty="0" smtClean="0"/>
                        <a:t> the message from terminal and node to responsibility component</a:t>
                      </a:r>
                      <a:endParaRPr lang="en-US" altLang="ko-KR" sz="1400" dirty="0" smtClean="0"/>
                    </a:p>
                  </a:txBody>
                  <a:tcPr marL="95250" marR="9525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352484">
                <a:tc>
                  <a:txBody>
                    <a:bodyPr/>
                    <a:lstStyle/>
                    <a:p>
                      <a:pPr lvl="0" algn="ctr" rtl="0">
                        <a:lnSpc>
                          <a:spcPct val="120000"/>
                        </a:lnSpc>
                        <a:spcBef>
                          <a:spcPts val="0"/>
                        </a:spcBef>
                        <a:buNone/>
                      </a:pPr>
                      <a:r>
                        <a:rPr lang="en-US" altLang="ko" sz="1300" b="1" dirty="0" smtClean="0">
                          <a:solidFill>
                            <a:schemeClr val="dk1"/>
                          </a:solidFill>
                        </a:rPr>
                        <a:t>Alternatives</a:t>
                      </a:r>
                      <a:endParaRPr lang="ko" sz="1300" b="1"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en-US" altLang="ko" sz="1300" dirty="0" smtClean="0">
                          <a:solidFill>
                            <a:schemeClr val="dk1"/>
                          </a:solidFill>
                        </a:rPr>
                        <a:t>Publish-subscribe</a:t>
                      </a:r>
                      <a:r>
                        <a:rPr lang="en-US" altLang="ko" sz="1300" baseline="0" dirty="0" smtClean="0">
                          <a:solidFill>
                            <a:schemeClr val="dk1"/>
                          </a:solidFill>
                        </a:rPr>
                        <a:t> pattern</a:t>
                      </a:r>
                      <a:endParaRPr lang="ko" sz="1300" dirty="0">
                        <a:solidFill>
                          <a:schemeClr val="dk1"/>
                        </a:solidFill>
                      </a:endParaRPr>
                    </a:p>
                  </a:txBody>
                  <a:tcPr marL="95250" marR="95250" marT="63500" marB="63500" anchor="ctr">
                    <a:lnL w="12700" cap="flat" cmpd="sng" algn="ctr">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75772">
                <a:tc>
                  <a:txBody>
                    <a:bodyPr/>
                    <a:lstStyle/>
                    <a:p>
                      <a:pPr lvl="0" algn="ctr" rtl="0">
                        <a:lnSpc>
                          <a:spcPct val="120000"/>
                        </a:lnSpc>
                        <a:spcBef>
                          <a:spcPts val="0"/>
                        </a:spcBef>
                        <a:buNone/>
                      </a:pPr>
                      <a:r>
                        <a:rPr lang="en-US" altLang="ko" sz="1300" b="1" dirty="0" smtClean="0">
                          <a:solidFill>
                            <a:schemeClr val="dk1"/>
                          </a:solidFill>
                        </a:rPr>
                        <a:t>Requirement</a:t>
                      </a:r>
                      <a:endParaRPr lang="ko" sz="1300" b="1"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l" rtl="0">
                        <a:lnSpc>
                          <a:spcPct val="120000"/>
                        </a:lnSpc>
                        <a:spcBef>
                          <a:spcPts val="0"/>
                        </a:spcBef>
                        <a:buNone/>
                      </a:pPr>
                      <a:endParaRPr lang="ko" sz="1300" dirty="0">
                        <a:solidFill>
                          <a:schemeClr val="dk1"/>
                        </a:solidFill>
                      </a:endParaRPr>
                    </a:p>
                  </a:txBody>
                  <a:tcPr marL="95250" marR="95250" marT="63500" marB="63500" anchor="ctr">
                    <a:lnL w="12700" cap="flat" cmpd="sng" algn="ctr">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bl>
          </a:graphicData>
        </a:graphic>
      </p:graphicFrame>
      <p:sp>
        <p:nvSpPr>
          <p:cNvPr id="2" name="직사각형 1"/>
          <p:cNvSpPr/>
          <p:nvPr/>
        </p:nvSpPr>
        <p:spPr>
          <a:xfrm>
            <a:off x="2788196" y="2564904"/>
            <a:ext cx="2160240" cy="1440160"/>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200" dirty="0" smtClean="0">
              <a:solidFill>
                <a:schemeClr val="tx1">
                  <a:lumMod val="75000"/>
                  <a:lumOff val="25000"/>
                </a:schemeClr>
              </a:solidFill>
            </a:endParaRPr>
          </a:p>
        </p:txBody>
      </p:sp>
      <p:graphicFrame>
        <p:nvGraphicFramePr>
          <p:cNvPr id="10" name="Shape 181"/>
          <p:cNvGraphicFramePr/>
          <p:nvPr>
            <p:extLst>
              <p:ext uri="{D42A27DB-BD31-4B8C-83A1-F6EECF244321}">
                <p14:modId xmlns:p14="http://schemas.microsoft.com/office/powerpoint/2010/main" val="1500935687"/>
              </p:ext>
            </p:extLst>
          </p:nvPr>
        </p:nvGraphicFramePr>
        <p:xfrm>
          <a:off x="5668516" y="3645024"/>
          <a:ext cx="5680356" cy="1645800"/>
        </p:xfrm>
        <a:graphic>
          <a:graphicData uri="http://schemas.openxmlformats.org/drawingml/2006/table">
            <a:tbl>
              <a:tblPr>
                <a:noFill/>
              </a:tblPr>
              <a:tblGrid>
                <a:gridCol w="1403448"/>
                <a:gridCol w="4276908"/>
              </a:tblGrid>
              <a:tr h="229150">
                <a:tc>
                  <a:txBody>
                    <a:bodyPr/>
                    <a:lstStyle/>
                    <a:p>
                      <a:pPr lvl="0" rtl="0">
                        <a:spcBef>
                          <a:spcPts val="0"/>
                        </a:spcBef>
                        <a:buNone/>
                      </a:pPr>
                      <a:r>
                        <a:rPr lang="ko" sz="1200" b="1" dirty="0"/>
                        <a:t>Element</a:t>
                      </a:r>
                    </a:p>
                  </a:txBody>
                  <a:tcPr marL="84400" marR="84400" marT="91425" marB="91425"/>
                </a:tc>
                <a:tc>
                  <a:txBody>
                    <a:bodyPr/>
                    <a:lstStyle/>
                    <a:p>
                      <a:pPr lvl="0" algn="ctr" rtl="0">
                        <a:spcBef>
                          <a:spcPts val="0"/>
                        </a:spcBef>
                        <a:buNone/>
                      </a:pPr>
                      <a:r>
                        <a:rPr lang="ko" sz="1200" b="1"/>
                        <a:t>Responsibilities</a:t>
                      </a:r>
                    </a:p>
                  </a:txBody>
                  <a:tcPr marL="84400" marR="84400" marT="91425" marB="91425"/>
                </a:tc>
              </a:tr>
              <a:tr h="315100">
                <a:tc>
                  <a:txBody>
                    <a:bodyPr/>
                    <a:lstStyle/>
                    <a:p>
                      <a:pPr lvl="0" rtl="0">
                        <a:spcBef>
                          <a:spcPts val="0"/>
                        </a:spcBef>
                        <a:buNone/>
                      </a:pPr>
                      <a:r>
                        <a:rPr lang="en-US" altLang="ko" sz="1200" dirty="0" smtClean="0"/>
                        <a:t>Broker</a:t>
                      </a:r>
                      <a:endParaRPr lang="ko" sz="1200" dirty="0"/>
                    </a:p>
                  </a:txBody>
                  <a:tcPr marL="84400" marR="84400" marT="91425" marB="91425"/>
                </a:tc>
                <a:tc>
                  <a:txBody>
                    <a:bodyPr/>
                    <a:lstStyle/>
                    <a:p>
                      <a:pPr lvl="0" rtl="0">
                        <a:spcBef>
                          <a:spcPts val="0"/>
                        </a:spcBef>
                        <a:buNone/>
                      </a:pPr>
                      <a:endParaRPr lang="ko" sz="1200" dirty="0"/>
                    </a:p>
                  </a:txBody>
                  <a:tcPr marL="84400" marR="84400" marT="91425" marB="91425"/>
                </a:tc>
              </a:tr>
              <a:tr h="315100">
                <a:tc>
                  <a:txBody>
                    <a:bodyPr/>
                    <a:lstStyle/>
                    <a:p>
                      <a:pPr lvl="0" rtl="0">
                        <a:spcBef>
                          <a:spcPts val="0"/>
                        </a:spcBef>
                        <a:buNone/>
                      </a:pPr>
                      <a:r>
                        <a:rPr lang="en-US" altLang="ko" sz="1200" dirty="0" smtClean="0">
                          <a:solidFill>
                            <a:schemeClr val="dk1"/>
                          </a:solidFill>
                        </a:rPr>
                        <a:t>Node manager</a:t>
                      </a:r>
                      <a:endParaRPr lang="ko" sz="1200" dirty="0">
                        <a:solidFill>
                          <a:schemeClr val="dk1"/>
                        </a:solidFill>
                      </a:endParaRPr>
                    </a:p>
                  </a:txBody>
                  <a:tcPr marL="84400" marR="84400" marT="91425" marB="91425"/>
                </a:tc>
                <a:tc>
                  <a:txBody>
                    <a:bodyPr/>
                    <a:lstStyle/>
                    <a:p>
                      <a:pPr lvl="0" rtl="0">
                        <a:spcBef>
                          <a:spcPts val="0"/>
                        </a:spcBef>
                        <a:buNone/>
                      </a:pPr>
                      <a:endParaRPr lang="ko" sz="1200" dirty="0"/>
                    </a:p>
                  </a:txBody>
                  <a:tcPr marL="84400" marR="84400" marT="91425" marB="91425"/>
                </a:tc>
              </a:tr>
              <a:tr h="315100">
                <a:tc>
                  <a:txBody>
                    <a:bodyPr/>
                    <a:lstStyle/>
                    <a:p>
                      <a:pPr lvl="0" rtl="0">
                        <a:spcBef>
                          <a:spcPts val="0"/>
                        </a:spcBef>
                        <a:buNone/>
                      </a:pPr>
                      <a:r>
                        <a:rPr lang="en-US" altLang="ko" sz="1200" dirty="0" smtClean="0">
                          <a:solidFill>
                            <a:schemeClr val="dk1"/>
                          </a:solidFill>
                        </a:rPr>
                        <a:t>Terminal manager</a:t>
                      </a:r>
                      <a:endParaRPr lang="ko" sz="1200" dirty="0">
                        <a:solidFill>
                          <a:schemeClr val="dk1"/>
                        </a:solidFill>
                      </a:endParaRPr>
                    </a:p>
                  </a:txBody>
                  <a:tcPr marL="84400" marR="84400" marT="91425" marB="91425"/>
                </a:tc>
                <a:tc>
                  <a:txBody>
                    <a:bodyPr/>
                    <a:lstStyle/>
                    <a:p>
                      <a:pPr lvl="0" rtl="0">
                        <a:spcBef>
                          <a:spcPts val="0"/>
                        </a:spcBef>
                        <a:buNone/>
                      </a:pPr>
                      <a:endParaRPr lang="ko" sz="1200" dirty="0">
                        <a:solidFill>
                          <a:schemeClr val="dk1"/>
                        </a:solidFill>
                      </a:endParaRPr>
                    </a:p>
                  </a:txBody>
                  <a:tcPr marL="84400" marR="84400" marT="91425" marB="91425"/>
                </a:tc>
              </a:tr>
            </a:tbl>
          </a:graphicData>
        </a:graphic>
      </p:graphicFrame>
    </p:spTree>
    <p:extLst>
      <p:ext uri="{BB962C8B-B14F-4D97-AF65-F5344CB8AC3E}">
        <p14:creationId xmlns:p14="http://schemas.microsoft.com/office/powerpoint/2010/main" val="4017847654"/>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슬라이드 번호 개체 틀 2"/>
          <p:cNvSpPr>
            <a:spLocks noGrp="1"/>
          </p:cNvSpPr>
          <p:nvPr>
            <p:ph type="sldNum" sz="quarter" idx="12"/>
          </p:nvPr>
        </p:nvSpPr>
        <p:spPr/>
        <p:txBody>
          <a:bodyPr/>
          <a:lstStyle/>
          <a:p>
            <a:fld id="{57E7012D-DD87-4EE6-9959-B8E2C5F13A34}" type="slidenum">
              <a:rPr lang="ko-KR" altLang="en-US" smtClean="0"/>
              <a:pPr/>
              <a:t>65</a:t>
            </a:fld>
            <a:r>
              <a:rPr lang="en-US" altLang="ko-KR" smtClean="0"/>
              <a:t>/50</a:t>
            </a:r>
            <a:endParaRPr lang="ko-KR" altLang="en-US" dirty="0"/>
          </a:p>
        </p:txBody>
      </p:sp>
      <p:sp>
        <p:nvSpPr>
          <p:cNvPr id="4" name="제목 3"/>
          <p:cNvSpPr>
            <a:spLocks noGrp="1"/>
          </p:cNvSpPr>
          <p:nvPr>
            <p:ph type="title"/>
          </p:nvPr>
        </p:nvSpPr>
        <p:spPr/>
        <p:txBody>
          <a:bodyPr/>
          <a:lstStyle/>
          <a:p>
            <a:r>
              <a:rPr lang="en-US" altLang="ko-KR" dirty="0"/>
              <a:t>The views – Decomposition </a:t>
            </a:r>
            <a:r>
              <a:rPr lang="en-US" altLang="ko-KR" dirty="0" smtClean="0"/>
              <a:t>#5</a:t>
            </a:r>
            <a:endParaRPr lang="ko-KR" altLang="en-US" dirty="0"/>
          </a:p>
        </p:txBody>
      </p:sp>
      <p:graphicFrame>
        <p:nvGraphicFramePr>
          <p:cNvPr id="8" name="Shape 757"/>
          <p:cNvGraphicFramePr/>
          <p:nvPr>
            <p:extLst>
              <p:ext uri="{D42A27DB-BD31-4B8C-83A1-F6EECF244321}">
                <p14:modId xmlns:p14="http://schemas.microsoft.com/office/powerpoint/2010/main" val="1169582686"/>
              </p:ext>
            </p:extLst>
          </p:nvPr>
        </p:nvGraphicFramePr>
        <p:xfrm>
          <a:off x="555948" y="4725260"/>
          <a:ext cx="5256584" cy="1844040"/>
        </p:xfrm>
        <a:graphic>
          <a:graphicData uri="http://schemas.openxmlformats.org/drawingml/2006/table">
            <a:tbl>
              <a:tblPr>
                <a:noFill/>
              </a:tblPr>
              <a:tblGrid>
                <a:gridCol w="1019721"/>
                <a:gridCol w="4236863"/>
              </a:tblGrid>
              <a:tr h="357188">
                <a:tc>
                  <a:txBody>
                    <a:bodyPr/>
                    <a:lstStyle/>
                    <a:p>
                      <a:pPr lvl="0" algn="ctr" rtl="0">
                        <a:lnSpc>
                          <a:spcPct val="120000"/>
                        </a:lnSpc>
                        <a:spcBef>
                          <a:spcPts val="0"/>
                        </a:spcBef>
                        <a:buNone/>
                      </a:pPr>
                      <a:r>
                        <a:rPr lang="en-US" altLang="ko-KR" sz="1400" b="1" dirty="0" smtClean="0"/>
                        <a:t>Rationale</a:t>
                      </a:r>
                      <a:endParaRPr lang="ko" sz="1300" b="1"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marL="0" marR="0" lvl="0" indent="0" algn="l" defTabSz="914400" rtl="0" eaLnBrk="1" fontAlgn="auto" latinLnBrk="1" hangingPunct="1">
                        <a:lnSpc>
                          <a:spcPct val="120000"/>
                        </a:lnSpc>
                        <a:spcBef>
                          <a:spcPts val="0"/>
                        </a:spcBef>
                        <a:spcAft>
                          <a:spcPts val="0"/>
                        </a:spcAft>
                        <a:buClrTx/>
                        <a:buSzTx/>
                        <a:buFontTx/>
                        <a:buNone/>
                        <a:tabLst/>
                        <a:defRPr/>
                      </a:pPr>
                      <a:r>
                        <a:rPr lang="en-US" altLang="ko-KR" sz="1400" dirty="0" smtClean="0"/>
                        <a:t>SRP(Single Responsibility Principle)</a:t>
                      </a:r>
                    </a:p>
                    <a:p>
                      <a:pPr marL="285750" marR="0" lvl="0" indent="-285750" algn="l" defTabSz="914400" rtl="0" eaLnBrk="1" fontAlgn="auto" latinLnBrk="1" hangingPunct="1">
                        <a:lnSpc>
                          <a:spcPct val="120000"/>
                        </a:lnSpc>
                        <a:spcBef>
                          <a:spcPts val="0"/>
                        </a:spcBef>
                        <a:spcAft>
                          <a:spcPts val="0"/>
                        </a:spcAft>
                        <a:buClrTx/>
                        <a:buSzTx/>
                        <a:buFontTx/>
                        <a:buChar char="-"/>
                        <a:tabLst/>
                        <a:defRPr/>
                      </a:pPr>
                      <a:endParaRPr lang="en-US" altLang="ko-KR" sz="1400" dirty="0" smtClean="0"/>
                    </a:p>
                  </a:txBody>
                  <a:tcPr marL="95250" marR="9525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352484">
                <a:tc>
                  <a:txBody>
                    <a:bodyPr/>
                    <a:lstStyle/>
                    <a:p>
                      <a:pPr lvl="0" algn="ctr" rtl="0">
                        <a:lnSpc>
                          <a:spcPct val="120000"/>
                        </a:lnSpc>
                        <a:spcBef>
                          <a:spcPts val="0"/>
                        </a:spcBef>
                        <a:buNone/>
                      </a:pPr>
                      <a:r>
                        <a:rPr lang="en-US" altLang="ko" sz="1300" b="1" dirty="0" smtClean="0">
                          <a:solidFill>
                            <a:schemeClr val="dk1"/>
                          </a:solidFill>
                        </a:rPr>
                        <a:t>Alternatives</a:t>
                      </a:r>
                      <a:endParaRPr lang="ko" sz="1300" b="1"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en-US" altLang="ko" sz="1300" dirty="0" smtClean="0">
                          <a:solidFill>
                            <a:schemeClr val="dk1"/>
                          </a:solidFill>
                        </a:rPr>
                        <a:t>-</a:t>
                      </a:r>
                      <a:endParaRPr lang="ko" sz="1300" dirty="0">
                        <a:solidFill>
                          <a:schemeClr val="dk1"/>
                        </a:solidFill>
                      </a:endParaRPr>
                    </a:p>
                  </a:txBody>
                  <a:tcPr marL="95250" marR="95250" marT="63500" marB="63500" anchor="ctr">
                    <a:lnL w="12700" cap="flat" cmpd="sng" algn="ctr">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75772">
                <a:tc>
                  <a:txBody>
                    <a:bodyPr/>
                    <a:lstStyle/>
                    <a:p>
                      <a:pPr lvl="0" algn="ctr" rtl="0">
                        <a:lnSpc>
                          <a:spcPct val="120000"/>
                        </a:lnSpc>
                        <a:spcBef>
                          <a:spcPts val="0"/>
                        </a:spcBef>
                        <a:buNone/>
                      </a:pPr>
                      <a:r>
                        <a:rPr lang="en-US" altLang="ko" sz="1300" b="1" dirty="0" smtClean="0">
                          <a:solidFill>
                            <a:schemeClr val="dk1"/>
                          </a:solidFill>
                        </a:rPr>
                        <a:t>Requirement</a:t>
                      </a:r>
                      <a:endParaRPr lang="ko" sz="1300" b="1"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l" rtl="0">
                        <a:lnSpc>
                          <a:spcPct val="120000"/>
                        </a:lnSpc>
                        <a:spcBef>
                          <a:spcPts val="0"/>
                        </a:spcBef>
                        <a:buNone/>
                      </a:pPr>
                      <a:r>
                        <a:rPr lang="en-US" altLang="ko" sz="1300" dirty="0" smtClean="0">
                          <a:solidFill>
                            <a:schemeClr val="dk1"/>
                          </a:solidFill>
                        </a:rPr>
                        <a:t>QA3, QA5</a:t>
                      </a:r>
                      <a:endParaRPr lang="ko" sz="1300" dirty="0">
                        <a:solidFill>
                          <a:schemeClr val="dk1"/>
                        </a:solidFill>
                      </a:endParaRPr>
                    </a:p>
                  </a:txBody>
                  <a:tcPr marL="95250" marR="95250" marT="63500" marB="63500" anchor="ctr">
                    <a:lnL w="12700" cap="flat" cmpd="sng" algn="ctr">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bl>
          </a:graphicData>
        </a:graphic>
      </p:graphicFrame>
      <p:graphicFrame>
        <p:nvGraphicFramePr>
          <p:cNvPr id="10" name="Shape 181"/>
          <p:cNvGraphicFramePr/>
          <p:nvPr>
            <p:extLst>
              <p:ext uri="{D42A27DB-BD31-4B8C-83A1-F6EECF244321}">
                <p14:modId xmlns:p14="http://schemas.microsoft.com/office/powerpoint/2010/main" val="2243898314"/>
              </p:ext>
            </p:extLst>
          </p:nvPr>
        </p:nvGraphicFramePr>
        <p:xfrm>
          <a:off x="5668516" y="3645024"/>
          <a:ext cx="5680356" cy="1828650"/>
        </p:xfrm>
        <a:graphic>
          <a:graphicData uri="http://schemas.openxmlformats.org/drawingml/2006/table">
            <a:tbl>
              <a:tblPr>
                <a:noFill/>
              </a:tblPr>
              <a:tblGrid>
                <a:gridCol w="1403448"/>
                <a:gridCol w="4276908"/>
              </a:tblGrid>
              <a:tr h="229150">
                <a:tc>
                  <a:txBody>
                    <a:bodyPr/>
                    <a:lstStyle/>
                    <a:p>
                      <a:pPr lvl="0" rtl="0">
                        <a:spcBef>
                          <a:spcPts val="0"/>
                        </a:spcBef>
                        <a:buNone/>
                      </a:pPr>
                      <a:r>
                        <a:rPr lang="ko" sz="1200" b="1" dirty="0"/>
                        <a:t>Element</a:t>
                      </a:r>
                    </a:p>
                  </a:txBody>
                  <a:tcPr marL="84400" marR="84400" marT="91425" marB="91425"/>
                </a:tc>
                <a:tc>
                  <a:txBody>
                    <a:bodyPr/>
                    <a:lstStyle/>
                    <a:p>
                      <a:pPr lvl="0" algn="ctr" rtl="0">
                        <a:spcBef>
                          <a:spcPts val="0"/>
                        </a:spcBef>
                        <a:buNone/>
                      </a:pPr>
                      <a:r>
                        <a:rPr lang="ko" sz="1200" b="1"/>
                        <a:t>Responsibilities</a:t>
                      </a:r>
                    </a:p>
                  </a:txBody>
                  <a:tcPr marL="84400" marR="84400" marT="91425" marB="91425"/>
                </a:tc>
              </a:tr>
              <a:tr h="315100">
                <a:tc>
                  <a:txBody>
                    <a:bodyPr/>
                    <a:lstStyle/>
                    <a:p>
                      <a:pPr lvl="0" rtl="0">
                        <a:spcBef>
                          <a:spcPts val="0"/>
                        </a:spcBef>
                        <a:buNone/>
                      </a:pPr>
                      <a:r>
                        <a:rPr lang="en-US" altLang="ko" sz="1200" dirty="0" smtClean="0"/>
                        <a:t>Data</a:t>
                      </a:r>
                      <a:r>
                        <a:rPr lang="en-US" altLang="ko" sz="1200" baseline="0" dirty="0" smtClean="0"/>
                        <a:t> Manager</a:t>
                      </a:r>
                      <a:endParaRPr lang="ko" sz="1200" dirty="0"/>
                    </a:p>
                  </a:txBody>
                  <a:tcPr marL="84400" marR="84400" marT="91425" marB="91425"/>
                </a:tc>
                <a:tc>
                  <a:txBody>
                    <a:bodyPr/>
                    <a:lstStyle/>
                    <a:p>
                      <a:pPr lvl="0" rtl="0">
                        <a:spcBef>
                          <a:spcPts val="0"/>
                        </a:spcBef>
                        <a:buNone/>
                      </a:pPr>
                      <a:endParaRPr lang="ko" sz="1200" dirty="0"/>
                    </a:p>
                  </a:txBody>
                  <a:tcPr marL="84400" marR="84400" marT="91425" marB="91425"/>
                </a:tc>
              </a:tr>
              <a:tr h="315100">
                <a:tc>
                  <a:txBody>
                    <a:bodyPr/>
                    <a:lstStyle/>
                    <a:p>
                      <a:pPr lvl="0" rtl="0">
                        <a:spcBef>
                          <a:spcPts val="0"/>
                        </a:spcBef>
                        <a:buNone/>
                      </a:pPr>
                      <a:r>
                        <a:rPr lang="en-US" altLang="ko" sz="1200" dirty="0" smtClean="0">
                          <a:solidFill>
                            <a:schemeClr val="dk1"/>
                          </a:solidFill>
                        </a:rPr>
                        <a:t>Auto Manager</a:t>
                      </a:r>
                      <a:endParaRPr lang="ko" sz="1200" dirty="0">
                        <a:solidFill>
                          <a:schemeClr val="dk1"/>
                        </a:solidFill>
                      </a:endParaRPr>
                    </a:p>
                  </a:txBody>
                  <a:tcPr marL="84400" marR="84400" marT="91425" marB="91425"/>
                </a:tc>
                <a:tc>
                  <a:txBody>
                    <a:bodyPr/>
                    <a:lstStyle/>
                    <a:p>
                      <a:pPr lvl="0" rtl="0">
                        <a:spcBef>
                          <a:spcPts val="0"/>
                        </a:spcBef>
                        <a:buNone/>
                      </a:pPr>
                      <a:endParaRPr lang="ko" sz="1200" dirty="0"/>
                    </a:p>
                  </a:txBody>
                  <a:tcPr marL="84400" marR="84400" marT="91425" marB="91425"/>
                </a:tc>
              </a:tr>
              <a:tr h="315100">
                <a:tc>
                  <a:txBody>
                    <a:bodyPr/>
                    <a:lstStyle/>
                    <a:p>
                      <a:pPr lvl="0" rtl="0">
                        <a:spcBef>
                          <a:spcPts val="0"/>
                        </a:spcBef>
                        <a:buNone/>
                      </a:pPr>
                      <a:r>
                        <a:rPr lang="en-US" altLang="ko" sz="1200" dirty="0" err="1" smtClean="0">
                          <a:solidFill>
                            <a:schemeClr val="dk1"/>
                          </a:solidFill>
                        </a:rPr>
                        <a:t>LogDB</a:t>
                      </a:r>
                      <a:endParaRPr lang="ko" sz="1200" dirty="0">
                        <a:solidFill>
                          <a:schemeClr val="dk1"/>
                        </a:solidFill>
                      </a:endParaRPr>
                    </a:p>
                  </a:txBody>
                  <a:tcPr marL="84400" marR="84400" marT="91425" marB="91425"/>
                </a:tc>
                <a:tc>
                  <a:txBody>
                    <a:bodyPr/>
                    <a:lstStyle/>
                    <a:p>
                      <a:pPr lvl="0" rtl="0">
                        <a:spcBef>
                          <a:spcPts val="0"/>
                        </a:spcBef>
                        <a:buNone/>
                      </a:pPr>
                      <a:endParaRPr lang="ko" sz="1200" dirty="0">
                        <a:solidFill>
                          <a:schemeClr val="dk1"/>
                        </a:solidFill>
                      </a:endParaRPr>
                    </a:p>
                  </a:txBody>
                  <a:tcPr marL="84400" marR="84400" marT="91425" marB="91425"/>
                </a:tc>
              </a:tr>
              <a:tr h="315100">
                <a:tc>
                  <a:txBody>
                    <a:bodyPr/>
                    <a:lstStyle/>
                    <a:p>
                      <a:pPr lvl="0" rtl="0">
                        <a:spcBef>
                          <a:spcPts val="0"/>
                        </a:spcBef>
                        <a:buNone/>
                      </a:pPr>
                      <a:r>
                        <a:rPr lang="en-US" altLang="ko" sz="1200" dirty="0" smtClean="0">
                          <a:solidFill>
                            <a:schemeClr val="dk1"/>
                          </a:solidFill>
                        </a:rPr>
                        <a:t>Login DB</a:t>
                      </a:r>
                      <a:endParaRPr lang="ko" sz="1200" dirty="0">
                        <a:solidFill>
                          <a:schemeClr val="dk1"/>
                        </a:solidFill>
                      </a:endParaRPr>
                    </a:p>
                  </a:txBody>
                  <a:tcPr marL="84400" marR="84400" marT="91425" marB="91425"/>
                </a:tc>
                <a:tc>
                  <a:txBody>
                    <a:bodyPr/>
                    <a:lstStyle/>
                    <a:p>
                      <a:pPr lvl="0" rtl="0">
                        <a:spcBef>
                          <a:spcPts val="0"/>
                        </a:spcBef>
                        <a:buNone/>
                      </a:pPr>
                      <a:endParaRPr lang="ko" sz="1200" dirty="0">
                        <a:solidFill>
                          <a:schemeClr val="dk1"/>
                        </a:solidFill>
                      </a:endParaRPr>
                    </a:p>
                  </a:txBody>
                  <a:tcPr marL="84400" marR="84400" marT="91425" marB="91425"/>
                </a:tc>
              </a:tr>
            </a:tbl>
          </a:graphicData>
        </a:graphic>
      </p:graphicFrame>
      <p:pic>
        <p:nvPicPr>
          <p:cNvPr id="3080"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1932" y="1196752"/>
            <a:ext cx="5616624" cy="24209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직사각형 4"/>
          <p:cNvSpPr/>
          <p:nvPr/>
        </p:nvSpPr>
        <p:spPr>
          <a:xfrm>
            <a:off x="555948" y="3789040"/>
            <a:ext cx="4970140" cy="648072"/>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Handler</a:t>
            </a:r>
            <a:endParaRPr lang="ko-KR" altLang="en-US" sz="1200" dirty="0" smtClean="0">
              <a:solidFill>
                <a:schemeClr val="tx1">
                  <a:lumMod val="75000"/>
                  <a:lumOff val="25000"/>
                </a:schemeClr>
              </a:solidFill>
            </a:endParaRPr>
          </a:p>
        </p:txBody>
      </p:sp>
    </p:spTree>
    <p:extLst>
      <p:ext uri="{BB962C8B-B14F-4D97-AF65-F5344CB8AC3E}">
        <p14:creationId xmlns:p14="http://schemas.microsoft.com/office/powerpoint/2010/main" val="2439588943"/>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슬라이드 번호 개체 틀 2"/>
          <p:cNvSpPr>
            <a:spLocks noGrp="1"/>
          </p:cNvSpPr>
          <p:nvPr>
            <p:ph type="sldNum" sz="quarter" idx="12"/>
          </p:nvPr>
        </p:nvSpPr>
        <p:spPr/>
        <p:txBody>
          <a:bodyPr/>
          <a:lstStyle/>
          <a:p>
            <a:fld id="{57E7012D-DD87-4EE6-9959-B8E2C5F13A34}" type="slidenum">
              <a:rPr lang="ko-KR" altLang="en-US" smtClean="0"/>
              <a:pPr/>
              <a:t>66</a:t>
            </a:fld>
            <a:r>
              <a:rPr lang="en-US" altLang="ko-KR" smtClean="0"/>
              <a:t>/50</a:t>
            </a:r>
            <a:endParaRPr lang="ko-KR" altLang="en-US" dirty="0"/>
          </a:p>
        </p:txBody>
      </p:sp>
      <p:sp>
        <p:nvSpPr>
          <p:cNvPr id="4" name="제목 3"/>
          <p:cNvSpPr>
            <a:spLocks noGrp="1"/>
          </p:cNvSpPr>
          <p:nvPr>
            <p:ph type="title"/>
          </p:nvPr>
        </p:nvSpPr>
        <p:spPr/>
        <p:txBody>
          <a:bodyPr/>
          <a:lstStyle/>
          <a:p>
            <a:r>
              <a:rPr lang="en-US" altLang="ko-KR" dirty="0"/>
              <a:t>The views – </a:t>
            </a:r>
            <a:r>
              <a:rPr lang="en-US" altLang="ko-KR" dirty="0" smtClean="0"/>
              <a:t>Node decomposition</a:t>
            </a:r>
            <a:endParaRPr lang="ko-KR" altLang="en-US" dirty="0"/>
          </a:p>
        </p:txBody>
      </p:sp>
      <p:graphicFrame>
        <p:nvGraphicFramePr>
          <p:cNvPr id="8" name="Shape 757"/>
          <p:cNvGraphicFramePr/>
          <p:nvPr>
            <p:extLst>
              <p:ext uri="{D42A27DB-BD31-4B8C-83A1-F6EECF244321}">
                <p14:modId xmlns:p14="http://schemas.microsoft.com/office/powerpoint/2010/main" val="3404284922"/>
              </p:ext>
            </p:extLst>
          </p:nvPr>
        </p:nvGraphicFramePr>
        <p:xfrm>
          <a:off x="555948" y="4725260"/>
          <a:ext cx="5256584" cy="1844040"/>
        </p:xfrm>
        <a:graphic>
          <a:graphicData uri="http://schemas.openxmlformats.org/drawingml/2006/table">
            <a:tbl>
              <a:tblPr>
                <a:noFill/>
              </a:tblPr>
              <a:tblGrid>
                <a:gridCol w="1019721"/>
                <a:gridCol w="4236863"/>
              </a:tblGrid>
              <a:tr h="357188">
                <a:tc>
                  <a:txBody>
                    <a:bodyPr/>
                    <a:lstStyle/>
                    <a:p>
                      <a:pPr lvl="0" algn="ctr" rtl="0">
                        <a:lnSpc>
                          <a:spcPct val="120000"/>
                        </a:lnSpc>
                        <a:spcBef>
                          <a:spcPts val="0"/>
                        </a:spcBef>
                        <a:buNone/>
                      </a:pPr>
                      <a:r>
                        <a:rPr lang="en-US" altLang="ko-KR" sz="1400" b="1" dirty="0" smtClean="0"/>
                        <a:t>Rationale</a:t>
                      </a:r>
                      <a:endParaRPr lang="ko" sz="1300" b="1"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marL="0" marR="0" lvl="0" indent="0" algn="l" defTabSz="914400" rtl="0" eaLnBrk="1" fontAlgn="auto" latinLnBrk="1" hangingPunct="1">
                        <a:lnSpc>
                          <a:spcPct val="120000"/>
                        </a:lnSpc>
                        <a:spcBef>
                          <a:spcPts val="0"/>
                        </a:spcBef>
                        <a:spcAft>
                          <a:spcPts val="0"/>
                        </a:spcAft>
                        <a:buClrTx/>
                        <a:buSzTx/>
                        <a:buFontTx/>
                        <a:buNone/>
                        <a:tabLst/>
                        <a:defRPr/>
                      </a:pPr>
                      <a:r>
                        <a:rPr lang="en-US" altLang="ko-KR" sz="1400" dirty="0" smtClean="0"/>
                        <a:t>SRP(Single Responsibility Principle)</a:t>
                      </a:r>
                    </a:p>
                    <a:p>
                      <a:pPr marL="285750" marR="0" lvl="0" indent="-285750" algn="l" defTabSz="914400" rtl="0" eaLnBrk="1" fontAlgn="auto" latinLnBrk="1" hangingPunct="1">
                        <a:lnSpc>
                          <a:spcPct val="120000"/>
                        </a:lnSpc>
                        <a:spcBef>
                          <a:spcPts val="0"/>
                        </a:spcBef>
                        <a:spcAft>
                          <a:spcPts val="0"/>
                        </a:spcAft>
                        <a:buClrTx/>
                        <a:buSzTx/>
                        <a:buFontTx/>
                        <a:buChar char="-"/>
                        <a:tabLst/>
                        <a:defRPr/>
                      </a:pPr>
                      <a:endParaRPr lang="en-US" altLang="ko-KR" sz="1400" dirty="0" smtClean="0"/>
                    </a:p>
                  </a:txBody>
                  <a:tcPr marL="95250" marR="9525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352484">
                <a:tc>
                  <a:txBody>
                    <a:bodyPr/>
                    <a:lstStyle/>
                    <a:p>
                      <a:pPr lvl="0" algn="ctr" rtl="0">
                        <a:lnSpc>
                          <a:spcPct val="120000"/>
                        </a:lnSpc>
                        <a:spcBef>
                          <a:spcPts val="0"/>
                        </a:spcBef>
                        <a:buNone/>
                      </a:pPr>
                      <a:r>
                        <a:rPr lang="en-US" altLang="ko" sz="1300" b="1" dirty="0" smtClean="0">
                          <a:solidFill>
                            <a:schemeClr val="dk1"/>
                          </a:solidFill>
                        </a:rPr>
                        <a:t>Alternatives</a:t>
                      </a:r>
                      <a:endParaRPr lang="ko" sz="1300" b="1"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en-US" altLang="ko" sz="1300" dirty="0" smtClean="0">
                          <a:solidFill>
                            <a:schemeClr val="dk1"/>
                          </a:solidFill>
                        </a:rPr>
                        <a:t>-</a:t>
                      </a:r>
                      <a:endParaRPr lang="ko" sz="1300" dirty="0">
                        <a:solidFill>
                          <a:schemeClr val="dk1"/>
                        </a:solidFill>
                      </a:endParaRPr>
                    </a:p>
                  </a:txBody>
                  <a:tcPr marL="95250" marR="95250" marT="63500" marB="63500" anchor="ctr">
                    <a:lnL w="12700" cap="flat" cmpd="sng" algn="ctr">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75772">
                <a:tc>
                  <a:txBody>
                    <a:bodyPr/>
                    <a:lstStyle/>
                    <a:p>
                      <a:pPr lvl="0" algn="ctr" rtl="0">
                        <a:lnSpc>
                          <a:spcPct val="120000"/>
                        </a:lnSpc>
                        <a:spcBef>
                          <a:spcPts val="0"/>
                        </a:spcBef>
                        <a:buNone/>
                      </a:pPr>
                      <a:r>
                        <a:rPr lang="en-US" altLang="ko" sz="1300" b="1" dirty="0" smtClean="0">
                          <a:solidFill>
                            <a:schemeClr val="dk1"/>
                          </a:solidFill>
                        </a:rPr>
                        <a:t>Requirement</a:t>
                      </a:r>
                      <a:endParaRPr lang="ko" sz="1300" b="1"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l" rtl="0">
                        <a:lnSpc>
                          <a:spcPct val="120000"/>
                        </a:lnSpc>
                        <a:spcBef>
                          <a:spcPts val="0"/>
                        </a:spcBef>
                        <a:buNone/>
                      </a:pPr>
                      <a:endParaRPr lang="ko" sz="1300" dirty="0">
                        <a:solidFill>
                          <a:schemeClr val="dk1"/>
                        </a:solidFill>
                      </a:endParaRPr>
                    </a:p>
                  </a:txBody>
                  <a:tcPr marL="95250" marR="95250" marT="63500" marB="63500" anchor="ctr">
                    <a:lnL w="12700" cap="flat" cmpd="sng" algn="ctr">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bl>
          </a:graphicData>
        </a:graphic>
      </p:graphicFrame>
      <p:graphicFrame>
        <p:nvGraphicFramePr>
          <p:cNvPr id="10" name="Shape 181"/>
          <p:cNvGraphicFramePr/>
          <p:nvPr>
            <p:extLst>
              <p:ext uri="{D42A27DB-BD31-4B8C-83A1-F6EECF244321}">
                <p14:modId xmlns:p14="http://schemas.microsoft.com/office/powerpoint/2010/main" val="2382126321"/>
              </p:ext>
            </p:extLst>
          </p:nvPr>
        </p:nvGraphicFramePr>
        <p:xfrm>
          <a:off x="5526088" y="1579266"/>
          <a:ext cx="5680356" cy="2011530"/>
        </p:xfrm>
        <a:graphic>
          <a:graphicData uri="http://schemas.openxmlformats.org/drawingml/2006/table">
            <a:tbl>
              <a:tblPr>
                <a:noFill/>
              </a:tblPr>
              <a:tblGrid>
                <a:gridCol w="1403448"/>
                <a:gridCol w="4276908"/>
              </a:tblGrid>
              <a:tr h="229150">
                <a:tc>
                  <a:txBody>
                    <a:bodyPr/>
                    <a:lstStyle/>
                    <a:p>
                      <a:pPr lvl="0" rtl="0">
                        <a:spcBef>
                          <a:spcPts val="0"/>
                        </a:spcBef>
                        <a:buNone/>
                      </a:pPr>
                      <a:r>
                        <a:rPr lang="ko" sz="1200" b="1" dirty="0"/>
                        <a:t>Element</a:t>
                      </a:r>
                    </a:p>
                  </a:txBody>
                  <a:tcPr marL="84400" marR="84400" marT="91425" marB="91425"/>
                </a:tc>
                <a:tc>
                  <a:txBody>
                    <a:bodyPr/>
                    <a:lstStyle/>
                    <a:p>
                      <a:pPr lvl="0" algn="ctr" rtl="0">
                        <a:spcBef>
                          <a:spcPts val="0"/>
                        </a:spcBef>
                        <a:buNone/>
                      </a:pPr>
                      <a:r>
                        <a:rPr lang="ko" sz="1200" b="1"/>
                        <a:t>Responsibilities</a:t>
                      </a:r>
                    </a:p>
                  </a:txBody>
                  <a:tcPr marL="84400" marR="84400" marT="91425" marB="91425"/>
                </a:tc>
              </a:tr>
              <a:tr h="315100">
                <a:tc>
                  <a:txBody>
                    <a:bodyPr/>
                    <a:lstStyle/>
                    <a:p>
                      <a:pPr lvl="0" rtl="0">
                        <a:spcBef>
                          <a:spcPts val="0"/>
                        </a:spcBef>
                        <a:buNone/>
                      </a:pPr>
                      <a:r>
                        <a:rPr lang="en-US" altLang="ko" sz="1200" dirty="0" smtClean="0"/>
                        <a:t>Sensor </a:t>
                      </a:r>
                      <a:r>
                        <a:rPr lang="en-US" altLang="ko" sz="1200" baseline="0" dirty="0" smtClean="0"/>
                        <a:t>Manager</a:t>
                      </a:r>
                      <a:endParaRPr lang="ko" sz="1200" dirty="0"/>
                    </a:p>
                  </a:txBody>
                  <a:tcPr marL="84400" marR="84400" marT="91425" marB="91425"/>
                </a:tc>
                <a:tc>
                  <a:txBody>
                    <a:bodyPr/>
                    <a:lstStyle/>
                    <a:p>
                      <a:pPr lvl="0" rtl="0">
                        <a:spcBef>
                          <a:spcPts val="0"/>
                        </a:spcBef>
                        <a:buNone/>
                      </a:pPr>
                      <a:endParaRPr lang="ko" sz="1200" dirty="0"/>
                    </a:p>
                  </a:txBody>
                  <a:tcPr marL="84400" marR="84400" marT="91425" marB="91425"/>
                </a:tc>
              </a:tr>
              <a:tr h="315100">
                <a:tc>
                  <a:txBody>
                    <a:bodyPr/>
                    <a:lstStyle/>
                    <a:p>
                      <a:pPr lvl="0" rtl="0">
                        <a:spcBef>
                          <a:spcPts val="0"/>
                        </a:spcBef>
                        <a:buNone/>
                      </a:pPr>
                      <a:r>
                        <a:rPr lang="en-US" altLang="ko" sz="1200" dirty="0" err="1" smtClean="0">
                          <a:solidFill>
                            <a:schemeClr val="dk1"/>
                          </a:solidFill>
                        </a:rPr>
                        <a:t>Acturator</a:t>
                      </a:r>
                      <a:r>
                        <a:rPr lang="en-US" altLang="ko" sz="1200" dirty="0" smtClean="0">
                          <a:solidFill>
                            <a:schemeClr val="dk1"/>
                          </a:solidFill>
                        </a:rPr>
                        <a:t> Manager</a:t>
                      </a:r>
                      <a:endParaRPr lang="ko" sz="1200" dirty="0">
                        <a:solidFill>
                          <a:schemeClr val="dk1"/>
                        </a:solidFill>
                      </a:endParaRPr>
                    </a:p>
                  </a:txBody>
                  <a:tcPr marL="84400" marR="84400" marT="91425" marB="91425"/>
                </a:tc>
                <a:tc>
                  <a:txBody>
                    <a:bodyPr/>
                    <a:lstStyle/>
                    <a:p>
                      <a:pPr lvl="0" rtl="0">
                        <a:spcBef>
                          <a:spcPts val="0"/>
                        </a:spcBef>
                        <a:buNone/>
                      </a:pPr>
                      <a:endParaRPr lang="ko" sz="1200" dirty="0"/>
                    </a:p>
                  </a:txBody>
                  <a:tcPr marL="84400" marR="84400" marT="91425" marB="91425"/>
                </a:tc>
              </a:tr>
              <a:tr h="315100">
                <a:tc>
                  <a:txBody>
                    <a:bodyPr/>
                    <a:lstStyle/>
                    <a:p>
                      <a:pPr lvl="0" rtl="0">
                        <a:spcBef>
                          <a:spcPts val="0"/>
                        </a:spcBef>
                        <a:buNone/>
                      </a:pPr>
                      <a:r>
                        <a:rPr lang="en-US" altLang="ko" sz="1200" dirty="0" smtClean="0">
                          <a:solidFill>
                            <a:schemeClr val="dk1"/>
                          </a:solidFill>
                        </a:rPr>
                        <a:t>Service</a:t>
                      </a:r>
                      <a:r>
                        <a:rPr lang="en-US" altLang="ko" sz="1200" baseline="0" dirty="0" smtClean="0">
                          <a:solidFill>
                            <a:schemeClr val="dk1"/>
                          </a:solidFill>
                        </a:rPr>
                        <a:t> provider</a:t>
                      </a:r>
                      <a:endParaRPr lang="ko" sz="1200" dirty="0">
                        <a:solidFill>
                          <a:schemeClr val="dk1"/>
                        </a:solidFill>
                      </a:endParaRPr>
                    </a:p>
                  </a:txBody>
                  <a:tcPr marL="84400" marR="84400" marT="91425" marB="91425"/>
                </a:tc>
                <a:tc>
                  <a:txBody>
                    <a:bodyPr/>
                    <a:lstStyle/>
                    <a:p>
                      <a:pPr lvl="0" rtl="0">
                        <a:spcBef>
                          <a:spcPts val="0"/>
                        </a:spcBef>
                        <a:buNone/>
                      </a:pPr>
                      <a:endParaRPr lang="ko" sz="1200" dirty="0">
                        <a:solidFill>
                          <a:schemeClr val="dk1"/>
                        </a:solidFill>
                      </a:endParaRPr>
                    </a:p>
                  </a:txBody>
                  <a:tcPr marL="84400" marR="84400" marT="91425" marB="91425"/>
                </a:tc>
              </a:tr>
              <a:tr h="315100">
                <a:tc>
                  <a:txBody>
                    <a:bodyPr/>
                    <a:lstStyle/>
                    <a:p>
                      <a:pPr lvl="0" rtl="0">
                        <a:spcBef>
                          <a:spcPts val="0"/>
                        </a:spcBef>
                        <a:buNone/>
                      </a:pPr>
                      <a:r>
                        <a:rPr lang="en-US" altLang="ko" sz="1200" dirty="0" smtClean="0">
                          <a:solidFill>
                            <a:schemeClr val="dk1"/>
                          </a:solidFill>
                        </a:rPr>
                        <a:t>Service</a:t>
                      </a:r>
                      <a:endParaRPr lang="ko" sz="1200" dirty="0">
                        <a:solidFill>
                          <a:schemeClr val="dk1"/>
                        </a:solidFill>
                      </a:endParaRPr>
                    </a:p>
                  </a:txBody>
                  <a:tcPr marL="84400" marR="84400" marT="91425" marB="91425"/>
                </a:tc>
                <a:tc>
                  <a:txBody>
                    <a:bodyPr/>
                    <a:lstStyle/>
                    <a:p>
                      <a:pPr lvl="0" rtl="0">
                        <a:spcBef>
                          <a:spcPts val="0"/>
                        </a:spcBef>
                        <a:buNone/>
                      </a:pPr>
                      <a:endParaRPr lang="ko" sz="1200" dirty="0">
                        <a:solidFill>
                          <a:schemeClr val="dk1"/>
                        </a:solidFill>
                      </a:endParaRPr>
                    </a:p>
                  </a:txBody>
                  <a:tcPr marL="84400" marR="84400" marT="91425" marB="91425"/>
                </a:tc>
              </a:tr>
            </a:tbl>
          </a:graphicData>
        </a:graphic>
      </p:graphicFrame>
      <p:sp>
        <p:nvSpPr>
          <p:cNvPr id="5" name="직사각형 4"/>
          <p:cNvSpPr/>
          <p:nvPr/>
        </p:nvSpPr>
        <p:spPr>
          <a:xfrm>
            <a:off x="555948" y="3789040"/>
            <a:ext cx="4970140" cy="648072"/>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Handler</a:t>
            </a:r>
            <a:endParaRPr lang="ko-KR" altLang="en-US" sz="1200" dirty="0" smtClean="0">
              <a:solidFill>
                <a:schemeClr val="tx1">
                  <a:lumMod val="75000"/>
                  <a:lumOff val="25000"/>
                </a:schemeClr>
              </a:solidFill>
            </a:endParaRPr>
          </a:p>
        </p:txBody>
      </p:sp>
      <p:pic>
        <p:nvPicPr>
          <p:cNvPr id="512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900" y="1412776"/>
            <a:ext cx="5286375" cy="2343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11362330"/>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슬라이드 번호 개체 틀 2"/>
          <p:cNvSpPr>
            <a:spLocks noGrp="1"/>
          </p:cNvSpPr>
          <p:nvPr>
            <p:ph type="sldNum" sz="quarter" idx="12"/>
          </p:nvPr>
        </p:nvSpPr>
        <p:spPr/>
        <p:txBody>
          <a:bodyPr/>
          <a:lstStyle/>
          <a:p>
            <a:fld id="{57E7012D-DD87-4EE6-9959-B8E2C5F13A34}" type="slidenum">
              <a:rPr lang="ko-KR" altLang="en-US" smtClean="0"/>
              <a:pPr/>
              <a:t>67</a:t>
            </a:fld>
            <a:r>
              <a:rPr lang="en-US" altLang="ko-KR" smtClean="0"/>
              <a:t>/50</a:t>
            </a:r>
            <a:endParaRPr lang="ko-KR" altLang="en-US" dirty="0"/>
          </a:p>
        </p:txBody>
      </p:sp>
      <p:sp>
        <p:nvSpPr>
          <p:cNvPr id="4" name="제목 3"/>
          <p:cNvSpPr>
            <a:spLocks noGrp="1"/>
          </p:cNvSpPr>
          <p:nvPr>
            <p:ph type="title"/>
          </p:nvPr>
        </p:nvSpPr>
        <p:spPr/>
        <p:txBody>
          <a:bodyPr/>
          <a:lstStyle/>
          <a:p>
            <a:r>
              <a:rPr lang="en-US" altLang="ko-KR" dirty="0"/>
              <a:t>The views – </a:t>
            </a:r>
            <a:r>
              <a:rPr lang="en-US" altLang="ko-KR" dirty="0" smtClean="0"/>
              <a:t>Terminal decomposition</a:t>
            </a:r>
            <a:endParaRPr lang="ko-KR" altLang="en-US" dirty="0"/>
          </a:p>
        </p:txBody>
      </p:sp>
      <p:graphicFrame>
        <p:nvGraphicFramePr>
          <p:cNvPr id="8" name="Shape 757"/>
          <p:cNvGraphicFramePr/>
          <p:nvPr>
            <p:extLst>
              <p:ext uri="{D42A27DB-BD31-4B8C-83A1-F6EECF244321}">
                <p14:modId xmlns:p14="http://schemas.microsoft.com/office/powerpoint/2010/main" val="2589344636"/>
              </p:ext>
            </p:extLst>
          </p:nvPr>
        </p:nvGraphicFramePr>
        <p:xfrm>
          <a:off x="555948" y="4725260"/>
          <a:ext cx="5256584" cy="1844040"/>
        </p:xfrm>
        <a:graphic>
          <a:graphicData uri="http://schemas.openxmlformats.org/drawingml/2006/table">
            <a:tbl>
              <a:tblPr>
                <a:noFill/>
              </a:tblPr>
              <a:tblGrid>
                <a:gridCol w="1019721"/>
                <a:gridCol w="4236863"/>
              </a:tblGrid>
              <a:tr h="357188">
                <a:tc>
                  <a:txBody>
                    <a:bodyPr/>
                    <a:lstStyle/>
                    <a:p>
                      <a:pPr lvl="0" algn="ctr" rtl="0">
                        <a:lnSpc>
                          <a:spcPct val="120000"/>
                        </a:lnSpc>
                        <a:spcBef>
                          <a:spcPts val="0"/>
                        </a:spcBef>
                        <a:buNone/>
                      </a:pPr>
                      <a:r>
                        <a:rPr lang="en-US" altLang="ko-KR" sz="1400" b="1" dirty="0" smtClean="0"/>
                        <a:t>Rationale</a:t>
                      </a:r>
                      <a:endParaRPr lang="ko" sz="1300" b="1"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marL="0" marR="0" lvl="0" indent="0" algn="l" defTabSz="914400" rtl="0" eaLnBrk="1" fontAlgn="auto" latinLnBrk="1" hangingPunct="1">
                        <a:lnSpc>
                          <a:spcPct val="120000"/>
                        </a:lnSpc>
                        <a:spcBef>
                          <a:spcPts val="0"/>
                        </a:spcBef>
                        <a:spcAft>
                          <a:spcPts val="0"/>
                        </a:spcAft>
                        <a:buClrTx/>
                        <a:buSzTx/>
                        <a:buFontTx/>
                        <a:buNone/>
                        <a:tabLst/>
                        <a:defRPr/>
                      </a:pPr>
                      <a:r>
                        <a:rPr lang="en-US" altLang="ko-KR" sz="1400" dirty="0" smtClean="0"/>
                        <a:t>MVC</a:t>
                      </a:r>
                    </a:p>
                    <a:p>
                      <a:pPr marL="285750" marR="0" lvl="0" indent="-285750" algn="l" defTabSz="914400" rtl="0" eaLnBrk="1" fontAlgn="auto" latinLnBrk="1" hangingPunct="1">
                        <a:lnSpc>
                          <a:spcPct val="120000"/>
                        </a:lnSpc>
                        <a:spcBef>
                          <a:spcPts val="0"/>
                        </a:spcBef>
                        <a:spcAft>
                          <a:spcPts val="0"/>
                        </a:spcAft>
                        <a:buClrTx/>
                        <a:buSzTx/>
                        <a:buFontTx/>
                        <a:buChar char="-"/>
                        <a:tabLst/>
                        <a:defRPr/>
                      </a:pPr>
                      <a:endParaRPr lang="en-US" altLang="ko-KR" sz="1400" dirty="0" smtClean="0"/>
                    </a:p>
                  </a:txBody>
                  <a:tcPr marL="95250" marR="9525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352484">
                <a:tc>
                  <a:txBody>
                    <a:bodyPr/>
                    <a:lstStyle/>
                    <a:p>
                      <a:pPr lvl="0" algn="ctr" rtl="0">
                        <a:lnSpc>
                          <a:spcPct val="120000"/>
                        </a:lnSpc>
                        <a:spcBef>
                          <a:spcPts val="0"/>
                        </a:spcBef>
                        <a:buNone/>
                      </a:pPr>
                      <a:r>
                        <a:rPr lang="en-US" altLang="ko" sz="1300" b="1" dirty="0" smtClean="0">
                          <a:solidFill>
                            <a:schemeClr val="dk1"/>
                          </a:solidFill>
                        </a:rPr>
                        <a:t>Alternatives</a:t>
                      </a:r>
                      <a:endParaRPr lang="ko" sz="1300" b="1"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en-US" altLang="ko" sz="1300" dirty="0" smtClean="0">
                          <a:solidFill>
                            <a:schemeClr val="dk1"/>
                          </a:solidFill>
                        </a:rPr>
                        <a:t>-</a:t>
                      </a:r>
                      <a:endParaRPr lang="ko" sz="1300" dirty="0">
                        <a:solidFill>
                          <a:schemeClr val="dk1"/>
                        </a:solidFill>
                      </a:endParaRPr>
                    </a:p>
                  </a:txBody>
                  <a:tcPr marL="95250" marR="95250" marT="63500" marB="63500" anchor="ctr">
                    <a:lnL w="12700" cap="flat" cmpd="sng" algn="ctr">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75772">
                <a:tc>
                  <a:txBody>
                    <a:bodyPr/>
                    <a:lstStyle/>
                    <a:p>
                      <a:pPr lvl="0" algn="ctr" rtl="0">
                        <a:lnSpc>
                          <a:spcPct val="120000"/>
                        </a:lnSpc>
                        <a:spcBef>
                          <a:spcPts val="0"/>
                        </a:spcBef>
                        <a:buNone/>
                      </a:pPr>
                      <a:r>
                        <a:rPr lang="en-US" altLang="ko" sz="1300" b="1" dirty="0" smtClean="0">
                          <a:solidFill>
                            <a:schemeClr val="dk1"/>
                          </a:solidFill>
                        </a:rPr>
                        <a:t>Requirement</a:t>
                      </a:r>
                      <a:endParaRPr lang="ko" sz="1300" b="1"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l" rtl="0">
                        <a:lnSpc>
                          <a:spcPct val="120000"/>
                        </a:lnSpc>
                        <a:spcBef>
                          <a:spcPts val="0"/>
                        </a:spcBef>
                        <a:buNone/>
                      </a:pPr>
                      <a:endParaRPr lang="ko" sz="1300" dirty="0">
                        <a:solidFill>
                          <a:schemeClr val="dk1"/>
                        </a:solidFill>
                      </a:endParaRPr>
                    </a:p>
                  </a:txBody>
                  <a:tcPr marL="95250" marR="95250" marT="63500" marB="63500" anchor="ctr">
                    <a:lnL w="12700" cap="flat" cmpd="sng" algn="ctr">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bl>
          </a:graphicData>
        </a:graphic>
      </p:graphicFrame>
      <p:graphicFrame>
        <p:nvGraphicFramePr>
          <p:cNvPr id="10" name="Shape 181"/>
          <p:cNvGraphicFramePr/>
          <p:nvPr>
            <p:extLst>
              <p:ext uri="{D42A27DB-BD31-4B8C-83A1-F6EECF244321}">
                <p14:modId xmlns:p14="http://schemas.microsoft.com/office/powerpoint/2010/main" val="1385806903"/>
              </p:ext>
            </p:extLst>
          </p:nvPr>
        </p:nvGraphicFramePr>
        <p:xfrm>
          <a:off x="5526088" y="1579266"/>
          <a:ext cx="5680356" cy="1097190"/>
        </p:xfrm>
        <a:graphic>
          <a:graphicData uri="http://schemas.openxmlformats.org/drawingml/2006/table">
            <a:tbl>
              <a:tblPr>
                <a:noFill/>
              </a:tblPr>
              <a:tblGrid>
                <a:gridCol w="1403448"/>
                <a:gridCol w="4276908"/>
              </a:tblGrid>
              <a:tr h="229150">
                <a:tc>
                  <a:txBody>
                    <a:bodyPr/>
                    <a:lstStyle/>
                    <a:p>
                      <a:pPr lvl="0" rtl="0">
                        <a:spcBef>
                          <a:spcPts val="0"/>
                        </a:spcBef>
                        <a:buNone/>
                      </a:pPr>
                      <a:r>
                        <a:rPr lang="ko" sz="1200" b="1" dirty="0"/>
                        <a:t>Element</a:t>
                      </a:r>
                    </a:p>
                  </a:txBody>
                  <a:tcPr marL="84400" marR="84400" marT="91425" marB="91425"/>
                </a:tc>
                <a:tc>
                  <a:txBody>
                    <a:bodyPr/>
                    <a:lstStyle/>
                    <a:p>
                      <a:pPr lvl="0" algn="ctr" rtl="0">
                        <a:spcBef>
                          <a:spcPts val="0"/>
                        </a:spcBef>
                        <a:buNone/>
                      </a:pPr>
                      <a:r>
                        <a:rPr lang="ko" sz="1200" b="1"/>
                        <a:t>Responsibilities</a:t>
                      </a:r>
                    </a:p>
                  </a:txBody>
                  <a:tcPr marL="84400" marR="84400" marT="91425" marB="91425"/>
                </a:tc>
              </a:tr>
              <a:tr h="315100">
                <a:tc>
                  <a:txBody>
                    <a:bodyPr/>
                    <a:lstStyle/>
                    <a:p>
                      <a:pPr lvl="0" rtl="0">
                        <a:spcBef>
                          <a:spcPts val="0"/>
                        </a:spcBef>
                        <a:buNone/>
                      </a:pPr>
                      <a:r>
                        <a:rPr lang="en-US" altLang="ko" sz="1200" dirty="0" smtClean="0"/>
                        <a:t>View</a:t>
                      </a:r>
                      <a:endParaRPr lang="ko" sz="1200" dirty="0"/>
                    </a:p>
                  </a:txBody>
                  <a:tcPr marL="84400" marR="84400" marT="91425" marB="91425"/>
                </a:tc>
                <a:tc>
                  <a:txBody>
                    <a:bodyPr/>
                    <a:lstStyle/>
                    <a:p>
                      <a:pPr lvl="0" rtl="0">
                        <a:spcBef>
                          <a:spcPts val="0"/>
                        </a:spcBef>
                        <a:buNone/>
                      </a:pPr>
                      <a:endParaRPr lang="ko" sz="1200" dirty="0"/>
                    </a:p>
                  </a:txBody>
                  <a:tcPr marL="84400" marR="84400" marT="91425" marB="91425"/>
                </a:tc>
              </a:tr>
              <a:tr h="315100">
                <a:tc>
                  <a:txBody>
                    <a:bodyPr/>
                    <a:lstStyle/>
                    <a:p>
                      <a:pPr lvl="0" rtl="0">
                        <a:spcBef>
                          <a:spcPts val="0"/>
                        </a:spcBef>
                        <a:buNone/>
                      </a:pPr>
                      <a:r>
                        <a:rPr lang="en-US" altLang="ko" sz="1200" dirty="0" smtClean="0">
                          <a:solidFill>
                            <a:schemeClr val="dk1"/>
                          </a:solidFill>
                        </a:rPr>
                        <a:t>Service</a:t>
                      </a:r>
                      <a:endParaRPr lang="ko" sz="1200" dirty="0">
                        <a:solidFill>
                          <a:schemeClr val="dk1"/>
                        </a:solidFill>
                      </a:endParaRPr>
                    </a:p>
                  </a:txBody>
                  <a:tcPr marL="84400" marR="84400" marT="91425" marB="91425"/>
                </a:tc>
                <a:tc>
                  <a:txBody>
                    <a:bodyPr/>
                    <a:lstStyle/>
                    <a:p>
                      <a:pPr lvl="0" rtl="0">
                        <a:spcBef>
                          <a:spcPts val="0"/>
                        </a:spcBef>
                        <a:buNone/>
                      </a:pPr>
                      <a:endParaRPr lang="ko" sz="1200" dirty="0"/>
                    </a:p>
                  </a:txBody>
                  <a:tcPr marL="84400" marR="84400" marT="91425" marB="91425"/>
                </a:tc>
              </a:tr>
            </a:tbl>
          </a:graphicData>
        </a:graphic>
      </p:graphicFrame>
      <p:sp>
        <p:nvSpPr>
          <p:cNvPr id="5" name="직사각형 4"/>
          <p:cNvSpPr/>
          <p:nvPr/>
        </p:nvSpPr>
        <p:spPr>
          <a:xfrm>
            <a:off x="528688" y="2747392"/>
            <a:ext cx="4970140" cy="648072"/>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Handler</a:t>
            </a:r>
            <a:endParaRPr lang="ko-KR" altLang="en-US" sz="1200" dirty="0" smtClean="0">
              <a:solidFill>
                <a:schemeClr val="tx1">
                  <a:lumMod val="75000"/>
                  <a:lumOff val="25000"/>
                </a:schemeClr>
              </a:solidFill>
            </a:endParaRPr>
          </a:p>
        </p:txBody>
      </p:sp>
      <p:pic>
        <p:nvPicPr>
          <p:cNvPr id="614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196752"/>
            <a:ext cx="5286375" cy="1466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78864607"/>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슬라이드 번호 개체 틀 2"/>
          <p:cNvSpPr>
            <a:spLocks noGrp="1"/>
          </p:cNvSpPr>
          <p:nvPr>
            <p:ph type="sldNum" sz="quarter" idx="12"/>
          </p:nvPr>
        </p:nvSpPr>
        <p:spPr/>
        <p:txBody>
          <a:bodyPr/>
          <a:lstStyle/>
          <a:p>
            <a:fld id="{57E7012D-DD87-4EE6-9959-B8E2C5F13A34}" type="slidenum">
              <a:rPr lang="ko-KR" altLang="en-US" smtClean="0"/>
              <a:pPr/>
              <a:t>68</a:t>
            </a:fld>
            <a:r>
              <a:rPr lang="en-US" altLang="ko-KR" smtClean="0"/>
              <a:t>/50</a:t>
            </a:r>
            <a:endParaRPr lang="ko-KR" altLang="en-US" dirty="0"/>
          </a:p>
        </p:txBody>
      </p:sp>
      <p:sp>
        <p:nvSpPr>
          <p:cNvPr id="4" name="제목 3"/>
          <p:cNvSpPr>
            <a:spLocks noGrp="1"/>
          </p:cNvSpPr>
          <p:nvPr>
            <p:ph type="title"/>
          </p:nvPr>
        </p:nvSpPr>
        <p:spPr/>
        <p:txBody>
          <a:bodyPr/>
          <a:lstStyle/>
          <a:p>
            <a:r>
              <a:rPr lang="en-US" altLang="ko-KR" dirty="0"/>
              <a:t>The views – </a:t>
            </a:r>
            <a:r>
              <a:rPr lang="en-US" altLang="ko-KR" dirty="0" smtClean="0"/>
              <a:t>Terminal decomposition</a:t>
            </a:r>
            <a:endParaRPr lang="ko-KR" altLang="en-US" dirty="0"/>
          </a:p>
        </p:txBody>
      </p:sp>
      <p:graphicFrame>
        <p:nvGraphicFramePr>
          <p:cNvPr id="8" name="Shape 757"/>
          <p:cNvGraphicFramePr/>
          <p:nvPr>
            <p:extLst>
              <p:ext uri="{D42A27DB-BD31-4B8C-83A1-F6EECF244321}">
                <p14:modId xmlns:p14="http://schemas.microsoft.com/office/powerpoint/2010/main" val="164940703"/>
              </p:ext>
            </p:extLst>
          </p:nvPr>
        </p:nvGraphicFramePr>
        <p:xfrm>
          <a:off x="555948" y="4725260"/>
          <a:ext cx="5256584" cy="1844040"/>
        </p:xfrm>
        <a:graphic>
          <a:graphicData uri="http://schemas.openxmlformats.org/drawingml/2006/table">
            <a:tbl>
              <a:tblPr>
                <a:noFill/>
              </a:tblPr>
              <a:tblGrid>
                <a:gridCol w="1019721"/>
                <a:gridCol w="4236863"/>
              </a:tblGrid>
              <a:tr h="357188">
                <a:tc>
                  <a:txBody>
                    <a:bodyPr/>
                    <a:lstStyle/>
                    <a:p>
                      <a:pPr lvl="0" algn="ctr" rtl="0">
                        <a:lnSpc>
                          <a:spcPct val="120000"/>
                        </a:lnSpc>
                        <a:spcBef>
                          <a:spcPts val="0"/>
                        </a:spcBef>
                        <a:buNone/>
                      </a:pPr>
                      <a:r>
                        <a:rPr lang="en-US" altLang="ko-KR" sz="1400" b="1" dirty="0" smtClean="0"/>
                        <a:t>Rationale</a:t>
                      </a:r>
                      <a:endParaRPr lang="ko" sz="1300" b="1"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marL="0" marR="0" lvl="0" indent="0" algn="l" defTabSz="914400" rtl="0" eaLnBrk="1" fontAlgn="auto" latinLnBrk="1" hangingPunct="1">
                        <a:lnSpc>
                          <a:spcPct val="120000"/>
                        </a:lnSpc>
                        <a:spcBef>
                          <a:spcPts val="0"/>
                        </a:spcBef>
                        <a:spcAft>
                          <a:spcPts val="0"/>
                        </a:spcAft>
                        <a:buClrTx/>
                        <a:buSzTx/>
                        <a:buFontTx/>
                        <a:buNone/>
                        <a:tabLst/>
                        <a:defRPr/>
                      </a:pPr>
                      <a:r>
                        <a:rPr lang="en-US" altLang="ko-KR" sz="1400" dirty="0" smtClean="0"/>
                        <a:t>MVC</a:t>
                      </a:r>
                    </a:p>
                    <a:p>
                      <a:pPr marL="285750" marR="0" lvl="0" indent="-285750" algn="l" defTabSz="914400" rtl="0" eaLnBrk="1" fontAlgn="auto" latinLnBrk="1" hangingPunct="1">
                        <a:lnSpc>
                          <a:spcPct val="120000"/>
                        </a:lnSpc>
                        <a:spcBef>
                          <a:spcPts val="0"/>
                        </a:spcBef>
                        <a:spcAft>
                          <a:spcPts val="0"/>
                        </a:spcAft>
                        <a:buClrTx/>
                        <a:buSzTx/>
                        <a:buFontTx/>
                        <a:buChar char="-"/>
                        <a:tabLst/>
                        <a:defRPr/>
                      </a:pPr>
                      <a:endParaRPr lang="en-US" altLang="ko-KR" sz="1400" dirty="0" smtClean="0"/>
                    </a:p>
                  </a:txBody>
                  <a:tcPr marL="95250" marR="9525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352484">
                <a:tc>
                  <a:txBody>
                    <a:bodyPr/>
                    <a:lstStyle/>
                    <a:p>
                      <a:pPr lvl="0" algn="ctr" rtl="0">
                        <a:lnSpc>
                          <a:spcPct val="120000"/>
                        </a:lnSpc>
                        <a:spcBef>
                          <a:spcPts val="0"/>
                        </a:spcBef>
                        <a:buNone/>
                      </a:pPr>
                      <a:r>
                        <a:rPr lang="en-US" altLang="ko" sz="1300" b="1" dirty="0" smtClean="0">
                          <a:solidFill>
                            <a:schemeClr val="dk1"/>
                          </a:solidFill>
                        </a:rPr>
                        <a:t>Alternatives</a:t>
                      </a:r>
                      <a:endParaRPr lang="ko" sz="1300" b="1"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en-US" altLang="ko" sz="1300" dirty="0" smtClean="0">
                          <a:solidFill>
                            <a:schemeClr val="dk1"/>
                          </a:solidFill>
                        </a:rPr>
                        <a:t>-</a:t>
                      </a:r>
                      <a:endParaRPr lang="ko" sz="1300" dirty="0">
                        <a:solidFill>
                          <a:schemeClr val="dk1"/>
                        </a:solidFill>
                      </a:endParaRPr>
                    </a:p>
                  </a:txBody>
                  <a:tcPr marL="95250" marR="95250" marT="63500" marB="63500" anchor="ctr">
                    <a:lnL w="12700" cap="flat" cmpd="sng" algn="ctr">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75772">
                <a:tc>
                  <a:txBody>
                    <a:bodyPr/>
                    <a:lstStyle/>
                    <a:p>
                      <a:pPr lvl="0" algn="ctr" rtl="0">
                        <a:lnSpc>
                          <a:spcPct val="120000"/>
                        </a:lnSpc>
                        <a:spcBef>
                          <a:spcPts val="0"/>
                        </a:spcBef>
                        <a:buNone/>
                      </a:pPr>
                      <a:r>
                        <a:rPr lang="en-US" altLang="ko" sz="1300" b="1" dirty="0" smtClean="0">
                          <a:solidFill>
                            <a:schemeClr val="dk1"/>
                          </a:solidFill>
                        </a:rPr>
                        <a:t>Requirement</a:t>
                      </a:r>
                      <a:endParaRPr lang="ko" sz="1300" b="1"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l" rtl="0">
                        <a:lnSpc>
                          <a:spcPct val="120000"/>
                        </a:lnSpc>
                        <a:spcBef>
                          <a:spcPts val="0"/>
                        </a:spcBef>
                        <a:buNone/>
                      </a:pPr>
                      <a:endParaRPr lang="ko" sz="1300" dirty="0">
                        <a:solidFill>
                          <a:schemeClr val="dk1"/>
                        </a:solidFill>
                      </a:endParaRPr>
                    </a:p>
                  </a:txBody>
                  <a:tcPr marL="95250" marR="95250" marT="63500" marB="63500" anchor="ctr">
                    <a:lnL w="12700" cap="flat" cmpd="sng" algn="ctr">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bl>
          </a:graphicData>
        </a:graphic>
      </p:graphicFrame>
      <p:graphicFrame>
        <p:nvGraphicFramePr>
          <p:cNvPr id="10" name="Shape 181"/>
          <p:cNvGraphicFramePr/>
          <p:nvPr>
            <p:extLst>
              <p:ext uri="{D42A27DB-BD31-4B8C-83A1-F6EECF244321}">
                <p14:modId xmlns:p14="http://schemas.microsoft.com/office/powerpoint/2010/main" val="3605709805"/>
              </p:ext>
            </p:extLst>
          </p:nvPr>
        </p:nvGraphicFramePr>
        <p:xfrm>
          <a:off x="5526088" y="1579266"/>
          <a:ext cx="5680356" cy="1097190"/>
        </p:xfrm>
        <a:graphic>
          <a:graphicData uri="http://schemas.openxmlformats.org/drawingml/2006/table">
            <a:tbl>
              <a:tblPr>
                <a:noFill/>
              </a:tblPr>
              <a:tblGrid>
                <a:gridCol w="1403448"/>
                <a:gridCol w="4276908"/>
              </a:tblGrid>
              <a:tr h="229150">
                <a:tc>
                  <a:txBody>
                    <a:bodyPr/>
                    <a:lstStyle/>
                    <a:p>
                      <a:pPr lvl="0" rtl="0">
                        <a:spcBef>
                          <a:spcPts val="0"/>
                        </a:spcBef>
                        <a:buNone/>
                      </a:pPr>
                      <a:r>
                        <a:rPr lang="ko" sz="1200" b="1" dirty="0"/>
                        <a:t>Element</a:t>
                      </a:r>
                    </a:p>
                  </a:txBody>
                  <a:tcPr marL="84400" marR="84400" marT="91425" marB="91425"/>
                </a:tc>
                <a:tc>
                  <a:txBody>
                    <a:bodyPr/>
                    <a:lstStyle/>
                    <a:p>
                      <a:pPr lvl="0" algn="ctr" rtl="0">
                        <a:spcBef>
                          <a:spcPts val="0"/>
                        </a:spcBef>
                        <a:buNone/>
                      </a:pPr>
                      <a:r>
                        <a:rPr lang="ko" sz="1200" b="1"/>
                        <a:t>Responsibilities</a:t>
                      </a:r>
                    </a:p>
                  </a:txBody>
                  <a:tcPr marL="84400" marR="84400" marT="91425" marB="91425"/>
                </a:tc>
              </a:tr>
              <a:tr h="315100">
                <a:tc>
                  <a:txBody>
                    <a:bodyPr/>
                    <a:lstStyle/>
                    <a:p>
                      <a:pPr lvl="0" rtl="0">
                        <a:spcBef>
                          <a:spcPts val="0"/>
                        </a:spcBef>
                        <a:buNone/>
                      </a:pPr>
                      <a:r>
                        <a:rPr lang="en-US" altLang="ko" sz="1200" dirty="0" smtClean="0"/>
                        <a:t>View</a:t>
                      </a:r>
                      <a:endParaRPr lang="ko" sz="1200" dirty="0"/>
                    </a:p>
                  </a:txBody>
                  <a:tcPr marL="84400" marR="84400" marT="91425" marB="91425"/>
                </a:tc>
                <a:tc>
                  <a:txBody>
                    <a:bodyPr/>
                    <a:lstStyle/>
                    <a:p>
                      <a:pPr lvl="0" rtl="0">
                        <a:spcBef>
                          <a:spcPts val="0"/>
                        </a:spcBef>
                        <a:buNone/>
                      </a:pPr>
                      <a:endParaRPr lang="ko" sz="1200" dirty="0"/>
                    </a:p>
                  </a:txBody>
                  <a:tcPr marL="84400" marR="84400" marT="91425" marB="91425"/>
                </a:tc>
              </a:tr>
              <a:tr h="315100">
                <a:tc>
                  <a:txBody>
                    <a:bodyPr/>
                    <a:lstStyle/>
                    <a:p>
                      <a:pPr lvl="0" rtl="0">
                        <a:spcBef>
                          <a:spcPts val="0"/>
                        </a:spcBef>
                        <a:buNone/>
                      </a:pPr>
                      <a:r>
                        <a:rPr lang="en-US" altLang="ko" sz="1200" dirty="0" smtClean="0">
                          <a:solidFill>
                            <a:schemeClr val="dk1"/>
                          </a:solidFill>
                        </a:rPr>
                        <a:t>Service</a:t>
                      </a:r>
                      <a:endParaRPr lang="ko" sz="1200" dirty="0">
                        <a:solidFill>
                          <a:schemeClr val="dk1"/>
                        </a:solidFill>
                      </a:endParaRPr>
                    </a:p>
                  </a:txBody>
                  <a:tcPr marL="84400" marR="84400" marT="91425" marB="91425"/>
                </a:tc>
                <a:tc>
                  <a:txBody>
                    <a:bodyPr/>
                    <a:lstStyle/>
                    <a:p>
                      <a:pPr lvl="0" rtl="0">
                        <a:spcBef>
                          <a:spcPts val="0"/>
                        </a:spcBef>
                        <a:buNone/>
                      </a:pPr>
                      <a:endParaRPr lang="ko" sz="1200" dirty="0"/>
                    </a:p>
                  </a:txBody>
                  <a:tcPr marL="84400" marR="84400" marT="91425" marB="91425"/>
                </a:tc>
              </a:tr>
            </a:tbl>
          </a:graphicData>
        </a:graphic>
      </p:graphicFrame>
      <p:sp>
        <p:nvSpPr>
          <p:cNvPr id="5" name="직사각형 4"/>
          <p:cNvSpPr/>
          <p:nvPr/>
        </p:nvSpPr>
        <p:spPr>
          <a:xfrm>
            <a:off x="528688" y="2747392"/>
            <a:ext cx="4970140" cy="648072"/>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Handler </a:t>
            </a:r>
            <a:endParaRPr lang="ko-KR" altLang="en-US" sz="1200" dirty="0" smtClean="0">
              <a:solidFill>
                <a:schemeClr val="tx1">
                  <a:lumMod val="75000"/>
                  <a:lumOff val="25000"/>
                </a:schemeClr>
              </a:solidFill>
            </a:endParaRPr>
          </a:p>
        </p:txBody>
      </p:sp>
      <p:pic>
        <p:nvPicPr>
          <p:cNvPr id="614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196752"/>
            <a:ext cx="5286375" cy="1466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9001457"/>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슬라이드 번호 개체 틀 2"/>
          <p:cNvSpPr>
            <a:spLocks noGrp="1"/>
          </p:cNvSpPr>
          <p:nvPr>
            <p:ph type="sldNum" sz="quarter" idx="12"/>
          </p:nvPr>
        </p:nvSpPr>
        <p:spPr/>
        <p:txBody>
          <a:bodyPr/>
          <a:lstStyle/>
          <a:p>
            <a:fld id="{57E7012D-DD87-4EE6-9959-B8E2C5F13A34}" type="slidenum">
              <a:rPr lang="ko-KR" altLang="en-US" smtClean="0"/>
              <a:pPr/>
              <a:t>69</a:t>
            </a:fld>
            <a:r>
              <a:rPr lang="en-US" altLang="ko-KR" smtClean="0"/>
              <a:t>/50</a:t>
            </a:r>
            <a:endParaRPr lang="ko-KR" altLang="en-US" dirty="0"/>
          </a:p>
        </p:txBody>
      </p:sp>
      <p:sp>
        <p:nvSpPr>
          <p:cNvPr id="4" name="제목 3"/>
          <p:cNvSpPr>
            <a:spLocks noGrp="1"/>
          </p:cNvSpPr>
          <p:nvPr>
            <p:ph type="title"/>
          </p:nvPr>
        </p:nvSpPr>
        <p:spPr/>
        <p:txBody>
          <a:bodyPr/>
          <a:lstStyle/>
          <a:p>
            <a:r>
              <a:rPr lang="en-US" altLang="ko-KR" dirty="0"/>
              <a:t>The views</a:t>
            </a:r>
            <a:endParaRPr lang="ko-KR" altLang="en-US" dirty="0"/>
          </a:p>
        </p:txBody>
      </p:sp>
      <p:pic>
        <p:nvPicPr>
          <p:cNvPr id="7170" name="Picture 2" descr="https://lh5.googleusercontent.com/lUZvomUSM5Ry85VugE4gXdX7tTaeBFwg7v7VnRERYhDmc-sJaPSPOzZlIGixofOlnQxNXsDfil0W5tHYve_9RiR8Jcb62hLm5GLFIAuQ1vqOPLnSn8b6wR25kYd5wY27YzK3GGVyL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3980" y="1148620"/>
            <a:ext cx="9041432" cy="57093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232174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en-US" altLang="ko-KR" dirty="0"/>
              <a:t>Functional Requirement (2/2)</a:t>
            </a:r>
          </a:p>
          <a:p>
            <a:endParaRPr lang="ko-KR" altLang="en-US" dirty="0"/>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7</a:t>
            </a:fld>
            <a:r>
              <a:rPr lang="en-US" altLang="ko-KR" smtClean="0"/>
              <a:t>/50</a:t>
            </a:r>
            <a:endParaRPr lang="ko-KR" altLang="en-US" dirty="0"/>
          </a:p>
        </p:txBody>
      </p:sp>
      <p:sp>
        <p:nvSpPr>
          <p:cNvPr id="4" name="제목 3"/>
          <p:cNvSpPr>
            <a:spLocks noGrp="1"/>
          </p:cNvSpPr>
          <p:nvPr>
            <p:ph type="title"/>
          </p:nvPr>
        </p:nvSpPr>
        <p:spPr/>
        <p:txBody>
          <a:bodyPr>
            <a:normAutofit/>
          </a:bodyPr>
          <a:lstStyle/>
          <a:p>
            <a:r>
              <a:rPr lang="en-US" altLang="ko-KR" dirty="0"/>
              <a:t>Architectural </a:t>
            </a:r>
            <a:r>
              <a:rPr lang="en-US" altLang="ko-KR" dirty="0" smtClean="0"/>
              <a:t>Driver</a:t>
            </a:r>
            <a:endParaRPr lang="ko-KR" altLang="en-US" dirty="0"/>
          </a:p>
        </p:txBody>
      </p:sp>
      <p:graphicFrame>
        <p:nvGraphicFramePr>
          <p:cNvPr id="6" name="Shape 80"/>
          <p:cNvGraphicFramePr/>
          <p:nvPr>
            <p:extLst>
              <p:ext uri="{D42A27DB-BD31-4B8C-83A1-F6EECF244321}">
                <p14:modId xmlns:p14="http://schemas.microsoft.com/office/powerpoint/2010/main" val="1568077599"/>
              </p:ext>
            </p:extLst>
          </p:nvPr>
        </p:nvGraphicFramePr>
        <p:xfrm>
          <a:off x="847502" y="1700808"/>
          <a:ext cx="9357171" cy="3271700"/>
        </p:xfrm>
        <a:graphic>
          <a:graphicData uri="http://schemas.openxmlformats.org/drawingml/2006/table">
            <a:tbl>
              <a:tblPr>
                <a:noFill/>
              </a:tblPr>
              <a:tblGrid>
                <a:gridCol w="1076598"/>
                <a:gridCol w="2995278"/>
                <a:gridCol w="5285295"/>
              </a:tblGrid>
              <a:tr h="455600">
                <a:tc>
                  <a:txBody>
                    <a:bodyPr/>
                    <a:lstStyle/>
                    <a:p>
                      <a:pPr marL="0" marR="0" lvl="0" indent="0" algn="ctr" rtl="0">
                        <a:lnSpc>
                          <a:spcPct val="100000"/>
                        </a:lnSpc>
                        <a:spcBef>
                          <a:spcPts val="0"/>
                        </a:spcBef>
                        <a:spcAft>
                          <a:spcPts val="0"/>
                        </a:spcAft>
                        <a:buClr>
                          <a:srgbClr val="000000"/>
                        </a:buClr>
                        <a:buSzPct val="25000"/>
                        <a:buFont typeface="Arial"/>
                        <a:buNone/>
                      </a:pPr>
                      <a:r>
                        <a:rPr lang="ko" sz="1600" b="1" i="0" u="none" strike="noStrike" cap="none" baseline="0" dirty="0">
                          <a:solidFill>
                            <a:srgbClr val="000000"/>
                          </a:solidFill>
                          <a:latin typeface="Arial"/>
                          <a:ea typeface="Arial"/>
                          <a:cs typeface="Arial"/>
                          <a:sym typeface="Arial"/>
                        </a:rPr>
                        <a:t>ID</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BFBFBF"/>
                    </a:solidFill>
                  </a:tcPr>
                </a:tc>
                <a:tc>
                  <a:txBody>
                    <a:bodyPr/>
                    <a:lstStyle/>
                    <a:p>
                      <a:pPr marL="0" marR="0" lvl="0" indent="0" algn="ctr" rtl="0">
                        <a:lnSpc>
                          <a:spcPct val="100000"/>
                        </a:lnSpc>
                        <a:spcBef>
                          <a:spcPts val="0"/>
                        </a:spcBef>
                        <a:spcAft>
                          <a:spcPts val="0"/>
                        </a:spcAft>
                        <a:buClr>
                          <a:srgbClr val="000000"/>
                        </a:buClr>
                        <a:buSzPct val="25000"/>
                        <a:buFont typeface="Arial"/>
                        <a:buNone/>
                      </a:pPr>
                      <a:r>
                        <a:rPr lang="ko" sz="1600" b="1" i="0" u="none" strike="noStrike" cap="none" baseline="0">
                          <a:solidFill>
                            <a:srgbClr val="000000"/>
                          </a:solidFill>
                          <a:latin typeface="Arial"/>
                          <a:ea typeface="Arial"/>
                          <a:cs typeface="Arial"/>
                          <a:sym typeface="Arial"/>
                        </a:rPr>
                        <a:t>Requirement</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BFBFBF"/>
                    </a:solidFill>
                  </a:tcPr>
                </a:tc>
                <a:tc>
                  <a:txBody>
                    <a:bodyPr/>
                    <a:lstStyle/>
                    <a:p>
                      <a:pPr marL="0" marR="0" lvl="0" indent="0" algn="ctr" rtl="0">
                        <a:lnSpc>
                          <a:spcPct val="100000"/>
                        </a:lnSpc>
                        <a:spcBef>
                          <a:spcPts val="0"/>
                        </a:spcBef>
                        <a:spcAft>
                          <a:spcPts val="0"/>
                        </a:spcAft>
                        <a:buClr>
                          <a:srgbClr val="000000"/>
                        </a:buClr>
                        <a:buSzPct val="25000"/>
                        <a:buFont typeface="Arial"/>
                        <a:buNone/>
                      </a:pPr>
                      <a:r>
                        <a:rPr lang="ko" sz="1600" b="1" i="0" u="none" strike="noStrike" cap="none" baseline="0">
                          <a:solidFill>
                            <a:srgbClr val="000000"/>
                          </a:solidFill>
                          <a:latin typeface="Arial"/>
                          <a:ea typeface="Arial"/>
                          <a:cs typeface="Arial"/>
                          <a:sym typeface="Arial"/>
                        </a:rPr>
                        <a:t>Description</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BFBFBF"/>
                    </a:solidFill>
                  </a:tcPr>
                </a:tc>
              </a:tr>
              <a:tr h="520700">
                <a:tc>
                  <a:txBody>
                    <a:bodyPr/>
                    <a:lstStyle/>
                    <a:p>
                      <a:pPr marL="0" marR="0" lvl="0" indent="0" algn="ctr" rtl="0">
                        <a:lnSpc>
                          <a:spcPct val="100000"/>
                        </a:lnSpc>
                        <a:spcBef>
                          <a:spcPts val="0"/>
                        </a:spcBef>
                        <a:spcAft>
                          <a:spcPts val="0"/>
                        </a:spcAft>
                        <a:buClr>
                          <a:srgbClr val="000000"/>
                        </a:buClr>
                        <a:buSzPct val="25000"/>
                        <a:buFont typeface="Arial"/>
                        <a:buNone/>
                      </a:pPr>
                      <a:r>
                        <a:rPr lang="ko" sz="1400" dirty="0">
                          <a:solidFill>
                            <a:schemeClr val="dk1"/>
                          </a:solidFill>
                          <a:latin typeface="Arial" panose="020B0604020202020204" pitchFamily="34" charset="0"/>
                          <a:cs typeface="Arial" panose="020B0604020202020204" pitchFamily="34" charset="0"/>
                        </a:rPr>
                        <a:t>R-08</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Support alarm message</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The system should send a message to the user to inform them when the house is vacant and not alarmed. </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r h="520700">
                <a:tc>
                  <a:txBody>
                    <a:bodyPr/>
                    <a:lstStyle/>
                    <a:p>
                      <a:pPr marL="0" marR="0" lvl="0" indent="0" algn="ctr" rtl="0">
                        <a:lnSpc>
                          <a:spcPct val="100000"/>
                        </a:lnSpc>
                        <a:spcBef>
                          <a:spcPts val="0"/>
                        </a:spcBef>
                        <a:spcAft>
                          <a:spcPts val="0"/>
                        </a:spcAft>
                        <a:buClr>
                          <a:srgbClr val="000000"/>
                        </a:buClr>
                        <a:buSzPct val="25000"/>
                        <a:buFont typeface="Arial"/>
                        <a:buNone/>
                      </a:pPr>
                      <a:r>
                        <a:rPr lang="ko" sz="1400" dirty="0">
                          <a:solidFill>
                            <a:schemeClr val="dk1"/>
                          </a:solidFill>
                          <a:latin typeface="Arial" panose="020B0604020202020204" pitchFamily="34" charset="0"/>
                          <a:cs typeface="Arial" panose="020B0604020202020204" pitchFamily="34" charset="0"/>
                        </a:rPr>
                        <a:t>R-09</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Ask for alarming home</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When the house is vacant and not alarmed the system should ask users if they want to alarm the home. </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r h="733425">
                <a:tc>
                  <a:txBody>
                    <a:bodyPr/>
                    <a:lstStyle/>
                    <a:p>
                      <a:pPr marL="0" marR="0" lvl="0" indent="0" algn="ctr" rtl="0">
                        <a:lnSpc>
                          <a:spcPct val="100000"/>
                        </a:lnSpc>
                        <a:spcBef>
                          <a:spcPts val="0"/>
                        </a:spcBef>
                        <a:spcAft>
                          <a:spcPts val="0"/>
                        </a:spcAft>
                        <a:buClr>
                          <a:srgbClr val="000000"/>
                        </a:buClr>
                        <a:buSzPct val="25000"/>
                        <a:buFont typeface="Arial"/>
                        <a:buNone/>
                      </a:pPr>
                      <a:r>
                        <a:rPr lang="ko" sz="1400">
                          <a:latin typeface="Arial" panose="020B0604020202020204" pitchFamily="34" charset="0"/>
                          <a:cs typeface="Arial" panose="020B0604020202020204" pitchFamily="34" charset="0"/>
                        </a:rPr>
                        <a:t>R-10</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dirty="0">
                          <a:latin typeface="Arial" panose="020B0604020202020204" pitchFamily="34" charset="0"/>
                          <a:cs typeface="Arial" panose="020B0604020202020204" pitchFamily="34" charset="0"/>
                        </a:rPr>
                        <a:t>Locking a</a:t>
                      </a:r>
                      <a:r>
                        <a:rPr lang="ko" sz="1400" b="0" i="0" u="none" strike="noStrike" cap="none" baseline="0" dirty="0">
                          <a:latin typeface="Arial" panose="020B0604020202020204" pitchFamily="34" charset="0"/>
                          <a:ea typeface="Arial"/>
                          <a:cs typeface="Arial" panose="020B0604020202020204" pitchFamily="34" charset="0"/>
                          <a:sym typeface="Arial"/>
                        </a:rPr>
                        <a:t>utomatically</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When the house is vacant and not alarmed and the user do not respond within 5 minutes, the house will lock itself and close the door if opened.</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r h="520700">
                <a:tc>
                  <a:txBody>
                    <a:bodyPr/>
                    <a:lstStyle/>
                    <a:p>
                      <a:pPr marL="0" marR="0" lvl="0" indent="0" algn="ctr" rtl="0">
                        <a:lnSpc>
                          <a:spcPct val="100000"/>
                        </a:lnSpc>
                        <a:spcBef>
                          <a:spcPts val="0"/>
                        </a:spcBef>
                        <a:spcAft>
                          <a:spcPts val="0"/>
                        </a:spcAft>
                        <a:buClr>
                          <a:srgbClr val="000000"/>
                        </a:buClr>
                        <a:buSzPct val="25000"/>
                        <a:buFont typeface="Arial"/>
                        <a:buNone/>
                      </a:pPr>
                      <a:r>
                        <a:rPr lang="ko" sz="1400">
                          <a:solidFill>
                            <a:schemeClr val="dk1"/>
                          </a:solidFill>
                          <a:latin typeface="Arial" panose="020B0604020202020204" pitchFamily="34" charset="0"/>
                          <a:cs typeface="Arial" panose="020B0604020202020204" pitchFamily="34" charset="0"/>
                        </a:rPr>
                        <a:t>R-11</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Automatically turn off the light</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The system should automatically turn off the lights when no one is home and 10 minutes elapses.</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r h="519100">
                <a:tc>
                  <a:txBody>
                    <a:bodyPr/>
                    <a:lstStyle/>
                    <a:p>
                      <a:pPr marL="0" marR="0" lvl="0" indent="0" algn="ctr" rtl="0">
                        <a:lnSpc>
                          <a:spcPct val="100000"/>
                        </a:lnSpc>
                        <a:spcBef>
                          <a:spcPts val="0"/>
                        </a:spcBef>
                        <a:spcAft>
                          <a:spcPts val="0"/>
                        </a:spcAft>
                        <a:buClr>
                          <a:srgbClr val="000000"/>
                        </a:buClr>
                        <a:buSzPct val="25000"/>
                        <a:buFont typeface="Arial"/>
                        <a:buNone/>
                      </a:pPr>
                      <a:r>
                        <a:rPr lang="ko" sz="1400">
                          <a:solidFill>
                            <a:schemeClr val="dk1"/>
                          </a:solidFill>
                          <a:latin typeface="Arial" panose="020B0604020202020204" pitchFamily="34" charset="0"/>
                          <a:cs typeface="Arial" panose="020B0604020202020204" pitchFamily="34" charset="0"/>
                        </a:rPr>
                        <a:t>R-12</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Add/Remove SA Node</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Users can add and remove nodes the system without having to restart the system or other nodes</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bl>
          </a:graphicData>
        </a:graphic>
      </p:graphicFrame>
    </p:spTree>
    <p:extLst>
      <p:ext uri="{BB962C8B-B14F-4D97-AF65-F5344CB8AC3E}">
        <p14:creationId xmlns:p14="http://schemas.microsoft.com/office/powerpoint/2010/main" val="3523984390"/>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슬라이드 번호 개체 틀 2"/>
          <p:cNvSpPr>
            <a:spLocks noGrp="1"/>
          </p:cNvSpPr>
          <p:nvPr>
            <p:ph type="sldNum" sz="quarter" idx="12"/>
          </p:nvPr>
        </p:nvSpPr>
        <p:spPr/>
        <p:txBody>
          <a:bodyPr/>
          <a:lstStyle/>
          <a:p>
            <a:fld id="{57E7012D-DD87-4EE6-9959-B8E2C5F13A34}" type="slidenum">
              <a:rPr lang="ko-KR" altLang="en-US" smtClean="0"/>
              <a:pPr/>
              <a:t>70</a:t>
            </a:fld>
            <a:r>
              <a:rPr lang="en-US" altLang="ko-KR" smtClean="0"/>
              <a:t>/50</a:t>
            </a:r>
            <a:endParaRPr lang="ko-KR" altLang="en-US" dirty="0"/>
          </a:p>
        </p:txBody>
      </p:sp>
      <p:sp>
        <p:nvSpPr>
          <p:cNvPr id="4" name="제목 3"/>
          <p:cNvSpPr>
            <a:spLocks noGrp="1"/>
          </p:cNvSpPr>
          <p:nvPr>
            <p:ph type="title"/>
          </p:nvPr>
        </p:nvSpPr>
        <p:spPr/>
        <p:txBody>
          <a:bodyPr/>
          <a:lstStyle/>
          <a:p>
            <a:r>
              <a:rPr lang="en-US" altLang="ko-KR" dirty="0" smtClean="0"/>
              <a:t>The views – switch to physical</a:t>
            </a:r>
            <a:endParaRPr lang="ko-KR" altLang="en-US" dirty="0"/>
          </a:p>
        </p:txBody>
      </p:sp>
      <p:pic>
        <p:nvPicPr>
          <p:cNvPr id="9218" name="Picture 2" descr="https://lh3.googleusercontent.com/jWpXF9o4ZToGci_JHYF0Hx4lp-WcnzYkGbGQwCTE_RkP29qYJv5NDtrEpOUkVKB6etHu-qOBjA1vEgmkJ70qdtJ1K6dkM9g03zIvm5lWcd18ki2KySTvSysfCCNYNz2RQbrMRpdeD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0004" y="1556792"/>
            <a:ext cx="7953375" cy="4219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8692245"/>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슬라이드 번호 개체 틀 2"/>
          <p:cNvSpPr>
            <a:spLocks noGrp="1"/>
          </p:cNvSpPr>
          <p:nvPr>
            <p:ph type="sldNum" sz="quarter" idx="12"/>
          </p:nvPr>
        </p:nvSpPr>
        <p:spPr/>
        <p:txBody>
          <a:bodyPr/>
          <a:lstStyle/>
          <a:p>
            <a:fld id="{57E7012D-DD87-4EE6-9959-B8E2C5F13A34}" type="slidenum">
              <a:rPr lang="ko-KR" altLang="en-US" smtClean="0"/>
              <a:pPr/>
              <a:t>71</a:t>
            </a:fld>
            <a:r>
              <a:rPr lang="en-US" altLang="ko-KR" smtClean="0"/>
              <a:t>/50</a:t>
            </a:r>
            <a:endParaRPr lang="ko-KR" altLang="en-US" dirty="0"/>
          </a:p>
        </p:txBody>
      </p:sp>
      <p:sp>
        <p:nvSpPr>
          <p:cNvPr id="4" name="제목 3"/>
          <p:cNvSpPr>
            <a:spLocks noGrp="1"/>
          </p:cNvSpPr>
          <p:nvPr>
            <p:ph type="title"/>
          </p:nvPr>
        </p:nvSpPr>
        <p:spPr/>
        <p:txBody>
          <a:bodyPr/>
          <a:lstStyle/>
          <a:p>
            <a:r>
              <a:rPr lang="en-US" altLang="ko-KR" dirty="0"/>
              <a:t>The views – switch to </a:t>
            </a:r>
            <a:r>
              <a:rPr lang="en-US" altLang="ko-KR" dirty="0" smtClean="0"/>
              <a:t>static view</a:t>
            </a:r>
            <a:endParaRPr lang="ko-KR" altLang="en-US" dirty="0"/>
          </a:p>
        </p:txBody>
      </p:sp>
      <p:pic>
        <p:nvPicPr>
          <p:cNvPr id="10242" name="Picture 2" descr="https://lh3.googleusercontent.com/ufYhkZGYwLqXc-2aPCEO898uKVYXOer05Bv6qEyhDD--sxEAxA9ANHi8rQGHntOAtkHNBR7uTy4Olf2QK1uKw8g51dsnOSuTSyp2YB4fn2VEl_LbTKV7wADubDGjf2KNn5ElefTfv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5988" y="1124744"/>
            <a:ext cx="9057159" cy="51990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297603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en-US" altLang="ko-KR" dirty="0"/>
              <a:t>Quality Attribute</a:t>
            </a:r>
          </a:p>
          <a:p>
            <a:endParaRPr lang="ko-KR" altLang="en-US" dirty="0"/>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8</a:t>
            </a:fld>
            <a:r>
              <a:rPr lang="en-US" altLang="ko-KR" smtClean="0"/>
              <a:t>/50</a:t>
            </a:r>
            <a:endParaRPr lang="ko-KR" altLang="en-US" dirty="0"/>
          </a:p>
        </p:txBody>
      </p:sp>
      <p:sp>
        <p:nvSpPr>
          <p:cNvPr id="4" name="제목 3"/>
          <p:cNvSpPr>
            <a:spLocks noGrp="1"/>
          </p:cNvSpPr>
          <p:nvPr>
            <p:ph type="title"/>
          </p:nvPr>
        </p:nvSpPr>
        <p:spPr/>
        <p:txBody>
          <a:bodyPr>
            <a:normAutofit/>
          </a:bodyPr>
          <a:lstStyle/>
          <a:p>
            <a:r>
              <a:rPr lang="en-US" altLang="ko-KR" dirty="0"/>
              <a:t>Architectural </a:t>
            </a:r>
            <a:r>
              <a:rPr lang="en-US" altLang="ko-KR" dirty="0" smtClean="0"/>
              <a:t>Driver</a:t>
            </a:r>
            <a:endParaRPr lang="ko-KR" altLang="en-US" dirty="0"/>
          </a:p>
        </p:txBody>
      </p:sp>
      <p:graphicFrame>
        <p:nvGraphicFramePr>
          <p:cNvPr id="6" name="Shape 91"/>
          <p:cNvGraphicFramePr/>
          <p:nvPr>
            <p:extLst>
              <p:ext uri="{D42A27DB-BD31-4B8C-83A1-F6EECF244321}">
                <p14:modId xmlns:p14="http://schemas.microsoft.com/office/powerpoint/2010/main" val="1770265416"/>
              </p:ext>
            </p:extLst>
          </p:nvPr>
        </p:nvGraphicFramePr>
        <p:xfrm>
          <a:off x="843980" y="1700808"/>
          <a:ext cx="9361040" cy="4203302"/>
        </p:xfrm>
        <a:graphic>
          <a:graphicData uri="http://schemas.openxmlformats.org/drawingml/2006/table">
            <a:tbl>
              <a:tblPr>
                <a:noFill/>
              </a:tblPr>
              <a:tblGrid>
                <a:gridCol w="834096"/>
                <a:gridCol w="1212747"/>
                <a:gridCol w="5889307"/>
                <a:gridCol w="1424890"/>
              </a:tblGrid>
              <a:tr h="455600">
                <a:tc>
                  <a:txBody>
                    <a:bodyPr/>
                    <a:lstStyle/>
                    <a:p>
                      <a:pPr marL="0" marR="0" lvl="0" indent="0" algn="ctr"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ID</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BFBFBF"/>
                    </a:solidFill>
                  </a:tcPr>
                </a:tc>
                <a:tc>
                  <a:txBody>
                    <a:bodyPr/>
                    <a:lstStyle/>
                    <a:p>
                      <a:pPr marL="0" marR="0" lvl="0" indent="0" algn="ctr" rtl="0">
                        <a:lnSpc>
                          <a:spcPct val="100000"/>
                        </a:lnSpc>
                        <a:spcBef>
                          <a:spcPts val="0"/>
                        </a:spcBef>
                        <a:spcAft>
                          <a:spcPts val="0"/>
                        </a:spcAft>
                        <a:buClr>
                          <a:srgbClr val="000000"/>
                        </a:buClr>
                        <a:buSzPct val="25000"/>
                        <a:buFont typeface="Arial"/>
                        <a:buNone/>
                      </a:pPr>
                      <a:r>
                        <a:rPr lang="ko" sz="1400" b="1">
                          <a:latin typeface="Arial" panose="020B0604020202020204" pitchFamily="34" charset="0"/>
                          <a:cs typeface="Arial" panose="020B0604020202020204" pitchFamily="34" charset="0"/>
                        </a:rPr>
                        <a:t>Priority</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BFBFBF"/>
                    </a:solidFill>
                  </a:tcPr>
                </a:tc>
                <a:tc>
                  <a:txBody>
                    <a:bodyPr/>
                    <a:lstStyle/>
                    <a:p>
                      <a:pPr marL="0" marR="0" lvl="0" indent="0" algn="ctr" rtl="0">
                        <a:lnSpc>
                          <a:spcPct val="100000"/>
                        </a:lnSpc>
                        <a:spcBef>
                          <a:spcPts val="0"/>
                        </a:spcBef>
                        <a:spcAft>
                          <a:spcPts val="0"/>
                        </a:spcAft>
                        <a:buClr>
                          <a:srgbClr val="000000"/>
                        </a:buClr>
                        <a:buSzPct val="25000"/>
                        <a:buFont typeface="Arial"/>
                        <a:buNone/>
                      </a:pPr>
                      <a:r>
                        <a:rPr lang="ko" sz="1400" b="1" i="0" u="none" strike="noStrike" cap="none" baseline="0">
                          <a:solidFill>
                            <a:srgbClr val="000000"/>
                          </a:solidFill>
                          <a:latin typeface="Arial" panose="020B0604020202020204" pitchFamily="34" charset="0"/>
                          <a:ea typeface="Arial"/>
                          <a:cs typeface="Arial" panose="020B0604020202020204" pitchFamily="34" charset="0"/>
                          <a:sym typeface="Arial"/>
                        </a:rPr>
                        <a:t>Description</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BFBFBF"/>
                    </a:solidFill>
                  </a:tcPr>
                </a:tc>
                <a:tc>
                  <a:txBody>
                    <a:bodyPr/>
                    <a:lstStyle/>
                    <a:p>
                      <a:pPr marL="0" marR="0" indent="0" algn="ctr" rtl="0">
                        <a:lnSpc>
                          <a:spcPct val="100000"/>
                        </a:lnSpc>
                        <a:spcBef>
                          <a:spcPts val="0"/>
                        </a:spcBef>
                        <a:spcAft>
                          <a:spcPts val="0"/>
                        </a:spcAft>
                        <a:buNone/>
                      </a:pPr>
                      <a:r>
                        <a:rPr lang="ko" sz="1400" b="1">
                          <a:latin typeface="Arial" panose="020B0604020202020204" pitchFamily="34" charset="0"/>
                          <a:cs typeface="Arial" panose="020B0604020202020204" pitchFamily="34" charset="0"/>
                        </a:rPr>
                        <a:t>Attribute</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BFBFBF"/>
                    </a:solidFill>
                  </a:tcPr>
                </a:tc>
              </a:tr>
              <a:tr h="528739">
                <a:tc>
                  <a:txBody>
                    <a:bodyPr/>
                    <a:lstStyle/>
                    <a:p>
                      <a:pPr marL="0" marR="0" lvl="0" indent="0" algn="ctr" rtl="0">
                        <a:lnSpc>
                          <a:spcPct val="100000"/>
                        </a:lnSpc>
                        <a:spcBef>
                          <a:spcPts val="0"/>
                        </a:spcBef>
                        <a:spcAft>
                          <a:spcPts val="0"/>
                        </a:spcAft>
                        <a:buClr>
                          <a:srgbClr val="000000"/>
                        </a:buClr>
                        <a:buSzPct val="25000"/>
                        <a:buFont typeface="Arial"/>
                        <a:buNone/>
                      </a:pPr>
                      <a:r>
                        <a:rPr lang="ko" sz="1400" dirty="0">
                          <a:latin typeface="Arial" panose="020B0604020202020204" pitchFamily="34" charset="0"/>
                          <a:cs typeface="Arial" panose="020B0604020202020204" pitchFamily="34" charset="0"/>
                        </a:rPr>
                        <a:t>QA-01</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lvl="0" algn="ctr" rtl="0">
                        <a:spcBef>
                          <a:spcPts val="0"/>
                        </a:spcBef>
                        <a:buNone/>
                      </a:pPr>
                      <a:r>
                        <a:rPr lang="ko" sz="1400" dirty="0">
                          <a:latin typeface="Arial" panose="020B0604020202020204" pitchFamily="34" charset="0"/>
                          <a:cs typeface="Arial" panose="020B0604020202020204" pitchFamily="34" charset="0"/>
                        </a:rPr>
                        <a:t>High</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a:solidFill>
                            <a:schemeClr val="dk1"/>
                          </a:solidFill>
                          <a:latin typeface="Arial" panose="020B0604020202020204" pitchFamily="34" charset="0"/>
                          <a:cs typeface="Arial" panose="020B0604020202020204" pitchFamily="34" charset="0"/>
                        </a:rPr>
                        <a:t>Installer can add and remove nodes to the system easily.</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indent="0" algn="ctr" rtl="0">
                        <a:lnSpc>
                          <a:spcPct val="100000"/>
                        </a:lnSpc>
                        <a:spcBef>
                          <a:spcPts val="0"/>
                        </a:spcBef>
                        <a:spcAft>
                          <a:spcPts val="0"/>
                        </a:spcAft>
                        <a:buNone/>
                      </a:pPr>
                      <a:r>
                        <a:rPr lang="ko" sz="1400">
                          <a:solidFill>
                            <a:schemeClr val="dk1"/>
                          </a:solidFill>
                          <a:latin typeface="Arial" panose="020B0604020202020204" pitchFamily="34" charset="0"/>
                          <a:cs typeface="Arial" panose="020B0604020202020204" pitchFamily="34" charset="0"/>
                        </a:rPr>
                        <a:t>Usability</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r h="504056">
                <a:tc>
                  <a:txBody>
                    <a:bodyPr/>
                    <a:lstStyle/>
                    <a:p>
                      <a:pPr marL="0" marR="0" lvl="0" indent="0" algn="ctr" rtl="0">
                        <a:lnSpc>
                          <a:spcPct val="100000"/>
                        </a:lnSpc>
                        <a:spcBef>
                          <a:spcPts val="0"/>
                        </a:spcBef>
                        <a:spcAft>
                          <a:spcPts val="0"/>
                        </a:spcAft>
                        <a:buClr>
                          <a:srgbClr val="000000"/>
                        </a:buClr>
                        <a:buSzPct val="25000"/>
                        <a:buFont typeface="Arial"/>
                        <a:buNone/>
                      </a:pPr>
                      <a:r>
                        <a:rPr lang="ko" sz="1400">
                          <a:solidFill>
                            <a:schemeClr val="dk1"/>
                          </a:solidFill>
                          <a:latin typeface="Arial" panose="020B0604020202020204" pitchFamily="34" charset="0"/>
                          <a:cs typeface="Arial" panose="020B0604020202020204" pitchFamily="34" charset="0"/>
                        </a:rPr>
                        <a:t>QA-02</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lvl="0" algn="ctr" rtl="0">
                        <a:spcBef>
                          <a:spcPts val="0"/>
                        </a:spcBef>
                        <a:buNone/>
                      </a:pPr>
                      <a:r>
                        <a:rPr lang="ko" sz="1400" dirty="0">
                          <a:latin typeface="Arial" panose="020B0604020202020204" pitchFamily="34" charset="0"/>
                          <a:cs typeface="Arial" panose="020B0604020202020204" pitchFamily="34" charset="0"/>
                        </a:rPr>
                        <a:t>Medium</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a:solidFill>
                            <a:schemeClr val="dk1"/>
                          </a:solidFill>
                          <a:latin typeface="Arial" panose="020B0604020202020204" pitchFamily="34" charset="0"/>
                          <a:cs typeface="Arial" panose="020B0604020202020204" pitchFamily="34" charset="0"/>
                        </a:rPr>
                        <a:t>System will be available always to do any IoT Based Operations</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indent="0" algn="ctr" rtl="0">
                        <a:lnSpc>
                          <a:spcPct val="100000"/>
                        </a:lnSpc>
                        <a:spcBef>
                          <a:spcPts val="0"/>
                        </a:spcBef>
                        <a:spcAft>
                          <a:spcPts val="0"/>
                        </a:spcAft>
                        <a:buNone/>
                      </a:pPr>
                      <a:r>
                        <a:rPr lang="ko" sz="1400">
                          <a:solidFill>
                            <a:schemeClr val="dk1"/>
                          </a:solidFill>
                          <a:latin typeface="Arial" panose="020B0604020202020204" pitchFamily="34" charset="0"/>
                          <a:cs typeface="Arial" panose="020B0604020202020204" pitchFamily="34" charset="0"/>
                        </a:rPr>
                        <a:t>Availability</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r h="432048">
                <a:tc>
                  <a:txBody>
                    <a:bodyPr/>
                    <a:lstStyle/>
                    <a:p>
                      <a:pPr marL="0" marR="0" lvl="0" indent="0" algn="ctr" rtl="0">
                        <a:lnSpc>
                          <a:spcPct val="100000"/>
                        </a:lnSpc>
                        <a:spcBef>
                          <a:spcPts val="0"/>
                        </a:spcBef>
                        <a:spcAft>
                          <a:spcPts val="0"/>
                        </a:spcAft>
                        <a:buClr>
                          <a:srgbClr val="000000"/>
                        </a:buClr>
                        <a:buSzPct val="25000"/>
                        <a:buFont typeface="Arial"/>
                        <a:buNone/>
                      </a:pPr>
                      <a:r>
                        <a:rPr lang="ko" sz="1400">
                          <a:solidFill>
                            <a:schemeClr val="dk1"/>
                          </a:solidFill>
                          <a:latin typeface="Arial" panose="020B0604020202020204" pitchFamily="34" charset="0"/>
                          <a:cs typeface="Arial" panose="020B0604020202020204" pitchFamily="34" charset="0"/>
                        </a:rPr>
                        <a:t>QA-03</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lvl="0" algn="ctr" rtl="0">
                        <a:spcBef>
                          <a:spcPts val="0"/>
                        </a:spcBef>
                        <a:buNone/>
                      </a:pPr>
                      <a:r>
                        <a:rPr lang="ko" sz="1400" dirty="0">
                          <a:solidFill>
                            <a:schemeClr val="dk1"/>
                          </a:solidFill>
                          <a:latin typeface="Arial" panose="020B0604020202020204" pitchFamily="34" charset="0"/>
                          <a:cs typeface="Arial" panose="020B0604020202020204" pitchFamily="34" charset="0"/>
                        </a:rPr>
                        <a:t>High</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lvl="0" rtl="0">
                        <a:spcBef>
                          <a:spcPts val="0"/>
                        </a:spcBef>
                        <a:buClr>
                          <a:schemeClr val="dk1"/>
                        </a:buClr>
                        <a:buSzPct val="25000"/>
                        <a:buFont typeface="Arial"/>
                        <a:buNone/>
                      </a:pPr>
                      <a:r>
                        <a:rPr lang="ko" sz="1400" dirty="0">
                          <a:solidFill>
                            <a:schemeClr val="dk1"/>
                          </a:solidFill>
                          <a:latin typeface="Arial" panose="020B0604020202020204" pitchFamily="34" charset="0"/>
                          <a:cs typeface="Arial" panose="020B0604020202020204" pitchFamily="34" charset="0"/>
                        </a:rPr>
                        <a:t>Do not allow unauthorized persons to register a sensor </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algn="ctr" rtl="0">
                        <a:spcBef>
                          <a:spcPts val="0"/>
                        </a:spcBef>
                        <a:buNone/>
                      </a:pPr>
                      <a:r>
                        <a:rPr lang="ko" sz="1400">
                          <a:solidFill>
                            <a:schemeClr val="dk1"/>
                          </a:solidFill>
                          <a:latin typeface="Arial" panose="020B0604020202020204" pitchFamily="34" charset="0"/>
                          <a:cs typeface="Arial" panose="020B0604020202020204" pitchFamily="34" charset="0"/>
                        </a:rPr>
                        <a:t>Security</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r h="640275">
                <a:tc>
                  <a:txBody>
                    <a:bodyPr/>
                    <a:lstStyle/>
                    <a:p>
                      <a:pPr marL="0" marR="0" lvl="0" indent="0" algn="ctr" rtl="0">
                        <a:lnSpc>
                          <a:spcPct val="100000"/>
                        </a:lnSpc>
                        <a:spcBef>
                          <a:spcPts val="0"/>
                        </a:spcBef>
                        <a:spcAft>
                          <a:spcPts val="0"/>
                        </a:spcAft>
                        <a:buClr>
                          <a:srgbClr val="000000"/>
                        </a:buClr>
                        <a:buSzPct val="25000"/>
                        <a:buFont typeface="Arial"/>
                        <a:buNone/>
                      </a:pPr>
                      <a:r>
                        <a:rPr lang="ko" sz="1400">
                          <a:solidFill>
                            <a:schemeClr val="dk1"/>
                          </a:solidFill>
                          <a:latin typeface="Arial" panose="020B0604020202020204" pitchFamily="34" charset="0"/>
                          <a:cs typeface="Arial" panose="020B0604020202020204" pitchFamily="34" charset="0"/>
                        </a:rPr>
                        <a:t>QA-04</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lvl="0" algn="ctr" rtl="0">
                        <a:spcBef>
                          <a:spcPts val="0"/>
                        </a:spcBef>
                        <a:buNone/>
                      </a:pPr>
                      <a:r>
                        <a:rPr lang="ko" sz="1400">
                          <a:solidFill>
                            <a:schemeClr val="dk1"/>
                          </a:solidFill>
                          <a:latin typeface="Arial" panose="020B0604020202020204" pitchFamily="34" charset="0"/>
                          <a:cs typeface="Arial" panose="020B0604020202020204" pitchFamily="34" charset="0"/>
                        </a:rPr>
                        <a:t>Medium</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lvl="0" rtl="0">
                        <a:spcBef>
                          <a:spcPts val="0"/>
                        </a:spcBef>
                        <a:buClr>
                          <a:schemeClr val="dk1"/>
                        </a:buClr>
                        <a:buSzPct val="25000"/>
                        <a:buFont typeface="Arial"/>
                        <a:buNone/>
                      </a:pPr>
                      <a:r>
                        <a:rPr lang="ko" sz="1400" dirty="0">
                          <a:solidFill>
                            <a:schemeClr val="dk1"/>
                          </a:solidFill>
                          <a:latin typeface="Arial" panose="020B0604020202020204" pitchFamily="34" charset="0"/>
                          <a:cs typeface="Arial" panose="020B0604020202020204" pitchFamily="34" charset="0"/>
                        </a:rPr>
                        <a:t>Only the authorized person can access the home sensors/actuators or access any data generated by them, or any data stored in the system.</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algn="ctr" rtl="0">
                        <a:spcBef>
                          <a:spcPts val="0"/>
                        </a:spcBef>
                        <a:buNone/>
                      </a:pPr>
                      <a:r>
                        <a:rPr lang="ko" sz="1400">
                          <a:solidFill>
                            <a:schemeClr val="dk1"/>
                          </a:solidFill>
                          <a:latin typeface="Arial" panose="020B0604020202020204" pitchFamily="34" charset="0"/>
                          <a:cs typeface="Arial" panose="020B0604020202020204" pitchFamily="34" charset="0"/>
                        </a:rPr>
                        <a:t>Security</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r h="640275">
                <a:tc>
                  <a:txBody>
                    <a:bodyPr/>
                    <a:lstStyle/>
                    <a:p>
                      <a:pPr marL="0" marR="0" lvl="0" indent="0" algn="ctr" rtl="0">
                        <a:lnSpc>
                          <a:spcPct val="100000"/>
                        </a:lnSpc>
                        <a:spcBef>
                          <a:spcPts val="0"/>
                        </a:spcBef>
                        <a:spcAft>
                          <a:spcPts val="0"/>
                        </a:spcAft>
                        <a:buClr>
                          <a:srgbClr val="000000"/>
                        </a:buClr>
                        <a:buSzPct val="25000"/>
                        <a:buFont typeface="Arial"/>
                        <a:buNone/>
                      </a:pPr>
                      <a:r>
                        <a:rPr lang="ko" sz="1400">
                          <a:solidFill>
                            <a:schemeClr val="dk1"/>
                          </a:solidFill>
                          <a:latin typeface="Arial" panose="020B0604020202020204" pitchFamily="34" charset="0"/>
                          <a:cs typeface="Arial" panose="020B0604020202020204" pitchFamily="34" charset="0"/>
                        </a:rPr>
                        <a:t>QA-05</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lvl="0" algn="ctr" rtl="0">
                        <a:spcBef>
                          <a:spcPts val="0"/>
                        </a:spcBef>
                        <a:buNone/>
                      </a:pPr>
                      <a:r>
                        <a:rPr lang="ko" sz="1400">
                          <a:latin typeface="Arial" panose="020B0604020202020204" pitchFamily="34" charset="0"/>
                          <a:cs typeface="Arial" panose="020B0604020202020204" pitchFamily="34" charset="0"/>
                        </a:rPr>
                        <a:t>Low</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lvl="0" rtl="0">
                        <a:spcBef>
                          <a:spcPts val="0"/>
                        </a:spcBef>
                        <a:buClr>
                          <a:schemeClr val="dk1"/>
                        </a:buClr>
                        <a:buSzPct val="25000"/>
                        <a:buFont typeface="Arial"/>
                        <a:buNone/>
                      </a:pPr>
                      <a:r>
                        <a:rPr lang="ko" sz="1400" dirty="0">
                          <a:solidFill>
                            <a:schemeClr val="dk1"/>
                          </a:solidFill>
                          <a:latin typeface="Arial" panose="020B0604020202020204" pitchFamily="34" charset="0"/>
                          <a:cs typeface="Arial" panose="020B0604020202020204" pitchFamily="34" charset="0"/>
                        </a:rPr>
                        <a:t>The system should store sensor values and log all user commands for some period of time</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indent="0" algn="ctr" rtl="0">
                        <a:lnSpc>
                          <a:spcPct val="100000"/>
                        </a:lnSpc>
                        <a:spcBef>
                          <a:spcPts val="0"/>
                        </a:spcBef>
                        <a:spcAft>
                          <a:spcPts val="0"/>
                        </a:spcAft>
                        <a:buNone/>
                      </a:pPr>
                      <a:r>
                        <a:rPr lang="ko" sz="1400">
                          <a:latin typeface="Arial" panose="020B0604020202020204" pitchFamily="34" charset="0"/>
                          <a:cs typeface="Arial" panose="020B0604020202020204" pitchFamily="34" charset="0"/>
                        </a:rPr>
                        <a:t>Reliability</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r h="498253">
                <a:tc>
                  <a:txBody>
                    <a:bodyPr/>
                    <a:lstStyle/>
                    <a:p>
                      <a:pPr marL="0" marR="0" indent="0" algn="ctr" rtl="0">
                        <a:lnSpc>
                          <a:spcPct val="100000"/>
                        </a:lnSpc>
                        <a:spcBef>
                          <a:spcPts val="0"/>
                        </a:spcBef>
                        <a:spcAft>
                          <a:spcPts val="0"/>
                        </a:spcAft>
                        <a:buNone/>
                      </a:pPr>
                      <a:r>
                        <a:rPr lang="ko" sz="1400">
                          <a:solidFill>
                            <a:schemeClr val="dk1"/>
                          </a:solidFill>
                          <a:latin typeface="Arial" panose="020B0604020202020204" pitchFamily="34" charset="0"/>
                          <a:cs typeface="Arial" panose="020B0604020202020204" pitchFamily="34" charset="0"/>
                        </a:rPr>
                        <a:t>QA-06</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algn="ctr" rtl="0">
                        <a:spcBef>
                          <a:spcPts val="0"/>
                        </a:spcBef>
                        <a:buNone/>
                      </a:pPr>
                      <a:r>
                        <a:rPr lang="ko" sz="1400">
                          <a:latin typeface="Arial" panose="020B0604020202020204" pitchFamily="34" charset="0"/>
                          <a:cs typeface="Arial" panose="020B0604020202020204" pitchFamily="34" charset="0"/>
                        </a:rPr>
                        <a:t>High</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dirty="0">
                          <a:solidFill>
                            <a:schemeClr val="dk1"/>
                          </a:solidFill>
                          <a:latin typeface="Arial" panose="020B0604020202020204" pitchFamily="34" charset="0"/>
                          <a:cs typeface="Arial" panose="020B0604020202020204" pitchFamily="34" charset="0"/>
                        </a:rPr>
                        <a:t>The system should make it easy for application developers</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indent="0" algn="ctr" rtl="0">
                        <a:lnSpc>
                          <a:spcPct val="100000"/>
                        </a:lnSpc>
                        <a:spcBef>
                          <a:spcPts val="0"/>
                        </a:spcBef>
                        <a:spcAft>
                          <a:spcPts val="0"/>
                        </a:spcAft>
                        <a:buNone/>
                      </a:pPr>
                      <a:r>
                        <a:rPr lang="ko" sz="1400">
                          <a:solidFill>
                            <a:schemeClr val="dk1"/>
                          </a:solidFill>
                          <a:latin typeface="Arial" panose="020B0604020202020204" pitchFamily="34" charset="0"/>
                          <a:cs typeface="Arial" panose="020B0604020202020204" pitchFamily="34" charset="0"/>
                        </a:rPr>
                        <a:t>Extensibility</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r h="504056">
                <a:tc>
                  <a:txBody>
                    <a:bodyPr/>
                    <a:lstStyle/>
                    <a:p>
                      <a:pPr marL="0" marR="0" indent="0" algn="ctr" rtl="0">
                        <a:lnSpc>
                          <a:spcPct val="100000"/>
                        </a:lnSpc>
                        <a:spcBef>
                          <a:spcPts val="0"/>
                        </a:spcBef>
                        <a:spcAft>
                          <a:spcPts val="0"/>
                        </a:spcAft>
                        <a:buNone/>
                      </a:pPr>
                      <a:r>
                        <a:rPr lang="ko" sz="1400">
                          <a:solidFill>
                            <a:schemeClr val="dk1"/>
                          </a:solidFill>
                          <a:latin typeface="Arial" panose="020B0604020202020204" pitchFamily="34" charset="0"/>
                          <a:cs typeface="Arial" panose="020B0604020202020204" pitchFamily="34" charset="0"/>
                        </a:rPr>
                        <a:t>QA-07</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algn="ctr" rtl="0">
                        <a:spcBef>
                          <a:spcPts val="0"/>
                        </a:spcBef>
                        <a:buNone/>
                      </a:pPr>
                      <a:r>
                        <a:rPr lang="ko" sz="1400">
                          <a:solidFill>
                            <a:schemeClr val="dk1"/>
                          </a:solidFill>
                          <a:latin typeface="Arial" panose="020B0604020202020204" pitchFamily="34" charset="0"/>
                          <a:cs typeface="Arial" panose="020B0604020202020204" pitchFamily="34" charset="0"/>
                        </a:rPr>
                        <a:t>Medium</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None/>
                      </a:pPr>
                      <a:r>
                        <a:rPr lang="ko" sz="1400" dirty="0">
                          <a:solidFill>
                            <a:schemeClr val="dk1"/>
                          </a:solidFill>
                          <a:latin typeface="Arial" panose="020B0604020202020204" pitchFamily="34" charset="0"/>
                          <a:cs typeface="Arial" panose="020B0604020202020204" pitchFamily="34" charset="0"/>
                        </a:rPr>
                        <a:t>The system should make it easy to add emerging protocols</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indent="0" algn="ctr" rtl="0">
                        <a:lnSpc>
                          <a:spcPct val="100000"/>
                        </a:lnSpc>
                        <a:spcBef>
                          <a:spcPts val="0"/>
                        </a:spcBef>
                        <a:spcAft>
                          <a:spcPts val="0"/>
                        </a:spcAft>
                        <a:buNone/>
                      </a:pPr>
                      <a:r>
                        <a:rPr lang="ko" sz="1400" dirty="0">
                          <a:solidFill>
                            <a:schemeClr val="dk1"/>
                          </a:solidFill>
                          <a:latin typeface="Arial" panose="020B0604020202020204" pitchFamily="34" charset="0"/>
                          <a:cs typeface="Arial" panose="020B0604020202020204" pitchFamily="34" charset="0"/>
                        </a:rPr>
                        <a:t>Modifiability</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bl>
          </a:graphicData>
        </a:graphic>
      </p:graphicFrame>
    </p:spTree>
    <p:extLst>
      <p:ext uri="{BB962C8B-B14F-4D97-AF65-F5344CB8AC3E}">
        <p14:creationId xmlns:p14="http://schemas.microsoft.com/office/powerpoint/2010/main" val="358629688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en-US" altLang="ko-KR" dirty="0"/>
              <a:t>Business </a:t>
            </a:r>
            <a:r>
              <a:rPr lang="en-US" altLang="ko-KR" dirty="0" smtClean="0"/>
              <a:t>Constraints</a:t>
            </a:r>
          </a:p>
          <a:p>
            <a:endParaRPr lang="en-US" altLang="ko-KR" dirty="0"/>
          </a:p>
          <a:p>
            <a:endParaRPr lang="en-US" altLang="ko-KR" dirty="0" smtClean="0"/>
          </a:p>
          <a:p>
            <a:endParaRPr lang="en-US" altLang="ko-KR" dirty="0"/>
          </a:p>
          <a:p>
            <a:endParaRPr lang="en-US" altLang="ko-KR" dirty="0" smtClean="0"/>
          </a:p>
          <a:p>
            <a:endParaRPr lang="en-US" altLang="ko-KR" dirty="0" smtClean="0"/>
          </a:p>
          <a:p>
            <a:r>
              <a:rPr lang="en-US" altLang="ko-KR" dirty="0" smtClean="0"/>
              <a:t>Technical </a:t>
            </a:r>
            <a:r>
              <a:rPr lang="en-US" altLang="ko-KR" dirty="0"/>
              <a:t>Constraints</a:t>
            </a:r>
          </a:p>
          <a:p>
            <a:endParaRPr lang="ko-KR" altLang="en-US" dirty="0"/>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9</a:t>
            </a:fld>
            <a:r>
              <a:rPr lang="en-US" altLang="ko-KR" smtClean="0"/>
              <a:t>/50</a:t>
            </a:r>
            <a:endParaRPr lang="ko-KR" altLang="en-US" dirty="0"/>
          </a:p>
        </p:txBody>
      </p:sp>
      <p:sp>
        <p:nvSpPr>
          <p:cNvPr id="4" name="제목 3"/>
          <p:cNvSpPr>
            <a:spLocks noGrp="1"/>
          </p:cNvSpPr>
          <p:nvPr>
            <p:ph type="title"/>
          </p:nvPr>
        </p:nvSpPr>
        <p:spPr/>
        <p:txBody>
          <a:bodyPr>
            <a:normAutofit/>
          </a:bodyPr>
          <a:lstStyle/>
          <a:p>
            <a:r>
              <a:rPr lang="en-US" altLang="ko-KR" dirty="0"/>
              <a:t>Architectural </a:t>
            </a:r>
            <a:r>
              <a:rPr lang="en-US" altLang="ko-KR" dirty="0" smtClean="0"/>
              <a:t>Driver</a:t>
            </a:r>
            <a:endParaRPr lang="ko-KR" altLang="en-US" dirty="0"/>
          </a:p>
        </p:txBody>
      </p:sp>
      <p:graphicFrame>
        <p:nvGraphicFramePr>
          <p:cNvPr id="6" name="Shape 160"/>
          <p:cNvGraphicFramePr/>
          <p:nvPr>
            <p:extLst>
              <p:ext uri="{D42A27DB-BD31-4B8C-83A1-F6EECF244321}">
                <p14:modId xmlns:p14="http://schemas.microsoft.com/office/powerpoint/2010/main" val="2914039573"/>
              </p:ext>
            </p:extLst>
          </p:nvPr>
        </p:nvGraphicFramePr>
        <p:xfrm>
          <a:off x="843980" y="1628800"/>
          <a:ext cx="9361040" cy="981075"/>
        </p:xfrm>
        <a:graphic>
          <a:graphicData uri="http://schemas.openxmlformats.org/drawingml/2006/table">
            <a:tbl>
              <a:tblPr>
                <a:noFill/>
              </a:tblPr>
              <a:tblGrid>
                <a:gridCol w="2448272"/>
                <a:gridCol w="6912768"/>
              </a:tblGrid>
              <a:tr h="371475">
                <a:tc>
                  <a:txBody>
                    <a:bodyPr/>
                    <a:lstStyle/>
                    <a:p>
                      <a:pPr marL="0" marR="0" lvl="0" indent="0" algn="ctr"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a:ea typeface="Arial"/>
                          <a:cs typeface="Arial"/>
                          <a:sym typeface="Arial"/>
                        </a:rPr>
                        <a:t>Consideration</a:t>
                      </a:r>
                    </a:p>
                  </a:txBody>
                  <a:tcPr marL="91450" marR="91450" marT="45725" marB="45725">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BFBFBF"/>
                    </a:solidFill>
                  </a:tcPr>
                </a:tc>
                <a:tc>
                  <a:txBody>
                    <a:bodyPr/>
                    <a:lstStyle/>
                    <a:p>
                      <a:pPr marL="0" marR="0" lvl="0" indent="0" algn="ctr" rtl="0">
                        <a:lnSpc>
                          <a:spcPct val="100000"/>
                        </a:lnSpc>
                        <a:spcBef>
                          <a:spcPts val="0"/>
                        </a:spcBef>
                        <a:spcAft>
                          <a:spcPts val="0"/>
                        </a:spcAft>
                        <a:buClr>
                          <a:schemeClr val="dk1"/>
                        </a:buClr>
                        <a:buSzPct val="25000"/>
                        <a:buFont typeface="Arial"/>
                        <a:buNone/>
                      </a:pPr>
                      <a:r>
                        <a:rPr lang="ko" sz="1400" b="1" i="0" u="none" strike="noStrike" cap="none" baseline="0" dirty="0">
                          <a:solidFill>
                            <a:schemeClr val="dk1"/>
                          </a:solidFill>
                          <a:latin typeface="Arial"/>
                          <a:ea typeface="Arial"/>
                          <a:cs typeface="Arial"/>
                          <a:sym typeface="Arial"/>
                        </a:rPr>
                        <a:t>Description</a:t>
                      </a:r>
                    </a:p>
                  </a:txBody>
                  <a:tcPr marL="91450" marR="91450" marT="45725" marB="45725">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BFBFBF"/>
                    </a:solidFill>
                  </a:tcPr>
                </a:tc>
              </a:tr>
              <a:tr h="609600">
                <a:tc>
                  <a:txBody>
                    <a:bodyPr/>
                    <a:lstStyle/>
                    <a:p>
                      <a:pPr marL="0" marR="0" lvl="0" indent="0" algn="ctr" rtl="0">
                        <a:lnSpc>
                          <a:spcPct val="100000"/>
                        </a:lnSpc>
                        <a:spcBef>
                          <a:spcPts val="0"/>
                        </a:spcBef>
                        <a:spcAft>
                          <a:spcPts val="0"/>
                        </a:spcAft>
                        <a:buClr>
                          <a:schemeClr val="dk1"/>
                        </a:buClr>
                        <a:buSzPct val="25000"/>
                        <a:buFont typeface="Arial"/>
                        <a:buNone/>
                      </a:pPr>
                      <a:r>
                        <a:rPr lang="ko" sz="1400" b="0" i="0" u="none" strike="noStrike" cap="none" baseline="0" dirty="0">
                          <a:solidFill>
                            <a:schemeClr val="dk1"/>
                          </a:solidFill>
                          <a:latin typeface="Arial"/>
                          <a:ea typeface="Arial"/>
                          <a:cs typeface="Arial"/>
                          <a:sym typeface="Arial"/>
                        </a:rPr>
                        <a:t>Schedule limitations</a:t>
                      </a:r>
                    </a:p>
                  </a:txBody>
                  <a:tcPr marL="91450" marR="91450" marT="45725" marB="4572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chemeClr val="dk1"/>
                        </a:buClr>
                        <a:buSzPct val="25000"/>
                        <a:buFont typeface="Arial"/>
                        <a:buNone/>
                      </a:pPr>
                      <a:r>
                        <a:rPr lang="ko" sz="1400" b="0" i="0" u="none" strike="noStrike" cap="none" baseline="0" dirty="0">
                          <a:solidFill>
                            <a:schemeClr val="dk1"/>
                          </a:solidFill>
                          <a:latin typeface="Arial"/>
                          <a:ea typeface="Arial"/>
                          <a:cs typeface="Arial"/>
                          <a:sym typeface="Arial"/>
                        </a:rPr>
                        <a:t>All features of functional requirements list should be implemented by 26</a:t>
                      </a:r>
                      <a:r>
                        <a:rPr lang="ko" sz="1400" b="0" i="0" u="none" strike="noStrike" cap="none" baseline="30000" dirty="0">
                          <a:solidFill>
                            <a:schemeClr val="dk1"/>
                          </a:solidFill>
                          <a:latin typeface="Arial"/>
                          <a:ea typeface="Arial"/>
                          <a:cs typeface="Arial"/>
                          <a:sym typeface="Arial"/>
                        </a:rPr>
                        <a:t>th</a:t>
                      </a:r>
                      <a:r>
                        <a:rPr lang="ko" sz="1400" b="0" i="0" u="none" strike="noStrike" cap="none" baseline="0" dirty="0">
                          <a:solidFill>
                            <a:schemeClr val="dk1"/>
                          </a:solidFill>
                          <a:latin typeface="Arial"/>
                          <a:ea typeface="Arial"/>
                          <a:cs typeface="Arial"/>
                          <a:sym typeface="Arial"/>
                        </a:rPr>
                        <a:t> June. </a:t>
                      </a:r>
                    </a:p>
                  </a:txBody>
                  <a:tcPr marL="91450" marR="91450" marT="45725" marB="4572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r>
            </a:tbl>
          </a:graphicData>
        </a:graphic>
      </p:graphicFrame>
      <p:graphicFrame>
        <p:nvGraphicFramePr>
          <p:cNvPr id="7" name="Shape 164"/>
          <p:cNvGraphicFramePr/>
          <p:nvPr>
            <p:extLst>
              <p:ext uri="{D42A27DB-BD31-4B8C-83A1-F6EECF244321}">
                <p14:modId xmlns:p14="http://schemas.microsoft.com/office/powerpoint/2010/main" val="764852197"/>
              </p:ext>
            </p:extLst>
          </p:nvPr>
        </p:nvGraphicFramePr>
        <p:xfrm>
          <a:off x="843632" y="3789040"/>
          <a:ext cx="9361388" cy="2528850"/>
        </p:xfrm>
        <a:graphic>
          <a:graphicData uri="http://schemas.openxmlformats.org/drawingml/2006/table">
            <a:tbl>
              <a:tblPr>
                <a:noFill/>
              </a:tblPr>
              <a:tblGrid>
                <a:gridCol w="2448620"/>
                <a:gridCol w="6912768"/>
              </a:tblGrid>
              <a:tr h="371475">
                <a:tc>
                  <a:txBody>
                    <a:bodyPr/>
                    <a:lstStyle/>
                    <a:p>
                      <a:pPr marL="0" marR="0" lvl="0" indent="0" algn="ctr" rtl="0">
                        <a:lnSpc>
                          <a:spcPct val="100000"/>
                        </a:lnSpc>
                        <a:spcBef>
                          <a:spcPts val="0"/>
                        </a:spcBef>
                        <a:spcAft>
                          <a:spcPts val="0"/>
                        </a:spcAft>
                        <a:buClr>
                          <a:srgbClr val="000000"/>
                        </a:buClr>
                        <a:buSzPct val="25000"/>
                        <a:buFont typeface="Arial"/>
                        <a:buNone/>
                      </a:pPr>
                      <a:r>
                        <a:rPr lang="ko" sz="1600" b="1" i="0" u="none" strike="noStrike" cap="none" baseline="0" dirty="0">
                          <a:solidFill>
                            <a:srgbClr val="000000"/>
                          </a:solidFill>
                          <a:latin typeface="Arial"/>
                          <a:ea typeface="Arial"/>
                          <a:cs typeface="Arial"/>
                          <a:sym typeface="Arial"/>
                        </a:rPr>
                        <a:t>Consideration</a:t>
                      </a:r>
                    </a:p>
                  </a:txBody>
                  <a:tcPr marL="90000" marR="90000" marT="10800" marB="4572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BFBFBF"/>
                    </a:solidFill>
                  </a:tcPr>
                </a:tc>
                <a:tc>
                  <a:txBody>
                    <a:bodyPr/>
                    <a:lstStyle/>
                    <a:p>
                      <a:pPr marL="0" marR="0" lvl="0" indent="0" algn="ctr" rtl="0">
                        <a:lnSpc>
                          <a:spcPct val="100000"/>
                        </a:lnSpc>
                        <a:spcBef>
                          <a:spcPts val="0"/>
                        </a:spcBef>
                        <a:spcAft>
                          <a:spcPts val="0"/>
                        </a:spcAft>
                        <a:buClr>
                          <a:schemeClr val="dk1"/>
                        </a:buClr>
                        <a:buSzPct val="25000"/>
                        <a:buFont typeface="Arial"/>
                        <a:buNone/>
                      </a:pPr>
                      <a:r>
                        <a:rPr lang="ko" sz="1600" b="1" i="0" u="none" strike="noStrike" cap="none" baseline="0" dirty="0">
                          <a:solidFill>
                            <a:schemeClr val="dk1"/>
                          </a:solidFill>
                          <a:latin typeface="Arial"/>
                          <a:ea typeface="Arial"/>
                          <a:cs typeface="Arial"/>
                          <a:sym typeface="Arial"/>
                        </a:rPr>
                        <a:t>Description</a:t>
                      </a:r>
                    </a:p>
                  </a:txBody>
                  <a:tcPr marL="90000" marR="90000" marT="10800" marB="4572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BFBFBF"/>
                    </a:solidFill>
                  </a:tcPr>
                </a:tc>
              </a:tr>
              <a:tr h="420675">
                <a:tc>
                  <a:txBody>
                    <a:bodyPr/>
                    <a:lstStyle/>
                    <a:p>
                      <a:pPr marL="0" marR="0" lvl="0" indent="0" algn="l" rtl="0">
                        <a:lnSpc>
                          <a:spcPct val="100000"/>
                        </a:lnSpc>
                        <a:spcBef>
                          <a:spcPts val="0"/>
                        </a:spcBef>
                        <a:spcAft>
                          <a:spcPts val="0"/>
                        </a:spcAft>
                        <a:buClr>
                          <a:srgbClr val="000000"/>
                        </a:buClr>
                        <a:buSzPct val="25000"/>
                        <a:buFont typeface="Arial"/>
                        <a:buNone/>
                      </a:pPr>
                      <a:r>
                        <a:rPr lang="ko" sz="1500" b="0" i="0" u="none" strike="noStrike" cap="none" baseline="0">
                          <a:solidFill>
                            <a:srgbClr val="000000"/>
                          </a:solidFill>
                          <a:latin typeface="Arial"/>
                          <a:ea typeface="Arial"/>
                          <a:cs typeface="Arial"/>
                          <a:sym typeface="Arial"/>
                        </a:rPr>
                        <a:t>Computer language(s)</a:t>
                      </a:r>
                    </a:p>
                  </a:txBody>
                  <a:tcPr marL="90000" marR="90000" marT="10800" marB="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ct val="25000"/>
                        <a:buFont typeface="Arial"/>
                        <a:buNone/>
                      </a:pPr>
                      <a:r>
                        <a:rPr lang="ko" sz="1500" b="0" i="0" u="none" strike="noStrike" cap="none" baseline="0">
                          <a:solidFill>
                            <a:srgbClr val="000000"/>
                          </a:solidFill>
                          <a:latin typeface="Arial"/>
                          <a:ea typeface="Arial"/>
                          <a:cs typeface="Arial"/>
                          <a:sym typeface="Arial"/>
                        </a:rPr>
                        <a:t>The system only permits Java language.</a:t>
                      </a:r>
                    </a:p>
                  </a:txBody>
                  <a:tcPr marL="90000" marR="90000" marT="10800" marB="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r>
              <a:tr h="868350">
                <a:tc>
                  <a:txBody>
                    <a:bodyPr/>
                    <a:lstStyle/>
                    <a:p>
                      <a:pPr marL="0" marR="0" lvl="0" indent="0" algn="l" rtl="0">
                        <a:lnSpc>
                          <a:spcPct val="100000"/>
                        </a:lnSpc>
                        <a:spcBef>
                          <a:spcPts val="0"/>
                        </a:spcBef>
                        <a:spcAft>
                          <a:spcPts val="0"/>
                        </a:spcAft>
                        <a:buClr>
                          <a:srgbClr val="000000"/>
                        </a:buClr>
                        <a:buSzPct val="25000"/>
                        <a:buFont typeface="Arial"/>
                        <a:buNone/>
                      </a:pPr>
                      <a:r>
                        <a:rPr lang="ko" sz="1500" b="0" i="0" u="none" strike="noStrike" cap="none" baseline="0">
                          <a:solidFill>
                            <a:srgbClr val="000000"/>
                          </a:solidFill>
                          <a:latin typeface="Arial"/>
                          <a:ea typeface="Arial"/>
                          <a:cs typeface="Arial"/>
                          <a:sym typeface="Arial"/>
                        </a:rPr>
                        <a:t>Logistical Issues</a:t>
                      </a:r>
                    </a:p>
                  </a:txBody>
                  <a:tcPr marL="90000" marR="90000" marT="10800" marB="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ct val="25000"/>
                        <a:buFont typeface="Arial"/>
                        <a:buNone/>
                      </a:pPr>
                      <a:r>
                        <a:rPr lang="ko" sz="1500" b="0" i="0" u="none" strike="noStrike" cap="none" baseline="0">
                          <a:solidFill>
                            <a:srgbClr val="000000"/>
                          </a:solidFill>
                          <a:latin typeface="Arial"/>
                          <a:ea typeface="Arial"/>
                          <a:cs typeface="Arial"/>
                          <a:sym typeface="Arial"/>
                        </a:rPr>
                        <a:t>The system should store sensor values and log all user command, and time limitation is up to max. 72 hours.</a:t>
                      </a:r>
                    </a:p>
                  </a:txBody>
                  <a:tcPr marL="90000" marR="90000" marT="10800" marB="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r>
              <a:tr h="868350">
                <a:tc>
                  <a:txBody>
                    <a:bodyPr/>
                    <a:lstStyle/>
                    <a:p>
                      <a:pPr marL="0" marR="0" lvl="0" indent="0" algn="l" rtl="0">
                        <a:lnSpc>
                          <a:spcPct val="100000"/>
                        </a:lnSpc>
                        <a:spcBef>
                          <a:spcPts val="0"/>
                        </a:spcBef>
                        <a:spcAft>
                          <a:spcPts val="0"/>
                        </a:spcAft>
                        <a:buNone/>
                      </a:pPr>
                      <a:r>
                        <a:rPr lang="ko" sz="1500"/>
                        <a:t>Communication</a:t>
                      </a:r>
                    </a:p>
                  </a:txBody>
                  <a:tcPr marL="90000" marR="90000" marT="10800" marB="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None/>
                      </a:pPr>
                      <a:r>
                        <a:rPr lang="ko" sz="1500" dirty="0"/>
                        <a:t>CMU Network should be always available</a:t>
                      </a:r>
                    </a:p>
                  </a:txBody>
                  <a:tcPr marL="90000" marR="90000" marT="10800" marB="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89465930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w="9525">
          <a:solidFill>
            <a:schemeClr val="tx1">
              <a:lumMod val="75000"/>
              <a:lumOff val="25000"/>
            </a:schemeClr>
          </a:solidFill>
        </a:ln>
      </a:spPr>
      <a:bodyPr lIns="36000" tIns="36000" rIns="36000" bIns="36000" rtlCol="0" anchor="ctr"/>
      <a:lstStyle>
        <a:defPPr algn="ctr">
          <a:defRPr sz="1200" dirty="0" smtClean="0">
            <a:solidFill>
              <a:schemeClr val="tx1">
                <a:lumMod val="75000"/>
                <a:lumOff val="25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lumMod val="75000"/>
              <a:lumOff val="25000"/>
            </a:schemeClr>
          </a:solidFill>
          <a:tailEnd type="none"/>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3131</TotalTime>
  <Words>5651</Words>
  <Application>Microsoft Office PowerPoint</Application>
  <PresentationFormat>사용자 지정</PresentationFormat>
  <Paragraphs>1367</Paragraphs>
  <Slides>71</Slides>
  <Notes>25</Notes>
  <HiddenSlides>0</HiddenSlides>
  <MMClips>0</MMClips>
  <ScaleCrop>false</ScaleCrop>
  <HeadingPairs>
    <vt:vector size="4" baseType="variant">
      <vt:variant>
        <vt:lpstr>테마</vt:lpstr>
      </vt:variant>
      <vt:variant>
        <vt:i4>1</vt:i4>
      </vt:variant>
      <vt:variant>
        <vt:lpstr>슬라이드 제목</vt:lpstr>
      </vt:variant>
      <vt:variant>
        <vt:i4>71</vt:i4>
      </vt:variant>
    </vt:vector>
  </HeadingPairs>
  <TitlesOfParts>
    <vt:vector size="72" baseType="lpstr">
      <vt:lpstr>Office 테마</vt:lpstr>
      <vt:lpstr>Architecture of IoT Platform</vt:lpstr>
      <vt:lpstr>Agenda</vt:lpstr>
      <vt:lpstr>Project Context</vt:lpstr>
      <vt:lpstr>Project Context</vt:lpstr>
      <vt:lpstr>Project Context</vt:lpstr>
      <vt:lpstr>Architectural Driver</vt:lpstr>
      <vt:lpstr>Architectural Driver</vt:lpstr>
      <vt:lpstr>Architectural Driver</vt:lpstr>
      <vt:lpstr>Architectural Driver</vt:lpstr>
      <vt:lpstr>System Context</vt:lpstr>
      <vt:lpstr>Architecture Design - Level 1 - Apply Server-Client pattern for loose coupling</vt:lpstr>
      <vt:lpstr>Architecture Design - Level 1 - Responsibility Catalog </vt:lpstr>
      <vt:lpstr>Architecture Design - Level 2 - Apply Layered Architecture Pattern For QA6 </vt:lpstr>
      <vt:lpstr>Architecture Design - Level 2 - Responsibility Catalog </vt:lpstr>
      <vt:lpstr>Architecture Design - Level 3 - Add component and Apply Pipe &amp; Filter pattern for QA3,QA7 </vt:lpstr>
      <vt:lpstr>Architecture Design - Level 3 - Responsibility Catalog </vt:lpstr>
      <vt:lpstr>Architecture Design - Level 3 - Switch to physical perspective</vt:lpstr>
      <vt:lpstr>Architecture Design - Level 4 - Broker Pattern for QA1 </vt:lpstr>
      <vt:lpstr>Architecture Design - Level 4 - Responsibility Catalog </vt:lpstr>
      <vt:lpstr>Architecture Design - Level 5 - for QA4</vt:lpstr>
      <vt:lpstr>Architecture Design - Level 5 - Responsibility Catalog </vt:lpstr>
      <vt:lpstr>Architecture Design - Level 6 - Node &amp; Terminal Decomposition</vt:lpstr>
      <vt:lpstr>Architecture Design - Level 6 - Responsibility Catalog </vt:lpstr>
      <vt:lpstr>Architecture Design - Final dynamic perspective </vt:lpstr>
      <vt:lpstr>Architecture Design - Final physical perspective </vt:lpstr>
      <vt:lpstr>Architecture Design - Final static perspective </vt:lpstr>
      <vt:lpstr>PowerPoint 프레젠테이션</vt:lpstr>
      <vt:lpstr>Detail Design </vt:lpstr>
      <vt:lpstr>Detail Design - IoT Service</vt:lpstr>
      <vt:lpstr>Detail Design - IoT Service(Responsibility Catalog)  #1</vt:lpstr>
      <vt:lpstr>Detail Design - IoT Service(Responsibility Catalog)  #2</vt:lpstr>
      <vt:lpstr>Detail Design - Terminal</vt:lpstr>
      <vt:lpstr>Detail Design - Terminal(Responsibility Catalog)</vt:lpstr>
      <vt:lpstr>Detail Design - Node</vt:lpstr>
      <vt:lpstr>Detail Design - Node(Responsibility Catalog)</vt:lpstr>
      <vt:lpstr>Detail Design – Sequence diagram</vt:lpstr>
      <vt:lpstr>Detail Design - Protocol</vt:lpstr>
      <vt:lpstr>Detail Design – Mata data</vt:lpstr>
      <vt:lpstr>Detail Design – Alarm status</vt:lpstr>
      <vt:lpstr>Test</vt:lpstr>
      <vt:lpstr>Project plan &amp; Time log</vt:lpstr>
      <vt:lpstr>Future plan</vt:lpstr>
      <vt:lpstr>Lessons &amp; Learned</vt:lpstr>
      <vt:lpstr>PowerPoint 프레젠테이션</vt:lpstr>
      <vt:lpstr>Appendix - Quality Attribute Scenario</vt:lpstr>
      <vt:lpstr>Appendix - Quality Attribute Scenario</vt:lpstr>
      <vt:lpstr>Appendix - Quality Attribute Scenario</vt:lpstr>
      <vt:lpstr>Appendix - Quality Attribute Scenario</vt:lpstr>
      <vt:lpstr>Appendix - Quality Attribute Scenario</vt:lpstr>
      <vt:lpstr>Appendix - Quality Attribute Scenario</vt:lpstr>
      <vt:lpstr>Appendix - Quality Attribute Scenario</vt:lpstr>
      <vt:lpstr>Detail Design - Protocol</vt:lpstr>
      <vt:lpstr>Detail Design – Protocol #2</vt:lpstr>
      <vt:lpstr>Detail Design – Protocol #3</vt:lpstr>
      <vt:lpstr>Detail Design – Mata data</vt:lpstr>
      <vt:lpstr>Detail Design – Mata data #2</vt:lpstr>
      <vt:lpstr>Detail Design – Mata data #3</vt:lpstr>
      <vt:lpstr>Project plan &amp; Time log</vt:lpstr>
      <vt:lpstr>Project plan &amp; Time log</vt:lpstr>
      <vt:lpstr>The views – Decomposition #1</vt:lpstr>
      <vt:lpstr>The views - Switch to physical perspective</vt:lpstr>
      <vt:lpstr>The views – Decomposition #2</vt:lpstr>
      <vt:lpstr>The views – Decomposition #3</vt:lpstr>
      <vt:lpstr>The views – Decomposition #4</vt:lpstr>
      <vt:lpstr>The views – Decomposition #5</vt:lpstr>
      <vt:lpstr>The views – Node decomposition</vt:lpstr>
      <vt:lpstr>The views – Terminal decomposition</vt:lpstr>
      <vt:lpstr>The views – Terminal decomposition</vt:lpstr>
      <vt:lpstr>The views</vt:lpstr>
      <vt:lpstr>The views – switch to physical</vt:lpstr>
      <vt:lpstr>The views – switch to static view</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User</dc:creator>
  <cp:lastModifiedBy>User</cp:lastModifiedBy>
  <cp:revision>179</cp:revision>
  <dcterms:created xsi:type="dcterms:W3CDTF">2015-05-20T02:13:37Z</dcterms:created>
  <dcterms:modified xsi:type="dcterms:W3CDTF">2015-06-25T04:44:19Z</dcterms:modified>
</cp:coreProperties>
</file>