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60" r:id="rId3"/>
    <p:sldId id="266" r:id="rId4"/>
    <p:sldId id="267" r:id="rId5"/>
    <p:sldId id="268" r:id="rId6"/>
    <p:sldId id="269" r:id="rId7"/>
    <p:sldId id="270" r:id="rId8"/>
    <p:sldId id="271" r:id="rId9"/>
    <p:sldId id="280" r:id="rId10"/>
    <p:sldId id="281" r:id="rId11"/>
    <p:sldId id="390" r:id="rId12"/>
    <p:sldId id="335" r:id="rId13"/>
    <p:sldId id="336" r:id="rId14"/>
    <p:sldId id="337" r:id="rId15"/>
    <p:sldId id="339" r:id="rId16"/>
    <p:sldId id="341" r:id="rId17"/>
    <p:sldId id="342" r:id="rId18"/>
    <p:sldId id="370" r:id="rId19"/>
    <p:sldId id="346" r:id="rId20"/>
    <p:sldId id="348" r:id="rId21"/>
    <p:sldId id="349" r:id="rId22"/>
    <p:sldId id="350" r:id="rId23"/>
    <p:sldId id="376" r:id="rId24"/>
    <p:sldId id="371" r:id="rId25"/>
    <p:sldId id="372" r:id="rId26"/>
    <p:sldId id="373" r:id="rId27"/>
    <p:sldId id="375" r:id="rId28"/>
    <p:sldId id="374" r:id="rId29"/>
    <p:sldId id="287" r:id="rId30"/>
    <p:sldId id="289" r:id="rId31"/>
    <p:sldId id="391" r:id="rId32"/>
    <p:sldId id="392" r:id="rId33"/>
    <p:sldId id="393" r:id="rId34"/>
    <p:sldId id="394" r:id="rId35"/>
    <p:sldId id="395" r:id="rId36"/>
    <p:sldId id="396" r:id="rId37"/>
    <p:sldId id="305"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06" r:id="rId52"/>
    <p:sldId id="307" r:id="rId53"/>
    <p:sldId id="308" r:id="rId54"/>
    <p:sldId id="309" r:id="rId55"/>
    <p:sldId id="310" r:id="rId56"/>
    <p:sldId id="311" r:id="rId57"/>
    <p:sldId id="364" r:id="rId58"/>
    <p:sldId id="365" r:id="rId59"/>
    <p:sldId id="366" r:id="rId60"/>
    <p:sldId id="367" r:id="rId61"/>
    <p:sldId id="368" r:id="rId62"/>
    <p:sldId id="369" r:id="rId63"/>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2" autoAdjust="0"/>
    <p:restoredTop sz="79651" autoAdjust="0"/>
  </p:normalViewPr>
  <p:slideViewPr>
    <p:cSldViewPr>
      <p:cViewPr varScale="1">
        <p:scale>
          <a:sx n="68" d="100"/>
          <a:sy n="68" d="100"/>
        </p:scale>
        <p:origin x="-1806" y="-9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171482496"/>
        <c:axId val="171488384"/>
      </c:barChart>
      <c:catAx>
        <c:axId val="171482496"/>
        <c:scaling>
          <c:orientation val="minMax"/>
        </c:scaling>
        <c:delete val="0"/>
        <c:axPos val="b"/>
        <c:majorTickMark val="out"/>
        <c:minorTickMark val="none"/>
        <c:tickLblPos val="nextTo"/>
        <c:crossAx val="171488384"/>
        <c:crosses val="autoZero"/>
        <c:auto val="1"/>
        <c:lblAlgn val="ctr"/>
        <c:lblOffset val="100"/>
        <c:noMultiLvlLbl val="0"/>
      </c:catAx>
      <c:valAx>
        <c:axId val="171488384"/>
        <c:scaling>
          <c:orientation val="minMax"/>
        </c:scaling>
        <c:delete val="0"/>
        <c:axPos val="l"/>
        <c:majorGridlines/>
        <c:numFmt formatCode="General" sourceLinked="1"/>
        <c:majorTickMark val="out"/>
        <c:minorTickMark val="none"/>
        <c:tickLblPos val="nextTo"/>
        <c:crossAx val="171482496"/>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12</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14</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dirty="0">
                <a:solidFill>
                  <a:schemeClr val="dk1"/>
                </a:solidFill>
              </a:rPr>
              <a:t>이번 decomposition의 경우 QA3(“</a:t>
            </a:r>
            <a:r>
              <a:rPr lang="ko" sz="1100" i="1" dirty="0">
                <a:solidFill>
                  <a:schemeClr val="hlink"/>
                </a:solidFill>
              </a:rPr>
              <a:t>Do not allow unauthorized persons to register a sensor</a:t>
            </a:r>
            <a:r>
              <a:rPr lang="ko" sz="1100" dirty="0">
                <a:solidFill>
                  <a:schemeClr val="dk1"/>
                </a:solidFill>
              </a:rPr>
              <a:t>“)의 security와 QA7(“</a:t>
            </a:r>
            <a:r>
              <a:rPr lang="ko" sz="1100" i="1" dirty="0">
                <a:solidFill>
                  <a:schemeClr val="hlink"/>
                </a:solidFill>
              </a:rPr>
              <a:t>System should make it easy to add emerging protocols</a:t>
            </a:r>
            <a:r>
              <a:rPr lang="ko" sz="1100" dirty="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security component는 </a:t>
            </a:r>
            <a:r>
              <a:rPr lang="ko" sz="1100" dirty="0">
                <a:solidFill>
                  <a:srgbClr val="FF0000"/>
                </a:solidFill>
              </a:rPr>
              <a:t>Encrypt data tatic</a:t>
            </a:r>
            <a:r>
              <a:rPr lang="ko" sz="1100" dirty="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dirty="0">
                <a:solidFill>
                  <a:schemeClr val="dk1"/>
                </a:solidFill>
              </a:rPr>
              <a:t>Security component에서 복호화 된 data를 protocol component에서 반복적으로 무의미한 command 전달 시 악의적 attack 으로 간주하여  closing a port(</a:t>
            </a:r>
            <a:r>
              <a:rPr lang="ko" sz="1100" dirty="0">
                <a:solidFill>
                  <a:srgbClr val="FF0000"/>
                </a:solidFill>
              </a:rPr>
              <a:t>Limit access tatic</a:t>
            </a:r>
            <a:r>
              <a:rPr lang="ko" sz="1100" dirty="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component 추가와 함께 구조적으로 </a:t>
            </a:r>
            <a:r>
              <a:rPr lang="ko" sz="1100" dirty="0">
                <a:solidFill>
                  <a:srgbClr val="FF0000"/>
                </a:solidFill>
              </a:rPr>
              <a:t>Pipe &amp; Filter pattern</a:t>
            </a:r>
            <a:r>
              <a:rPr lang="ko" sz="1100" dirty="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dirty="0">
              <a:solidFill>
                <a:schemeClr val="dk1"/>
              </a:solidFill>
            </a:endParaRPr>
          </a:p>
          <a:p>
            <a:pPr marL="787400" lvl="1" indent="-260350" rtl="0">
              <a:lnSpc>
                <a:spcPct val="115000"/>
              </a:lnSpc>
              <a:spcBef>
                <a:spcPts val="0"/>
              </a:spcBef>
              <a:buClr>
                <a:schemeClr val="dk1"/>
              </a:buClr>
              <a:buSzPct val="100000"/>
              <a:buFont typeface="Arial"/>
              <a:buChar char="○"/>
            </a:pPr>
            <a:r>
              <a:rPr lang="ko" sz="1100" dirty="0">
                <a:solidFill>
                  <a:schemeClr val="dk1"/>
                </a:solidFill>
              </a:rPr>
              <a:t>Apply data security for making the robust system we applied the </a:t>
            </a:r>
            <a:r>
              <a:rPr lang="ko" sz="1100" dirty="0">
                <a:solidFill>
                  <a:srgbClr val="FF0000"/>
                </a:solidFill>
              </a:rPr>
              <a:t>Pipe &amp; Filter Pattern</a:t>
            </a:r>
            <a:r>
              <a:rPr lang="ko" sz="1100" dirty="0">
                <a:solidFill>
                  <a:schemeClr val="dk1"/>
                </a:solidFill>
              </a:rPr>
              <a:t> to achive it.</a:t>
            </a:r>
          </a:p>
          <a:p>
            <a:pPr marL="787400" lvl="1" indent="-260350" rtl="0">
              <a:spcBef>
                <a:spcPts val="0"/>
              </a:spcBef>
              <a:buClr>
                <a:schemeClr val="dk1"/>
              </a:buClr>
              <a:buSzPct val="100000"/>
              <a:buFont typeface="Arial"/>
              <a:buChar char="○"/>
            </a:pPr>
            <a:r>
              <a:rPr lang="ko" sz="1100" dirty="0">
                <a:solidFill>
                  <a:schemeClr val="dk1"/>
                </a:solidFill>
              </a:rPr>
              <a:t>Apply Transport component  for making the connection type(WIFI, BT etc) loosely couple with the system. In here to achive it we applied the </a:t>
            </a:r>
            <a:r>
              <a:rPr lang="ko" sz="1100" dirty="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16</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dirty="0">
                <a:solidFill>
                  <a:schemeClr val="dk1"/>
                </a:solidFill>
              </a:rPr>
              <a:t>QA1(“</a:t>
            </a:r>
            <a:r>
              <a:rPr lang="ko" sz="1300" b="1" i="1" dirty="0">
                <a:solidFill>
                  <a:schemeClr val="accent1"/>
                </a:solidFill>
              </a:rPr>
              <a:t>Easy Node Registration/UnRegistration”</a:t>
            </a:r>
            <a:r>
              <a:rPr lang="ko" sz="1300" dirty="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dirty="0">
                <a:solidFill>
                  <a:schemeClr val="dk1"/>
                </a:solidFill>
              </a:rPr>
              <a:t>Broker Pattern</a:t>
            </a:r>
            <a:r>
              <a:rPr lang="ko" sz="1300" dirty="0">
                <a:solidFill>
                  <a:schemeClr val="dk1"/>
                </a:solidFill>
              </a:rPr>
              <a:t>과 </a:t>
            </a:r>
            <a:r>
              <a:rPr lang="ko" sz="1300" b="1" i="1" dirty="0">
                <a:solidFill>
                  <a:schemeClr val="dk1"/>
                </a:solidFill>
              </a:rPr>
              <a:t>Publish-Subscribe Pattern</a:t>
            </a:r>
            <a:r>
              <a:rPr lang="ko" sz="1300" dirty="0">
                <a:solidFill>
                  <a:schemeClr val="dk1"/>
                </a:solidFill>
              </a:rPr>
              <a:t>을 alternatives로 검토 하였음.</a:t>
            </a:r>
          </a:p>
          <a:p>
            <a:pPr marL="457200" lvl="0" indent="-311150" rtl="0">
              <a:spcBef>
                <a:spcPts val="0"/>
              </a:spcBef>
              <a:buClr>
                <a:schemeClr val="dk1"/>
              </a:buClr>
              <a:buSzPct val="100000"/>
              <a:buFont typeface="Arial"/>
              <a:buChar char="●"/>
            </a:pPr>
            <a:r>
              <a:rPr lang="ko" sz="1300" dirty="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dirty="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dirty="0">
                <a:solidFill>
                  <a:srgbClr val="FF0000"/>
                </a:solidFill>
              </a:rPr>
              <a:t>Broker Pattern</a:t>
            </a:r>
            <a:r>
              <a:rPr lang="ko" sz="1300" dirty="0">
                <a:solidFill>
                  <a:schemeClr val="dk1"/>
                </a:solidFill>
              </a:rPr>
              <a:t>을 적용하는 것으로 design decision 함.</a:t>
            </a:r>
          </a:p>
          <a:p>
            <a:pPr lvl="0" rtl="0">
              <a:spcBef>
                <a:spcPts val="0"/>
              </a:spcBef>
              <a:buNone/>
            </a:pPr>
            <a:endParaRPr dirty="0"/>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dirty="0">
                <a:solidFill>
                  <a:schemeClr val="dk1"/>
                </a:solidFill>
              </a:rPr>
              <a:t>Broker</a:t>
            </a:r>
            <a:r>
              <a:rPr lang="ko" sz="1100" dirty="0">
                <a:solidFill>
                  <a:schemeClr val="dk1"/>
                </a:solidFill>
                <a:latin typeface="Malgun Gothic"/>
                <a:ea typeface="Malgun Gothic"/>
                <a:cs typeface="Malgun Gothic"/>
                <a:sym typeface="Malgun Gothic"/>
              </a:rPr>
              <a:t>로부터</a:t>
            </a:r>
            <a:r>
              <a:rPr lang="ko" sz="1100" dirty="0">
                <a:solidFill>
                  <a:schemeClr val="dk1"/>
                </a:solidFill>
              </a:rPr>
              <a:t> </a:t>
            </a:r>
            <a:r>
              <a:rPr lang="ko" sz="1100" dirty="0">
                <a:solidFill>
                  <a:schemeClr val="dk1"/>
                </a:solidFill>
                <a:latin typeface="Malgun Gothic"/>
                <a:ea typeface="Malgun Gothic"/>
                <a:cs typeface="Malgun Gothic"/>
                <a:sym typeface="Malgun Gothic"/>
              </a:rPr>
              <a:t>전달받은 </a:t>
            </a:r>
            <a:r>
              <a:rPr lang="ko" sz="1100" dirty="0">
                <a:solidFill>
                  <a:schemeClr val="dk1"/>
                </a:solidFill>
              </a:rPr>
              <a:t>Message</a:t>
            </a:r>
            <a:r>
              <a:rPr lang="ko" sz="1100" dirty="0">
                <a:solidFill>
                  <a:schemeClr val="dk1"/>
                </a:solidFill>
                <a:latin typeface="Malgun Gothic"/>
                <a:ea typeface="Malgun Gothic"/>
                <a:cs typeface="Malgun Gothic"/>
                <a:sym typeface="Malgun Gothic"/>
              </a:rPr>
              <a:t>를</a:t>
            </a:r>
            <a:r>
              <a:rPr lang="ko" sz="1100" dirty="0">
                <a:solidFill>
                  <a:schemeClr val="dk1"/>
                </a:solidFill>
              </a:rPr>
              <a:t> </a:t>
            </a:r>
            <a:r>
              <a:rPr lang="ko" sz="1100" dirty="0">
                <a:solidFill>
                  <a:schemeClr val="dk1"/>
                </a:solidFill>
                <a:latin typeface="Malgun Gothic"/>
                <a:ea typeface="Malgun Gothic"/>
                <a:cs typeface="Malgun Gothic"/>
                <a:sym typeface="Malgun Gothic"/>
              </a:rPr>
              <a:t>모든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로</a:t>
            </a:r>
            <a:r>
              <a:rPr lang="ko" sz="1100" dirty="0">
                <a:solidFill>
                  <a:schemeClr val="dk1"/>
                </a:solidFill>
              </a:rPr>
              <a:t> </a:t>
            </a:r>
            <a:r>
              <a:rPr lang="ko" sz="1100" dirty="0">
                <a:solidFill>
                  <a:schemeClr val="dk1"/>
                </a:solidFill>
                <a:latin typeface="Malgun Gothic"/>
                <a:ea typeface="Malgun Gothic"/>
                <a:cs typeface="Malgun Gothic"/>
                <a:sym typeface="Malgun Gothic"/>
              </a:rPr>
              <a:t>전달하여</a:t>
            </a:r>
            <a:r>
              <a:rPr lang="ko" sz="1100" dirty="0">
                <a:solidFill>
                  <a:schemeClr val="dk1"/>
                </a:solidFill>
              </a:rPr>
              <a:t> </a:t>
            </a:r>
            <a:r>
              <a:rPr lang="ko" sz="1100" dirty="0">
                <a:solidFill>
                  <a:schemeClr val="dk1"/>
                </a:solidFill>
                <a:latin typeface="Malgun Gothic"/>
                <a:ea typeface="Malgun Gothic"/>
                <a:cs typeface="Malgun Gothic"/>
                <a:sym typeface="Malgun Gothic"/>
              </a:rPr>
              <a:t>처리</a:t>
            </a:r>
            <a:r>
              <a:rPr lang="ko" sz="1100" dirty="0">
                <a:solidFill>
                  <a:schemeClr val="dk1"/>
                </a:solidFill>
              </a:rPr>
              <a:t> </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있음을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이</a:t>
            </a:r>
            <a:r>
              <a:rPr lang="ko" sz="1100" dirty="0">
                <a:solidFill>
                  <a:schemeClr val="dk1"/>
                </a:solidFill>
              </a:rPr>
              <a:t> Runtime</a:t>
            </a:r>
            <a:r>
              <a:rPr lang="ko" sz="1100" dirty="0">
                <a:solidFill>
                  <a:schemeClr val="dk1"/>
                </a:solidFill>
                <a:latin typeface="Malgun Gothic"/>
                <a:ea typeface="Malgun Gothic"/>
                <a:cs typeface="Malgun Gothic"/>
                <a:sym typeface="Malgun Gothic"/>
              </a:rPr>
              <a:t>시에</a:t>
            </a:r>
            <a:r>
              <a:rPr lang="ko" sz="1100" dirty="0">
                <a:solidFill>
                  <a:schemeClr val="dk1"/>
                </a:solidFill>
              </a:rPr>
              <a:t> add/remove</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있는</a:t>
            </a:r>
            <a:r>
              <a:rPr lang="ko" sz="1100" dirty="0">
                <a:solidFill>
                  <a:schemeClr val="dk1"/>
                </a:solidFill>
              </a:rPr>
              <a:t> </a:t>
            </a:r>
            <a:r>
              <a:rPr lang="ko" sz="1100" dirty="0">
                <a:solidFill>
                  <a:schemeClr val="dk1"/>
                </a:solidFill>
                <a:latin typeface="Malgun Gothic"/>
                <a:ea typeface="Malgun Gothic"/>
                <a:cs typeface="Malgun Gothic"/>
                <a:sym typeface="Malgun Gothic"/>
              </a:rPr>
              <a:t>동작</a:t>
            </a:r>
            <a:r>
              <a:rPr lang="ko" sz="1100" dirty="0">
                <a:solidFill>
                  <a:schemeClr val="dk1"/>
                </a:solidFill>
              </a:rPr>
              <a:t> </a:t>
            </a:r>
            <a:r>
              <a:rPr lang="ko" sz="1100" dirty="0">
                <a:solidFill>
                  <a:schemeClr val="dk1"/>
                </a:solidFill>
                <a:latin typeface="Malgun Gothic"/>
                <a:ea typeface="Malgun Gothic"/>
                <a:cs typeface="Malgun Gothic"/>
                <a:sym typeface="Malgun Gothic"/>
              </a:rPr>
              <a:t>환경에서도</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에</a:t>
            </a:r>
            <a:r>
              <a:rPr lang="ko" sz="1100" dirty="0">
                <a:solidFill>
                  <a:schemeClr val="dk1"/>
                </a:solidFill>
              </a:rPr>
              <a:t> Message</a:t>
            </a:r>
            <a:r>
              <a:rPr lang="ko" sz="1100" dirty="0">
                <a:solidFill>
                  <a:schemeClr val="dk1"/>
                </a:solidFill>
                <a:latin typeface="Malgun Gothic"/>
                <a:ea typeface="Malgun Gothic"/>
                <a:cs typeface="Malgun Gothic"/>
                <a:sym typeface="Malgun Gothic"/>
              </a:rPr>
              <a:t>전달</a:t>
            </a:r>
            <a:r>
              <a:rPr lang="ko" sz="1100" dirty="0">
                <a:solidFill>
                  <a:schemeClr val="dk1"/>
                </a:solidFill>
              </a:rPr>
              <a:t>/</a:t>
            </a:r>
            <a:r>
              <a:rPr lang="ko" sz="1100" dirty="0">
                <a:solidFill>
                  <a:schemeClr val="dk1"/>
                </a:solidFill>
                <a:latin typeface="Malgun Gothic"/>
                <a:ea typeface="Malgun Gothic"/>
                <a:cs typeface="Malgun Gothic"/>
                <a:sym typeface="Malgun Gothic"/>
              </a:rPr>
              <a:t>처리가</a:t>
            </a:r>
            <a:r>
              <a:rPr lang="ko" sz="1100" dirty="0">
                <a:solidFill>
                  <a:schemeClr val="dk1"/>
                </a:solidFill>
              </a:rPr>
              <a:t> 되어야 함</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고려하여</a:t>
            </a:r>
            <a:r>
              <a:rPr lang="ko" sz="1100" b="1" dirty="0">
                <a:solidFill>
                  <a:srgbClr val="FF0000"/>
                </a:solidFill>
              </a:rPr>
              <a:t> Publish-Subscribe Pattern</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적용</a:t>
            </a:r>
            <a:r>
              <a:rPr lang="ko" sz="1100" dirty="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QA4의 </a:t>
            </a:r>
            <a:r>
              <a:rPr lang="ko" sz="1100" b="1" i="1" dirty="0">
                <a:solidFill>
                  <a:schemeClr val="dk1"/>
                </a:solidFill>
              </a:rPr>
              <a:t>“Only the authorized person can access the home sensors/actuators or access any data generated by them, or any data stored in the system.”</a:t>
            </a:r>
            <a:r>
              <a:rPr lang="ko" sz="1100" dirty="0">
                <a:solidFill>
                  <a:schemeClr val="dk1"/>
                </a:solidFill>
              </a:rPr>
              <a:t>에서 도출된 Security를 만족하기 위하여 Security Attack에 대하여 Security Tactics 중에서 </a:t>
            </a:r>
            <a:r>
              <a:rPr lang="ko" sz="1100" b="1" dirty="0">
                <a:solidFill>
                  <a:srgbClr val="FF0000"/>
                </a:solidFill>
              </a:rPr>
              <a:t>Resist Attacks Tactics의 Identify Actors, Authetificate Actors, Authorize Actors를 적용</a:t>
            </a:r>
            <a:r>
              <a:rPr lang="ko" sz="1100" dirty="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dirty="0">
              <a:solidFill>
                <a:schemeClr val="dk1"/>
              </a:solidFill>
            </a:endParaRPr>
          </a:p>
          <a:p>
            <a:pPr lvl="0" rtl="0">
              <a:spcBef>
                <a:spcPts val="0"/>
              </a:spcBef>
              <a:buNone/>
            </a:pPr>
            <a:endParaRPr dirty="0"/>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19</a:t>
            </a:fld>
            <a:endParaRPr lang="ko"/>
          </a:p>
        </p:txBody>
      </p:sp>
    </p:spTree>
    <p:extLst>
      <p:ext uri="{BB962C8B-B14F-4D97-AF65-F5344CB8AC3E}">
        <p14:creationId xmlns:p14="http://schemas.microsoft.com/office/powerpoint/2010/main" val="169352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728902"/>
            <a:ext cx="9525693" cy="5868450"/>
          </a:xfrm>
          <a:prstGeom prst="rect">
            <a:avLst/>
          </a:prstGeom>
          <a:effectLst/>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val="361479973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09120"/>
            <a:ext cx="2316289" cy="1287674"/>
          </a:xfrm>
          <a:prstGeom prst="rect">
            <a:avLst/>
          </a:prstGeom>
          <a:effectLst/>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en-US" altLang="ko-KR" sz="1600" b="1" dirty="0" smtClean="0">
                <a:latin typeface="Arial" panose="020B0604020202020204" pitchFamily="34" charset="0"/>
                <a:cs typeface="Arial" panose="020B0604020202020204" pitchFamily="34" charset="0"/>
              </a:rPr>
              <a:t>QA6 - </a:t>
            </a: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a:t>
            </a:r>
            <a:r>
              <a:rPr lang="en-US" altLang="ko-KR" sz="1600" dirty="0" smtClean="0">
                <a:latin typeface="Arial" panose="020B0604020202020204" pitchFamily="34" charset="0"/>
                <a:cs typeface="Arial" panose="020B0604020202020204" pitchFamily="34" charset="0"/>
              </a:rPr>
              <a:t>- </a:t>
            </a:r>
            <a:r>
              <a:rPr lang="ko-KR" altLang="ko-KR" sz="1600" dirty="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application </a:t>
            </a:r>
            <a:r>
              <a:rPr lang="ko-KR" altLang="ko-KR" sz="1600" dirty="0" smtClean="0">
                <a:latin typeface="Arial" panose="020B0604020202020204" pitchFamily="34" charset="0"/>
                <a:cs typeface="Arial" panose="020B0604020202020204" pitchFamily="34" charset="0"/>
              </a:rPr>
              <a:t>developers</a:t>
            </a:r>
            <a:endParaRPr lang="ko-KR" altLang="ko-KR" sz="1600" dirty="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4"/>
            <a:ext cx="10512425" cy="701377"/>
          </a:xfrm>
        </p:spPr>
        <p:txBody>
          <a:bodyPr>
            <a:noAutofit/>
          </a:bodyPr>
          <a:lstStyle/>
          <a:p>
            <a:pPr lvl="0"/>
            <a:r>
              <a:rPr lang="en-US" altLang="ko-KR" sz="1600" b="1" dirty="0" smtClean="0">
                <a:latin typeface="Arial" panose="020B0604020202020204" pitchFamily="34" charset="0"/>
                <a:cs typeface="Arial" panose="020B0604020202020204" pitchFamily="34" charset="0"/>
              </a:rPr>
              <a:t>QA3 - Security</a:t>
            </a:r>
            <a:r>
              <a:rPr lang="en-US" altLang="ko-KR" sz="1600" dirty="0" smtClean="0">
                <a:latin typeface="Arial" panose="020B0604020202020204" pitchFamily="34" charset="0"/>
                <a:cs typeface="Arial" panose="020B0604020202020204" pitchFamily="34" charset="0"/>
              </a:rPr>
              <a:t>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QA7 - Modifiability</a:t>
            </a:r>
            <a:r>
              <a:rPr lang="en-US" altLang="ko" sz="1600" dirty="0" smtClean="0">
                <a:solidFill>
                  <a:schemeClr val="dk1"/>
                </a:solidFill>
                <a:latin typeface="Arial" panose="020B0604020202020204" pitchFamily="34" charset="0"/>
                <a:cs typeface="Arial" panose="020B0604020202020204" pitchFamily="34" charset="0"/>
              </a:rPr>
              <a:t> </a:t>
            </a:r>
            <a:r>
              <a:rPr lang="en-US" altLang="ko" sz="1600" dirty="0" smtClean="0">
                <a:solidFill>
                  <a:schemeClr val="dk1"/>
                </a:solidFill>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65104"/>
            <a:ext cx="2786440" cy="1510904"/>
          </a:xfrm>
          <a:prstGeom prst="rect">
            <a:avLst/>
          </a:prstGeom>
        </p:spPr>
      </p:pic>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QA1 - Usability</a:t>
            </a:r>
            <a:r>
              <a:rPr lang="en-US" altLang="ko-KR" sz="1600" dirty="0" smtClean="0">
                <a:latin typeface="Arial" panose="020B0604020202020204" pitchFamily="34" charset="0"/>
                <a:cs typeface="Arial" panose="020B0604020202020204" pitchFamily="34" charset="0"/>
              </a:rPr>
              <a:t> </a:t>
            </a:r>
            <a:r>
              <a:rPr lang="en-US" altLang="ko-KR" sz="1600" dirty="0" smtClean="0">
                <a:latin typeface="Arial" panose="020B0604020202020204" pitchFamily="34" charset="0"/>
                <a:cs typeface="Arial" panose="020B0604020202020204" pitchFamily="34" charset="0"/>
              </a:rPr>
              <a:t>: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26" y="4293096"/>
            <a:ext cx="2796309" cy="1516255"/>
          </a:xfrm>
          <a:prstGeom prst="rect">
            <a:avLst/>
          </a:prstGeom>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2999" y="1488628"/>
            <a:ext cx="3963000" cy="4176464"/>
          </a:xfrm>
          <a:prstGeom prst="rect">
            <a:avLst/>
          </a:prstGeom>
          <a:effectLst/>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4"/>
            <a:ext cx="10512425" cy="629370"/>
          </a:xfrm>
        </p:spPr>
        <p:txBody>
          <a:bodyPr>
            <a:normAutofit/>
          </a:bodyPr>
          <a:lstStyle/>
          <a:p>
            <a:pPr lvl="0"/>
            <a:r>
              <a:rPr lang="en-US" altLang="ko-KR" sz="1600" b="1" dirty="0" smtClean="0">
                <a:latin typeface="Arial" panose="020B0604020202020204" pitchFamily="34" charset="0"/>
                <a:cs typeface="Arial" panose="020B0604020202020204" pitchFamily="34" charset="0"/>
              </a:rPr>
              <a:t>QA4 - Security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Only </a:t>
            </a:r>
            <a:r>
              <a:rPr lang="ko" altLang="ko-KR" sz="1600" dirty="0">
                <a:solidFill>
                  <a:schemeClr val="dk1"/>
                </a:solidFill>
                <a:latin typeface="Arial" panose="020B0604020202020204" pitchFamily="34" charset="0"/>
                <a:cs typeface="Arial" panose="020B0604020202020204" pitchFamily="34" charset="0"/>
              </a:rPr>
              <a:t>the authorized person can access the home sensors/actuators or access any data generated by them, or any data stored in the system</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smtClean="0">
                <a:solidFill>
                  <a:prstClr val="black"/>
                </a:solidFill>
                <a:latin typeface="Arial" panose="020B0604020202020204" pitchFamily="34" charset="0"/>
              </a:rPr>
              <a:t>and </a:t>
            </a:r>
            <a:r>
              <a:rPr lang="en-US" altLang="ko" dirty="0">
                <a:solidFill>
                  <a:prstClr val="black"/>
                </a:solidFill>
                <a:latin typeface="Arial" panose="020B0604020202020204" pitchFamily="34" charset="0"/>
              </a:rPr>
              <a:t>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22" y="4307712"/>
            <a:ext cx="2803928" cy="1516255"/>
          </a:xfrm>
          <a:prstGeom prst="rect">
            <a:avLst/>
          </a:prstGeom>
        </p:spPr>
      </p:pic>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728902"/>
            <a:ext cx="9525693" cy="5868450"/>
          </a:xfrm>
          <a:prstGeom prst="rect">
            <a:avLst/>
          </a:prstGeom>
          <a:effectLst/>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805199" y="809665"/>
            <a:ext cx="9610328" cy="4219575"/>
          </a:xfrm>
          <a:prstGeom prst="rect">
            <a:avLst/>
          </a:prstGeom>
          <a:noFill/>
          <a:ln>
            <a:noFill/>
          </a:ln>
        </p:spPr>
      </p:pic>
      <p:grpSp>
        <p:nvGrpSpPr>
          <p:cNvPr id="216" name="Shape 216"/>
          <p:cNvGrpSpPr/>
          <p:nvPr/>
        </p:nvGrpSpPr>
        <p:grpSpPr>
          <a:xfrm>
            <a:off x="438629" y="5029388"/>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Architectural Decision</a:t>
            </a:r>
            <a:endParaRPr lang="ko-KR" altLang="en-US" dirty="0"/>
          </a:p>
        </p:txBody>
      </p:sp>
    </p:spTree>
    <p:extLst>
      <p:ext uri="{BB962C8B-B14F-4D97-AF65-F5344CB8AC3E}">
        <p14:creationId xmlns:p14="http://schemas.microsoft.com/office/powerpoint/2010/main" val="3091074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38424000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557584948"/>
              </p:ext>
            </p:extLst>
          </p:nvPr>
        </p:nvGraphicFramePr>
        <p:xfrm>
          <a:off x="627956" y="1268760"/>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740524" y="3717032"/>
            <a:ext cx="504056" cy="2880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2402236808"/>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차트 9"/>
          <p:cNvGraphicFramePr>
            <a:graphicFrameLocks/>
          </p:cNvGraphicFramePr>
          <p:nvPr>
            <p:extLst>
              <p:ext uri="{D42A27DB-BD31-4B8C-83A1-F6EECF244321}">
                <p14:modId xmlns:p14="http://schemas.microsoft.com/office/powerpoint/2010/main" val="1784665125"/>
              </p:ext>
            </p:extLst>
          </p:nvPr>
        </p:nvGraphicFramePr>
        <p:xfrm>
          <a:off x="5812532" y="3923531"/>
          <a:ext cx="4896544" cy="2934469"/>
        </p:xfrm>
        <a:graphic>
          <a:graphicData uri="http://schemas.openxmlformats.org/drawingml/2006/chart">
            <c:chart xmlns:c="http://schemas.openxmlformats.org/drawingml/2006/chart" xmlns:r="http://schemas.openxmlformats.org/officeDocument/2006/relationships" r:id="rId3"/>
          </a:graphicData>
        </a:graphic>
      </p:graphicFrame>
      <p:sp>
        <p:nvSpPr>
          <p:cNvPr id="11" name="내용 개체 틀 1"/>
          <p:cNvSpPr>
            <a:spLocks noGrp="1"/>
          </p:cNvSpPr>
          <p:nvPr>
            <p:ph idx="1"/>
          </p:nvPr>
        </p:nvSpPr>
        <p:spPr>
          <a:xfrm>
            <a:off x="411932" y="759222"/>
            <a:ext cx="10297144" cy="581546"/>
          </a:xfrm>
        </p:spPr>
        <p:txBody>
          <a:bodyPr/>
          <a:lstStyle/>
          <a:p>
            <a:r>
              <a:rPr lang="en-US" altLang="ko-KR" dirty="0" smtClean="0"/>
              <a:t>94 hours was over than planned, mostly in the design process</a:t>
            </a:r>
            <a:endParaRPr lang="ko-KR" altLang="en-US" dirty="0"/>
          </a:p>
        </p:txBody>
      </p:sp>
    </p:spTree>
    <p:extLst>
      <p:ext uri="{BB962C8B-B14F-4D97-AF65-F5344CB8AC3E}">
        <p14:creationId xmlns:p14="http://schemas.microsoft.com/office/powerpoint/2010/main" val="282677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28</a:t>
            </a:fld>
            <a:r>
              <a:rPr lang="en-US" altLang="ko-KR" dirty="0"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410178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0287520"/>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3572652774"/>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2722015234"/>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32</a:t>
            </a:fld>
            <a:r>
              <a:rPr lang="en-US" altLang="ko-KR" smtClean="0"/>
              <a:t>/50</a:t>
            </a:r>
            <a:endParaRPr lang="ko-KR" altLang="en-US" dirty="0"/>
          </a:p>
        </p:txBody>
      </p:sp>
    </p:spTree>
    <p:extLst>
      <p:ext uri="{BB962C8B-B14F-4D97-AF65-F5344CB8AC3E}">
        <p14:creationId xmlns:p14="http://schemas.microsoft.com/office/powerpoint/2010/main" val="309179060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1908198755"/>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Tree>
    <p:extLst>
      <p:ext uri="{BB962C8B-B14F-4D97-AF65-F5344CB8AC3E}">
        <p14:creationId xmlns:p14="http://schemas.microsoft.com/office/powerpoint/2010/main" val="1743145582"/>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1841130445"/>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spTree>
    <p:extLst>
      <p:ext uri="{BB962C8B-B14F-4D97-AF65-F5344CB8AC3E}">
        <p14:creationId xmlns:p14="http://schemas.microsoft.com/office/powerpoint/2010/main" val="99932252"/>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1503588324"/>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Tree>
    <p:extLst>
      <p:ext uri="{BB962C8B-B14F-4D97-AF65-F5344CB8AC3E}">
        <p14:creationId xmlns:p14="http://schemas.microsoft.com/office/powerpoint/2010/main" val="3824044393"/>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69748996"/>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351763852"/>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Tree>
    <p:extLst>
      <p:ext uri="{BB962C8B-B14F-4D97-AF65-F5344CB8AC3E}">
        <p14:creationId xmlns:p14="http://schemas.microsoft.com/office/powerpoint/2010/main" val="1773661384"/>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89221102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613449938"/>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705151084"/>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Tree>
    <p:extLst>
      <p:ext uri="{BB962C8B-B14F-4D97-AF65-F5344CB8AC3E}">
        <p14:creationId xmlns:p14="http://schemas.microsoft.com/office/powerpoint/2010/main" val="639623096"/>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550726461"/>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Tree>
    <p:extLst>
      <p:ext uri="{BB962C8B-B14F-4D97-AF65-F5344CB8AC3E}">
        <p14:creationId xmlns:p14="http://schemas.microsoft.com/office/powerpoint/2010/main" val="3477849405"/>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8604229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910165688"/>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Tree>
    <p:extLst>
      <p:ext uri="{BB962C8B-B14F-4D97-AF65-F5344CB8AC3E}">
        <p14:creationId xmlns:p14="http://schemas.microsoft.com/office/powerpoint/2010/main" val="2881412865"/>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646303144"/>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786744518"/>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Tree>
    <p:extLst>
      <p:ext uri="{BB962C8B-B14F-4D97-AF65-F5344CB8AC3E}">
        <p14:creationId xmlns:p14="http://schemas.microsoft.com/office/powerpoint/2010/main" val="2299864423"/>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9415792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94084542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344200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107711172"/>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2847439742"/>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2430063085"/>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36773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5832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3462</TotalTime>
  <Words>5435</Words>
  <Application>Microsoft Office PowerPoint</Application>
  <PresentationFormat>사용자 지정</PresentationFormat>
  <Paragraphs>1223</Paragraphs>
  <Slides>62</Slides>
  <Notes>27</Notes>
  <HiddenSlides>0</HiddenSlides>
  <MMClips>0</MMClips>
  <ScaleCrop>false</ScaleCrop>
  <HeadingPairs>
    <vt:vector size="4" baseType="variant">
      <vt:variant>
        <vt:lpstr>테마</vt:lpstr>
      </vt:variant>
      <vt:variant>
        <vt:i4>1</vt:i4>
      </vt:variant>
      <vt:variant>
        <vt:lpstr>슬라이드 제목</vt:lpstr>
      </vt:variant>
      <vt:variant>
        <vt:i4>62</vt:i4>
      </vt:variant>
    </vt:vector>
  </HeadingPairs>
  <TitlesOfParts>
    <vt:vector size="63" baseType="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Final dynamic perspective </vt:lpstr>
      <vt:lpstr>Architecture Design - Level 1</vt:lpstr>
      <vt:lpstr>Architecture Design - Level 1</vt:lpstr>
      <vt:lpstr>Architecture Design - Level 2</vt:lpstr>
      <vt:lpstr>Architecture Design - Level 3</vt:lpstr>
      <vt:lpstr>Architecture Design - Level 3</vt:lpstr>
      <vt:lpstr>Architecture Design - Level 4</vt:lpstr>
      <vt:lpstr>Architecture Design - Level 5</vt:lpstr>
      <vt:lpstr>Architecture Design - Level 6 </vt:lpstr>
      <vt:lpstr>Architecture Design - Final dynamic perspective </vt:lpstr>
      <vt:lpstr>Architecture Design - Final physical perspective </vt:lpstr>
      <vt:lpstr>Architecture Design - Final static perspective </vt:lpstr>
      <vt:lpstr>Architectural Decision</vt:lpstr>
      <vt:lpstr>Test</vt:lpstr>
      <vt:lpstr>Project plan &amp; Time log</vt:lpstr>
      <vt:lpstr>Project plan &amp; Time log</vt:lpstr>
      <vt:lpstr>Lessons &amp; Learned</vt:lpstr>
      <vt:lpstr>Future plan</vt:lpstr>
      <vt:lpstr>PowerPoint 프레젠테이션</vt:lpstr>
      <vt:lpstr>Appendix</vt:lpstr>
      <vt:lpstr>Architecture Design - Level 1</vt:lpstr>
      <vt:lpstr>Architecture Design - Level 2</vt:lpstr>
      <vt:lpstr>Architecture Design - Level 3</vt:lpstr>
      <vt:lpstr>Architecture Design - Level 4</vt:lpstr>
      <vt:lpstr>Architecture Design - Level 5</vt:lpstr>
      <vt:lpstr>Architecture Design - Level 6</vt:lpstr>
      <vt:lpstr>Appendix - Quality Attribute Scenario</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최영수</cp:lastModifiedBy>
  <cp:revision>368</cp:revision>
  <dcterms:created xsi:type="dcterms:W3CDTF">2015-05-20T02:13:37Z</dcterms:created>
  <dcterms:modified xsi:type="dcterms:W3CDTF">2015-06-26T02:21:30Z</dcterms:modified>
</cp:coreProperties>
</file>