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6" r:id="rId2"/>
    <p:sldId id="360" r:id="rId3"/>
    <p:sldId id="266" r:id="rId4"/>
    <p:sldId id="267" r:id="rId5"/>
    <p:sldId id="268" r:id="rId6"/>
    <p:sldId id="269" r:id="rId7"/>
    <p:sldId id="270" r:id="rId8"/>
    <p:sldId id="271" r:id="rId9"/>
    <p:sldId id="280" r:id="rId10"/>
    <p:sldId id="281" r:id="rId11"/>
    <p:sldId id="335" r:id="rId12"/>
    <p:sldId id="336" r:id="rId13"/>
    <p:sldId id="337" r:id="rId14"/>
    <p:sldId id="338" r:id="rId15"/>
    <p:sldId id="339" r:id="rId16"/>
    <p:sldId id="340" r:id="rId17"/>
    <p:sldId id="341" r:id="rId18"/>
    <p:sldId id="342" r:id="rId19"/>
    <p:sldId id="343" r:id="rId20"/>
    <p:sldId id="370" r:id="rId21"/>
    <p:sldId id="345" r:id="rId22"/>
    <p:sldId id="346" r:id="rId23"/>
    <p:sldId id="347" r:id="rId24"/>
    <p:sldId id="348" r:id="rId25"/>
    <p:sldId id="349" r:id="rId26"/>
    <p:sldId id="350" r:id="rId27"/>
    <p:sldId id="376" r:id="rId28"/>
    <p:sldId id="371" r:id="rId29"/>
    <p:sldId id="372" r:id="rId30"/>
    <p:sldId id="373" r:id="rId31"/>
    <p:sldId id="375" r:id="rId32"/>
    <p:sldId id="374" r:id="rId33"/>
    <p:sldId id="287" r:id="rId34"/>
    <p:sldId id="289" r:id="rId35"/>
    <p:sldId id="305" r:id="rId36"/>
    <p:sldId id="377" r:id="rId37"/>
    <p:sldId id="378" r:id="rId38"/>
    <p:sldId id="379" r:id="rId39"/>
    <p:sldId id="380" r:id="rId40"/>
    <p:sldId id="381" r:id="rId41"/>
    <p:sldId id="382" r:id="rId42"/>
    <p:sldId id="383" r:id="rId43"/>
    <p:sldId id="384" r:id="rId44"/>
    <p:sldId id="385" r:id="rId45"/>
    <p:sldId id="386" r:id="rId46"/>
    <p:sldId id="387" r:id="rId47"/>
    <p:sldId id="388" r:id="rId48"/>
    <p:sldId id="389" r:id="rId49"/>
    <p:sldId id="306" r:id="rId50"/>
    <p:sldId id="307" r:id="rId51"/>
    <p:sldId id="308" r:id="rId52"/>
    <p:sldId id="309" r:id="rId53"/>
    <p:sldId id="310" r:id="rId54"/>
    <p:sldId id="311" r:id="rId55"/>
    <p:sldId id="364" r:id="rId56"/>
    <p:sldId id="365" r:id="rId57"/>
    <p:sldId id="366" r:id="rId58"/>
    <p:sldId id="367" r:id="rId59"/>
    <p:sldId id="368" r:id="rId60"/>
    <p:sldId id="369" r:id="rId61"/>
  </p:sldIdLst>
  <p:sldSz cx="11049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48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wapan Pati" initials="" lastIdx="1" clrIdx="0"/>
  <p:cmAuthor id="1" name="Jinsuk Oh" initial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342" autoAdjust="0"/>
    <p:restoredTop sz="79651" autoAdjust="0"/>
  </p:normalViewPr>
  <p:slideViewPr>
    <p:cSldViewPr>
      <p:cViewPr>
        <p:scale>
          <a:sx n="66" d="100"/>
          <a:sy n="66" d="100"/>
        </p:scale>
        <p:origin x="376" y="-164"/>
      </p:cViewPr>
      <p:guideLst>
        <p:guide orient="horz" pos="2160"/>
        <p:guide pos="3481"/>
      </p:guideLst>
    </p:cSldViewPr>
  </p:slideViewPr>
  <p:notesTextViewPr>
    <p:cViewPr>
      <p:scale>
        <a:sx n="1" d="1"/>
        <a:sy n="1" d="1"/>
      </p:scale>
      <p:origin x="0" y="0"/>
    </p:cViewPr>
  </p:notesTextViewPr>
  <p:sorterViewPr>
    <p:cViewPr>
      <p:scale>
        <a:sx n="100" d="100"/>
        <a:sy n="100" d="100"/>
      </p:scale>
      <p:origin x="0" y="-419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D:\Architect\project\IoT%20project%20plan%20-%20team5.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Architect\project\IoT%20project%20plan%20-%20team5.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ofPieChart>
        <c:ofPieType val="bar"/>
        <c:varyColors val="1"/>
        <c:ser>
          <c:idx val="0"/>
          <c:order val="0"/>
          <c:dPt>
            <c:idx val="1"/>
            <c:bubble3D val="0"/>
            <c:spPr>
              <a:solidFill>
                <a:schemeClr val="accent6">
                  <a:lumMod val="75000"/>
                </a:schemeClr>
              </a:solidFill>
            </c:spPr>
          </c:dPt>
          <c:dPt>
            <c:idx val="2"/>
            <c:bubble3D val="0"/>
            <c:spPr>
              <a:solidFill>
                <a:srgbClr val="00B050"/>
              </a:solidFill>
            </c:spPr>
          </c:dPt>
          <c:dPt>
            <c:idx val="6"/>
            <c:bubble3D val="0"/>
            <c:spPr>
              <a:solidFill>
                <a:schemeClr val="accent3"/>
              </a:solidFill>
            </c:spPr>
          </c:dPt>
          <c:dLbls>
            <c:dLbl>
              <c:idx val="0"/>
              <c:layout>
                <c:manualLayout>
                  <c:x val="0.10173737373737374"/>
                  <c:y val="-5.6224039956170528E-2"/>
                </c:manualLayout>
              </c:layout>
              <c:tx>
                <c:rich>
                  <a:bodyPr/>
                  <a:lstStyle/>
                  <a:p>
                    <a:r>
                      <a:rPr lang="en-US" altLang="en-US" sz="1200"/>
                      <a:t>Develop</a:t>
                    </a:r>
                  </a:p>
                  <a:p>
                    <a:r>
                      <a:rPr lang="en-US" altLang="en-US" sz="1200"/>
                      <a:t>24%</a:t>
                    </a:r>
                    <a:endParaRPr lang="en-US" altLang="ko-KR" sz="1200"/>
                  </a:p>
                </c:rich>
              </c:tx>
              <c:showLegendKey val="0"/>
              <c:showVal val="0"/>
              <c:showCatName val="0"/>
              <c:showSerName val="0"/>
              <c:showPercent val="1"/>
              <c:showBubbleSize val="0"/>
              <c:extLst>
                <c:ext xmlns:c15="http://schemas.microsoft.com/office/drawing/2012/chart" uri="{CE6537A1-D6FC-4f65-9D91-7224C49458BB}">
                  <c15:layout/>
                </c:ext>
              </c:extLst>
            </c:dLbl>
            <c:dLbl>
              <c:idx val="1"/>
              <c:layout>
                <c:manualLayout>
                  <c:x val="7.511598928921763E-2"/>
                  <c:y val="0.11538703293156316"/>
                </c:manualLayout>
              </c:layout>
              <c:tx>
                <c:rich>
                  <a:bodyPr/>
                  <a:lstStyle/>
                  <a:p>
                    <a:r>
                      <a:rPr lang="en-US" altLang="en-US" sz="1200"/>
                      <a:t>Test</a:t>
                    </a:r>
                  </a:p>
                  <a:p>
                    <a:r>
                      <a:rPr lang="en-US" altLang="en-US" sz="1200"/>
                      <a:t>9%</a:t>
                    </a:r>
                    <a:endParaRPr lang="en-US" altLang="ko-KR" sz="1200"/>
                  </a:p>
                </c:rich>
              </c:tx>
              <c:showLegendKey val="0"/>
              <c:showVal val="0"/>
              <c:showCatName val="0"/>
              <c:showSerName val="0"/>
              <c:showPercent val="1"/>
              <c:showBubbleSize val="0"/>
              <c:extLst>
                <c:ext xmlns:c15="http://schemas.microsoft.com/office/drawing/2012/chart" uri="{CE6537A1-D6FC-4f65-9D91-7224C49458BB}">
                  <c15:layout/>
                </c:ext>
              </c:extLst>
            </c:dLbl>
            <c:dLbl>
              <c:idx val="6"/>
              <c:layout>
                <c:manualLayout>
                  <c:x val="-0.1753984994299955"/>
                  <c:y val="6.3756593532604544E-3"/>
                </c:manualLayout>
              </c:layout>
              <c:tx>
                <c:rich>
                  <a:bodyPr/>
                  <a:lstStyle/>
                  <a:p>
                    <a:r>
                      <a:rPr lang="en-US" altLang="en-US" sz="1200"/>
                      <a:t>Architect</a:t>
                    </a:r>
                  </a:p>
                  <a:p>
                    <a:r>
                      <a:rPr lang="en-US" altLang="en-US" sz="1200"/>
                      <a:t>67%</a:t>
                    </a:r>
                    <a:endParaRPr lang="en-US" altLang="ko-KR" sz="1200"/>
                  </a:p>
                </c:rich>
              </c:tx>
              <c:showLegendKey val="0"/>
              <c:showVal val="0"/>
              <c:showCatName val="0"/>
              <c:showSerName val="0"/>
              <c:showPercent val="1"/>
              <c:showBubbleSize val="0"/>
              <c:extLst>
                <c:ext xmlns:c15="http://schemas.microsoft.com/office/drawing/2012/chart" uri="{CE6537A1-D6FC-4f65-9D91-7224C49458BB}">
                  <c15:layout/>
                </c:ext>
              </c:extLst>
            </c:dLbl>
            <c:spPr>
              <a:noFill/>
              <a:ln>
                <a:noFill/>
              </a:ln>
              <a:effectLst/>
            </c:spPr>
            <c:txPr>
              <a:bodyPr/>
              <a:lstStyle/>
              <a:p>
                <a:pPr>
                  <a:defRPr sz="1200"/>
                </a:pPr>
                <a:endParaRPr lang="ko-KR"/>
              </a:p>
            </c:txPr>
            <c:showLegendKey val="0"/>
            <c:showVal val="0"/>
            <c:showCatName val="0"/>
            <c:showSerName val="0"/>
            <c:showPercent val="1"/>
            <c:showBubbleSize val="0"/>
            <c:showLeaderLines val="1"/>
            <c:extLst>
              <c:ext xmlns:c15="http://schemas.microsoft.com/office/drawing/2012/chart" uri="{CE6537A1-D6FC-4f65-9D91-7224C49458BB}">
                <c15:layout/>
              </c:ext>
            </c:extLst>
          </c:dLbls>
          <c:cat>
            <c:strRef>
              <c:f>graph!$D$20:$D$25</c:f>
              <c:strCache>
                <c:ptCount val="6"/>
                <c:pt idx="0">
                  <c:v>Development</c:v>
                </c:pt>
                <c:pt idx="1">
                  <c:v>Test</c:v>
                </c:pt>
                <c:pt idx="2">
                  <c:v>Planing</c:v>
                </c:pt>
                <c:pt idx="3">
                  <c:v>Analysis</c:v>
                </c:pt>
                <c:pt idx="4">
                  <c:v>Design</c:v>
                </c:pt>
                <c:pt idx="5">
                  <c:v>Experimentation</c:v>
                </c:pt>
              </c:strCache>
            </c:strRef>
          </c:cat>
          <c:val>
            <c:numRef>
              <c:f>graph!$F$20:$F$25</c:f>
              <c:numCache>
                <c:formatCode>General</c:formatCode>
                <c:ptCount val="6"/>
                <c:pt idx="0">
                  <c:v>180</c:v>
                </c:pt>
                <c:pt idx="1">
                  <c:v>66</c:v>
                </c:pt>
                <c:pt idx="2">
                  <c:v>40</c:v>
                </c:pt>
                <c:pt idx="3">
                  <c:v>147</c:v>
                </c:pt>
                <c:pt idx="4">
                  <c:v>264</c:v>
                </c:pt>
                <c:pt idx="5">
                  <c:v>69</c:v>
                </c:pt>
              </c:numCache>
            </c:numRef>
          </c:val>
        </c:ser>
        <c:dLbls>
          <c:showLegendKey val="0"/>
          <c:showVal val="0"/>
          <c:showCatName val="0"/>
          <c:showSerName val="0"/>
          <c:showPercent val="0"/>
          <c:showBubbleSize val="0"/>
          <c:showLeaderLines val="1"/>
        </c:dLbls>
        <c:gapWidth val="100"/>
        <c:splitType val="pos"/>
        <c:splitPos val="4"/>
        <c:secondPieSize val="75"/>
        <c:serLines/>
      </c:ofPieChart>
    </c:plotArea>
    <c:legend>
      <c:legendPos val="r"/>
      <c:legendEntry>
        <c:idx val="0"/>
        <c:delete val="1"/>
      </c:legendEntry>
      <c:legendEntry>
        <c:idx val="1"/>
        <c:delete val="1"/>
      </c:legendEntry>
      <c:layout/>
      <c:overlay val="0"/>
      <c:txPr>
        <a:bodyPr/>
        <a:lstStyle/>
        <a:p>
          <a:pPr rtl="0">
            <a:defRPr sz="1200"/>
          </a:pPr>
          <a:endParaRPr lang="ko-KR"/>
        </a:p>
      </c:txPr>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Planed time</c:v>
          </c:tx>
          <c:invertIfNegative val="0"/>
          <c:cat>
            <c:strRef>
              <c:f>graph!$C$5:$C$11</c:f>
              <c:strCache>
                <c:ptCount val="7"/>
                <c:pt idx="0">
                  <c:v>Planing</c:v>
                </c:pt>
                <c:pt idx="1">
                  <c:v>Analysis</c:v>
                </c:pt>
                <c:pt idx="2">
                  <c:v>Design</c:v>
                </c:pt>
                <c:pt idx="3">
                  <c:v>Experimentation</c:v>
                </c:pt>
                <c:pt idx="4">
                  <c:v>Detail design</c:v>
                </c:pt>
                <c:pt idx="5">
                  <c:v>Implement</c:v>
                </c:pt>
                <c:pt idx="6">
                  <c:v>Test</c:v>
                </c:pt>
              </c:strCache>
            </c:strRef>
          </c:cat>
          <c:val>
            <c:numRef>
              <c:f>graph!$D$5:$D$11</c:f>
              <c:numCache>
                <c:formatCode>General</c:formatCode>
                <c:ptCount val="7"/>
                <c:pt idx="0">
                  <c:v>33</c:v>
                </c:pt>
                <c:pt idx="1">
                  <c:v>141</c:v>
                </c:pt>
                <c:pt idx="2">
                  <c:v>128</c:v>
                </c:pt>
                <c:pt idx="3">
                  <c:v>54</c:v>
                </c:pt>
                <c:pt idx="4">
                  <c:v>85</c:v>
                </c:pt>
                <c:pt idx="5">
                  <c:v>96</c:v>
                </c:pt>
                <c:pt idx="6">
                  <c:v>135</c:v>
                </c:pt>
              </c:numCache>
            </c:numRef>
          </c:val>
        </c:ser>
        <c:ser>
          <c:idx val="1"/>
          <c:order val="1"/>
          <c:tx>
            <c:v>Actual time</c:v>
          </c:tx>
          <c:invertIfNegative val="0"/>
          <c:cat>
            <c:strRef>
              <c:f>graph!$C$5:$C$11</c:f>
              <c:strCache>
                <c:ptCount val="7"/>
                <c:pt idx="0">
                  <c:v>Planing</c:v>
                </c:pt>
                <c:pt idx="1">
                  <c:v>Analysis</c:v>
                </c:pt>
                <c:pt idx="2">
                  <c:v>Design</c:v>
                </c:pt>
                <c:pt idx="3">
                  <c:v>Experimentation</c:v>
                </c:pt>
                <c:pt idx="4">
                  <c:v>Detail design</c:v>
                </c:pt>
                <c:pt idx="5">
                  <c:v>Implement</c:v>
                </c:pt>
                <c:pt idx="6">
                  <c:v>Test</c:v>
                </c:pt>
              </c:strCache>
            </c:strRef>
          </c:cat>
          <c:val>
            <c:numRef>
              <c:f>graph!$E$5:$E$11</c:f>
              <c:numCache>
                <c:formatCode>General</c:formatCode>
                <c:ptCount val="7"/>
                <c:pt idx="0">
                  <c:v>40</c:v>
                </c:pt>
                <c:pt idx="1">
                  <c:v>147</c:v>
                </c:pt>
                <c:pt idx="2">
                  <c:v>264</c:v>
                </c:pt>
                <c:pt idx="3">
                  <c:v>69</c:v>
                </c:pt>
                <c:pt idx="4">
                  <c:v>82</c:v>
                </c:pt>
                <c:pt idx="5">
                  <c:v>98</c:v>
                </c:pt>
                <c:pt idx="6">
                  <c:v>66</c:v>
                </c:pt>
              </c:numCache>
            </c:numRef>
          </c:val>
        </c:ser>
        <c:dLbls>
          <c:showLegendKey val="0"/>
          <c:showVal val="0"/>
          <c:showCatName val="0"/>
          <c:showSerName val="0"/>
          <c:showPercent val="0"/>
          <c:showBubbleSize val="0"/>
        </c:dLbls>
        <c:gapWidth val="150"/>
        <c:axId val="419346192"/>
        <c:axId val="419346584"/>
      </c:barChart>
      <c:catAx>
        <c:axId val="419346192"/>
        <c:scaling>
          <c:orientation val="minMax"/>
        </c:scaling>
        <c:delete val="0"/>
        <c:axPos val="b"/>
        <c:numFmt formatCode="General" sourceLinked="0"/>
        <c:majorTickMark val="out"/>
        <c:minorTickMark val="none"/>
        <c:tickLblPos val="nextTo"/>
        <c:crossAx val="419346584"/>
        <c:crosses val="autoZero"/>
        <c:auto val="1"/>
        <c:lblAlgn val="ctr"/>
        <c:lblOffset val="100"/>
        <c:noMultiLvlLbl val="0"/>
      </c:catAx>
      <c:valAx>
        <c:axId val="419346584"/>
        <c:scaling>
          <c:orientation val="minMax"/>
        </c:scaling>
        <c:delete val="0"/>
        <c:axPos val="l"/>
        <c:majorGridlines/>
        <c:numFmt formatCode="General" sourceLinked="1"/>
        <c:majorTickMark val="out"/>
        <c:minorTickMark val="none"/>
        <c:tickLblPos val="nextTo"/>
        <c:crossAx val="419346192"/>
        <c:crosses val="autoZero"/>
        <c:crossBetween val="between"/>
      </c:valAx>
    </c:plotArea>
    <c:legend>
      <c:legendPos val="r"/>
      <c:layout/>
      <c:overlay val="0"/>
    </c:legend>
    <c:plotVisOnly val="1"/>
    <c:dispBlanksAs val="gap"/>
    <c:showDLblsOverMax val="0"/>
  </c:chart>
  <c:externalData r:id="rId1">
    <c:autoUpdate val="0"/>
  </c:externalData>
</c:chartSpace>
</file>

<file path=ppt/comments/comment1.xml><?xml version="1.0" encoding="utf-8"?>
<p:cmLst xmlns:a="http://schemas.openxmlformats.org/drawingml/2006/main" xmlns:r="http://schemas.openxmlformats.org/officeDocument/2006/relationships" xmlns:p="http://schemas.openxmlformats.org/presentationml/2006/main">
  <p:cm authorId="0" idx="1">
    <p:pos x="6000" y="0"/>
    <p:text>we are not able to find the rationale of dynamic prospective as our decomposition done considering Extensibility (QA6)
We need to know what is the structure for Dynamic View</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5DDCA8-67DB-4228-B125-3018ED02C1D4}" type="datetimeFigureOut">
              <a:rPr lang="ko-KR" altLang="en-US" smtClean="0"/>
              <a:t>2015-06-25</a:t>
            </a:fld>
            <a:endParaRPr lang="ko-KR" altLang="en-US"/>
          </a:p>
        </p:txBody>
      </p:sp>
      <p:sp>
        <p:nvSpPr>
          <p:cNvPr id="4" name="슬라이드 이미지 개체 틀 3"/>
          <p:cNvSpPr>
            <a:spLocks noGrp="1" noRot="1" noChangeAspect="1"/>
          </p:cNvSpPr>
          <p:nvPr>
            <p:ph type="sldImg" idx="2"/>
          </p:nvPr>
        </p:nvSpPr>
        <p:spPr>
          <a:xfrm>
            <a:off x="666750" y="685800"/>
            <a:ext cx="55245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734E59-0F50-4142-9680-A343DA93F5E6}" type="slidenum">
              <a:rPr lang="ko-KR" altLang="en-US" smtClean="0"/>
              <a:t>‹#›</a:t>
            </a:fld>
            <a:endParaRPr lang="ko-KR" altLang="en-US"/>
          </a:p>
        </p:txBody>
      </p:sp>
    </p:spTree>
    <p:extLst>
      <p:ext uri="{BB962C8B-B14F-4D97-AF65-F5344CB8AC3E}">
        <p14:creationId xmlns:p14="http://schemas.microsoft.com/office/powerpoint/2010/main" val="3814401976"/>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4" name="Shape 94"/>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lvl="0" rtl="0">
              <a:spcBef>
                <a:spcPts val="0"/>
              </a:spcBef>
              <a:buNone/>
            </a:pPr>
            <a:endParaRPr/>
          </a:p>
          <a:p>
            <a:pPr marL="393700" lvl="0" indent="-266700" rtl="0">
              <a:lnSpc>
                <a:spcPct val="115000"/>
              </a:lnSpc>
              <a:spcBef>
                <a:spcPts val="0"/>
              </a:spcBef>
              <a:buClr>
                <a:schemeClr val="dk1"/>
              </a:buClr>
              <a:buSzPct val="100000"/>
              <a:buFont typeface="Arial"/>
              <a:buChar char="●"/>
            </a:pPr>
            <a:r>
              <a:rPr lang="ko" sz="1200" b="1">
                <a:solidFill>
                  <a:schemeClr val="dk1"/>
                </a:solidFill>
                <a:latin typeface="Malgun Gothic"/>
                <a:ea typeface="Malgun Gothic"/>
                <a:cs typeface="Malgun Gothic"/>
                <a:sym typeface="Malgun Gothic"/>
              </a:rPr>
              <a:t>Rationale </a:t>
            </a:r>
            <a:r>
              <a:rPr lang="ko" sz="1200">
                <a:solidFill>
                  <a:schemeClr val="dk1"/>
                </a:solidFill>
                <a:latin typeface="Malgun Gothic"/>
                <a:ea typeface="Malgun Gothic"/>
                <a:cs typeface="Malgun Gothic"/>
                <a:sym typeface="Malgun Gothic"/>
              </a:rPr>
              <a:t>: </a:t>
            </a:r>
            <a:r>
              <a:rPr lang="ko" sz="1200" b="1">
                <a:solidFill>
                  <a:srgbClr val="FF0000"/>
                </a:solidFill>
                <a:latin typeface="Malgun Gothic"/>
                <a:ea typeface="Malgun Gothic"/>
                <a:cs typeface="Malgun Gothic"/>
                <a:sym typeface="Malgun Gothic"/>
              </a:rPr>
              <a:t>SRP(Single Responsibility Principle)</a:t>
            </a:r>
            <a:r>
              <a:rPr lang="ko" sz="1200">
                <a:solidFill>
                  <a:schemeClr val="dk1"/>
                </a:solidFill>
                <a:latin typeface="Malgun Gothic"/>
                <a:ea typeface="Malgun Gothic"/>
                <a:cs typeface="Malgun Gothic"/>
                <a:sym typeface="Malgun Gothic"/>
              </a:rPr>
              <a:t>을 고려하여 Element를 IoT Service, Node and Terminal로 나누어 Element간의 loose coupling되도록 설계하고, Element간의 상호 작용 시에도 coupling을 줄이기 위하여 message를 통하여 상호 작용하는 방법으로 설계하기 위하여 Server-Client Pattern의 주요 message exchange pattern(MEP)인 request-response pattern과 one-way pattern을 alternatives 검토하였음.</a:t>
            </a:r>
          </a:p>
          <a:p>
            <a:pPr marL="393700" lvl="0" indent="-266700" rtl="0">
              <a:lnSpc>
                <a:spcPct val="115000"/>
              </a:lnSpc>
              <a:spcBef>
                <a:spcPts val="0"/>
              </a:spcBef>
              <a:buClr>
                <a:schemeClr val="dk1"/>
              </a:buClr>
              <a:buSzPct val="100000"/>
              <a:buFont typeface="Arial"/>
              <a:buChar char="●"/>
            </a:pPr>
            <a:r>
              <a:rPr lang="ko" sz="1200">
                <a:solidFill>
                  <a:schemeClr val="dk1"/>
                </a:solidFill>
                <a:latin typeface="Malgun Gothic"/>
                <a:ea typeface="Malgun Gothic"/>
                <a:cs typeface="Malgun Gothic"/>
                <a:sym typeface="Malgun Gothic"/>
              </a:rPr>
              <a:t>Iot Service, Node and Terminal 사이에는 service request와 requested service 수행 및 그에 대한 response가 Requirements이므로 one-way pattern보다는 request-response pattern을 적용하여 IoT Service와 Node/Terminal간의 relationship을 갖도록 design decision 하였음.</a:t>
            </a:r>
          </a:p>
          <a:p>
            <a:pPr lvl="0" rtl="0">
              <a:spcBef>
                <a:spcPts val="0"/>
              </a:spcBef>
              <a:buClr>
                <a:schemeClr val="dk1"/>
              </a:buClr>
              <a:buFont typeface="Arial"/>
              <a:buNone/>
            </a:pPr>
            <a:endParaRPr sz="1200">
              <a:solidFill>
                <a:schemeClr val="dk1"/>
              </a:solidFill>
            </a:endParaRPr>
          </a:p>
          <a:p>
            <a:pPr lvl="0" rtl="0">
              <a:spcBef>
                <a:spcPts val="0"/>
              </a:spcBef>
              <a:buNone/>
            </a:pPr>
            <a:endParaRPr/>
          </a:p>
        </p:txBody>
      </p:sp>
      <p:sp>
        <p:nvSpPr>
          <p:cNvPr id="95" name="Shape 95"/>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11</a:t>
            </a:fld>
            <a:endParaRPr lang="ko"/>
          </a:p>
        </p:txBody>
      </p:sp>
    </p:spTree>
    <p:extLst>
      <p:ext uri="{BB962C8B-B14F-4D97-AF65-F5344CB8AC3E}">
        <p14:creationId xmlns:p14="http://schemas.microsoft.com/office/powerpoint/2010/main" val="2510671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9" name="Shape 179"/>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787400" lvl="1" indent="-260350" rtl="0">
              <a:lnSpc>
                <a:spcPct val="115000"/>
              </a:lnSpc>
              <a:spcBef>
                <a:spcPts val="0"/>
              </a:spcBef>
              <a:buClr>
                <a:schemeClr val="dk1"/>
              </a:buClr>
              <a:buSzPct val="100000"/>
              <a:buFont typeface="Arial"/>
              <a:buChar char="○"/>
            </a:pPr>
            <a:r>
              <a:rPr lang="ko" sz="1100" dirty="0">
                <a:solidFill>
                  <a:schemeClr val="dk1"/>
                </a:solidFill>
              </a:rPr>
              <a:t>Broker</a:t>
            </a:r>
            <a:r>
              <a:rPr lang="ko" sz="1100" dirty="0">
                <a:solidFill>
                  <a:schemeClr val="dk1"/>
                </a:solidFill>
                <a:latin typeface="Malgun Gothic"/>
                <a:ea typeface="Malgun Gothic"/>
                <a:cs typeface="Malgun Gothic"/>
                <a:sym typeface="Malgun Gothic"/>
              </a:rPr>
              <a:t>로부터</a:t>
            </a:r>
            <a:r>
              <a:rPr lang="ko" sz="1100" dirty="0">
                <a:solidFill>
                  <a:schemeClr val="dk1"/>
                </a:solidFill>
              </a:rPr>
              <a:t> </a:t>
            </a:r>
            <a:r>
              <a:rPr lang="ko" sz="1100" dirty="0">
                <a:solidFill>
                  <a:schemeClr val="dk1"/>
                </a:solidFill>
                <a:latin typeface="Malgun Gothic"/>
                <a:ea typeface="Malgun Gothic"/>
                <a:cs typeface="Malgun Gothic"/>
                <a:sym typeface="Malgun Gothic"/>
              </a:rPr>
              <a:t>전달받은 </a:t>
            </a:r>
            <a:r>
              <a:rPr lang="ko" sz="1100" dirty="0">
                <a:solidFill>
                  <a:schemeClr val="dk1"/>
                </a:solidFill>
              </a:rPr>
              <a:t>Message</a:t>
            </a:r>
            <a:r>
              <a:rPr lang="ko" sz="1100" dirty="0">
                <a:solidFill>
                  <a:schemeClr val="dk1"/>
                </a:solidFill>
                <a:latin typeface="Malgun Gothic"/>
                <a:ea typeface="Malgun Gothic"/>
                <a:cs typeface="Malgun Gothic"/>
                <a:sym typeface="Malgun Gothic"/>
              </a:rPr>
              <a:t>를</a:t>
            </a:r>
            <a:r>
              <a:rPr lang="ko" sz="1100" dirty="0">
                <a:solidFill>
                  <a:schemeClr val="dk1"/>
                </a:solidFill>
              </a:rPr>
              <a:t> </a:t>
            </a:r>
            <a:r>
              <a:rPr lang="ko" sz="1100" dirty="0">
                <a:solidFill>
                  <a:schemeClr val="dk1"/>
                </a:solidFill>
                <a:latin typeface="Malgun Gothic"/>
                <a:ea typeface="Malgun Gothic"/>
                <a:cs typeface="Malgun Gothic"/>
                <a:sym typeface="Malgun Gothic"/>
              </a:rPr>
              <a:t>모든</a:t>
            </a:r>
            <a:r>
              <a:rPr lang="ko" sz="1100" dirty="0">
                <a:solidFill>
                  <a:schemeClr val="dk1"/>
                </a:solidFill>
              </a:rPr>
              <a:t> Node/Terminal</a:t>
            </a:r>
            <a:r>
              <a:rPr lang="ko" sz="1100" dirty="0">
                <a:solidFill>
                  <a:schemeClr val="dk1"/>
                </a:solidFill>
                <a:latin typeface="Malgun Gothic"/>
                <a:ea typeface="Malgun Gothic"/>
                <a:cs typeface="Malgun Gothic"/>
                <a:sym typeface="Malgun Gothic"/>
              </a:rPr>
              <a:t>로</a:t>
            </a:r>
            <a:r>
              <a:rPr lang="ko" sz="1100" dirty="0">
                <a:solidFill>
                  <a:schemeClr val="dk1"/>
                </a:solidFill>
              </a:rPr>
              <a:t> </a:t>
            </a:r>
            <a:r>
              <a:rPr lang="ko" sz="1100" dirty="0">
                <a:solidFill>
                  <a:schemeClr val="dk1"/>
                </a:solidFill>
                <a:latin typeface="Malgun Gothic"/>
                <a:ea typeface="Malgun Gothic"/>
                <a:cs typeface="Malgun Gothic"/>
                <a:sym typeface="Malgun Gothic"/>
              </a:rPr>
              <a:t>전달하여</a:t>
            </a:r>
            <a:r>
              <a:rPr lang="ko" sz="1100" dirty="0">
                <a:solidFill>
                  <a:schemeClr val="dk1"/>
                </a:solidFill>
              </a:rPr>
              <a:t> </a:t>
            </a:r>
            <a:r>
              <a:rPr lang="ko" sz="1100" dirty="0">
                <a:solidFill>
                  <a:schemeClr val="dk1"/>
                </a:solidFill>
                <a:latin typeface="Malgun Gothic"/>
                <a:ea typeface="Malgun Gothic"/>
                <a:cs typeface="Malgun Gothic"/>
                <a:sym typeface="Malgun Gothic"/>
              </a:rPr>
              <a:t>처리</a:t>
            </a:r>
            <a:r>
              <a:rPr lang="ko" sz="1100" dirty="0">
                <a:solidFill>
                  <a:schemeClr val="dk1"/>
                </a:solidFill>
              </a:rPr>
              <a:t> </a:t>
            </a:r>
            <a:r>
              <a:rPr lang="ko" sz="1100" dirty="0">
                <a:solidFill>
                  <a:schemeClr val="dk1"/>
                </a:solidFill>
                <a:latin typeface="Malgun Gothic"/>
                <a:ea typeface="Malgun Gothic"/>
                <a:cs typeface="Malgun Gothic"/>
                <a:sym typeface="Malgun Gothic"/>
              </a:rPr>
              <a:t>될</a:t>
            </a:r>
            <a:r>
              <a:rPr lang="ko" sz="1100" dirty="0">
                <a:solidFill>
                  <a:schemeClr val="dk1"/>
                </a:solidFill>
              </a:rPr>
              <a:t> </a:t>
            </a:r>
            <a:r>
              <a:rPr lang="ko" sz="1100" dirty="0">
                <a:solidFill>
                  <a:schemeClr val="dk1"/>
                </a:solidFill>
                <a:latin typeface="Malgun Gothic"/>
                <a:ea typeface="Malgun Gothic"/>
                <a:cs typeface="Malgun Gothic"/>
                <a:sym typeface="Malgun Gothic"/>
              </a:rPr>
              <a:t>수</a:t>
            </a:r>
            <a:r>
              <a:rPr lang="ko" sz="1100" dirty="0">
                <a:solidFill>
                  <a:schemeClr val="dk1"/>
                </a:solidFill>
              </a:rPr>
              <a:t> </a:t>
            </a:r>
            <a:r>
              <a:rPr lang="ko" sz="1100" dirty="0">
                <a:solidFill>
                  <a:schemeClr val="dk1"/>
                </a:solidFill>
                <a:latin typeface="Malgun Gothic"/>
                <a:ea typeface="Malgun Gothic"/>
                <a:cs typeface="Malgun Gothic"/>
                <a:sym typeface="Malgun Gothic"/>
              </a:rPr>
              <a:t>있음을</a:t>
            </a:r>
            <a:r>
              <a:rPr lang="ko" sz="1100" dirty="0">
                <a:solidFill>
                  <a:schemeClr val="dk1"/>
                </a:solidFill>
              </a:rPr>
              <a:t> </a:t>
            </a:r>
            <a:r>
              <a:rPr lang="ko" sz="1100" dirty="0">
                <a:solidFill>
                  <a:schemeClr val="dk1"/>
                </a:solidFill>
                <a:latin typeface="Malgun Gothic"/>
                <a:ea typeface="Malgun Gothic"/>
                <a:cs typeface="Malgun Gothic"/>
                <a:sym typeface="Malgun Gothic"/>
              </a:rPr>
              <a:t>고려하고</a:t>
            </a:r>
            <a:r>
              <a:rPr lang="ko" sz="1100" dirty="0">
                <a:solidFill>
                  <a:schemeClr val="dk1"/>
                </a:solidFill>
              </a:rPr>
              <a:t> Node/Terminal</a:t>
            </a:r>
            <a:r>
              <a:rPr lang="ko" sz="1100" dirty="0">
                <a:solidFill>
                  <a:schemeClr val="dk1"/>
                </a:solidFill>
                <a:latin typeface="Malgun Gothic"/>
                <a:ea typeface="Malgun Gothic"/>
                <a:cs typeface="Malgun Gothic"/>
                <a:sym typeface="Malgun Gothic"/>
              </a:rPr>
              <a:t>이</a:t>
            </a:r>
            <a:r>
              <a:rPr lang="ko" sz="1100" dirty="0">
                <a:solidFill>
                  <a:schemeClr val="dk1"/>
                </a:solidFill>
              </a:rPr>
              <a:t> Runtime</a:t>
            </a:r>
            <a:r>
              <a:rPr lang="ko" sz="1100" dirty="0">
                <a:solidFill>
                  <a:schemeClr val="dk1"/>
                </a:solidFill>
                <a:latin typeface="Malgun Gothic"/>
                <a:ea typeface="Malgun Gothic"/>
                <a:cs typeface="Malgun Gothic"/>
                <a:sym typeface="Malgun Gothic"/>
              </a:rPr>
              <a:t>시에</a:t>
            </a:r>
            <a:r>
              <a:rPr lang="ko" sz="1100" dirty="0">
                <a:solidFill>
                  <a:schemeClr val="dk1"/>
                </a:solidFill>
              </a:rPr>
              <a:t> add/remove</a:t>
            </a:r>
            <a:r>
              <a:rPr lang="ko" sz="1100" dirty="0">
                <a:solidFill>
                  <a:schemeClr val="dk1"/>
                </a:solidFill>
                <a:latin typeface="Malgun Gothic"/>
                <a:ea typeface="Malgun Gothic"/>
                <a:cs typeface="Malgun Gothic"/>
                <a:sym typeface="Malgun Gothic"/>
              </a:rPr>
              <a:t>될</a:t>
            </a:r>
            <a:r>
              <a:rPr lang="ko" sz="1100" dirty="0">
                <a:solidFill>
                  <a:schemeClr val="dk1"/>
                </a:solidFill>
              </a:rPr>
              <a:t> </a:t>
            </a:r>
            <a:r>
              <a:rPr lang="ko" sz="1100" dirty="0">
                <a:solidFill>
                  <a:schemeClr val="dk1"/>
                </a:solidFill>
                <a:latin typeface="Malgun Gothic"/>
                <a:ea typeface="Malgun Gothic"/>
                <a:cs typeface="Malgun Gothic"/>
                <a:sym typeface="Malgun Gothic"/>
              </a:rPr>
              <a:t>수</a:t>
            </a:r>
            <a:r>
              <a:rPr lang="ko" sz="1100" dirty="0">
                <a:solidFill>
                  <a:schemeClr val="dk1"/>
                </a:solidFill>
              </a:rPr>
              <a:t> </a:t>
            </a:r>
            <a:r>
              <a:rPr lang="ko" sz="1100" dirty="0">
                <a:solidFill>
                  <a:schemeClr val="dk1"/>
                </a:solidFill>
                <a:latin typeface="Malgun Gothic"/>
                <a:ea typeface="Malgun Gothic"/>
                <a:cs typeface="Malgun Gothic"/>
                <a:sym typeface="Malgun Gothic"/>
              </a:rPr>
              <a:t>있는</a:t>
            </a:r>
            <a:r>
              <a:rPr lang="ko" sz="1100" dirty="0">
                <a:solidFill>
                  <a:schemeClr val="dk1"/>
                </a:solidFill>
              </a:rPr>
              <a:t> </a:t>
            </a:r>
            <a:r>
              <a:rPr lang="ko" sz="1100" dirty="0">
                <a:solidFill>
                  <a:schemeClr val="dk1"/>
                </a:solidFill>
                <a:latin typeface="Malgun Gothic"/>
                <a:ea typeface="Malgun Gothic"/>
                <a:cs typeface="Malgun Gothic"/>
                <a:sym typeface="Malgun Gothic"/>
              </a:rPr>
              <a:t>동작</a:t>
            </a:r>
            <a:r>
              <a:rPr lang="ko" sz="1100" dirty="0">
                <a:solidFill>
                  <a:schemeClr val="dk1"/>
                </a:solidFill>
              </a:rPr>
              <a:t> </a:t>
            </a:r>
            <a:r>
              <a:rPr lang="ko" sz="1100" dirty="0">
                <a:solidFill>
                  <a:schemeClr val="dk1"/>
                </a:solidFill>
                <a:latin typeface="Malgun Gothic"/>
                <a:ea typeface="Malgun Gothic"/>
                <a:cs typeface="Malgun Gothic"/>
                <a:sym typeface="Malgun Gothic"/>
              </a:rPr>
              <a:t>환경에서도</a:t>
            </a:r>
            <a:r>
              <a:rPr lang="ko" sz="1100" dirty="0">
                <a:solidFill>
                  <a:schemeClr val="dk1"/>
                </a:solidFill>
              </a:rPr>
              <a:t> Node/Terminal</a:t>
            </a:r>
            <a:r>
              <a:rPr lang="ko" sz="1100" dirty="0">
                <a:solidFill>
                  <a:schemeClr val="dk1"/>
                </a:solidFill>
                <a:latin typeface="Malgun Gothic"/>
                <a:ea typeface="Malgun Gothic"/>
                <a:cs typeface="Malgun Gothic"/>
                <a:sym typeface="Malgun Gothic"/>
              </a:rPr>
              <a:t>에</a:t>
            </a:r>
            <a:r>
              <a:rPr lang="ko" sz="1100" dirty="0">
                <a:solidFill>
                  <a:schemeClr val="dk1"/>
                </a:solidFill>
              </a:rPr>
              <a:t> Message</a:t>
            </a:r>
            <a:r>
              <a:rPr lang="ko" sz="1100" dirty="0">
                <a:solidFill>
                  <a:schemeClr val="dk1"/>
                </a:solidFill>
                <a:latin typeface="Malgun Gothic"/>
                <a:ea typeface="Malgun Gothic"/>
                <a:cs typeface="Malgun Gothic"/>
                <a:sym typeface="Malgun Gothic"/>
              </a:rPr>
              <a:t>전달</a:t>
            </a:r>
            <a:r>
              <a:rPr lang="ko" sz="1100" dirty="0">
                <a:solidFill>
                  <a:schemeClr val="dk1"/>
                </a:solidFill>
              </a:rPr>
              <a:t>/</a:t>
            </a:r>
            <a:r>
              <a:rPr lang="ko" sz="1100" dirty="0">
                <a:solidFill>
                  <a:schemeClr val="dk1"/>
                </a:solidFill>
                <a:latin typeface="Malgun Gothic"/>
                <a:ea typeface="Malgun Gothic"/>
                <a:cs typeface="Malgun Gothic"/>
                <a:sym typeface="Malgun Gothic"/>
              </a:rPr>
              <a:t>처리가</a:t>
            </a:r>
            <a:r>
              <a:rPr lang="ko" sz="1100" dirty="0">
                <a:solidFill>
                  <a:schemeClr val="dk1"/>
                </a:solidFill>
              </a:rPr>
              <a:t> 되어야 함</a:t>
            </a:r>
            <a:r>
              <a:rPr lang="ko" sz="1100" dirty="0">
                <a:solidFill>
                  <a:schemeClr val="dk1"/>
                </a:solidFill>
                <a:latin typeface="Malgun Gothic"/>
                <a:ea typeface="Malgun Gothic"/>
                <a:cs typeface="Malgun Gothic"/>
                <a:sym typeface="Malgun Gothic"/>
              </a:rPr>
              <a:t>을</a:t>
            </a:r>
            <a:r>
              <a:rPr lang="ko" sz="1100" dirty="0">
                <a:solidFill>
                  <a:schemeClr val="dk1"/>
                </a:solidFill>
              </a:rPr>
              <a:t> </a:t>
            </a:r>
            <a:r>
              <a:rPr lang="ko" sz="1100" dirty="0">
                <a:solidFill>
                  <a:schemeClr val="dk1"/>
                </a:solidFill>
                <a:latin typeface="Malgun Gothic"/>
                <a:ea typeface="Malgun Gothic"/>
                <a:cs typeface="Malgun Gothic"/>
                <a:sym typeface="Malgun Gothic"/>
              </a:rPr>
              <a:t>고려하여</a:t>
            </a:r>
            <a:r>
              <a:rPr lang="ko" sz="1100" b="1" dirty="0">
                <a:solidFill>
                  <a:srgbClr val="FF0000"/>
                </a:solidFill>
              </a:rPr>
              <a:t> Publish-Subscribe Pattern</a:t>
            </a:r>
            <a:r>
              <a:rPr lang="ko" sz="1100" dirty="0">
                <a:solidFill>
                  <a:schemeClr val="dk1"/>
                </a:solidFill>
                <a:latin typeface="Malgun Gothic"/>
                <a:ea typeface="Malgun Gothic"/>
                <a:cs typeface="Malgun Gothic"/>
                <a:sym typeface="Malgun Gothic"/>
              </a:rPr>
              <a:t>을</a:t>
            </a:r>
            <a:r>
              <a:rPr lang="ko" sz="1100" dirty="0">
                <a:solidFill>
                  <a:schemeClr val="dk1"/>
                </a:solidFill>
              </a:rPr>
              <a:t> </a:t>
            </a:r>
            <a:r>
              <a:rPr lang="ko" sz="1100" dirty="0">
                <a:solidFill>
                  <a:schemeClr val="dk1"/>
                </a:solidFill>
                <a:latin typeface="Malgun Gothic"/>
                <a:ea typeface="Malgun Gothic"/>
                <a:cs typeface="Malgun Gothic"/>
                <a:sym typeface="Malgun Gothic"/>
              </a:rPr>
              <a:t>적용</a:t>
            </a:r>
            <a:r>
              <a:rPr lang="ko" sz="1100" dirty="0">
                <a:solidFill>
                  <a:schemeClr val="dk1"/>
                </a:solidFill>
              </a:rPr>
              <a:t>하여 Node Mgr, Terminal Mgr를 추가 함.</a:t>
            </a:r>
          </a:p>
          <a:p>
            <a:pPr marL="787400" lvl="1" indent="-260350" rtl="0">
              <a:lnSpc>
                <a:spcPct val="115000"/>
              </a:lnSpc>
              <a:spcBef>
                <a:spcPts val="0"/>
              </a:spcBef>
              <a:buClr>
                <a:schemeClr val="dk1"/>
              </a:buClr>
              <a:buSzPct val="100000"/>
              <a:buFont typeface="Arial"/>
              <a:buChar char="○"/>
            </a:pPr>
            <a:r>
              <a:rPr lang="ko" sz="1100" dirty="0">
                <a:solidFill>
                  <a:schemeClr val="dk1"/>
                </a:solidFill>
              </a:rPr>
              <a:t>QA4의 </a:t>
            </a:r>
            <a:r>
              <a:rPr lang="ko" sz="1100" b="1" i="1" dirty="0">
                <a:solidFill>
                  <a:schemeClr val="dk1"/>
                </a:solidFill>
              </a:rPr>
              <a:t>“Only the authorized person can access the home sensors/actuators or access any data generated by them, or any data stored in the system.”</a:t>
            </a:r>
            <a:r>
              <a:rPr lang="ko" sz="1100" dirty="0">
                <a:solidFill>
                  <a:schemeClr val="dk1"/>
                </a:solidFill>
              </a:rPr>
              <a:t>에서 도출된 Security를 만족하기 위하여 Security Attack에 대하여 Security Tactics 중에서 </a:t>
            </a:r>
            <a:r>
              <a:rPr lang="ko" sz="1100" b="1" dirty="0">
                <a:solidFill>
                  <a:srgbClr val="FF0000"/>
                </a:solidFill>
              </a:rPr>
              <a:t>Resist Attacks Tactics의 Identify Actors, Authetificate Actors, Authorize Actors를 적용</a:t>
            </a:r>
            <a:r>
              <a:rPr lang="ko" sz="1100" dirty="0">
                <a:solidFill>
                  <a:schemeClr val="dk1"/>
                </a:solidFill>
              </a:rPr>
              <a:t>하기 위해 Component(Auth Mgr)를 추가하여 Terminal의 Login, Permission 관리를 하도록 함</a:t>
            </a:r>
          </a:p>
          <a:p>
            <a:pPr lvl="0" rtl="0">
              <a:spcBef>
                <a:spcPts val="0"/>
              </a:spcBef>
              <a:buClr>
                <a:schemeClr val="dk1"/>
              </a:buClr>
              <a:buFont typeface="Arial"/>
              <a:buNone/>
            </a:pPr>
            <a:endParaRPr sz="1100" b="1" dirty="0">
              <a:solidFill>
                <a:schemeClr val="dk1"/>
              </a:solidFill>
            </a:endParaRPr>
          </a:p>
          <a:p>
            <a:pPr lvl="0" rtl="0">
              <a:spcBef>
                <a:spcPts val="0"/>
              </a:spcBef>
              <a:buNone/>
            </a:pPr>
            <a:endParaRPr dirty="0"/>
          </a:p>
        </p:txBody>
      </p:sp>
      <p:sp>
        <p:nvSpPr>
          <p:cNvPr id="180" name="Shape 180"/>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20</a:t>
            </a:fld>
            <a:endParaRPr lang="ko"/>
          </a:p>
        </p:txBody>
      </p:sp>
    </p:spTree>
    <p:extLst>
      <p:ext uri="{BB962C8B-B14F-4D97-AF65-F5344CB8AC3E}">
        <p14:creationId xmlns:p14="http://schemas.microsoft.com/office/powerpoint/2010/main" val="16858008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7" name="Shape 1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5587312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 name="Shape 196"/>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787400" lvl="1" indent="-266700" rtl="0">
              <a:spcBef>
                <a:spcPts val="0"/>
              </a:spcBef>
              <a:buClr>
                <a:schemeClr val="dk1"/>
              </a:buClr>
              <a:buSzPct val="100000"/>
              <a:buFont typeface="Arial"/>
              <a:buChar char="○"/>
            </a:pPr>
            <a:r>
              <a:rPr lang="ko" sz="1200">
                <a:solidFill>
                  <a:schemeClr val="dk1"/>
                </a:solidFill>
              </a:rPr>
              <a:t>Terminal과 Node의 경우 기존에 분리된 Protocol, Security, Transport component 즉 Message Hanlder를 공유하며 이를 통해 안정적이고 보안이 유지된 message 송수신 할 수 있음</a:t>
            </a:r>
          </a:p>
          <a:p>
            <a:pPr marL="787400" lvl="1" indent="-266700" rtl="0">
              <a:spcBef>
                <a:spcPts val="0"/>
              </a:spcBef>
              <a:buClr>
                <a:schemeClr val="dk1"/>
              </a:buClr>
              <a:buSzPct val="100000"/>
              <a:buFont typeface="Arial"/>
              <a:buChar char="○"/>
            </a:pPr>
            <a:r>
              <a:rPr lang="ko" sz="1200">
                <a:solidFill>
                  <a:schemeClr val="dk1"/>
                </a:solidFill>
              </a:rPr>
              <a:t>이와 함께 Terminal과 Node의 고유의 동작을 위한 component 추가</a:t>
            </a:r>
          </a:p>
          <a:p>
            <a:pPr marL="787400" lvl="1" indent="-266700" rtl="0">
              <a:spcBef>
                <a:spcPts val="0"/>
              </a:spcBef>
              <a:buClr>
                <a:schemeClr val="dk1"/>
              </a:buClr>
              <a:buSzPct val="100000"/>
              <a:buFont typeface="Arial"/>
              <a:buChar char="○"/>
            </a:pPr>
            <a:r>
              <a:rPr lang="ko" sz="1200">
                <a:solidFill>
                  <a:schemeClr val="dk1"/>
                </a:solidFill>
              </a:rPr>
              <a:t>Terminal은 </a:t>
            </a:r>
            <a:r>
              <a:rPr lang="ko" sz="1200">
                <a:solidFill>
                  <a:srgbClr val="FF0000"/>
                </a:solidFill>
              </a:rPr>
              <a:t>MVC pattern</a:t>
            </a:r>
            <a:r>
              <a:rPr lang="ko" sz="1200">
                <a:solidFill>
                  <a:schemeClr val="dk1"/>
                </a:solidFill>
              </a:rPr>
              <a:t>을 적용하여 사용자의 UX를 지원하기 위한 View component를 독립적으로 구성</a:t>
            </a:r>
          </a:p>
          <a:p>
            <a:pPr marL="787400" lvl="1" indent="-266700" rtl="0">
              <a:spcBef>
                <a:spcPts val="0"/>
              </a:spcBef>
              <a:buClr>
                <a:schemeClr val="dk1"/>
              </a:buClr>
              <a:buSzPct val="100000"/>
              <a:buFont typeface="Arial"/>
              <a:buChar char="○"/>
            </a:pPr>
            <a:r>
              <a:rPr lang="ko" sz="1200">
                <a:solidFill>
                  <a:schemeClr val="dk1"/>
                </a:solidFill>
              </a:rPr>
              <a:t>이를 통해 UX변경 시 변경 영향도 최소화</a:t>
            </a:r>
          </a:p>
          <a:p>
            <a:pPr marL="787400" lvl="1" indent="-266700" rtl="0">
              <a:spcBef>
                <a:spcPts val="0"/>
              </a:spcBef>
              <a:buClr>
                <a:schemeClr val="dk1"/>
              </a:buClr>
              <a:buSzPct val="100000"/>
              <a:buFont typeface="Arial"/>
              <a:buChar char="○"/>
            </a:pPr>
            <a:r>
              <a:rPr lang="ko" sz="1200">
                <a:solidFill>
                  <a:schemeClr val="dk1"/>
                </a:solidFill>
              </a:rPr>
              <a:t>Node의 주요 기능인 Sensor/Actuator/Service는 개별적 기능으로  </a:t>
            </a:r>
            <a:r>
              <a:rPr lang="ko" sz="1200" b="1">
                <a:solidFill>
                  <a:srgbClr val="FF0000"/>
                </a:solidFill>
              </a:rPr>
              <a:t>Single Responsibility Principle</a:t>
            </a:r>
            <a:r>
              <a:rPr lang="ko" sz="1200">
                <a:solidFill>
                  <a:schemeClr val="dk1"/>
                </a:solidFill>
              </a:rPr>
              <a:t> 적용 분리된 component로 추가</a:t>
            </a:r>
          </a:p>
          <a:p>
            <a:pPr marL="787400" lvl="1" indent="-266700" rtl="0">
              <a:spcBef>
                <a:spcPts val="0"/>
              </a:spcBef>
              <a:buClr>
                <a:schemeClr val="dk1"/>
              </a:buClr>
              <a:buSzPct val="100000"/>
              <a:buFont typeface="Arial"/>
              <a:buChar char="○"/>
            </a:pPr>
            <a:r>
              <a:rPr lang="ko" sz="1200">
                <a:solidFill>
                  <a:schemeClr val="dk1"/>
                </a:solidFill>
              </a:rPr>
              <a:t>이를 통해 3rd party node 개발자들은 개발이 필요한 component만 개발하면 되기 때문에 개발 용이</a:t>
            </a:r>
          </a:p>
        </p:txBody>
      </p:sp>
      <p:sp>
        <p:nvSpPr>
          <p:cNvPr id="197" name="Shape 197"/>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22</a:t>
            </a:fld>
            <a:endParaRPr lang="ko"/>
          </a:p>
        </p:txBody>
      </p:sp>
    </p:spTree>
    <p:extLst>
      <p:ext uri="{BB962C8B-B14F-4D97-AF65-F5344CB8AC3E}">
        <p14:creationId xmlns:p14="http://schemas.microsoft.com/office/powerpoint/2010/main" val="16935225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4" name="Shape 2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06550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1" name="Shape 2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925122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1" name="Shape 2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2220545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0" name="Shape 2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1393650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6" name="Shape 2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0427853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6" name="Shape 2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3242217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22" name="Shape 3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12638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2" name="Shape 1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0354183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29" name="Shape 3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2468063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Shape 335"/>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36" name="Shape 3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3185953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Shape 361"/>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62" name="Shape 3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8522451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69" name="Shape 3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7983337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Shape 394"/>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95" name="Shape 3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8755491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Shape 401"/>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2" name="Shape 4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456209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787400" lvl="1" indent="-266700" rtl="0">
              <a:spcBef>
                <a:spcPts val="0"/>
              </a:spcBef>
              <a:buClr>
                <a:schemeClr val="dk1"/>
              </a:buClr>
              <a:buSzPct val="100000"/>
              <a:buFont typeface="Arial"/>
              <a:buChar char="○"/>
            </a:pPr>
            <a:r>
              <a:rPr lang="ko" sz="1200" b="1">
                <a:solidFill>
                  <a:schemeClr val="dk1"/>
                </a:solidFill>
              </a:rPr>
              <a:t>Rationale</a:t>
            </a:r>
            <a:r>
              <a:rPr lang="ko" sz="1200">
                <a:solidFill>
                  <a:schemeClr val="dk1"/>
                </a:solidFill>
              </a:rPr>
              <a:t>: </a:t>
            </a:r>
          </a:p>
          <a:p>
            <a:pPr marL="1181100" lvl="2" indent="-260350" rtl="0">
              <a:spcBef>
                <a:spcPts val="0"/>
              </a:spcBef>
              <a:buClr>
                <a:schemeClr val="dk1"/>
              </a:buClr>
              <a:buSzPct val="100000"/>
              <a:buFont typeface="Arial"/>
              <a:buChar char="■"/>
            </a:pPr>
            <a:r>
              <a:rPr lang="ko" sz="1100">
                <a:solidFill>
                  <a:schemeClr val="dk1"/>
                </a:solidFill>
              </a:rPr>
              <a:t>QA6에서 도출된 </a:t>
            </a:r>
            <a:r>
              <a:rPr lang="ko" sz="1100" i="1">
                <a:solidFill>
                  <a:schemeClr val="hlink"/>
                </a:solidFill>
              </a:rPr>
              <a:t>The system should make it easy for application developers</a:t>
            </a:r>
            <a:r>
              <a:rPr lang="ko" sz="1100">
                <a:solidFill>
                  <a:schemeClr val="dk1"/>
                </a:solidFill>
              </a:rPr>
              <a:t>를  IoT service 의 extensibility 확보 하기 위해서 약속된 규약(Protocol)을 통한 message  전송과 수신을 할 수 있는 부분을 독립적으로 구성</a:t>
            </a:r>
          </a:p>
          <a:p>
            <a:pPr marL="1181100" lvl="2" indent="-260350" rtl="0">
              <a:lnSpc>
                <a:spcPct val="130000"/>
              </a:lnSpc>
              <a:spcBef>
                <a:spcPts val="0"/>
              </a:spcBef>
              <a:spcAft>
                <a:spcPts val="600"/>
              </a:spcAft>
              <a:buClr>
                <a:schemeClr val="dk1"/>
              </a:buClr>
              <a:buSzPct val="100000"/>
              <a:buFont typeface="Arial"/>
              <a:buChar char="■"/>
            </a:pPr>
            <a:r>
              <a:rPr lang="ko" sz="1100">
                <a:solidFill>
                  <a:schemeClr val="dk1"/>
                </a:solidFill>
              </a:rPr>
              <a:t>이는 앞에서 언급한 </a:t>
            </a:r>
            <a:r>
              <a:rPr lang="ko" sz="1100">
                <a:solidFill>
                  <a:srgbClr val="FF0000"/>
                </a:solidFill>
              </a:rPr>
              <a:t>Request–response pattern</a:t>
            </a:r>
            <a:r>
              <a:rPr lang="ko" sz="1100">
                <a:solidFill>
                  <a:schemeClr val="dk1"/>
                </a:solidFill>
              </a:rPr>
              <a:t>을 적용하여 대외적인 관계를 추상화하여 처리한 수 있음</a:t>
            </a:r>
          </a:p>
          <a:p>
            <a:pPr marL="1181100" lvl="2" indent="-260350" rtl="0">
              <a:lnSpc>
                <a:spcPct val="130000"/>
              </a:lnSpc>
              <a:spcBef>
                <a:spcPts val="0"/>
              </a:spcBef>
              <a:spcAft>
                <a:spcPts val="600"/>
              </a:spcAft>
              <a:buClr>
                <a:schemeClr val="dk1"/>
              </a:buClr>
              <a:buSzPct val="100000"/>
              <a:buFont typeface="Arial"/>
              <a:buChar char="■"/>
            </a:pPr>
            <a:r>
              <a:rPr lang="ko" sz="1100">
                <a:solidFill>
                  <a:schemeClr val="dk1"/>
                </a:solidFill>
              </a:rPr>
              <a:t>그리고,  </a:t>
            </a:r>
            <a:r>
              <a:rPr lang="ko" sz="1100">
                <a:solidFill>
                  <a:srgbClr val="FF0000"/>
                </a:solidFill>
              </a:rPr>
              <a:t>Layered architecture pattern</a:t>
            </a:r>
            <a:r>
              <a:rPr lang="ko" sz="1100">
                <a:solidFill>
                  <a:schemeClr val="dk1"/>
                </a:solidFill>
              </a:rPr>
              <a:t>을 적용하여  각자의 지원 기능인 Service와 상호작용을 위한 Message Handler의 역할을 restrict dependency를 추구할 수 있음</a:t>
            </a:r>
          </a:p>
          <a:p>
            <a:pPr marL="1181100" lvl="2" indent="-260350" rtl="0">
              <a:lnSpc>
                <a:spcPct val="130000"/>
              </a:lnSpc>
              <a:spcBef>
                <a:spcPts val="0"/>
              </a:spcBef>
              <a:spcAft>
                <a:spcPts val="600"/>
              </a:spcAft>
              <a:buClr>
                <a:schemeClr val="dk1"/>
              </a:buClr>
              <a:buSzPct val="100000"/>
              <a:buFont typeface="Arial"/>
              <a:buChar char="■"/>
            </a:pPr>
            <a:r>
              <a:rPr lang="ko" sz="1100">
                <a:solidFill>
                  <a:schemeClr val="dk1"/>
                </a:solidFill>
              </a:rPr>
              <a:t>대내적으로는 Message handler 부분을 Library 형태로 지원하여 node &amp; service 개발 시  service 들이 porotocol message를 자세하게 알지 않아도 개발 가능하도록 지원하여 개발용이성 확보</a:t>
            </a:r>
          </a:p>
          <a:p>
            <a:pPr lvl="0" rtl="0">
              <a:spcBef>
                <a:spcPts val="0"/>
              </a:spcBef>
              <a:buNone/>
            </a:pPr>
            <a:endParaRPr/>
          </a:p>
        </p:txBody>
      </p:sp>
      <p:sp>
        <p:nvSpPr>
          <p:cNvPr id="111" name="Shape 111"/>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13</a:t>
            </a:fld>
            <a:endParaRPr lang="ko"/>
          </a:p>
        </p:txBody>
      </p:sp>
    </p:spTree>
    <p:extLst>
      <p:ext uri="{BB962C8B-B14F-4D97-AF65-F5344CB8AC3E}">
        <p14:creationId xmlns:p14="http://schemas.microsoft.com/office/powerpoint/2010/main" val="13007868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8" name="Shape 1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609998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6" name="Shape 126"/>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787400" lvl="1" indent="-260350" rtl="0">
              <a:lnSpc>
                <a:spcPct val="115000"/>
              </a:lnSpc>
              <a:spcBef>
                <a:spcPts val="0"/>
              </a:spcBef>
              <a:buClr>
                <a:srgbClr val="FF0000"/>
              </a:buClr>
              <a:buSzPct val="100000"/>
              <a:buFont typeface="Arial"/>
              <a:buChar char="○"/>
            </a:pPr>
            <a:r>
              <a:rPr lang="ko" sz="1100" dirty="0">
                <a:solidFill>
                  <a:schemeClr val="dk1"/>
                </a:solidFill>
              </a:rPr>
              <a:t>이번 decomposition의 경우 QA3(“</a:t>
            </a:r>
            <a:r>
              <a:rPr lang="ko" sz="1100" i="1" dirty="0">
                <a:solidFill>
                  <a:schemeClr val="hlink"/>
                </a:solidFill>
              </a:rPr>
              <a:t>Do not allow unauthorized persons to register a sensor</a:t>
            </a:r>
            <a:r>
              <a:rPr lang="ko" sz="1100" dirty="0">
                <a:solidFill>
                  <a:schemeClr val="dk1"/>
                </a:solidFill>
              </a:rPr>
              <a:t>“)의 security와 QA7(“</a:t>
            </a:r>
            <a:r>
              <a:rPr lang="ko" sz="1100" i="1" dirty="0">
                <a:solidFill>
                  <a:schemeClr val="hlink"/>
                </a:solidFill>
              </a:rPr>
              <a:t>System should make it easy to add emerging protocols</a:t>
            </a:r>
            <a:r>
              <a:rPr lang="ko" sz="1100" dirty="0">
                <a:solidFill>
                  <a:schemeClr val="dk1"/>
                </a:solidFill>
              </a:rPr>
              <a:t>”)의 modifiability를  확보하기 위함</a:t>
            </a:r>
          </a:p>
          <a:p>
            <a:pPr marL="787400" lvl="1" indent="-260350" rtl="0">
              <a:lnSpc>
                <a:spcPct val="115000"/>
              </a:lnSpc>
              <a:spcBef>
                <a:spcPts val="0"/>
              </a:spcBef>
              <a:buClr>
                <a:schemeClr val="dk1"/>
              </a:buClr>
              <a:buSzPct val="100000"/>
              <a:buFont typeface="Arial"/>
              <a:buChar char="○"/>
            </a:pPr>
            <a:r>
              <a:rPr lang="ko" sz="1100" dirty="0">
                <a:solidFill>
                  <a:schemeClr val="dk1"/>
                </a:solidFill>
              </a:rPr>
              <a:t>Level2의 (Message) Handler component는 각 기기의 message 송수신을 담당하게 된다.</a:t>
            </a:r>
          </a:p>
          <a:p>
            <a:pPr marL="787400" lvl="1" indent="-260350" rtl="0">
              <a:lnSpc>
                <a:spcPct val="115000"/>
              </a:lnSpc>
              <a:spcBef>
                <a:spcPts val="0"/>
              </a:spcBef>
              <a:buClr>
                <a:schemeClr val="dk1"/>
              </a:buClr>
              <a:buSzPct val="100000"/>
              <a:buFont typeface="Arial"/>
              <a:buChar char="○"/>
            </a:pPr>
            <a:r>
              <a:rPr lang="ko" sz="1100" dirty="0">
                <a:solidFill>
                  <a:schemeClr val="dk1"/>
                </a:solidFill>
              </a:rPr>
              <a:t>하지만,  각 기기 간의 message 보안을 위해서 security 담당할 component를 구성</a:t>
            </a:r>
          </a:p>
          <a:p>
            <a:pPr marL="787400" lvl="1" indent="-260350" rtl="0">
              <a:lnSpc>
                <a:spcPct val="115000"/>
              </a:lnSpc>
              <a:spcBef>
                <a:spcPts val="0"/>
              </a:spcBef>
              <a:buClr>
                <a:schemeClr val="dk1"/>
              </a:buClr>
              <a:buSzPct val="100000"/>
              <a:buFont typeface="Arial"/>
              <a:buChar char="○"/>
            </a:pPr>
            <a:r>
              <a:rPr lang="ko" sz="1100" dirty="0">
                <a:solidFill>
                  <a:schemeClr val="dk1"/>
                </a:solidFill>
              </a:rPr>
              <a:t>이 security component는 </a:t>
            </a:r>
            <a:r>
              <a:rPr lang="ko" sz="1100" dirty="0">
                <a:solidFill>
                  <a:srgbClr val="FF0000"/>
                </a:solidFill>
              </a:rPr>
              <a:t>Encrypt data tatic</a:t>
            </a:r>
            <a:r>
              <a:rPr lang="ko" sz="1100" dirty="0">
                <a:solidFill>
                  <a:schemeClr val="dk1"/>
                </a:solidFill>
              </a:rPr>
              <a:t>을 적용하여  message 암호화를 위한 security key의 발행과 message 암호화/복호화를 지원하여 system내 message security 확보</a:t>
            </a:r>
          </a:p>
          <a:p>
            <a:pPr marL="787400" lvl="1" indent="-260350" rtl="0">
              <a:lnSpc>
                <a:spcPct val="115000"/>
              </a:lnSpc>
              <a:spcBef>
                <a:spcPts val="0"/>
              </a:spcBef>
              <a:buClr>
                <a:schemeClr val="dk1"/>
              </a:buClr>
              <a:buSzPct val="100000"/>
              <a:buFont typeface="Arial"/>
              <a:buChar char="○"/>
            </a:pPr>
            <a:r>
              <a:rPr lang="ko" sz="1100" dirty="0">
                <a:solidFill>
                  <a:schemeClr val="dk1"/>
                </a:solidFill>
              </a:rPr>
              <a:t>Security component에서 복호화 된 data를 protocol component에서 반복적으로 무의미한 command 전달 시 악의적 attack 으로 간주하여  closing a port(</a:t>
            </a:r>
            <a:r>
              <a:rPr lang="ko" sz="1100" dirty="0">
                <a:solidFill>
                  <a:srgbClr val="FF0000"/>
                </a:solidFill>
              </a:rPr>
              <a:t>Limit access tatic</a:t>
            </a:r>
            <a:r>
              <a:rPr lang="ko" sz="1100" dirty="0">
                <a:solidFill>
                  <a:schemeClr val="dk1"/>
                </a:solidFill>
              </a:rPr>
              <a:t>) 처리하여 system 보호함</a:t>
            </a:r>
          </a:p>
          <a:p>
            <a:pPr marL="787400" lvl="1" indent="-260350" rtl="0">
              <a:lnSpc>
                <a:spcPct val="115000"/>
              </a:lnSpc>
              <a:spcBef>
                <a:spcPts val="0"/>
              </a:spcBef>
              <a:buClr>
                <a:schemeClr val="dk1"/>
              </a:buClr>
              <a:buSzPct val="100000"/>
              <a:buFont typeface="Arial"/>
              <a:buChar char="○"/>
            </a:pPr>
            <a:r>
              <a:rPr lang="ko" sz="1100" dirty="0">
                <a:solidFill>
                  <a:schemeClr val="dk1"/>
                </a:solidFill>
              </a:rPr>
              <a:t>추가적으로 WIFI socket 이 외의 다른 통신 방식을 지원하기 위해서 transport 담당할 componet를 추가적으로 구성하여 다른 통신 방식 지원할 수 있도록 함</a:t>
            </a:r>
          </a:p>
          <a:p>
            <a:pPr marL="787400" lvl="1" indent="-260350" rtl="0">
              <a:lnSpc>
                <a:spcPct val="115000"/>
              </a:lnSpc>
              <a:spcBef>
                <a:spcPts val="0"/>
              </a:spcBef>
              <a:buClr>
                <a:schemeClr val="dk1"/>
              </a:buClr>
              <a:buSzPct val="100000"/>
              <a:buFont typeface="Arial"/>
              <a:buChar char="○"/>
            </a:pPr>
            <a:r>
              <a:rPr lang="ko" sz="1100" dirty="0">
                <a:solidFill>
                  <a:schemeClr val="dk1"/>
                </a:solidFill>
              </a:rPr>
              <a:t>이 transport component는 각 기기 간의 session 연결과 message 송수신을 담당</a:t>
            </a:r>
          </a:p>
          <a:p>
            <a:pPr marL="787400" lvl="1" indent="-260350" rtl="0">
              <a:lnSpc>
                <a:spcPct val="115000"/>
              </a:lnSpc>
              <a:spcBef>
                <a:spcPts val="0"/>
              </a:spcBef>
              <a:buClr>
                <a:schemeClr val="dk1"/>
              </a:buClr>
              <a:buSzPct val="100000"/>
              <a:buFont typeface="Arial"/>
              <a:buChar char="○"/>
            </a:pPr>
            <a:r>
              <a:rPr lang="ko" sz="1100" dirty="0">
                <a:solidFill>
                  <a:schemeClr val="dk1"/>
                </a:solidFill>
              </a:rPr>
              <a:t>수신 시 transport component에서 받은 message를 security component에서 복호화, porotocol component에서 의미 있는 단위로 나눠 service로 전달 </a:t>
            </a:r>
          </a:p>
          <a:p>
            <a:pPr marL="787400" lvl="1" indent="-260350" rtl="0">
              <a:lnSpc>
                <a:spcPct val="115000"/>
              </a:lnSpc>
              <a:spcBef>
                <a:spcPts val="0"/>
              </a:spcBef>
              <a:buClr>
                <a:schemeClr val="dk1"/>
              </a:buClr>
              <a:buSzPct val="100000"/>
              <a:buFont typeface="Arial"/>
              <a:buChar char="○"/>
            </a:pPr>
            <a:r>
              <a:rPr lang="ko" sz="1100" dirty="0">
                <a:solidFill>
                  <a:schemeClr val="dk1"/>
                </a:solidFill>
              </a:rPr>
              <a:t>해당 decomposition의 경우 적용 가능한 pattern에 대해서 검토했으나 적용 가능한 pattern보다는 QA를 지원하기 위한 component 추가를 통하여 decomposition 함</a:t>
            </a:r>
          </a:p>
          <a:p>
            <a:pPr marL="787400" lvl="1" indent="-260350" rtl="0">
              <a:lnSpc>
                <a:spcPct val="115000"/>
              </a:lnSpc>
              <a:spcBef>
                <a:spcPts val="0"/>
              </a:spcBef>
              <a:buClr>
                <a:schemeClr val="dk1"/>
              </a:buClr>
              <a:buSzPct val="100000"/>
              <a:buFont typeface="Arial"/>
              <a:buChar char="○"/>
            </a:pPr>
            <a:r>
              <a:rPr lang="ko" sz="1100" dirty="0">
                <a:solidFill>
                  <a:schemeClr val="dk1"/>
                </a:solidFill>
              </a:rPr>
              <a:t>component 추가와 함께 구조적으로 </a:t>
            </a:r>
            <a:r>
              <a:rPr lang="ko" sz="1100" dirty="0">
                <a:solidFill>
                  <a:srgbClr val="FF0000"/>
                </a:solidFill>
              </a:rPr>
              <a:t>Pipe &amp; Filter pattern</a:t>
            </a:r>
            <a:r>
              <a:rPr lang="ko" sz="1100" dirty="0">
                <a:solidFill>
                  <a:schemeClr val="dk1"/>
                </a:solidFill>
              </a:rPr>
              <a:t>을 적용하여 추후 새로운 security policy 적용이나 emerging protocol  적용하기 용이 하도록 design decision 함</a:t>
            </a:r>
          </a:p>
          <a:p>
            <a:pPr lvl="0" rtl="0">
              <a:lnSpc>
                <a:spcPct val="115000"/>
              </a:lnSpc>
              <a:spcBef>
                <a:spcPts val="0"/>
              </a:spcBef>
              <a:buClr>
                <a:schemeClr val="dk1"/>
              </a:buClr>
              <a:buFont typeface="Arial"/>
              <a:buNone/>
            </a:pPr>
            <a:endParaRPr sz="1100" dirty="0">
              <a:solidFill>
                <a:schemeClr val="dk1"/>
              </a:solidFill>
            </a:endParaRPr>
          </a:p>
          <a:p>
            <a:pPr marL="787400" lvl="1" indent="-260350" rtl="0">
              <a:lnSpc>
                <a:spcPct val="115000"/>
              </a:lnSpc>
              <a:spcBef>
                <a:spcPts val="0"/>
              </a:spcBef>
              <a:buClr>
                <a:schemeClr val="dk1"/>
              </a:buClr>
              <a:buSzPct val="100000"/>
              <a:buFont typeface="Arial"/>
              <a:buChar char="○"/>
            </a:pPr>
            <a:r>
              <a:rPr lang="ko" sz="1100" dirty="0">
                <a:solidFill>
                  <a:schemeClr val="dk1"/>
                </a:solidFill>
              </a:rPr>
              <a:t>Apply data security for making the robust system we applied the </a:t>
            </a:r>
            <a:r>
              <a:rPr lang="ko" sz="1100" dirty="0">
                <a:solidFill>
                  <a:srgbClr val="FF0000"/>
                </a:solidFill>
              </a:rPr>
              <a:t>Pipe &amp; Filter Pattern</a:t>
            </a:r>
            <a:r>
              <a:rPr lang="ko" sz="1100" dirty="0">
                <a:solidFill>
                  <a:schemeClr val="dk1"/>
                </a:solidFill>
              </a:rPr>
              <a:t> to achive it.</a:t>
            </a:r>
          </a:p>
          <a:p>
            <a:pPr marL="787400" lvl="1" indent="-260350" rtl="0">
              <a:spcBef>
                <a:spcPts val="0"/>
              </a:spcBef>
              <a:buClr>
                <a:schemeClr val="dk1"/>
              </a:buClr>
              <a:buSzPct val="100000"/>
              <a:buFont typeface="Arial"/>
              <a:buChar char="○"/>
            </a:pPr>
            <a:r>
              <a:rPr lang="ko" sz="1100" dirty="0">
                <a:solidFill>
                  <a:schemeClr val="dk1"/>
                </a:solidFill>
              </a:rPr>
              <a:t>Apply Transport component  for making the connection type(WIFI, BT etc) loosely couple with the system. In here to achive it we applied the </a:t>
            </a:r>
            <a:r>
              <a:rPr lang="ko" sz="1100" dirty="0">
                <a:solidFill>
                  <a:srgbClr val="FF0000"/>
                </a:solidFill>
              </a:rPr>
              <a:t>Pipe &amp; Filter Pattern</a:t>
            </a:r>
          </a:p>
        </p:txBody>
      </p:sp>
      <p:sp>
        <p:nvSpPr>
          <p:cNvPr id="127" name="Shape 127"/>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15</a:t>
            </a:fld>
            <a:endParaRPr lang="ko"/>
          </a:p>
        </p:txBody>
      </p:sp>
    </p:spTree>
    <p:extLst>
      <p:ext uri="{BB962C8B-B14F-4D97-AF65-F5344CB8AC3E}">
        <p14:creationId xmlns:p14="http://schemas.microsoft.com/office/powerpoint/2010/main" val="4174496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4" name="Shape 1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510715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4" name="Shape 154"/>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lvl="0" rtl="0">
              <a:spcBef>
                <a:spcPts val="0"/>
              </a:spcBef>
              <a:buNone/>
            </a:pPr>
            <a:endParaRPr/>
          </a:p>
        </p:txBody>
      </p:sp>
      <p:sp>
        <p:nvSpPr>
          <p:cNvPr id="155" name="Shape 155"/>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17</a:t>
            </a:fld>
            <a:endParaRPr lang="ko"/>
          </a:p>
        </p:txBody>
      </p:sp>
    </p:spTree>
    <p:extLst>
      <p:ext uri="{BB962C8B-B14F-4D97-AF65-F5344CB8AC3E}">
        <p14:creationId xmlns:p14="http://schemas.microsoft.com/office/powerpoint/2010/main" val="338587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3" name="Shape 163"/>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457200" lvl="0" indent="-311150" rtl="0">
              <a:spcBef>
                <a:spcPts val="0"/>
              </a:spcBef>
              <a:buClr>
                <a:schemeClr val="dk1"/>
              </a:buClr>
              <a:buSzPct val="100000"/>
              <a:buFont typeface="Arial"/>
              <a:buChar char="●"/>
            </a:pPr>
            <a:r>
              <a:rPr lang="ko" sz="1300" dirty="0">
                <a:solidFill>
                  <a:schemeClr val="dk1"/>
                </a:solidFill>
              </a:rPr>
              <a:t>QA1(“</a:t>
            </a:r>
            <a:r>
              <a:rPr lang="ko" sz="1300" b="1" i="1" dirty="0">
                <a:solidFill>
                  <a:schemeClr val="accent1"/>
                </a:solidFill>
              </a:rPr>
              <a:t>Easy Node Registration/UnRegistration”</a:t>
            </a:r>
            <a:r>
              <a:rPr lang="ko" sz="1300" dirty="0">
                <a:solidFill>
                  <a:schemeClr val="dk1"/>
                </a:solidFill>
              </a:rPr>
              <a:t>)에서 도출된 Usability를 만족시키기 위하여 Node Registration/Unregistration 절차가 간단하고  복잡하지 않도록 IoT Service, Node/Terminal간의 상호작용을  간단하게 design해야 할 필요성이 있으며, 이를 위하여 </a:t>
            </a:r>
            <a:r>
              <a:rPr lang="ko" sz="1300" b="1" i="1" dirty="0">
                <a:solidFill>
                  <a:schemeClr val="dk1"/>
                </a:solidFill>
              </a:rPr>
              <a:t>Broker Pattern</a:t>
            </a:r>
            <a:r>
              <a:rPr lang="ko" sz="1300" dirty="0">
                <a:solidFill>
                  <a:schemeClr val="dk1"/>
                </a:solidFill>
              </a:rPr>
              <a:t>과 </a:t>
            </a:r>
            <a:r>
              <a:rPr lang="ko" sz="1300" b="1" i="1" dirty="0">
                <a:solidFill>
                  <a:schemeClr val="dk1"/>
                </a:solidFill>
              </a:rPr>
              <a:t>Publish-Subscribe Pattern</a:t>
            </a:r>
            <a:r>
              <a:rPr lang="ko" sz="1300" dirty="0">
                <a:solidFill>
                  <a:schemeClr val="dk1"/>
                </a:solidFill>
              </a:rPr>
              <a:t>을 alternatives로 검토 하였음.</a:t>
            </a:r>
          </a:p>
          <a:p>
            <a:pPr marL="457200" lvl="0" indent="-311150" rtl="0">
              <a:spcBef>
                <a:spcPts val="0"/>
              </a:spcBef>
              <a:buClr>
                <a:schemeClr val="dk1"/>
              </a:buClr>
              <a:buSzPct val="100000"/>
              <a:buFont typeface="Arial"/>
              <a:buChar char="●"/>
            </a:pPr>
            <a:r>
              <a:rPr lang="ko" sz="1300" dirty="0">
                <a:solidFill>
                  <a:schemeClr val="dk1"/>
                </a:solidFill>
              </a:rPr>
              <a:t>Publish-Subscribe Pattern의 경우 Less control over ordering of messages, delivery of message is not guaranteed등의 약점이 있으며, Broker Pattern의 경우 Terminal과 Node 상호작용 시에 직접적이 아닌 Broker를 통하여 상호작용을 하므로 Location Transparency의하여 상호작용 절차가 간단해 질 수 있는 장점이 있음.</a:t>
            </a:r>
          </a:p>
          <a:p>
            <a:pPr marL="457200" lvl="0" indent="-311150" rtl="0">
              <a:spcBef>
                <a:spcPts val="0"/>
              </a:spcBef>
              <a:buClr>
                <a:schemeClr val="dk1"/>
              </a:buClr>
              <a:buSzPct val="100000"/>
              <a:buFont typeface="Arial"/>
              <a:buChar char="●"/>
            </a:pPr>
            <a:r>
              <a:rPr lang="ko" sz="1300" dirty="0">
                <a:solidFill>
                  <a:schemeClr val="dk1"/>
                </a:solidFill>
              </a:rPr>
              <a:t>또한 Broker Pattern에서는 Broker에서 message ordering 및 guarantee of message delivery가 가능하므로 Level 1에서 적용된 Server-Client Pattern의 MEP(Message Exchange Pattern)과 함께 적용하는 것이 좀 더 효과적인 것으로 판단하여 </a:t>
            </a:r>
            <a:r>
              <a:rPr lang="ko" sz="1300" b="1" dirty="0">
                <a:solidFill>
                  <a:srgbClr val="FF0000"/>
                </a:solidFill>
              </a:rPr>
              <a:t>Broker Pattern</a:t>
            </a:r>
            <a:r>
              <a:rPr lang="ko" sz="1300" dirty="0">
                <a:solidFill>
                  <a:schemeClr val="dk1"/>
                </a:solidFill>
              </a:rPr>
              <a:t>을 적용하는 것으로 design decision 함.</a:t>
            </a:r>
          </a:p>
          <a:p>
            <a:pPr lvl="0" rtl="0">
              <a:spcBef>
                <a:spcPts val="0"/>
              </a:spcBef>
              <a:buNone/>
            </a:pPr>
            <a:endParaRPr dirty="0"/>
          </a:p>
        </p:txBody>
      </p:sp>
      <p:sp>
        <p:nvSpPr>
          <p:cNvPr id="164" name="Shape 164"/>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18</a:t>
            </a:fld>
            <a:endParaRPr lang="ko"/>
          </a:p>
        </p:txBody>
      </p:sp>
    </p:spTree>
    <p:extLst>
      <p:ext uri="{BB962C8B-B14F-4D97-AF65-F5344CB8AC3E}">
        <p14:creationId xmlns:p14="http://schemas.microsoft.com/office/powerpoint/2010/main" val="2066791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1" name="Shape 1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927588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828675" y="2130427"/>
            <a:ext cx="9391650" cy="1470025"/>
          </a:xfrm>
        </p:spPr>
        <p:txBody>
          <a:bodyPr/>
          <a:lstStyle>
            <a:lvl1pPr>
              <a:defRPr>
                <a:latin typeface="Calibri" panose="020F0502020204030204" pitchFamily="34" charset="0"/>
              </a:defRPr>
            </a:lvl1pPr>
          </a:lstStyle>
          <a:p>
            <a:r>
              <a:rPr lang="ko-KR" altLang="en-US" dirty="0" smtClean="0"/>
              <a:t>마스터 제목 스타일 편집</a:t>
            </a:r>
            <a:endParaRPr lang="ko-KR" altLang="en-US" dirty="0"/>
          </a:p>
        </p:txBody>
      </p:sp>
      <p:sp>
        <p:nvSpPr>
          <p:cNvPr id="3" name="부제목 2"/>
          <p:cNvSpPr>
            <a:spLocks noGrp="1"/>
          </p:cNvSpPr>
          <p:nvPr>
            <p:ph type="subTitle" idx="1"/>
          </p:nvPr>
        </p:nvSpPr>
        <p:spPr>
          <a:xfrm>
            <a:off x="1657350" y="3886200"/>
            <a:ext cx="7734300" cy="1752600"/>
          </a:xfrm>
        </p:spPr>
        <p:txBody>
          <a:bodyPr/>
          <a:lstStyle>
            <a:lvl1pPr marL="0" indent="0" algn="ctr">
              <a:buNone/>
              <a:defRPr>
                <a:solidFill>
                  <a:schemeClr val="tx1">
                    <a:tint val="75000"/>
                  </a:schemeClr>
                </a:solidFill>
                <a:latin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dirty="0" smtClean="0"/>
              <a:t>마스터 부제목 스타일 편집</a:t>
            </a:r>
            <a:endParaRPr lang="ko-KR" altLang="en-US" dirty="0"/>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32473153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4070411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552451" y="273050"/>
            <a:ext cx="3635045"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4319852" y="273052"/>
            <a:ext cx="617669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552451" y="1435102"/>
            <a:ext cx="363504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1413895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165682" y="4800600"/>
            <a:ext cx="6629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2165682" y="612775"/>
            <a:ext cx="6629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2165682" y="5367338"/>
            <a:ext cx="6629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26864828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27462737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010525" y="274640"/>
            <a:ext cx="2486025"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552450" y="274640"/>
            <a:ext cx="7273925"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37170043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본문 슬라이드">
    <p:spTree>
      <p:nvGrpSpPr>
        <p:cNvPr id="1" name="Shape 34"/>
        <p:cNvGrpSpPr/>
        <p:nvPr/>
      </p:nvGrpSpPr>
      <p:grpSpPr>
        <a:xfrm>
          <a:off x="0" y="0"/>
          <a:ext cx="0" cy="0"/>
          <a:chOff x="0" y="0"/>
          <a:chExt cx="0" cy="0"/>
        </a:xfrm>
      </p:grpSpPr>
      <p:sp>
        <p:nvSpPr>
          <p:cNvPr id="35" name="Shape 35"/>
          <p:cNvSpPr txBox="1">
            <a:spLocks noGrp="1"/>
          </p:cNvSpPr>
          <p:nvPr>
            <p:ph type="sldNum" idx="12"/>
          </p:nvPr>
        </p:nvSpPr>
        <p:spPr>
          <a:xfrm>
            <a:off x="5159741" y="6492888"/>
            <a:ext cx="729349" cy="365099"/>
          </a:xfrm>
          <a:prstGeom prst="rect">
            <a:avLst/>
          </a:prstGeom>
          <a:noFill/>
          <a:ln>
            <a:noFill/>
          </a:ln>
        </p:spPr>
        <p:txBody>
          <a:bodyPr lIns="79125" tIns="39550" rIns="79125" bIns="39550" anchor="ctr" anchorCtr="0">
            <a:noAutofit/>
          </a:bodyPr>
          <a:lstStyle>
            <a:lvl1pPr marL="0" marR="0" indent="0" algn="ctr" rtl="0">
              <a:lnSpc>
                <a:spcPct val="100000"/>
              </a:lnSpc>
              <a:spcBef>
                <a:spcPts val="0"/>
              </a:spcBef>
              <a:spcAft>
                <a:spcPts val="0"/>
              </a:spcAft>
              <a:buNone/>
              <a:defRPr sz="1200" b="0" i="0" u="none" strike="noStrike" cap="none" baseline="0">
                <a:solidFill>
                  <a:schemeClr val="dk1"/>
                </a:solidFill>
                <a:latin typeface="Arial"/>
                <a:ea typeface="Arial"/>
                <a:cs typeface="Arial"/>
                <a:sym typeface="Arial"/>
              </a:defRPr>
            </a:lvl1pPr>
          </a:lstStyle>
          <a:p>
            <a:pPr marL="0" lvl="0" indent="0">
              <a:spcBef>
                <a:spcPts val="0"/>
              </a:spcBef>
              <a:buClr>
                <a:schemeClr val="dk1"/>
              </a:buClr>
              <a:buSzPct val="25000"/>
              <a:buFont typeface="Arial"/>
              <a:buNone/>
            </a:pPr>
            <a:fld id="{00000000-1234-1234-1234-123412341234}" type="slidenum">
              <a:rPr lang="ko"/>
              <a:t>‹#›</a:t>
            </a:fld>
            <a:r>
              <a:rPr lang="ko"/>
              <a:t>/18</a:t>
            </a:r>
          </a:p>
        </p:txBody>
      </p:sp>
      <p:sp>
        <p:nvSpPr>
          <p:cNvPr id="36" name="Shape 36"/>
          <p:cNvSpPr txBox="1">
            <a:spLocks noGrp="1"/>
          </p:cNvSpPr>
          <p:nvPr>
            <p:ph type="title"/>
          </p:nvPr>
        </p:nvSpPr>
        <p:spPr>
          <a:xfrm>
            <a:off x="104038" y="57400"/>
            <a:ext cx="10849261" cy="472800"/>
          </a:xfrm>
          <a:prstGeom prst="rect">
            <a:avLst/>
          </a:prstGeom>
        </p:spPr>
        <p:txBody>
          <a:bodyPr lIns="91425" tIns="91425" rIns="91425" bIns="91425" anchor="ctr" anchorCtr="0"/>
          <a:lstStyle>
            <a:lvl1pPr rtl="0">
              <a:spcBef>
                <a:spcPts val="0"/>
              </a:spcBef>
              <a:buNone/>
              <a:defRPr/>
            </a:lvl1pPr>
            <a:lvl2pPr rtl="0">
              <a:spcBef>
                <a:spcPts val="0"/>
              </a:spcBef>
              <a:buNone/>
              <a:defRPr/>
            </a:lvl2pPr>
            <a:lvl3pPr rtl="0">
              <a:spcBef>
                <a:spcPts val="0"/>
              </a:spcBef>
              <a:buNone/>
              <a:defRPr/>
            </a:lvl3pPr>
            <a:lvl4pPr rtl="0">
              <a:spcBef>
                <a:spcPts val="0"/>
              </a:spcBef>
              <a:buNone/>
              <a:defRPr/>
            </a:lvl4pPr>
            <a:lvl5pPr rtl="0">
              <a:spcBef>
                <a:spcPts val="0"/>
              </a:spcBef>
              <a:buNone/>
              <a:defRPr/>
            </a:lvl5pPr>
            <a:lvl6pPr rtl="0">
              <a:spcBef>
                <a:spcPts val="0"/>
              </a:spcBef>
              <a:buNone/>
              <a:defRPr/>
            </a:lvl6pPr>
            <a:lvl7pPr rtl="0">
              <a:spcBef>
                <a:spcPts val="0"/>
              </a:spcBef>
              <a:buNone/>
              <a:defRPr/>
            </a:lvl7pPr>
            <a:lvl8pPr rtl="0">
              <a:spcBef>
                <a:spcPts val="0"/>
              </a:spcBef>
              <a:buNone/>
              <a:defRPr/>
            </a:lvl8pPr>
            <a:lvl9pPr rtl="0">
              <a:spcBef>
                <a:spcPts val="0"/>
              </a:spcBef>
              <a:buNone/>
              <a:defRPr/>
            </a:lvl9pPr>
          </a:lstStyle>
          <a:p>
            <a:endParaRPr/>
          </a:p>
        </p:txBody>
      </p:sp>
    </p:spTree>
    <p:extLst>
      <p:ext uri="{BB962C8B-B14F-4D97-AF65-F5344CB8AC3E}">
        <p14:creationId xmlns:p14="http://schemas.microsoft.com/office/powerpoint/2010/main" val="60177024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rchitecture Design - 1">
    <p:spTree>
      <p:nvGrpSpPr>
        <p:cNvPr id="1" name=""/>
        <p:cNvGrpSpPr/>
        <p:nvPr/>
      </p:nvGrpSpPr>
      <p:grpSpPr>
        <a:xfrm>
          <a:off x="0" y="0"/>
          <a:ext cx="0" cy="0"/>
          <a:chOff x="0" y="0"/>
          <a:chExt cx="0" cy="0"/>
        </a:xfrm>
      </p:grpSpPr>
      <p:sp>
        <p:nvSpPr>
          <p:cNvPr id="3" name="내용 개체 틀 2"/>
          <p:cNvSpPr>
            <a:spLocks noGrp="1"/>
          </p:cNvSpPr>
          <p:nvPr>
            <p:ph idx="1"/>
          </p:nvPr>
        </p:nvSpPr>
        <p:spPr>
          <a:xfrm>
            <a:off x="267916" y="614093"/>
            <a:ext cx="10513168" cy="792087"/>
          </a:xfrm>
        </p:spPr>
        <p:txBody>
          <a:bodyPr anchor="t" anchorCtr="0">
            <a:noAutofit/>
          </a:bodyPr>
          <a:lstStyle>
            <a:lvl1pPr marL="342900" indent="-342900">
              <a:buFont typeface="Wingdings" panose="05000000000000000000" pitchFamily="2" charset="2"/>
              <a:buChar char="ü"/>
              <a:defRPr sz="1800">
                <a:latin typeface="+mj-ea"/>
                <a:ea typeface="+mj-ea"/>
                <a:cs typeface="Arial" panose="020B0604020202020204" pitchFamily="34" charset="0"/>
              </a:defRPr>
            </a:lvl1pPr>
            <a:lvl2pPr marL="742950" indent="-285750">
              <a:buFont typeface="Wingdings" panose="05000000000000000000" pitchFamily="2" charset="2"/>
              <a:buChar char="§"/>
              <a:defRPr sz="1600">
                <a:latin typeface="+mj-ea"/>
                <a:ea typeface="+mj-ea"/>
                <a:cs typeface="Arial" panose="020B0604020202020204" pitchFamily="34" charset="0"/>
              </a:defRPr>
            </a:lvl2pPr>
            <a:lvl3pPr marL="914400" indent="0">
              <a:buNone/>
              <a:defRPr sz="1600">
                <a:latin typeface="Arial" panose="020B0604020202020204" pitchFamily="34" charset="0"/>
                <a:cs typeface="Arial" panose="020B0604020202020204" pitchFamily="34" charset="0"/>
              </a:defRPr>
            </a:lvl3pPr>
          </a:lstStyle>
          <a:p>
            <a:pPr lvl="0"/>
            <a:r>
              <a:rPr lang="ko-KR" altLang="en-US" dirty="0" smtClean="0"/>
              <a:t>마스터 텍스트 스타일을 </a:t>
            </a:r>
            <a:r>
              <a:rPr lang="ko-KR" altLang="en-US" dirty="0" err="1" smtClean="0"/>
              <a:t>편집합니</a:t>
            </a:r>
            <a:endParaRPr lang="en-US" altLang="ko-KR" dirty="0" smtClean="0"/>
          </a:p>
          <a:p>
            <a:pPr lvl="1"/>
            <a:r>
              <a:rPr lang="ko-KR" altLang="en-US" dirty="0" smtClean="0"/>
              <a:t>다</a:t>
            </a:r>
            <a:endParaRPr lang="en-US" altLang="ko-KR" dirty="0" smtClean="0"/>
          </a:p>
          <a:p>
            <a:pPr lvl="0"/>
            <a:endParaRPr lang="en-US" altLang="ko-KR" dirty="0" smtClean="0"/>
          </a:p>
          <a:p>
            <a:pPr lvl="1"/>
            <a:endParaRPr lang="ko-KR" altLang="en-US" dirty="0" smtClean="0"/>
          </a:p>
        </p:txBody>
      </p:sp>
      <p:sp>
        <p:nvSpPr>
          <p:cNvPr id="4" name="날짜 개체 틀 3"/>
          <p:cNvSpPr>
            <a:spLocks noGrp="1"/>
          </p:cNvSpPr>
          <p:nvPr>
            <p:ph type="dt" sz="half" idx="10"/>
          </p:nvPr>
        </p:nvSpPr>
        <p:spPr/>
        <p:txBody>
          <a:bodyPr/>
          <a:lstStyle/>
          <a:p>
            <a:endParaRPr lang="ko-KR" altLang="en-US"/>
          </a:p>
        </p:txBody>
      </p:sp>
      <p:sp>
        <p:nvSpPr>
          <p:cNvPr id="6" name="슬라이드 번호 개체 틀 5"/>
          <p:cNvSpPr>
            <a:spLocks noGrp="1"/>
          </p:cNvSpPr>
          <p:nvPr>
            <p:ph type="sldNum" sz="quarter" idx="12"/>
          </p:nvPr>
        </p:nvSpPr>
        <p:spPr>
          <a:xfrm>
            <a:off x="5020444" y="6356352"/>
            <a:ext cx="993924" cy="365125"/>
          </a:xfrm>
        </p:spPr>
        <p:txBody>
          <a:bodyPr/>
          <a:lstStyle>
            <a:lvl1pPr algn="ctr">
              <a:defRPr>
                <a:solidFill>
                  <a:schemeClr val="bg1">
                    <a:lumMod val="50000"/>
                  </a:schemeClr>
                </a:solidFill>
              </a:defRPr>
            </a:lvl1pPr>
          </a:lstStyle>
          <a:p>
            <a:fld id="{57E7012D-DD87-4EE6-9959-B8E2C5F13A34}" type="slidenum">
              <a:rPr lang="ko-KR" altLang="en-US" smtClean="0"/>
              <a:pPr/>
              <a:t>‹#›</a:t>
            </a:fld>
            <a:r>
              <a:rPr lang="en-US" altLang="ko-KR" dirty="0" smtClean="0"/>
              <a:t>/50</a:t>
            </a:r>
            <a:endParaRPr lang="ko-KR" altLang="en-US" dirty="0"/>
          </a:p>
        </p:txBody>
      </p:sp>
      <p:sp>
        <p:nvSpPr>
          <p:cNvPr id="7" name="순서도: 처리 6"/>
          <p:cNvSpPr/>
          <p:nvPr userDrawn="1"/>
        </p:nvSpPr>
        <p:spPr>
          <a:xfrm>
            <a:off x="267916" y="494891"/>
            <a:ext cx="10513167" cy="72007"/>
          </a:xfrm>
          <a:prstGeom prst="flowChartProcess">
            <a:avLst/>
          </a:prstGeom>
          <a:solidFill>
            <a:schemeClr val="bg1">
              <a:lumMod val="6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200" dirty="0" smtClean="0">
              <a:solidFill>
                <a:schemeClr val="tx1">
                  <a:lumMod val="75000"/>
                  <a:lumOff val="25000"/>
                </a:schemeClr>
              </a:solidFill>
            </a:endParaRPr>
          </a:p>
        </p:txBody>
      </p:sp>
      <p:sp>
        <p:nvSpPr>
          <p:cNvPr id="9" name="제목 1"/>
          <p:cNvSpPr>
            <a:spLocks noGrp="1"/>
          </p:cNvSpPr>
          <p:nvPr>
            <p:ph type="title" hasCustomPrompt="1"/>
          </p:nvPr>
        </p:nvSpPr>
        <p:spPr>
          <a:xfrm>
            <a:off x="267916" y="-13394"/>
            <a:ext cx="10513168" cy="490066"/>
          </a:xfrm>
        </p:spPr>
        <p:txBody>
          <a:bodyPr>
            <a:normAutofit/>
          </a:bodyPr>
          <a:lstStyle>
            <a:lvl1pPr algn="l">
              <a:defRPr sz="2400" b="1">
                <a:latin typeface="Arial" panose="020B0604020202020204" pitchFamily="34" charset="0"/>
                <a:cs typeface="Arial" panose="020B0604020202020204" pitchFamily="34" charset="0"/>
              </a:defRPr>
            </a:lvl1pPr>
          </a:lstStyle>
          <a:p>
            <a:r>
              <a:rPr lang="ko-KR" altLang="en-US" dirty="0" smtClean="0"/>
              <a:t>마스터 제목 스타일 편집 </a:t>
            </a:r>
            <a:r>
              <a:rPr lang="en-US" altLang="ko-KR" dirty="0" smtClean="0"/>
              <a:t>Architecture Design - 1</a:t>
            </a:r>
            <a:endParaRPr lang="ko-KR" altLang="en-US" dirty="0"/>
          </a:p>
        </p:txBody>
      </p:sp>
      <p:sp>
        <p:nvSpPr>
          <p:cNvPr id="10" name="내용 개체 틀 2"/>
          <p:cNvSpPr>
            <a:spLocks noGrp="1"/>
          </p:cNvSpPr>
          <p:nvPr>
            <p:ph idx="13" hasCustomPrompt="1"/>
          </p:nvPr>
        </p:nvSpPr>
        <p:spPr>
          <a:xfrm>
            <a:off x="300905" y="5895490"/>
            <a:ext cx="10513168" cy="440447"/>
          </a:xfrm>
        </p:spPr>
        <p:txBody>
          <a:bodyPr>
            <a:normAutofit/>
          </a:bodyPr>
          <a:lstStyle>
            <a:lvl1pPr marL="342900" indent="-342900">
              <a:buFont typeface="Wingdings" panose="05000000000000000000" pitchFamily="2" charset="2"/>
              <a:buChar char="ü"/>
              <a:defRPr sz="2000">
                <a:latin typeface="Arial" panose="020B0604020202020204" pitchFamily="34" charset="0"/>
                <a:cs typeface="Arial" panose="020B0604020202020204" pitchFamily="34" charset="0"/>
              </a:defRPr>
            </a:lvl1pPr>
            <a:lvl2pPr marL="742950" indent="-285750">
              <a:buFont typeface="Wingdings" panose="05000000000000000000" pitchFamily="2" charset="2"/>
              <a:buChar char="§"/>
              <a:defRPr sz="18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stStyle>
          <a:p>
            <a:pPr lvl="0"/>
            <a:r>
              <a:rPr lang="en-US" altLang="ko-KR" dirty="0" smtClean="0"/>
              <a:t>QA </a:t>
            </a:r>
            <a:r>
              <a:rPr lang="ko-KR" altLang="en-US" smtClean="0"/>
              <a:t>입력</a:t>
            </a:r>
            <a:endParaRPr lang="en-US" altLang="ko-KR" dirty="0" smtClean="0"/>
          </a:p>
          <a:p>
            <a:pPr lvl="1"/>
            <a:endParaRPr lang="en-US" altLang="ko-KR" dirty="0" smtClean="0"/>
          </a:p>
          <a:p>
            <a:pPr lvl="2"/>
            <a:endParaRPr lang="en-US" altLang="ko-KR" dirty="0" smtClean="0"/>
          </a:p>
          <a:p>
            <a:pPr lvl="0"/>
            <a:endParaRPr lang="en-US" altLang="ko-KR" dirty="0" smtClean="0"/>
          </a:p>
          <a:p>
            <a:pPr lvl="1"/>
            <a:endParaRPr lang="ko-KR" altLang="en-US" dirty="0" smtClean="0"/>
          </a:p>
        </p:txBody>
      </p:sp>
    </p:spTree>
    <p:extLst>
      <p:ext uri="{BB962C8B-B14F-4D97-AF65-F5344CB8AC3E}">
        <p14:creationId xmlns:p14="http://schemas.microsoft.com/office/powerpoint/2010/main" val="189009218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rchitecture Design-2">
    <p:spTree>
      <p:nvGrpSpPr>
        <p:cNvPr id="1" name=""/>
        <p:cNvGrpSpPr/>
        <p:nvPr/>
      </p:nvGrpSpPr>
      <p:grpSpPr>
        <a:xfrm>
          <a:off x="0" y="0"/>
          <a:ext cx="0" cy="0"/>
          <a:chOff x="0" y="0"/>
          <a:chExt cx="0" cy="0"/>
        </a:xfrm>
      </p:grpSpPr>
      <p:sp>
        <p:nvSpPr>
          <p:cNvPr id="3" name="내용 개체 틀 2"/>
          <p:cNvSpPr>
            <a:spLocks noGrp="1"/>
          </p:cNvSpPr>
          <p:nvPr>
            <p:ph idx="1" hasCustomPrompt="1"/>
          </p:nvPr>
        </p:nvSpPr>
        <p:spPr>
          <a:xfrm>
            <a:off x="267916" y="614093"/>
            <a:ext cx="10513168" cy="1994392"/>
          </a:xfrm>
        </p:spPr>
        <p:txBody>
          <a:bodyPr>
            <a:spAutoFit/>
          </a:bodyPr>
          <a:lstStyle>
            <a:lvl1pPr marL="342900" indent="-342900">
              <a:buFont typeface="Wingdings" panose="05000000000000000000" pitchFamily="2" charset="2"/>
              <a:buChar char="ü"/>
              <a:defRPr sz="1800">
                <a:latin typeface="+mj-ea"/>
                <a:ea typeface="+mj-ea"/>
                <a:cs typeface="Arial" panose="020B0604020202020204" pitchFamily="34" charset="0"/>
              </a:defRPr>
            </a:lvl1pPr>
            <a:lvl2pPr marL="742950" indent="-285750">
              <a:buFont typeface="Wingdings" panose="05000000000000000000" pitchFamily="2" charset="2"/>
              <a:buChar char="§"/>
              <a:defRPr sz="1800">
                <a:latin typeface="+mj-ea"/>
                <a:ea typeface="+mj-ea"/>
                <a:cs typeface="Arial" panose="020B0604020202020204" pitchFamily="34" charset="0"/>
              </a:defRPr>
            </a:lvl2pPr>
            <a:lvl3pPr>
              <a:defRPr sz="1600">
                <a:latin typeface="Arial" panose="020B0604020202020204" pitchFamily="34" charset="0"/>
                <a:cs typeface="Arial" panose="020B0604020202020204" pitchFamily="34" charset="0"/>
              </a:defRPr>
            </a:lvl3pPr>
          </a:lstStyle>
          <a:p>
            <a:pPr lvl="0"/>
            <a:r>
              <a:rPr lang="ko-KR" altLang="en-US" dirty="0" smtClean="0"/>
              <a:t>마스터 텍스트 </a:t>
            </a:r>
            <a:r>
              <a:rPr lang="en-US" altLang="ko-KR" dirty="0" smtClean="0"/>
              <a:t>Rationale</a:t>
            </a:r>
          </a:p>
          <a:p>
            <a:pPr lvl="1"/>
            <a:r>
              <a:rPr lang="ko-KR" altLang="en-US" dirty="0" smtClean="0"/>
              <a:t>다</a:t>
            </a:r>
            <a:endParaRPr lang="en-US" altLang="ko-KR" dirty="0" smtClean="0"/>
          </a:p>
          <a:p>
            <a:pPr lvl="1"/>
            <a:endParaRPr lang="en-US" altLang="ko-KR" dirty="0" smtClean="0"/>
          </a:p>
          <a:p>
            <a:pPr lvl="2"/>
            <a:endParaRPr lang="en-US" altLang="ko-KR" dirty="0" smtClean="0"/>
          </a:p>
          <a:p>
            <a:pPr lvl="0"/>
            <a:endParaRPr lang="en-US" altLang="ko-KR" dirty="0" smtClean="0"/>
          </a:p>
          <a:p>
            <a:pPr lvl="1"/>
            <a:endParaRPr lang="ko-KR" altLang="en-US" dirty="0" smtClean="0"/>
          </a:p>
        </p:txBody>
      </p:sp>
      <p:sp>
        <p:nvSpPr>
          <p:cNvPr id="4" name="날짜 개체 틀 3"/>
          <p:cNvSpPr>
            <a:spLocks noGrp="1"/>
          </p:cNvSpPr>
          <p:nvPr>
            <p:ph type="dt" sz="half" idx="10"/>
          </p:nvPr>
        </p:nvSpPr>
        <p:spPr/>
        <p:txBody>
          <a:bodyPr/>
          <a:lstStyle/>
          <a:p>
            <a:endParaRPr lang="ko-KR" altLang="en-US"/>
          </a:p>
        </p:txBody>
      </p:sp>
      <p:sp>
        <p:nvSpPr>
          <p:cNvPr id="6" name="슬라이드 번호 개체 틀 5"/>
          <p:cNvSpPr>
            <a:spLocks noGrp="1"/>
          </p:cNvSpPr>
          <p:nvPr>
            <p:ph type="sldNum" sz="quarter" idx="12"/>
          </p:nvPr>
        </p:nvSpPr>
        <p:spPr>
          <a:xfrm>
            <a:off x="5020444" y="6356352"/>
            <a:ext cx="993924" cy="365125"/>
          </a:xfrm>
        </p:spPr>
        <p:txBody>
          <a:bodyPr/>
          <a:lstStyle>
            <a:lvl1pPr algn="ctr">
              <a:defRPr>
                <a:solidFill>
                  <a:schemeClr val="bg1">
                    <a:lumMod val="50000"/>
                  </a:schemeClr>
                </a:solidFill>
              </a:defRPr>
            </a:lvl1pPr>
          </a:lstStyle>
          <a:p>
            <a:fld id="{57E7012D-DD87-4EE6-9959-B8E2C5F13A34}" type="slidenum">
              <a:rPr lang="ko-KR" altLang="en-US" smtClean="0"/>
              <a:pPr/>
              <a:t>‹#›</a:t>
            </a:fld>
            <a:r>
              <a:rPr lang="en-US" altLang="ko-KR" dirty="0" smtClean="0"/>
              <a:t>/50</a:t>
            </a:r>
            <a:endParaRPr lang="ko-KR" altLang="en-US" dirty="0"/>
          </a:p>
        </p:txBody>
      </p:sp>
      <p:sp>
        <p:nvSpPr>
          <p:cNvPr id="16" name="내용 개체 틀 2"/>
          <p:cNvSpPr>
            <a:spLocks noGrp="1"/>
          </p:cNvSpPr>
          <p:nvPr>
            <p:ph idx="13" hasCustomPrompt="1"/>
          </p:nvPr>
        </p:nvSpPr>
        <p:spPr>
          <a:xfrm>
            <a:off x="267916" y="3068960"/>
            <a:ext cx="10513167" cy="432047"/>
          </a:xfrm>
        </p:spPr>
        <p:txBody>
          <a:bodyPr>
            <a:normAutofit/>
          </a:bodyPr>
          <a:lstStyle>
            <a:lvl1pPr marL="342900" indent="-342900">
              <a:buFont typeface="Wingdings" panose="05000000000000000000" pitchFamily="2" charset="2"/>
              <a:buChar char="ü"/>
              <a:defRPr sz="1800">
                <a:latin typeface="Arial" panose="020B0604020202020204" pitchFamily="34" charset="0"/>
                <a:cs typeface="Arial" panose="020B0604020202020204" pitchFamily="34" charset="0"/>
              </a:defRPr>
            </a:lvl1pPr>
            <a:lvl2pPr marL="742950" indent="-285750">
              <a:buFont typeface="Wingdings" panose="05000000000000000000" pitchFamily="2" charset="2"/>
              <a:buChar char="§"/>
              <a:defRPr sz="1800" baseline="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stStyle>
          <a:p>
            <a:pPr lvl="0"/>
            <a:r>
              <a:rPr lang="en-US" altLang="ko-KR" dirty="0" smtClean="0"/>
              <a:t>Table name</a:t>
            </a:r>
          </a:p>
          <a:p>
            <a:pPr lvl="2"/>
            <a:endParaRPr lang="en-US" altLang="ko-KR" dirty="0" smtClean="0"/>
          </a:p>
          <a:p>
            <a:pPr lvl="0"/>
            <a:endParaRPr lang="en-US" altLang="ko-KR" dirty="0" smtClean="0"/>
          </a:p>
          <a:p>
            <a:pPr lvl="1"/>
            <a:endParaRPr lang="ko-KR" altLang="en-US" dirty="0" smtClean="0"/>
          </a:p>
        </p:txBody>
      </p:sp>
      <p:sp>
        <p:nvSpPr>
          <p:cNvPr id="17" name="순서도: 처리 16"/>
          <p:cNvSpPr/>
          <p:nvPr userDrawn="1"/>
        </p:nvSpPr>
        <p:spPr>
          <a:xfrm>
            <a:off x="267916" y="494891"/>
            <a:ext cx="10513167" cy="72007"/>
          </a:xfrm>
          <a:prstGeom prst="flowChartProcess">
            <a:avLst/>
          </a:prstGeom>
          <a:solidFill>
            <a:schemeClr val="bg1">
              <a:lumMod val="6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200" dirty="0" smtClean="0">
              <a:solidFill>
                <a:schemeClr val="tx1">
                  <a:lumMod val="75000"/>
                  <a:lumOff val="25000"/>
                </a:schemeClr>
              </a:solidFill>
            </a:endParaRPr>
          </a:p>
        </p:txBody>
      </p:sp>
      <p:sp>
        <p:nvSpPr>
          <p:cNvPr id="19" name="제목 1"/>
          <p:cNvSpPr>
            <a:spLocks noGrp="1"/>
          </p:cNvSpPr>
          <p:nvPr>
            <p:ph type="title" hasCustomPrompt="1"/>
          </p:nvPr>
        </p:nvSpPr>
        <p:spPr>
          <a:xfrm>
            <a:off x="267916" y="-13394"/>
            <a:ext cx="10513168" cy="490066"/>
          </a:xfrm>
        </p:spPr>
        <p:txBody>
          <a:bodyPr>
            <a:normAutofit/>
          </a:bodyPr>
          <a:lstStyle>
            <a:lvl1pPr algn="l">
              <a:defRPr sz="2400" b="1">
                <a:latin typeface="Arial" panose="020B0604020202020204" pitchFamily="34" charset="0"/>
                <a:cs typeface="Arial" panose="020B0604020202020204" pitchFamily="34" charset="0"/>
              </a:defRPr>
            </a:lvl1pPr>
          </a:lstStyle>
          <a:p>
            <a:r>
              <a:rPr lang="ko-KR" altLang="en-US" dirty="0" smtClean="0"/>
              <a:t>마스터 제목 스타일 편집 </a:t>
            </a:r>
            <a:r>
              <a:rPr lang="en-US" altLang="ko-KR" dirty="0" smtClean="0"/>
              <a:t>Architecture Design - 2</a:t>
            </a:r>
            <a:endParaRPr lang="ko-KR" altLang="en-US" dirty="0"/>
          </a:p>
        </p:txBody>
      </p:sp>
    </p:spTree>
    <p:extLst>
      <p:ext uri="{BB962C8B-B14F-4D97-AF65-F5344CB8AC3E}">
        <p14:creationId xmlns:p14="http://schemas.microsoft.com/office/powerpoint/2010/main" val="411082241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3" name="내용 개체 틀 2"/>
          <p:cNvSpPr>
            <a:spLocks noGrp="1"/>
          </p:cNvSpPr>
          <p:nvPr>
            <p:ph idx="1"/>
          </p:nvPr>
        </p:nvSpPr>
        <p:spPr>
          <a:xfrm>
            <a:off x="411932" y="759222"/>
            <a:ext cx="10297144" cy="5774630"/>
          </a:xfrm>
        </p:spPr>
        <p:txBody>
          <a:bodyPr>
            <a:normAutofit/>
          </a:bodyPr>
          <a:lstStyle>
            <a:lvl1pPr marL="266700" indent="-266700">
              <a:buFont typeface="Arial" panose="020B0604020202020204" pitchFamily="34" charset="0"/>
              <a:buChar char="●"/>
              <a:defRPr sz="2400">
                <a:latin typeface="Calibri" panose="020F0502020204030204" pitchFamily="34" charset="0"/>
                <a:cs typeface="Arial" panose="020B0604020202020204" pitchFamily="34" charset="0"/>
              </a:defRPr>
            </a:lvl1pPr>
            <a:lvl2pPr marL="742950" indent="-285750">
              <a:buFont typeface="Trebuchet MS" panose="020B0603020202020204" pitchFamily="34" charset="0"/>
              <a:buChar char="•"/>
              <a:defRPr sz="2000">
                <a:latin typeface="Calibri" panose="020F0502020204030204" pitchFamily="34" charset="0"/>
                <a:cs typeface="Arial" panose="020B0604020202020204" pitchFamily="34" charset="0"/>
              </a:defRPr>
            </a:lvl2pPr>
            <a:lvl3pPr>
              <a:defRPr sz="1800">
                <a:latin typeface="Calibri" panose="020F0502020204030204" pitchFamily="34" charset="0"/>
                <a:cs typeface="Arial" panose="020B0604020202020204" pitchFamily="34" charset="0"/>
              </a:defRPr>
            </a:lvl3pPr>
          </a:lstStyle>
          <a:p>
            <a:pPr lvl="0"/>
            <a:r>
              <a:rPr lang="ko-KR" altLang="en-US" dirty="0" smtClean="0"/>
              <a:t>마스터 텍스트 스타일을 편집합니다</a:t>
            </a:r>
            <a:endParaRPr lang="en-US" altLang="ko-KR" dirty="0" smtClean="0"/>
          </a:p>
          <a:p>
            <a:pPr lvl="1"/>
            <a:endParaRPr lang="en-US" altLang="ko-KR" dirty="0" smtClean="0"/>
          </a:p>
          <a:p>
            <a:pPr lvl="2"/>
            <a:endParaRPr lang="en-US" altLang="ko-KR" dirty="0" smtClean="0"/>
          </a:p>
          <a:p>
            <a:pPr lvl="0"/>
            <a:endParaRPr lang="en-US" altLang="ko-KR" dirty="0" smtClean="0"/>
          </a:p>
          <a:p>
            <a:pPr lvl="1"/>
            <a:endParaRPr lang="ko-KR" altLang="en-US" dirty="0" smtClean="0"/>
          </a:p>
        </p:txBody>
      </p:sp>
      <p:sp>
        <p:nvSpPr>
          <p:cNvPr id="6" name="슬라이드 번호 개체 틀 5"/>
          <p:cNvSpPr>
            <a:spLocks noGrp="1"/>
          </p:cNvSpPr>
          <p:nvPr>
            <p:ph type="sldNum" sz="quarter" idx="12"/>
          </p:nvPr>
        </p:nvSpPr>
        <p:spPr>
          <a:xfrm>
            <a:off x="4948436" y="6573391"/>
            <a:ext cx="993924" cy="221109"/>
          </a:xfrm>
        </p:spPr>
        <p:txBody>
          <a:bodyPr/>
          <a:lstStyle>
            <a:lvl1pPr algn="ctr">
              <a:defRPr>
                <a:solidFill>
                  <a:schemeClr val="bg1">
                    <a:lumMod val="50000"/>
                  </a:schemeClr>
                </a:solidFill>
              </a:defRPr>
            </a:lvl1pPr>
          </a:lstStyle>
          <a:p>
            <a:fld id="{57E7012D-DD87-4EE6-9959-B8E2C5F13A34}" type="slidenum">
              <a:rPr lang="ko-KR" altLang="en-US" smtClean="0"/>
              <a:pPr/>
              <a:t>‹#›</a:t>
            </a:fld>
            <a:r>
              <a:rPr lang="en-US" altLang="ko-KR" dirty="0" smtClean="0"/>
              <a:t>/50</a:t>
            </a:r>
            <a:endParaRPr lang="ko-KR" altLang="en-US" dirty="0"/>
          </a:p>
        </p:txBody>
      </p:sp>
      <p:sp>
        <p:nvSpPr>
          <p:cNvPr id="7" name="순서도: 처리 6"/>
          <p:cNvSpPr/>
          <p:nvPr userDrawn="1"/>
        </p:nvSpPr>
        <p:spPr>
          <a:xfrm>
            <a:off x="411932" y="615207"/>
            <a:ext cx="10297143" cy="45719"/>
          </a:xfrm>
          <a:prstGeom prst="flowChartProcess">
            <a:avLst/>
          </a:prstGeom>
          <a:gradFill flip="none" rotWithShape="1">
            <a:gsLst>
              <a:gs pos="0">
                <a:schemeClr val="bg1">
                  <a:lumMod val="50000"/>
                </a:schemeClr>
              </a:gs>
              <a:gs pos="80000">
                <a:schemeClr val="tx1">
                  <a:lumMod val="50000"/>
                  <a:lumOff val="50000"/>
                </a:schemeClr>
              </a:gs>
              <a:gs pos="100000">
                <a:schemeClr val="bg1"/>
              </a:gs>
            </a:gsLst>
            <a:lin ang="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200" dirty="0" smtClean="0">
              <a:solidFill>
                <a:schemeClr val="tx1">
                  <a:lumMod val="75000"/>
                  <a:lumOff val="25000"/>
                </a:schemeClr>
              </a:solidFill>
            </a:endParaRPr>
          </a:p>
        </p:txBody>
      </p:sp>
      <p:sp>
        <p:nvSpPr>
          <p:cNvPr id="8" name="순서도: 처리 7"/>
          <p:cNvSpPr/>
          <p:nvPr userDrawn="1"/>
        </p:nvSpPr>
        <p:spPr>
          <a:xfrm>
            <a:off x="412918" y="111150"/>
            <a:ext cx="10367672" cy="504056"/>
          </a:xfrm>
          <a:prstGeom prst="flowChartProcess">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800" dirty="0" smtClean="0">
              <a:solidFill>
                <a:schemeClr val="tx1">
                  <a:lumMod val="75000"/>
                  <a:lumOff val="25000"/>
                </a:schemeClr>
              </a:solidFill>
            </a:endParaRPr>
          </a:p>
        </p:txBody>
      </p:sp>
      <p:sp>
        <p:nvSpPr>
          <p:cNvPr id="9" name="제목 1"/>
          <p:cNvSpPr>
            <a:spLocks noGrp="1"/>
          </p:cNvSpPr>
          <p:nvPr>
            <p:ph type="title"/>
          </p:nvPr>
        </p:nvSpPr>
        <p:spPr>
          <a:xfrm>
            <a:off x="411932" y="125140"/>
            <a:ext cx="10297144" cy="490066"/>
          </a:xfrm>
        </p:spPr>
        <p:txBody>
          <a:bodyPr>
            <a:noAutofit/>
          </a:bodyPr>
          <a:lstStyle>
            <a:lvl1pPr algn="l">
              <a:defRPr sz="2800" b="1">
                <a:latin typeface="Calibri" panose="020F0502020204030204" pitchFamily="34" charset="0"/>
                <a:cs typeface="Arial" panose="020B0604020202020204" pitchFamily="34" charset="0"/>
              </a:defRPr>
            </a:lvl1pPr>
          </a:lstStyle>
          <a:p>
            <a:r>
              <a:rPr lang="ko-KR" altLang="en-US" dirty="0" smtClean="0"/>
              <a:t>마스터 제목 스타일 편집</a:t>
            </a:r>
            <a:endParaRPr lang="ko-KR" altLang="en-US" dirty="0"/>
          </a:p>
        </p:txBody>
      </p:sp>
    </p:spTree>
    <p:extLst>
      <p:ext uri="{BB962C8B-B14F-4D97-AF65-F5344CB8AC3E}">
        <p14:creationId xmlns:p14="http://schemas.microsoft.com/office/powerpoint/2010/main" val="306426270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제목 및 내용">
    <p:spTree>
      <p:nvGrpSpPr>
        <p:cNvPr id="1" name=""/>
        <p:cNvGrpSpPr/>
        <p:nvPr/>
      </p:nvGrpSpPr>
      <p:grpSpPr>
        <a:xfrm>
          <a:off x="0" y="0"/>
          <a:ext cx="0" cy="0"/>
          <a:chOff x="0" y="0"/>
          <a:chExt cx="0" cy="0"/>
        </a:xfrm>
      </p:grpSpPr>
      <p:sp>
        <p:nvSpPr>
          <p:cNvPr id="3" name="내용 개체 틀 2"/>
          <p:cNvSpPr>
            <a:spLocks noGrp="1"/>
          </p:cNvSpPr>
          <p:nvPr>
            <p:ph idx="1"/>
          </p:nvPr>
        </p:nvSpPr>
        <p:spPr>
          <a:xfrm>
            <a:off x="552451" y="1052737"/>
            <a:ext cx="9944100" cy="1296144"/>
          </a:xfrm>
        </p:spPr>
        <p:txBody>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
        <p:nvSpPr>
          <p:cNvPr id="7" name="순서도: 처리 6"/>
          <p:cNvSpPr/>
          <p:nvPr userDrawn="1"/>
        </p:nvSpPr>
        <p:spPr>
          <a:xfrm>
            <a:off x="521445" y="764705"/>
            <a:ext cx="10006111" cy="72008"/>
          </a:xfrm>
          <a:prstGeom prst="flowChartProcess">
            <a:avLst/>
          </a:prstGeom>
          <a:solidFill>
            <a:srgbClr val="92D050"/>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200" dirty="0" smtClean="0">
              <a:solidFill>
                <a:schemeClr val="tx1">
                  <a:lumMod val="75000"/>
                  <a:lumOff val="25000"/>
                </a:schemeClr>
              </a:solidFill>
            </a:endParaRPr>
          </a:p>
        </p:txBody>
      </p:sp>
      <p:sp>
        <p:nvSpPr>
          <p:cNvPr id="8" name="순서도: 처리 7"/>
          <p:cNvSpPr/>
          <p:nvPr userDrawn="1"/>
        </p:nvSpPr>
        <p:spPr>
          <a:xfrm>
            <a:off x="521445" y="260648"/>
            <a:ext cx="10006111" cy="504056"/>
          </a:xfrm>
          <a:prstGeom prst="flowChartProcess">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800" dirty="0" smtClean="0">
              <a:solidFill>
                <a:schemeClr val="tx1">
                  <a:lumMod val="75000"/>
                  <a:lumOff val="25000"/>
                </a:schemeClr>
              </a:solidFill>
            </a:endParaRPr>
          </a:p>
        </p:txBody>
      </p:sp>
    </p:spTree>
    <p:extLst>
      <p:ext uri="{BB962C8B-B14F-4D97-AF65-F5344CB8AC3E}">
        <p14:creationId xmlns:p14="http://schemas.microsoft.com/office/powerpoint/2010/main" val="203194789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72795" y="4406902"/>
            <a:ext cx="939165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72795" y="2906713"/>
            <a:ext cx="939165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356654384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552450" y="1600202"/>
            <a:ext cx="48799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5616575" y="1600202"/>
            <a:ext cx="48799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215383655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552450" y="1535113"/>
            <a:ext cx="488189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552450" y="2174875"/>
            <a:ext cx="488189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5612739" y="1535113"/>
            <a:ext cx="488381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5612739" y="2174875"/>
            <a:ext cx="488381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4151134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639920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552451" y="274638"/>
            <a:ext cx="99441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552451" y="1600202"/>
            <a:ext cx="994410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552450" y="6356352"/>
            <a:ext cx="2578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ko-KR" altLang="en-US"/>
          </a:p>
        </p:txBody>
      </p:sp>
      <p:sp>
        <p:nvSpPr>
          <p:cNvPr id="5" name="바닥글 개체 틀 4"/>
          <p:cNvSpPr>
            <a:spLocks noGrp="1"/>
          </p:cNvSpPr>
          <p:nvPr>
            <p:ph type="ftr" sz="quarter" idx="3"/>
          </p:nvPr>
        </p:nvSpPr>
        <p:spPr>
          <a:xfrm>
            <a:off x="3775076" y="6356352"/>
            <a:ext cx="349885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7918451" y="6356352"/>
            <a:ext cx="25781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30627934"/>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0" r:id="rId4"/>
    <p:sldLayoutId id="214748366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1" r:id="rId15"/>
  </p:sldLayoutIdLst>
  <p:timing>
    <p:tnLst>
      <p:par>
        <p:cTn id="1" dur="indefinite" restart="never" nodeType="tmRoot"/>
      </p:par>
    </p:tnLst>
  </p:timing>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1564060" y="1844824"/>
            <a:ext cx="7920880" cy="936104"/>
          </a:xfrm>
          <a:solidFill>
            <a:schemeClr val="bg1">
              <a:lumMod val="85000"/>
            </a:schemeClr>
          </a:solidFill>
          <a:ln>
            <a:solidFill>
              <a:schemeClr val="bg1">
                <a:lumMod val="65000"/>
              </a:schemeClr>
            </a:solidFill>
          </a:ln>
        </p:spPr>
        <p:txBody>
          <a:bodyPr>
            <a:normAutofit/>
          </a:bodyPr>
          <a:lstStyle/>
          <a:p>
            <a:pPr lvl="0"/>
            <a:r>
              <a:rPr lang="ko" altLang="ko-KR" sz="3400" b="1" dirty="0" smtClean="0"/>
              <a:t>Architecture of IoT Platform</a:t>
            </a:r>
            <a:endParaRPr lang="ko-KR" altLang="en-US" sz="3400" dirty="0"/>
          </a:p>
        </p:txBody>
      </p:sp>
      <p:sp>
        <p:nvSpPr>
          <p:cNvPr id="3" name="부제목 2"/>
          <p:cNvSpPr>
            <a:spLocks noGrp="1"/>
          </p:cNvSpPr>
          <p:nvPr>
            <p:ph type="subTitle" idx="1"/>
          </p:nvPr>
        </p:nvSpPr>
        <p:spPr/>
        <p:txBody>
          <a:bodyPr/>
          <a:lstStyle/>
          <a:p>
            <a:r>
              <a:rPr lang="en-US" altLang="ko-KR" dirty="0" smtClean="0">
                <a:solidFill>
                  <a:schemeClr val="tx1"/>
                </a:solidFill>
              </a:rPr>
              <a:t>2015.06.26.</a:t>
            </a:r>
          </a:p>
          <a:p>
            <a:r>
              <a:rPr lang="en-US" altLang="ko-KR" dirty="0" smtClean="0">
                <a:solidFill>
                  <a:schemeClr val="tx1"/>
                </a:solidFill>
              </a:rPr>
              <a:t>Team 5</a:t>
            </a:r>
            <a:endParaRPr lang="ko-KR" altLang="en-US" dirty="0">
              <a:solidFill>
                <a:schemeClr val="tx1"/>
              </a:solidFill>
            </a:endParaRPr>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t>1</a:t>
            </a:fld>
            <a:endParaRPr lang="ko-KR" altLang="en-US"/>
          </a:p>
        </p:txBody>
      </p:sp>
    </p:spTree>
    <p:extLst>
      <p:ext uri="{BB962C8B-B14F-4D97-AF65-F5344CB8AC3E}">
        <p14:creationId xmlns:p14="http://schemas.microsoft.com/office/powerpoint/2010/main" val="13294692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10</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a:t>System </a:t>
            </a:r>
            <a:r>
              <a:rPr lang="en-US" altLang="ko-KR" dirty="0" smtClean="0"/>
              <a:t>Context</a:t>
            </a:r>
            <a:endParaRPr lang="ko-KR" altLang="en-US" dirty="0"/>
          </a:p>
        </p:txBody>
      </p:sp>
      <p:sp>
        <p:nvSpPr>
          <p:cNvPr id="5" name="Shape 52"/>
          <p:cNvSpPr/>
          <p:nvPr/>
        </p:nvSpPr>
        <p:spPr>
          <a:xfrm>
            <a:off x="2346148" y="5027989"/>
            <a:ext cx="1440900" cy="993299"/>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Terminal</a:t>
            </a:r>
          </a:p>
        </p:txBody>
      </p:sp>
      <p:sp>
        <p:nvSpPr>
          <p:cNvPr id="6" name="Shape 53"/>
          <p:cNvSpPr/>
          <p:nvPr/>
        </p:nvSpPr>
        <p:spPr>
          <a:xfrm>
            <a:off x="6454738" y="4984061"/>
            <a:ext cx="1440900" cy="993299"/>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SA node</a:t>
            </a:r>
          </a:p>
        </p:txBody>
      </p:sp>
      <p:sp>
        <p:nvSpPr>
          <p:cNvPr id="7" name="Shape 55"/>
          <p:cNvSpPr/>
          <p:nvPr/>
        </p:nvSpPr>
        <p:spPr>
          <a:xfrm>
            <a:off x="1708076" y="1302309"/>
            <a:ext cx="7632848" cy="2927699"/>
          </a:xfrm>
          <a:prstGeom prst="roundRect">
            <a:avLst>
              <a:gd name="adj" fmla="val 16667"/>
            </a:avLst>
          </a:prstGeom>
          <a:noFill/>
          <a:ln w="19050" cap="flat" cmpd="sng">
            <a:solidFill>
              <a:srgbClr val="000000"/>
            </a:solidFill>
            <a:prstDash val="dash"/>
            <a:round/>
            <a:headEnd type="none" w="med" len="med"/>
            <a:tailEnd type="none" w="med" len="med"/>
          </a:ln>
        </p:spPr>
        <p:txBody>
          <a:bodyPr lIns="91425" tIns="91425" rIns="91425" bIns="914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a:spcBef>
                <a:spcPts val="0"/>
              </a:spcBef>
              <a:buNone/>
            </a:pPr>
            <a:endParaRPr b="1"/>
          </a:p>
        </p:txBody>
      </p:sp>
      <p:sp>
        <p:nvSpPr>
          <p:cNvPr id="9" name="Shape 57"/>
          <p:cNvSpPr/>
          <p:nvPr/>
        </p:nvSpPr>
        <p:spPr>
          <a:xfrm>
            <a:off x="4064760" y="1556792"/>
            <a:ext cx="1531747" cy="2321334"/>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Server</a:t>
            </a:r>
          </a:p>
        </p:txBody>
      </p:sp>
      <p:sp>
        <p:nvSpPr>
          <p:cNvPr id="11" name="Shape 59"/>
          <p:cNvSpPr txBox="1"/>
          <p:nvPr/>
        </p:nvSpPr>
        <p:spPr>
          <a:xfrm>
            <a:off x="7612732" y="1340768"/>
            <a:ext cx="1440900" cy="472800"/>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a:spcBef>
                <a:spcPts val="0"/>
              </a:spcBef>
              <a:buNone/>
            </a:pPr>
            <a:r>
              <a:rPr lang="ko" b="1" dirty="0"/>
              <a:t>Project scope </a:t>
            </a:r>
          </a:p>
        </p:txBody>
      </p:sp>
      <p:cxnSp>
        <p:nvCxnSpPr>
          <p:cNvPr id="13" name="Shape 61"/>
          <p:cNvCxnSpPr/>
          <p:nvPr/>
        </p:nvCxnSpPr>
        <p:spPr>
          <a:xfrm rot="5400000" flipH="1">
            <a:off x="5045760" y="3981412"/>
            <a:ext cx="1301699" cy="1155900"/>
          </a:xfrm>
          <a:prstGeom prst="bentConnector3">
            <a:avLst>
              <a:gd name="adj1" fmla="val 820"/>
            </a:avLst>
          </a:prstGeom>
          <a:noFill/>
          <a:ln w="19050" cap="flat" cmpd="sng">
            <a:solidFill>
              <a:srgbClr val="000000"/>
            </a:solidFill>
            <a:prstDash val="solid"/>
            <a:round/>
            <a:headEnd type="none" w="lg" len="lg"/>
            <a:tailEnd type="none" w="lg" len="lg"/>
          </a:ln>
        </p:spPr>
      </p:cxnSp>
      <p:sp>
        <p:nvSpPr>
          <p:cNvPr id="14" name="Shape 62"/>
          <p:cNvSpPr/>
          <p:nvPr/>
        </p:nvSpPr>
        <p:spPr>
          <a:xfrm>
            <a:off x="6358985" y="4856390"/>
            <a:ext cx="1440900" cy="993299"/>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SA node</a:t>
            </a:r>
          </a:p>
        </p:txBody>
      </p:sp>
      <p:cxnSp>
        <p:nvCxnSpPr>
          <p:cNvPr id="15" name="Shape 63"/>
          <p:cNvCxnSpPr>
            <a:stCxn id="19" idx="3"/>
          </p:cNvCxnSpPr>
          <p:nvPr/>
        </p:nvCxnSpPr>
        <p:spPr>
          <a:xfrm rot="10800000" flipH="1">
            <a:off x="3981661" y="3893584"/>
            <a:ext cx="513900" cy="1345500"/>
          </a:xfrm>
          <a:prstGeom prst="bentConnector2">
            <a:avLst/>
          </a:prstGeom>
          <a:noFill/>
          <a:ln w="19050" cap="flat" cmpd="sng">
            <a:solidFill>
              <a:srgbClr val="000000"/>
            </a:solidFill>
            <a:prstDash val="solid"/>
            <a:round/>
            <a:headEnd type="none" w="lg" len="lg"/>
            <a:tailEnd type="none" w="lg" len="lg"/>
          </a:ln>
        </p:spPr>
      </p:cxnSp>
      <p:sp>
        <p:nvSpPr>
          <p:cNvPr id="17" name="Shape 66"/>
          <p:cNvSpPr/>
          <p:nvPr/>
        </p:nvSpPr>
        <p:spPr>
          <a:xfrm>
            <a:off x="2436783" y="4885212"/>
            <a:ext cx="1440900" cy="993299"/>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Terminal</a:t>
            </a:r>
          </a:p>
        </p:txBody>
      </p:sp>
      <p:sp>
        <p:nvSpPr>
          <p:cNvPr id="18" name="Shape 67"/>
          <p:cNvSpPr/>
          <p:nvPr/>
        </p:nvSpPr>
        <p:spPr>
          <a:xfrm>
            <a:off x="6274561" y="4713612"/>
            <a:ext cx="1440900" cy="993299"/>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Node</a:t>
            </a:r>
          </a:p>
        </p:txBody>
      </p:sp>
      <p:sp>
        <p:nvSpPr>
          <p:cNvPr id="19" name="Shape 64"/>
          <p:cNvSpPr/>
          <p:nvPr/>
        </p:nvSpPr>
        <p:spPr>
          <a:xfrm>
            <a:off x="2540761" y="4742434"/>
            <a:ext cx="1440900" cy="993299"/>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Terminal</a:t>
            </a:r>
          </a:p>
        </p:txBody>
      </p:sp>
      <p:sp>
        <p:nvSpPr>
          <p:cNvPr id="20" name="Shape 68"/>
          <p:cNvSpPr txBox="1"/>
          <p:nvPr/>
        </p:nvSpPr>
        <p:spPr>
          <a:xfrm>
            <a:off x="2540760" y="4742437"/>
            <a:ext cx="1039523" cy="415200"/>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rtl="0">
              <a:spcBef>
                <a:spcPts val="0"/>
              </a:spcBef>
              <a:buNone/>
            </a:pPr>
            <a:r>
              <a:rPr lang="ko" b="1" dirty="0"/>
              <a:t>3rd party</a:t>
            </a:r>
          </a:p>
        </p:txBody>
      </p:sp>
      <p:sp>
        <p:nvSpPr>
          <p:cNvPr id="21" name="Shape 69"/>
          <p:cNvSpPr txBox="1"/>
          <p:nvPr/>
        </p:nvSpPr>
        <p:spPr>
          <a:xfrm>
            <a:off x="6274561" y="4713636"/>
            <a:ext cx="895200" cy="472800"/>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rtl="0">
              <a:spcBef>
                <a:spcPts val="0"/>
              </a:spcBef>
              <a:buNone/>
            </a:pPr>
            <a:r>
              <a:rPr lang="ko" b="1"/>
              <a:t>vendors </a:t>
            </a:r>
          </a:p>
        </p:txBody>
      </p:sp>
      <p:sp>
        <p:nvSpPr>
          <p:cNvPr id="22" name="Shape 56"/>
          <p:cNvSpPr/>
          <p:nvPr/>
        </p:nvSpPr>
        <p:spPr>
          <a:xfrm>
            <a:off x="1996108" y="2276872"/>
            <a:ext cx="1440900" cy="864096"/>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Terminal</a:t>
            </a:r>
          </a:p>
        </p:txBody>
      </p:sp>
      <p:cxnSp>
        <p:nvCxnSpPr>
          <p:cNvPr id="24" name="직선 연결선 23"/>
          <p:cNvCxnSpPr>
            <a:stCxn id="22" idx="3"/>
            <a:endCxn id="9" idx="1"/>
          </p:cNvCxnSpPr>
          <p:nvPr/>
        </p:nvCxnSpPr>
        <p:spPr>
          <a:xfrm>
            <a:off x="3437008" y="2708920"/>
            <a:ext cx="627752" cy="8539"/>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sp>
        <p:nvSpPr>
          <p:cNvPr id="25" name="Shape 58"/>
          <p:cNvSpPr/>
          <p:nvPr/>
        </p:nvSpPr>
        <p:spPr>
          <a:xfrm>
            <a:off x="6172572" y="2852936"/>
            <a:ext cx="1440900" cy="845404"/>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en-US" altLang="ko" b="1" dirty="0" smtClean="0"/>
              <a:t>Mail Box</a:t>
            </a:r>
          </a:p>
          <a:p>
            <a:pPr lvl="0" algn="ctr" rtl="0">
              <a:spcBef>
                <a:spcPts val="0"/>
              </a:spcBef>
              <a:buNone/>
            </a:pPr>
            <a:r>
              <a:rPr lang="en-US" altLang="ko" b="1" dirty="0" smtClean="0"/>
              <a:t>Node</a:t>
            </a:r>
            <a:endParaRPr lang="ko" b="1" dirty="0"/>
          </a:p>
        </p:txBody>
      </p:sp>
      <p:sp>
        <p:nvSpPr>
          <p:cNvPr id="26" name="Shape 58"/>
          <p:cNvSpPr/>
          <p:nvPr/>
        </p:nvSpPr>
        <p:spPr>
          <a:xfrm>
            <a:off x="6172572" y="1844824"/>
            <a:ext cx="1440900" cy="845404"/>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en-US" altLang="ko" b="1" dirty="0" smtClean="0"/>
              <a:t>Home Security</a:t>
            </a:r>
          </a:p>
          <a:p>
            <a:pPr lvl="0" algn="ctr" rtl="0">
              <a:spcBef>
                <a:spcPts val="0"/>
              </a:spcBef>
              <a:buNone/>
            </a:pPr>
            <a:r>
              <a:rPr lang="en-US" altLang="ko" b="1" dirty="0" smtClean="0"/>
              <a:t>Node</a:t>
            </a:r>
            <a:endParaRPr lang="ko" b="1" dirty="0"/>
          </a:p>
        </p:txBody>
      </p:sp>
      <p:cxnSp>
        <p:nvCxnSpPr>
          <p:cNvPr id="32" name="직선 연결선 31"/>
          <p:cNvCxnSpPr>
            <a:stCxn id="26" idx="1"/>
          </p:cNvCxnSpPr>
          <p:nvPr/>
        </p:nvCxnSpPr>
        <p:spPr>
          <a:xfrm flipH="1">
            <a:off x="5596508" y="2267526"/>
            <a:ext cx="576064" cy="9346"/>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4" name="직선 연결선 33"/>
          <p:cNvCxnSpPr>
            <a:stCxn id="25" idx="1"/>
          </p:cNvCxnSpPr>
          <p:nvPr/>
        </p:nvCxnSpPr>
        <p:spPr>
          <a:xfrm flipH="1">
            <a:off x="5596508" y="3275638"/>
            <a:ext cx="576064" cy="9346"/>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45885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3" name="내용 개체 틀 2"/>
          <p:cNvSpPr>
            <a:spLocks noGrp="1"/>
          </p:cNvSpPr>
          <p:nvPr>
            <p:ph idx="1"/>
          </p:nvPr>
        </p:nvSpPr>
        <p:spPr/>
        <p:txBody>
          <a:bodyPr anchor="t" anchorCtr="0">
            <a:normAutofit/>
          </a:bodyPr>
          <a:lstStyle/>
          <a:p>
            <a:r>
              <a:rPr lang="ko" altLang="ko-KR" dirty="0">
                <a:solidFill>
                  <a:schemeClr val="dk1"/>
                </a:solidFill>
                <a:latin typeface="Arial" panose="020B0604020202020204" pitchFamily="34" charset="0"/>
              </a:rPr>
              <a:t>Apply Server-Client pattern for loose coupling</a:t>
            </a:r>
            <a:endParaRPr lang="ko-KR" altLang="en-US" dirty="0">
              <a:latin typeface="Arial" panose="020B0604020202020204" pitchFamily="34" charset="0"/>
            </a:endParaRPr>
          </a:p>
        </p:txBody>
      </p:sp>
      <p:sp>
        <p:nvSpPr>
          <p:cNvPr id="2" name="슬라이드 번호 개체 틀 1"/>
          <p:cNvSpPr>
            <a:spLocks noGrp="1"/>
          </p:cNvSpPr>
          <p:nvPr>
            <p:ph type="sldNum" sz="quarter" idx="12"/>
          </p:nvPr>
        </p:nvSpPr>
        <p:spPr/>
        <p:txBody>
          <a:bodyPr/>
          <a:lstStyle/>
          <a:p>
            <a:fld id="{57E7012D-DD87-4EE6-9959-B8E2C5F13A34}" type="slidenum">
              <a:rPr lang="ko-KR" altLang="en-US" smtClean="0"/>
              <a:pPr/>
              <a:t>11</a:t>
            </a:fld>
            <a:r>
              <a:rPr lang="en-US" altLang="ko-KR" smtClean="0"/>
              <a:t>/50</a:t>
            </a:r>
            <a:endParaRPr lang="ko-KR" altLang="en-US" dirty="0"/>
          </a:p>
        </p:txBody>
      </p:sp>
      <p:sp>
        <p:nvSpPr>
          <p:cNvPr id="88" name="Shape 88"/>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en-US" altLang="ko" dirty="0">
                <a:solidFill>
                  <a:schemeClr val="dk1"/>
                </a:solidFill>
              </a:rPr>
              <a:t>1</a:t>
            </a:r>
            <a:endParaRPr lang="ko" b="1" dirty="0">
              <a:solidFill>
                <a:schemeClr val="dk1"/>
              </a:solidFill>
            </a:endParaRPr>
          </a:p>
        </p:txBody>
      </p:sp>
      <p:pic>
        <p:nvPicPr>
          <p:cNvPr id="11" name="그림 10"/>
          <p:cNvPicPr>
            <a:picLocks noChangeAspect="1"/>
          </p:cNvPicPr>
          <p:nvPr/>
        </p:nvPicPr>
        <p:blipFill>
          <a:blip r:embed="rId3"/>
          <a:stretch>
            <a:fillRect/>
          </a:stretch>
        </p:blipFill>
        <p:spPr>
          <a:xfrm>
            <a:off x="3422780" y="1616408"/>
            <a:ext cx="4275447" cy="3096344"/>
          </a:xfrm>
          <a:prstGeom prst="rect">
            <a:avLst/>
          </a:prstGeom>
          <a:effectLst/>
        </p:spPr>
      </p:pic>
      <p:sp>
        <p:nvSpPr>
          <p:cNvPr id="12" name="직사각형 11"/>
          <p:cNvSpPr/>
          <p:nvPr/>
        </p:nvSpPr>
        <p:spPr>
          <a:xfrm>
            <a:off x="267916" y="1268759"/>
            <a:ext cx="10513167" cy="4626731"/>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13" name="직사각형 12"/>
          <p:cNvSpPr/>
          <p:nvPr/>
        </p:nvSpPr>
        <p:spPr>
          <a:xfrm>
            <a:off x="249320" y="1237359"/>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dirty="0">
                <a:solidFill>
                  <a:schemeClr val="tx1">
                    <a:lumMod val="75000"/>
                    <a:lumOff val="25000"/>
                  </a:schemeClr>
                </a:solidFill>
                <a:latin typeface="Arial" panose="020B0604020202020204" pitchFamily="34" charset="0"/>
                <a:cs typeface="Arial" panose="020B0604020202020204" pitchFamily="34" charset="0"/>
              </a:rPr>
              <a:t>Dynamic</a:t>
            </a:r>
            <a:endParaRPr lang="ko-KR" altLang="en-US" sz="1800" dirty="0" smtClean="0">
              <a:solidFill>
                <a:schemeClr val="tx1">
                  <a:lumMod val="75000"/>
                  <a:lumOff val="25000"/>
                </a:schemeClr>
              </a:solidFill>
              <a:latin typeface="Arial" panose="020B0604020202020204" pitchFamily="34" charset="0"/>
              <a:cs typeface="Arial" panose="020B0604020202020204" pitchFamily="34" charset="0"/>
            </a:endParaRPr>
          </a:p>
        </p:txBody>
      </p:sp>
      <p:pic>
        <p:nvPicPr>
          <p:cNvPr id="9" name="그림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842" y="4509120"/>
            <a:ext cx="2316289" cy="1287674"/>
          </a:xfrm>
          <a:prstGeom prst="rect">
            <a:avLst/>
          </a:prstGeom>
          <a:effectLst/>
        </p:spPr>
      </p:pic>
    </p:spTree>
    <p:extLst>
      <p:ext uri="{BB962C8B-B14F-4D97-AF65-F5344CB8AC3E}">
        <p14:creationId xmlns:p14="http://schemas.microsoft.com/office/powerpoint/2010/main" val="2082785966"/>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2" name="내용 개체 틀 1"/>
          <p:cNvSpPr>
            <a:spLocks noGrp="1"/>
          </p:cNvSpPr>
          <p:nvPr>
            <p:ph idx="1"/>
          </p:nvPr>
        </p:nvSpPr>
        <p:spPr>
          <a:xfrm>
            <a:off x="411932" y="748336"/>
            <a:ext cx="10297144" cy="5774630"/>
          </a:xfrm>
        </p:spPr>
        <p:txBody>
          <a:bodyPr>
            <a:noAutofit/>
          </a:bodyPr>
          <a:lstStyle/>
          <a:p>
            <a:r>
              <a:rPr lang="en-US" altLang="ko-KR" dirty="0" smtClean="0">
                <a:latin typeface="Arial" panose="020B0604020202020204" pitchFamily="34" charset="0"/>
              </a:rPr>
              <a:t>Rationale</a:t>
            </a:r>
          </a:p>
          <a:p>
            <a:pPr marL="850900" lvl="0" indent="-266700">
              <a:lnSpc>
                <a:spcPct val="115000"/>
              </a:lnSpc>
              <a:spcBef>
                <a:spcPts val="0"/>
              </a:spcBef>
              <a:buClr>
                <a:schemeClr val="dk1"/>
              </a:buClr>
              <a:buSzPct val="100000"/>
              <a:buFont typeface="Arial"/>
              <a:buChar char="●"/>
            </a:pPr>
            <a:r>
              <a:rPr lang="ko" altLang="ko-KR" sz="1600" dirty="0">
                <a:solidFill>
                  <a:schemeClr val="dk1"/>
                </a:solidFill>
                <a:latin typeface="Arial" panose="020B0604020202020204" pitchFamily="34" charset="0"/>
              </a:rPr>
              <a:t>In view of </a:t>
            </a:r>
            <a:r>
              <a:rPr lang="ko" altLang="ko-KR" sz="1600" b="1" dirty="0">
                <a:solidFill>
                  <a:schemeClr val="dk1"/>
                </a:solidFill>
                <a:latin typeface="Arial" panose="020B0604020202020204" pitchFamily="34" charset="0"/>
              </a:rPr>
              <a:t>SRP (Single Responsibility Principle)</a:t>
            </a:r>
            <a:r>
              <a:rPr lang="ko" altLang="ko-KR" sz="1600" dirty="0">
                <a:solidFill>
                  <a:schemeClr val="dk1"/>
                </a:solidFill>
                <a:latin typeface="Arial" panose="020B0604020202020204" pitchFamily="34" charset="0"/>
              </a:rPr>
              <a:t>, we divided the responsibility (loose coupling) into three Elements (IoT Service, Node &amp; Terminal).</a:t>
            </a:r>
          </a:p>
          <a:p>
            <a:pPr marL="850900" lvl="0" indent="-266700">
              <a:lnSpc>
                <a:spcPct val="115000"/>
              </a:lnSpc>
              <a:spcBef>
                <a:spcPts val="0"/>
              </a:spcBef>
              <a:buClr>
                <a:schemeClr val="dk1"/>
              </a:buClr>
              <a:buSzPct val="100000"/>
              <a:buFont typeface="Arial"/>
              <a:buChar char="●"/>
            </a:pPr>
            <a:r>
              <a:rPr lang="ko" altLang="ko-KR" sz="1600" b="1" dirty="0">
                <a:solidFill>
                  <a:schemeClr val="dk1"/>
                </a:solidFill>
                <a:latin typeface="Arial" panose="020B0604020202020204" pitchFamily="34" charset="0"/>
              </a:rPr>
              <a:t>Message Exchange Pattern (MEP)</a:t>
            </a:r>
            <a:r>
              <a:rPr lang="ko" altLang="ko-KR" sz="1600" dirty="0">
                <a:solidFill>
                  <a:schemeClr val="dk1"/>
                </a:solidFill>
                <a:latin typeface="Arial" panose="020B0604020202020204" pitchFamily="34" charset="0"/>
              </a:rPr>
              <a:t> of </a:t>
            </a:r>
            <a:r>
              <a:rPr lang="ko" altLang="ko-KR" sz="1600" b="1" dirty="0">
                <a:solidFill>
                  <a:schemeClr val="dk1"/>
                </a:solidFill>
                <a:latin typeface="Arial" panose="020B0604020202020204" pitchFamily="34" charset="0"/>
              </a:rPr>
              <a:t>Server-Client Pattern</a:t>
            </a:r>
            <a:r>
              <a:rPr lang="ko" altLang="ko-KR" sz="1600" dirty="0">
                <a:solidFill>
                  <a:schemeClr val="dk1"/>
                </a:solidFill>
                <a:latin typeface="Arial" panose="020B0604020202020204" pitchFamily="34" charset="0"/>
              </a:rPr>
              <a:t> has been considered   for interaction between Elements.  In MEP, we have considered “</a:t>
            </a:r>
            <a:r>
              <a:rPr lang="ko" altLang="ko-KR" sz="1600" b="1" dirty="0">
                <a:solidFill>
                  <a:schemeClr val="dk1"/>
                </a:solidFill>
                <a:latin typeface="Arial" panose="020B0604020202020204" pitchFamily="34" charset="0"/>
              </a:rPr>
              <a:t>Request-Response Pattern</a:t>
            </a:r>
            <a:r>
              <a:rPr lang="ko" altLang="ko-KR" sz="1600" dirty="0">
                <a:solidFill>
                  <a:schemeClr val="dk1"/>
                </a:solidFill>
                <a:latin typeface="Arial" panose="020B0604020202020204" pitchFamily="34" charset="0"/>
              </a:rPr>
              <a:t>” over “One-Way Pattern” because “IoT Service” has to Response based on “Terminal”/”Node” Service </a:t>
            </a:r>
            <a:r>
              <a:rPr lang="ko" altLang="ko-KR" sz="1600" dirty="0" smtClean="0">
                <a:solidFill>
                  <a:schemeClr val="dk1"/>
                </a:solidFill>
                <a:latin typeface="Arial" panose="020B0604020202020204" pitchFamily="34" charset="0"/>
              </a:rPr>
              <a:t>Request.</a:t>
            </a:r>
            <a:endParaRPr lang="ko-KR" altLang="en-US" sz="1600" dirty="0">
              <a:latin typeface="Arial" panose="020B0604020202020204" pitchFamily="34" charset="0"/>
            </a:endParaRPr>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pPr/>
              <a:t>12</a:t>
            </a:fld>
            <a:r>
              <a:rPr lang="en-US" altLang="ko-KR" smtClean="0"/>
              <a:t>/50</a:t>
            </a:r>
            <a:endParaRPr lang="ko-KR" altLang="en-US" dirty="0"/>
          </a:p>
        </p:txBody>
      </p:sp>
      <p:sp>
        <p:nvSpPr>
          <p:cNvPr id="97" name="Shape 97"/>
          <p:cNvSpPr txBox="1">
            <a:spLocks noGrp="1"/>
          </p:cNvSpPr>
          <p:nvPr>
            <p:ph type="title"/>
          </p:nvPr>
        </p:nvSpPr>
        <p:spPr>
          <a:prstGeom prst="rect">
            <a:avLst/>
          </a:prstGeom>
        </p:spPr>
        <p:txBody>
          <a:bodyPr lIns="91425" tIns="91425" rIns="91425" bIns="91425" anchor="ctr" anchorCtr="0">
            <a:noAutofit/>
          </a:bodyPr>
          <a:lstStyle/>
          <a:p>
            <a:pPr>
              <a:spcBef>
                <a:spcPts val="0"/>
              </a:spcBef>
              <a:buNone/>
            </a:pPr>
            <a:r>
              <a:rPr lang="ko" b="1" dirty="0">
                <a:solidFill>
                  <a:schemeClr val="dk1"/>
                </a:solidFill>
              </a:rPr>
              <a:t>Architecture Design - Level </a:t>
            </a:r>
            <a:r>
              <a:rPr lang="ko" b="1" dirty="0" smtClean="0">
                <a:solidFill>
                  <a:schemeClr val="dk1"/>
                </a:solidFill>
              </a:rPr>
              <a:t>1</a:t>
            </a:r>
            <a:endParaRPr lang="ko" b="1" dirty="0">
              <a:solidFill>
                <a:schemeClr val="dk1"/>
              </a:solidFill>
            </a:endParaRPr>
          </a:p>
        </p:txBody>
      </p:sp>
      <p:sp>
        <p:nvSpPr>
          <p:cNvPr id="3" name="내용 개체 틀 2"/>
          <p:cNvSpPr>
            <a:spLocks noGrp="1"/>
          </p:cNvSpPr>
          <p:nvPr>
            <p:ph idx="4294967295"/>
          </p:nvPr>
        </p:nvSpPr>
        <p:spPr>
          <a:xfrm>
            <a:off x="304291" y="3429000"/>
            <a:ext cx="10512425" cy="431800"/>
          </a:xfrm>
        </p:spPr>
        <p:txBody>
          <a:bodyPr vert="horz" lIns="91440" tIns="45720" rIns="91440" bIns="45720" rtlCol="0">
            <a:noAutofit/>
          </a:bodyPr>
          <a:lstStyle/>
          <a:p>
            <a:pPr marL="0" indent="0">
              <a:buNone/>
            </a:pPr>
            <a:r>
              <a:rPr lang="ko" altLang="ko-KR" sz="2200" dirty="0">
                <a:latin typeface="Arial" panose="020B0604020202020204" pitchFamily="34" charset="0"/>
                <a:cs typeface="Arial" panose="020B0604020202020204" pitchFamily="34" charset="0"/>
              </a:rPr>
              <a:t>Table 1. Element Responsibility Catalog for the First-Level Decomposition</a:t>
            </a:r>
            <a:endParaRPr lang="ko-KR" altLang="en-US" sz="2200" dirty="0">
              <a:latin typeface="Arial" panose="020B0604020202020204" pitchFamily="34" charset="0"/>
              <a:cs typeface="Arial" panose="020B0604020202020204" pitchFamily="34" charset="0"/>
            </a:endParaRPr>
          </a:p>
        </p:txBody>
      </p:sp>
      <p:graphicFrame>
        <p:nvGraphicFramePr>
          <p:cNvPr id="98" name="Shape 98"/>
          <p:cNvGraphicFramePr/>
          <p:nvPr>
            <p:extLst>
              <p:ext uri="{D42A27DB-BD31-4B8C-83A1-F6EECF244321}">
                <p14:modId xmlns:p14="http://schemas.microsoft.com/office/powerpoint/2010/main" val="2561677508"/>
              </p:ext>
            </p:extLst>
          </p:nvPr>
        </p:nvGraphicFramePr>
        <p:xfrm>
          <a:off x="371200" y="3860800"/>
          <a:ext cx="10383692" cy="2194410"/>
        </p:xfrm>
        <a:graphic>
          <a:graphicData uri="http://schemas.openxmlformats.org/drawingml/2006/table">
            <a:tbl>
              <a:tblPr>
                <a:noFill/>
              </a:tblPr>
              <a:tblGrid>
                <a:gridCol w="2565503"/>
                <a:gridCol w="7818189"/>
              </a:tblGrid>
              <a:tr h="365725">
                <a:tc>
                  <a:txBody>
                    <a:bodyPr/>
                    <a:lstStyle/>
                    <a:p>
                      <a:pPr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dirty="0"/>
                        <a:t>Perspective: Dynamic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dirty="0"/>
                        <a:t>Responsibilities</a:t>
                      </a:r>
                    </a:p>
                  </a:txBody>
                  <a:tcPr marL="101983" marR="101983" marT="91425" marB="91425"/>
                </a:tc>
              </a:tr>
              <a:tr h="229150">
                <a:tc>
                  <a:txBody>
                    <a:bodyPr/>
                    <a:lstStyle/>
                    <a:p>
                      <a:pPr lvl="0" rtl="0">
                        <a:spcBef>
                          <a:spcPts val="0"/>
                        </a:spcBef>
                        <a:buNone/>
                      </a:pPr>
                      <a:r>
                        <a:rPr lang="ko" sz="1200"/>
                        <a:t>Iot Service</a:t>
                      </a:r>
                    </a:p>
                  </a:txBody>
                  <a:tcPr marL="101983" marR="101983" marT="91425" marB="91425"/>
                </a:tc>
                <a:tc>
                  <a:txBody>
                    <a:bodyPr/>
                    <a:lstStyle/>
                    <a:p>
                      <a:pPr lvl="0" rtl="0">
                        <a:spcBef>
                          <a:spcPts val="0"/>
                        </a:spcBef>
                        <a:buNone/>
                      </a:pPr>
                      <a:r>
                        <a:rPr lang="ko" sz="1200" dirty="0"/>
                        <a:t>Iot Service act as a Server &amp; is responsible to Interact &amp; manage the Clients(Node &amp; Terminal)</a:t>
                      </a:r>
                    </a:p>
                  </a:txBody>
                  <a:tcPr marL="101983" marR="101983" marT="91425" marB="91425"/>
                </a:tc>
              </a:tr>
              <a:tr h="315100">
                <a:tc>
                  <a:txBody>
                    <a:bodyPr/>
                    <a:lstStyle/>
                    <a:p>
                      <a:pPr lvl="0" rtl="0">
                        <a:spcBef>
                          <a:spcPts val="0"/>
                        </a:spcBef>
                        <a:buNone/>
                      </a:pPr>
                      <a:r>
                        <a:rPr lang="ko" sz="1200">
                          <a:solidFill>
                            <a:schemeClr val="dk1"/>
                          </a:solidFill>
                        </a:rPr>
                        <a:t>Node</a:t>
                      </a:r>
                    </a:p>
                  </a:txBody>
                  <a:tcPr marL="101983" marR="101983" marT="91425" marB="91425"/>
                </a:tc>
                <a:tc>
                  <a:txBody>
                    <a:bodyPr/>
                    <a:lstStyle/>
                    <a:p>
                      <a:pPr lvl="0" rtl="0">
                        <a:spcBef>
                          <a:spcPts val="0"/>
                        </a:spcBef>
                        <a:buNone/>
                      </a:pPr>
                      <a:r>
                        <a:rPr lang="ko" sz="1200" dirty="0"/>
                        <a:t>Node act as a Client &amp; responsible for Node core operation. It has to process/response Iot Service command </a:t>
                      </a:r>
                    </a:p>
                  </a:txBody>
                  <a:tcPr marL="101983" marR="101983" marT="91425" marB="91425"/>
                </a:tc>
              </a:tr>
              <a:tr h="315100">
                <a:tc>
                  <a:txBody>
                    <a:bodyPr/>
                    <a:lstStyle/>
                    <a:p>
                      <a:pPr lvl="0" rtl="0">
                        <a:spcBef>
                          <a:spcPts val="0"/>
                        </a:spcBef>
                        <a:buNone/>
                      </a:pPr>
                      <a:r>
                        <a:rPr lang="ko" sz="1200" dirty="0">
                          <a:solidFill>
                            <a:schemeClr val="dk1"/>
                          </a:solidFill>
                        </a:rPr>
                        <a:t>Terminal</a:t>
                      </a:r>
                    </a:p>
                  </a:txBody>
                  <a:tcPr marL="101983" marR="101983" marT="91425" marB="91425"/>
                </a:tc>
                <a:tc>
                  <a:txBody>
                    <a:bodyPr/>
                    <a:lstStyle/>
                    <a:p>
                      <a:pPr lvl="0" rtl="0">
                        <a:spcBef>
                          <a:spcPts val="0"/>
                        </a:spcBef>
                        <a:buNone/>
                      </a:pPr>
                      <a:r>
                        <a:rPr lang="ko" sz="1200" dirty="0">
                          <a:solidFill>
                            <a:schemeClr val="dk1"/>
                          </a:solidFill>
                        </a:rPr>
                        <a:t>Terminal act as a Client &amp; responsible for Terminal core operation. It has to process/response Iot Service command</a:t>
                      </a:r>
                    </a:p>
                  </a:txBody>
                  <a:tcPr marL="101983" marR="101983" marT="91425" marB="91425"/>
                </a:tc>
              </a:tr>
            </a:tbl>
          </a:graphicData>
        </a:graphic>
      </p:graphicFrame>
    </p:spTree>
    <p:extLst>
      <p:ext uri="{BB962C8B-B14F-4D97-AF65-F5344CB8AC3E}">
        <p14:creationId xmlns:p14="http://schemas.microsoft.com/office/powerpoint/2010/main" val="2939276330"/>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9" name="그림 8"/>
          <p:cNvPicPr>
            <a:picLocks noChangeAspect="1"/>
          </p:cNvPicPr>
          <p:nvPr/>
        </p:nvPicPr>
        <p:blipFill>
          <a:blip r:embed="rId3"/>
          <a:stretch>
            <a:fillRect/>
          </a:stretch>
        </p:blipFill>
        <p:spPr>
          <a:xfrm>
            <a:off x="5535385" y="1253235"/>
            <a:ext cx="5094595" cy="4329757"/>
          </a:xfrm>
          <a:prstGeom prst="rect">
            <a:avLst/>
          </a:prstGeom>
          <a:ln>
            <a:noFill/>
          </a:ln>
          <a:effectLst/>
        </p:spPr>
      </p:pic>
      <p:sp>
        <p:nvSpPr>
          <p:cNvPr id="105" name="Shape 105"/>
          <p:cNvSpPr txBox="1">
            <a:spLocks noGrp="1"/>
          </p:cNvSpPr>
          <p:nvPr>
            <p:ph idx="1"/>
          </p:nvPr>
        </p:nvSpPr>
        <p:spPr>
          <a:xfrm>
            <a:off x="411932" y="639476"/>
            <a:ext cx="10297144" cy="5774630"/>
          </a:xfrm>
          <a:prstGeom prst="rect">
            <a:avLst/>
          </a:prstGeom>
          <a:noFill/>
          <a:ln>
            <a:noFill/>
          </a:ln>
        </p:spPr>
        <p:txBody>
          <a:bodyPr lIns="91425" tIns="91425" rIns="91425" bIns="91425" anchor="t" anchorCtr="0">
            <a:noAutofit/>
          </a:bodyPr>
          <a:lstStyle/>
          <a:p>
            <a:pPr lvl="0">
              <a:lnSpc>
                <a:spcPct val="130000"/>
              </a:lnSpc>
              <a:spcBef>
                <a:spcPts val="0"/>
              </a:spcBef>
              <a:spcAft>
                <a:spcPts val="600"/>
              </a:spcAft>
            </a:pPr>
            <a:r>
              <a:rPr lang="ko" altLang="ko-KR" dirty="0" smtClean="0">
                <a:solidFill>
                  <a:schemeClr val="dk1"/>
                </a:solidFill>
                <a:latin typeface="Arial" panose="020B0604020202020204" pitchFamily="34" charset="0"/>
              </a:rPr>
              <a:t>Apply </a:t>
            </a:r>
            <a:r>
              <a:rPr lang="ko" altLang="ko-KR" dirty="0">
                <a:solidFill>
                  <a:schemeClr val="dk1"/>
                </a:solidFill>
                <a:latin typeface="Arial" panose="020B0604020202020204" pitchFamily="34" charset="0"/>
              </a:rPr>
              <a:t>Layered Architecture Pattern For QA6 </a:t>
            </a:r>
            <a:endParaRPr dirty="0">
              <a:latin typeface="Arial" panose="020B0604020202020204" pitchFamily="34" charset="0"/>
            </a:endParaRPr>
          </a:p>
        </p:txBody>
      </p:sp>
      <p:sp>
        <p:nvSpPr>
          <p:cNvPr id="104" name="Shape 10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a:t>
            </a:r>
            <a:r>
              <a:rPr lang="ko" b="1" dirty="0" smtClean="0">
                <a:solidFill>
                  <a:schemeClr val="dk1"/>
                </a:solidFill>
              </a:rPr>
              <a:t>- Level</a:t>
            </a:r>
            <a:r>
              <a:rPr lang="en-US" altLang="ko" b="1" dirty="0" smtClean="0">
                <a:solidFill>
                  <a:schemeClr val="dk1"/>
                </a:solidFill>
              </a:rPr>
              <a:t> </a:t>
            </a:r>
            <a:r>
              <a:rPr lang="ko" b="1" dirty="0" smtClean="0">
                <a:solidFill>
                  <a:schemeClr val="dk1"/>
                </a:solidFill>
              </a:rPr>
              <a:t>2</a:t>
            </a:r>
            <a:endParaRPr lang="ko" b="1" dirty="0">
              <a:solidFill>
                <a:schemeClr val="dk1"/>
              </a:solidFill>
            </a:endParaRPr>
          </a:p>
        </p:txBody>
      </p:sp>
      <p:sp>
        <p:nvSpPr>
          <p:cNvPr id="2" name="내용 개체 틀 1"/>
          <p:cNvSpPr>
            <a:spLocks noGrp="1"/>
          </p:cNvSpPr>
          <p:nvPr>
            <p:ph idx="4294967295"/>
          </p:nvPr>
        </p:nvSpPr>
        <p:spPr>
          <a:xfrm>
            <a:off x="536575" y="5895975"/>
            <a:ext cx="10512425" cy="439738"/>
          </a:xfrm>
        </p:spPr>
        <p:txBody>
          <a:bodyPr>
            <a:normAutofit/>
          </a:bodyPr>
          <a:lstStyle/>
          <a:p>
            <a:pPr fontAlgn="ctr"/>
            <a:r>
              <a:rPr lang="en-US" altLang="ko-KR" sz="1600" b="1" dirty="0" smtClean="0">
                <a:latin typeface="Arial" panose="020B0604020202020204" pitchFamily="34" charset="0"/>
                <a:cs typeface="Arial" panose="020B0604020202020204" pitchFamily="34" charset="0"/>
              </a:rPr>
              <a:t>QA6 - </a:t>
            </a:r>
            <a:r>
              <a:rPr lang="ko-KR" altLang="ko-KR" sz="1600" b="1" dirty="0" smtClean="0">
                <a:latin typeface="Arial" panose="020B0604020202020204" pitchFamily="34" charset="0"/>
                <a:cs typeface="Arial" panose="020B0604020202020204" pitchFamily="34" charset="0"/>
              </a:rPr>
              <a:t>Extensibility</a:t>
            </a:r>
            <a:r>
              <a:rPr lang="en-US" altLang="ko-KR" sz="1600" dirty="0" smtClean="0">
                <a:latin typeface="Arial" panose="020B0604020202020204" pitchFamily="34" charset="0"/>
                <a:cs typeface="Arial" panose="020B0604020202020204" pitchFamily="34" charset="0"/>
              </a:rPr>
              <a:t> - </a:t>
            </a:r>
            <a:r>
              <a:rPr lang="ko-KR" altLang="ko-KR" sz="1600" dirty="0" smtClean="0">
                <a:latin typeface="Arial" panose="020B0604020202020204" pitchFamily="34" charset="0"/>
                <a:cs typeface="Arial" panose="020B0604020202020204" pitchFamily="34" charset="0"/>
              </a:rPr>
              <a:t>The </a:t>
            </a:r>
            <a:r>
              <a:rPr lang="ko-KR" altLang="ko-KR" sz="1600" dirty="0">
                <a:latin typeface="Arial" panose="020B0604020202020204" pitchFamily="34" charset="0"/>
                <a:cs typeface="Arial" panose="020B0604020202020204" pitchFamily="34" charset="0"/>
              </a:rPr>
              <a:t>system should make it easy for application </a:t>
            </a:r>
            <a:r>
              <a:rPr lang="ko-KR" altLang="ko-KR" sz="1600" dirty="0" smtClean="0">
                <a:latin typeface="Arial" panose="020B0604020202020204" pitchFamily="34" charset="0"/>
                <a:cs typeface="Arial" panose="020B0604020202020204" pitchFamily="34" charset="0"/>
              </a:rPr>
              <a:t>developers</a:t>
            </a:r>
            <a:endParaRPr lang="ko-KR" altLang="ko-KR" sz="1600" dirty="0">
              <a:latin typeface="Arial" panose="020B0604020202020204" pitchFamily="34" charset="0"/>
              <a:cs typeface="Arial" panose="020B0604020202020204" pitchFamily="34" charset="0"/>
            </a:endParaRPr>
          </a:p>
          <a:p>
            <a:endParaRPr lang="ko-KR" altLang="en-US" sz="1600" dirty="0">
              <a:latin typeface="Arial" panose="020B0604020202020204" pitchFamily="34" charset="0"/>
              <a:cs typeface="Arial" panose="020B0604020202020204" pitchFamily="34" charset="0"/>
            </a:endParaRPr>
          </a:p>
        </p:txBody>
      </p:sp>
      <p:sp>
        <p:nvSpPr>
          <p:cNvPr id="7" name="직사각형 6"/>
          <p:cNvSpPr/>
          <p:nvPr/>
        </p:nvSpPr>
        <p:spPr>
          <a:xfrm>
            <a:off x="267916" y="1268759"/>
            <a:ext cx="10513167" cy="4626731"/>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8" name="직사각형 7"/>
          <p:cNvSpPr/>
          <p:nvPr/>
        </p:nvSpPr>
        <p:spPr>
          <a:xfrm>
            <a:off x="249320" y="1237359"/>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dirty="0" smtClean="0">
                <a:solidFill>
                  <a:schemeClr val="tx1">
                    <a:lumMod val="75000"/>
                    <a:lumOff val="25000"/>
                  </a:schemeClr>
                </a:solidFill>
                <a:latin typeface="Arial" panose="020B0604020202020204" pitchFamily="34" charset="0"/>
                <a:cs typeface="Arial" panose="020B0604020202020204" pitchFamily="34" charset="0"/>
              </a:rPr>
              <a:t>Static</a:t>
            </a:r>
            <a:endParaRPr lang="ko-KR" altLang="en-US" sz="18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13</a:t>
            </a:fld>
            <a:r>
              <a:rPr lang="en-US" altLang="ko-KR" smtClean="0"/>
              <a:t>/50</a:t>
            </a:r>
            <a:endParaRPr lang="ko-KR" altLang="en-US" dirty="0"/>
          </a:p>
        </p:txBody>
      </p:sp>
      <p:sp>
        <p:nvSpPr>
          <p:cNvPr id="12" name="직사각형 11"/>
          <p:cNvSpPr/>
          <p:nvPr/>
        </p:nvSpPr>
        <p:spPr>
          <a:xfrm>
            <a:off x="4948436" y="1237359"/>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dirty="0">
                <a:solidFill>
                  <a:schemeClr val="tx1">
                    <a:lumMod val="75000"/>
                    <a:lumOff val="25000"/>
                  </a:schemeClr>
                </a:solidFill>
                <a:latin typeface="Arial" panose="020B0604020202020204" pitchFamily="34" charset="0"/>
                <a:cs typeface="Arial" panose="020B0604020202020204" pitchFamily="34" charset="0"/>
              </a:rPr>
              <a:t>Dynamic</a:t>
            </a:r>
            <a:endParaRPr lang="ko-KR" altLang="en-US" sz="1800" dirty="0" smtClean="0">
              <a:solidFill>
                <a:schemeClr val="tx1">
                  <a:lumMod val="75000"/>
                  <a:lumOff val="25000"/>
                </a:schemeClr>
              </a:solidFill>
              <a:latin typeface="Arial" panose="020B0604020202020204" pitchFamily="34" charset="0"/>
              <a:cs typeface="Arial" panose="020B0604020202020204" pitchFamily="34" charset="0"/>
            </a:endParaRPr>
          </a:p>
        </p:txBody>
      </p:sp>
      <p:cxnSp>
        <p:nvCxnSpPr>
          <p:cNvPr id="10" name="직선 연결선 9"/>
          <p:cNvCxnSpPr/>
          <p:nvPr/>
        </p:nvCxnSpPr>
        <p:spPr>
          <a:xfrm>
            <a:off x="4990739" y="1795205"/>
            <a:ext cx="0" cy="4100285"/>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pic>
        <p:nvPicPr>
          <p:cNvPr id="11" name="그림 10"/>
          <p:cNvPicPr>
            <a:picLocks noChangeAspect="1"/>
          </p:cNvPicPr>
          <p:nvPr/>
        </p:nvPicPr>
        <p:blipFill>
          <a:blip r:embed="rId4"/>
          <a:stretch>
            <a:fillRect/>
          </a:stretch>
        </p:blipFill>
        <p:spPr>
          <a:xfrm>
            <a:off x="483653" y="2759217"/>
            <a:ext cx="4067175" cy="1476375"/>
          </a:xfrm>
          <a:prstGeom prst="rect">
            <a:avLst/>
          </a:prstGeom>
        </p:spPr>
      </p:pic>
      <p:grpSp>
        <p:nvGrpSpPr>
          <p:cNvPr id="35" name="그룹 34"/>
          <p:cNvGrpSpPr/>
          <p:nvPr/>
        </p:nvGrpSpPr>
        <p:grpSpPr>
          <a:xfrm>
            <a:off x="339925" y="4838823"/>
            <a:ext cx="2629480" cy="1022074"/>
            <a:chOff x="230724" y="6439374"/>
            <a:chExt cx="2629480" cy="1022074"/>
          </a:xfrm>
        </p:grpSpPr>
        <p:sp>
          <p:nvSpPr>
            <p:cNvPr id="16" name="Shape 374"/>
            <p:cNvSpPr/>
            <p:nvPr/>
          </p:nvSpPr>
          <p:spPr>
            <a:xfrm>
              <a:off x="230724" y="6439374"/>
              <a:ext cx="2629480" cy="1022074"/>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17" name="Shape 375"/>
            <p:cNvPicPr preferRelativeResize="0"/>
            <p:nvPr/>
          </p:nvPicPr>
          <p:blipFill rotWithShape="1">
            <a:blip r:embed="rId5">
              <a:alphaModFix/>
            </a:blip>
            <a:srcRect b="72133"/>
            <a:stretch/>
          </p:blipFill>
          <p:spPr>
            <a:xfrm>
              <a:off x="297976" y="6908174"/>
              <a:ext cx="1145500" cy="507040"/>
            </a:xfrm>
            <a:prstGeom prst="rect">
              <a:avLst/>
            </a:prstGeom>
            <a:noFill/>
            <a:ln>
              <a:noFill/>
            </a:ln>
          </p:spPr>
        </p:pic>
        <p:sp>
          <p:nvSpPr>
            <p:cNvPr id="27" name="Shape 385"/>
            <p:cNvSpPr txBox="1"/>
            <p:nvPr/>
          </p:nvSpPr>
          <p:spPr>
            <a:xfrm>
              <a:off x="1234763" y="6824199"/>
              <a:ext cx="1553433" cy="326099"/>
            </a:xfrm>
            <a:prstGeom prst="rect">
              <a:avLst/>
            </a:prstGeom>
            <a:noFill/>
            <a:ln>
              <a:noFill/>
            </a:ln>
          </p:spPr>
          <p:txBody>
            <a:bodyPr lIns="91425" tIns="91425" rIns="91425" bIns="91425" anchor="t" anchorCtr="0">
              <a:noAutofit/>
            </a:bodyPr>
            <a:lstStyle/>
            <a:p>
              <a:pPr lvl="0" rtl="0">
                <a:spcBef>
                  <a:spcPts val="0"/>
                </a:spcBef>
                <a:buNone/>
              </a:pPr>
              <a:r>
                <a:rPr lang="en-US" altLang="ko" sz="1200" b="1" dirty="0" smtClean="0"/>
                <a:t>Element Boundary</a:t>
              </a:r>
              <a:endParaRPr lang="ko" sz="1200" b="1" dirty="0"/>
            </a:p>
          </p:txBody>
        </p:sp>
        <p:sp>
          <p:nvSpPr>
            <p:cNvPr id="30" name="Shape 388"/>
            <p:cNvSpPr txBox="1"/>
            <p:nvPr/>
          </p:nvSpPr>
          <p:spPr>
            <a:xfrm>
              <a:off x="1234763" y="7085279"/>
              <a:ext cx="1193393" cy="326099"/>
            </a:xfrm>
            <a:prstGeom prst="rect">
              <a:avLst/>
            </a:prstGeom>
            <a:noFill/>
            <a:ln>
              <a:noFill/>
            </a:ln>
          </p:spPr>
          <p:txBody>
            <a:bodyPr lIns="91425" tIns="91425" rIns="91425" bIns="91425" anchor="t" anchorCtr="0">
              <a:noAutofit/>
            </a:bodyPr>
            <a:lstStyle/>
            <a:p>
              <a:pPr lvl="0" rtl="0">
                <a:spcBef>
                  <a:spcPts val="0"/>
                </a:spcBef>
                <a:buNone/>
              </a:pPr>
              <a:r>
                <a:rPr lang="en-US" altLang="ko" sz="1200" b="1" dirty="0" smtClean="0"/>
                <a:t>Component</a:t>
              </a:r>
              <a:endParaRPr lang="ko" sz="1200" b="1" dirty="0"/>
            </a:p>
          </p:txBody>
        </p:sp>
        <p:sp>
          <p:nvSpPr>
            <p:cNvPr id="34" name="Shape 392"/>
            <p:cNvSpPr txBox="1"/>
            <p:nvPr/>
          </p:nvSpPr>
          <p:spPr>
            <a:xfrm>
              <a:off x="230724" y="6439374"/>
              <a:ext cx="2629480" cy="430800"/>
            </a:xfrm>
            <a:prstGeom prst="rect">
              <a:avLst/>
            </a:prstGeom>
            <a:noFill/>
            <a:ln>
              <a:noFill/>
            </a:ln>
          </p:spPr>
          <p:txBody>
            <a:bodyPr lIns="91425" tIns="91425" rIns="91425" bIns="91425" anchor="t" anchorCtr="0">
              <a:noAutofit/>
            </a:bodyPr>
            <a:lstStyle/>
            <a:p>
              <a:pPr lvl="0" algn="ctr" rtl="0">
                <a:spcBef>
                  <a:spcPts val="0"/>
                </a:spcBef>
                <a:buNone/>
              </a:pPr>
              <a:r>
                <a:rPr lang="ko" sz="1200" b="1" dirty="0"/>
                <a:t>Legend</a:t>
              </a:r>
            </a:p>
          </p:txBody>
        </p:sp>
        <p:pic>
          <p:nvPicPr>
            <p:cNvPr id="14" name="그림 13"/>
            <p:cNvPicPr>
              <a:picLocks noChangeAspect="1"/>
            </p:cNvPicPr>
            <p:nvPr/>
          </p:nvPicPr>
          <p:blipFill rotWithShape="1">
            <a:blip r:embed="rId6"/>
            <a:srcRect l="12673" t="87695" r="24728" b="2396"/>
            <a:stretch/>
          </p:blipFill>
          <p:spPr>
            <a:xfrm>
              <a:off x="303649" y="6871613"/>
              <a:ext cx="912276" cy="268986"/>
            </a:xfrm>
            <a:prstGeom prst="rect">
              <a:avLst/>
            </a:prstGeom>
          </p:spPr>
        </p:pic>
      </p:grpSp>
      <p:sp>
        <p:nvSpPr>
          <p:cNvPr id="5" name="왼쪽/오른쪽 화살표 4"/>
          <p:cNvSpPr/>
          <p:nvPr/>
        </p:nvSpPr>
        <p:spPr>
          <a:xfrm>
            <a:off x="4697465" y="3238232"/>
            <a:ext cx="554071" cy="373034"/>
          </a:xfrm>
          <a:prstGeom prst="leftRightArrow">
            <a:avLst/>
          </a:prstGeom>
          <a:solidFill>
            <a:schemeClr val="tx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pic>
        <p:nvPicPr>
          <p:cNvPr id="21" name="그림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77689" y="4786642"/>
            <a:ext cx="1898515" cy="1080506"/>
          </a:xfrm>
          <a:prstGeom prst="rect">
            <a:avLst/>
          </a:prstGeom>
          <a:effectLst/>
        </p:spPr>
      </p:pic>
    </p:spTree>
    <p:extLst>
      <p:ext uri="{BB962C8B-B14F-4D97-AF65-F5344CB8AC3E}">
        <p14:creationId xmlns:p14="http://schemas.microsoft.com/office/powerpoint/2010/main" val="4199717502"/>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2" name="내용 개체 틀 1"/>
          <p:cNvSpPr>
            <a:spLocks noGrp="1"/>
          </p:cNvSpPr>
          <p:nvPr>
            <p:ph idx="1"/>
          </p:nvPr>
        </p:nvSpPr>
        <p:spPr/>
        <p:txBody>
          <a:bodyPr>
            <a:normAutofit/>
          </a:bodyPr>
          <a:lstStyle/>
          <a:p>
            <a:r>
              <a:rPr lang="en-US" altLang="ko" dirty="0" smtClean="0">
                <a:solidFill>
                  <a:schemeClr val="dk1"/>
                </a:solidFill>
                <a:latin typeface="Arial" panose="020B0604020202020204" pitchFamily="34" charset="0"/>
              </a:rPr>
              <a:t>Rationale: </a:t>
            </a:r>
          </a:p>
          <a:p>
            <a:pPr lvl="1"/>
            <a:r>
              <a:rPr lang="en-US" altLang="ko" sz="1600" dirty="0" smtClean="0">
                <a:solidFill>
                  <a:schemeClr val="dk1"/>
                </a:solidFill>
                <a:latin typeface="Arial" panose="020B0604020202020204" pitchFamily="34" charset="0"/>
              </a:rPr>
              <a:t>In </a:t>
            </a:r>
            <a:r>
              <a:rPr lang="en-US" altLang="ko" sz="1600" dirty="0">
                <a:solidFill>
                  <a:schemeClr val="dk1"/>
                </a:solidFill>
                <a:latin typeface="Arial" panose="020B0604020202020204" pitchFamily="34" charset="0"/>
              </a:rPr>
              <a:t>Level-2 we have decomposed the elements further by considering the QA6 (Extensibility</a:t>
            </a:r>
            <a:r>
              <a:rPr lang="en-US" altLang="ko" sz="1600" dirty="0" smtClean="0">
                <a:solidFill>
                  <a:schemeClr val="dk1"/>
                </a:solidFill>
                <a:latin typeface="Arial" panose="020B0604020202020204" pitchFamily="34" charset="0"/>
              </a:rPr>
              <a:t>).</a:t>
            </a:r>
          </a:p>
          <a:p>
            <a:pPr lvl="1"/>
            <a:r>
              <a:rPr lang="en-US" altLang="ko" sz="1600" dirty="0" smtClean="0">
                <a:solidFill>
                  <a:schemeClr val="dk1"/>
                </a:solidFill>
                <a:latin typeface="Arial" panose="020B0604020202020204" pitchFamily="34" charset="0"/>
              </a:rPr>
              <a:t>In </a:t>
            </a:r>
            <a:r>
              <a:rPr lang="en-US" altLang="ko" sz="1600" dirty="0">
                <a:solidFill>
                  <a:schemeClr val="dk1"/>
                </a:solidFill>
                <a:latin typeface="Arial" panose="020B0604020202020204" pitchFamily="34" charset="0"/>
              </a:rPr>
              <a:t>Level-1 “</a:t>
            </a:r>
            <a:r>
              <a:rPr lang="en-US" altLang="ko" sz="1600" b="1" dirty="0">
                <a:solidFill>
                  <a:schemeClr val="dk1"/>
                </a:solidFill>
                <a:latin typeface="Arial" panose="020B0604020202020204" pitchFamily="34" charset="0"/>
              </a:rPr>
              <a:t>Request-Response Pattern</a:t>
            </a:r>
            <a:r>
              <a:rPr lang="en-US" altLang="ko" sz="1600" dirty="0">
                <a:solidFill>
                  <a:schemeClr val="dk1"/>
                </a:solidFill>
                <a:latin typeface="Arial" panose="020B0604020202020204" pitchFamily="34" charset="0"/>
              </a:rPr>
              <a:t>”, abstracting the external relationship, here applied “</a:t>
            </a:r>
            <a:r>
              <a:rPr lang="en-US" altLang="ko" sz="1600" b="1" dirty="0">
                <a:solidFill>
                  <a:schemeClr val="dk1"/>
                </a:solidFill>
                <a:latin typeface="Arial" panose="020B0604020202020204" pitchFamily="34" charset="0"/>
              </a:rPr>
              <a:t>Layered Pattern</a:t>
            </a:r>
            <a:r>
              <a:rPr lang="en-US" altLang="ko" sz="1600" dirty="0">
                <a:solidFill>
                  <a:schemeClr val="dk1"/>
                </a:solidFill>
                <a:latin typeface="Arial" panose="020B0604020202020204" pitchFamily="34" charset="0"/>
              </a:rPr>
              <a:t>” where “Handler” will interact with respective Elements Services (Internal relationship) whereas; same Handler will do External Elements </a:t>
            </a:r>
            <a:r>
              <a:rPr lang="en-US" altLang="ko" sz="1600" dirty="0" smtClean="0">
                <a:solidFill>
                  <a:schemeClr val="dk1"/>
                </a:solidFill>
                <a:latin typeface="Arial" panose="020B0604020202020204" pitchFamily="34" charset="0"/>
              </a:rPr>
              <a:t>Interactions.</a:t>
            </a:r>
          </a:p>
          <a:p>
            <a:pPr lvl="1"/>
            <a:r>
              <a:rPr lang="en-US" altLang="ko" sz="1600" dirty="0" smtClean="0">
                <a:solidFill>
                  <a:schemeClr val="dk1"/>
                </a:solidFill>
                <a:latin typeface="Arial" panose="020B0604020202020204" pitchFamily="34" charset="0"/>
              </a:rPr>
              <a:t>Handler </a:t>
            </a:r>
            <a:r>
              <a:rPr lang="en-US" altLang="ko" sz="1600" dirty="0">
                <a:solidFill>
                  <a:schemeClr val="dk1"/>
                </a:solidFill>
                <a:latin typeface="Arial" panose="020B0604020202020204" pitchFamily="34" charset="0"/>
              </a:rPr>
              <a:t>will be in Library form (Hide the Data Marshaling/Un-marshaling &amp; Security) for Message External Interaction (Protocol based), with this ensuring the ease of development for Node &amp; Terminal   </a:t>
            </a:r>
          </a:p>
          <a:p>
            <a:pPr marL="457200" lvl="0" indent="0">
              <a:lnSpc>
                <a:spcPct val="130000"/>
              </a:lnSpc>
              <a:spcBef>
                <a:spcPts val="0"/>
              </a:spcBef>
              <a:spcAft>
                <a:spcPts val="600"/>
              </a:spcAft>
              <a:buNone/>
            </a:pPr>
            <a:endParaRPr lang="en-US" altLang="ko-KR" sz="1600" b="1" dirty="0">
              <a:latin typeface="Arial" panose="020B0604020202020204" pitchFamily="34" charset="0"/>
            </a:endParaRPr>
          </a:p>
          <a:p>
            <a:endParaRPr lang="ko-KR" altLang="en-US" sz="1600" dirty="0">
              <a:latin typeface="Arial" panose="020B0604020202020204" pitchFamily="34" charset="0"/>
            </a:endParaRPr>
          </a:p>
        </p:txBody>
      </p:sp>
      <p:sp>
        <p:nvSpPr>
          <p:cNvPr id="113" name="Shape 113"/>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a:t>
            </a:r>
            <a:r>
              <a:rPr lang="ko" b="1" dirty="0" smtClean="0">
                <a:solidFill>
                  <a:schemeClr val="dk1"/>
                </a:solidFill>
              </a:rPr>
              <a:t>Design</a:t>
            </a:r>
            <a:r>
              <a:rPr lang="en-US" altLang="ko" b="1" dirty="0" smtClean="0">
                <a:solidFill>
                  <a:schemeClr val="dk1"/>
                </a:solidFill>
              </a:rPr>
              <a:t> -</a:t>
            </a:r>
            <a:r>
              <a:rPr lang="ko" b="1" dirty="0" smtClean="0">
                <a:solidFill>
                  <a:schemeClr val="dk1"/>
                </a:solidFill>
              </a:rPr>
              <a:t> Level</a:t>
            </a:r>
            <a:r>
              <a:rPr lang="en-US" altLang="ko" b="1" dirty="0" smtClean="0">
                <a:solidFill>
                  <a:schemeClr val="dk1"/>
                </a:solidFill>
              </a:rPr>
              <a:t> 2</a:t>
            </a:r>
            <a:endParaRPr lang="ko" b="1" dirty="0">
              <a:solidFill>
                <a:schemeClr val="dk1"/>
              </a:solidFill>
            </a:endParaRPr>
          </a:p>
        </p:txBody>
      </p:sp>
      <p:sp>
        <p:nvSpPr>
          <p:cNvPr id="3" name="내용 개체 틀 2"/>
          <p:cNvSpPr>
            <a:spLocks noGrp="1"/>
          </p:cNvSpPr>
          <p:nvPr>
            <p:ph idx="4294967295"/>
          </p:nvPr>
        </p:nvSpPr>
        <p:spPr>
          <a:xfrm>
            <a:off x="304291" y="3439384"/>
            <a:ext cx="10512425" cy="431800"/>
          </a:xfrm>
        </p:spPr>
        <p:txBody>
          <a:bodyPr vert="horz" lIns="91440" tIns="45720" rIns="91440" bIns="45720" rtlCol="0">
            <a:noAutofit/>
          </a:bodyPr>
          <a:lstStyle/>
          <a:p>
            <a:pPr marL="0" indent="0">
              <a:buNone/>
            </a:pPr>
            <a:r>
              <a:rPr lang="ko" altLang="ko-KR" sz="2200" dirty="0">
                <a:latin typeface="Arial" panose="020B0604020202020204" pitchFamily="34" charset="0"/>
                <a:cs typeface="Arial" panose="020B0604020202020204" pitchFamily="34" charset="0"/>
              </a:rPr>
              <a:t>Table 2. Element Responsibility Catalog for </a:t>
            </a:r>
            <a:r>
              <a:rPr lang="ko" altLang="ko-KR" sz="2200" dirty="0" smtClean="0">
                <a:latin typeface="Arial" panose="020B0604020202020204" pitchFamily="34" charset="0"/>
                <a:cs typeface="Arial" panose="020B0604020202020204" pitchFamily="34" charset="0"/>
              </a:rPr>
              <a:t>Level</a:t>
            </a:r>
            <a:r>
              <a:rPr lang="en-US" altLang="ko" sz="2200" dirty="0" smtClean="0">
                <a:latin typeface="Arial" panose="020B0604020202020204" pitchFamily="34" charset="0"/>
                <a:cs typeface="Arial" panose="020B0604020202020204" pitchFamily="34" charset="0"/>
              </a:rPr>
              <a:t>2</a:t>
            </a:r>
            <a:r>
              <a:rPr lang="ko" altLang="ko-KR" sz="2200" dirty="0" smtClean="0">
                <a:latin typeface="Arial" panose="020B0604020202020204" pitchFamily="34" charset="0"/>
                <a:cs typeface="Arial" panose="020B0604020202020204" pitchFamily="34" charset="0"/>
              </a:rPr>
              <a:t> </a:t>
            </a:r>
            <a:r>
              <a:rPr lang="ko" altLang="ko-KR" sz="2200" dirty="0">
                <a:latin typeface="Arial" panose="020B0604020202020204" pitchFamily="34" charset="0"/>
                <a:cs typeface="Arial" panose="020B0604020202020204" pitchFamily="34" charset="0"/>
              </a:rPr>
              <a:t>Decomposition</a:t>
            </a:r>
            <a:endParaRPr lang="ko-KR" altLang="en-US" sz="2200" dirty="0">
              <a:latin typeface="Arial" panose="020B0604020202020204" pitchFamily="34" charset="0"/>
              <a:cs typeface="Arial" panose="020B0604020202020204" pitchFamily="34" charset="0"/>
            </a:endParaRPr>
          </a:p>
        </p:txBody>
      </p:sp>
      <p:graphicFrame>
        <p:nvGraphicFramePr>
          <p:cNvPr id="114" name="Shape 114"/>
          <p:cNvGraphicFramePr/>
          <p:nvPr>
            <p:extLst>
              <p:ext uri="{D42A27DB-BD31-4B8C-83A1-F6EECF244321}">
                <p14:modId xmlns:p14="http://schemas.microsoft.com/office/powerpoint/2010/main" val="1619477750"/>
              </p:ext>
            </p:extLst>
          </p:nvPr>
        </p:nvGraphicFramePr>
        <p:xfrm>
          <a:off x="371200" y="3799424"/>
          <a:ext cx="10383692" cy="164580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dirty="0"/>
                        <a:t>Perspective: Dynamic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a:t>Service</a:t>
                      </a:r>
                    </a:p>
                  </a:txBody>
                  <a:tcPr marL="101983" marR="101983" marT="91425" marB="91425"/>
                </a:tc>
                <a:tc>
                  <a:txBody>
                    <a:bodyPr/>
                    <a:lstStyle/>
                    <a:p>
                      <a:pPr lvl="0" rtl="0">
                        <a:spcBef>
                          <a:spcPts val="0"/>
                        </a:spcBef>
                        <a:buNone/>
                      </a:pPr>
                      <a:r>
                        <a:rPr lang="ko" sz="1200"/>
                        <a:t>Responsible for Process core operation apart from external data communication</a:t>
                      </a:r>
                    </a:p>
                  </a:txBody>
                  <a:tcPr marL="101983" marR="101983" marT="91425" marB="91425"/>
                </a:tc>
              </a:tr>
              <a:tr h="315100">
                <a:tc>
                  <a:txBody>
                    <a:bodyPr/>
                    <a:lstStyle/>
                    <a:p>
                      <a:pPr lvl="0" rtl="0">
                        <a:spcBef>
                          <a:spcPts val="0"/>
                        </a:spcBef>
                        <a:buNone/>
                      </a:pPr>
                      <a:r>
                        <a:rPr lang="ko" sz="1200" dirty="0"/>
                        <a:t>Handler</a:t>
                      </a:r>
                    </a:p>
                  </a:txBody>
                  <a:tcPr marL="101983" marR="101983" marT="91425" marB="91425"/>
                </a:tc>
                <a:tc>
                  <a:txBody>
                    <a:bodyPr/>
                    <a:lstStyle/>
                    <a:p>
                      <a:pPr lvl="0" rtl="0">
                        <a:spcBef>
                          <a:spcPts val="0"/>
                        </a:spcBef>
                        <a:buNone/>
                      </a:pPr>
                      <a:r>
                        <a:rPr lang="ko" sz="1200" dirty="0"/>
                        <a:t>Externaly, Handler is responsible for data communication with other device.</a:t>
                      </a:r>
                    </a:p>
                    <a:p>
                      <a:pPr lvl="0" rtl="0">
                        <a:spcBef>
                          <a:spcPts val="0"/>
                        </a:spcBef>
                        <a:buNone/>
                      </a:pPr>
                      <a:r>
                        <a:rPr lang="ko" sz="1200" dirty="0"/>
                        <a:t>Internaly, Handling the data communication via own defined protocol.</a:t>
                      </a:r>
                    </a:p>
                  </a:txBody>
                  <a:tcPr marL="101983" marR="101983" marT="91425" marB="91425"/>
                </a:tc>
              </a:tr>
            </a:tbl>
          </a:graphicData>
        </a:graphic>
      </p:graphicFrame>
      <p:sp>
        <p:nvSpPr>
          <p:cNvPr id="4" name="슬라이드 번호 개체 틀 3"/>
          <p:cNvSpPr>
            <a:spLocks noGrp="1"/>
          </p:cNvSpPr>
          <p:nvPr>
            <p:ph type="sldNum" sz="quarter" idx="12"/>
          </p:nvPr>
        </p:nvSpPr>
        <p:spPr/>
        <p:txBody>
          <a:bodyPr/>
          <a:lstStyle/>
          <a:p>
            <a:fld id="{57E7012D-DD87-4EE6-9959-B8E2C5F13A34}" type="slidenum">
              <a:rPr lang="ko-KR" altLang="en-US" smtClean="0"/>
              <a:pPr/>
              <a:t>14</a:t>
            </a:fld>
            <a:r>
              <a:rPr lang="en-US" altLang="ko-KR" smtClean="0"/>
              <a:t>/50</a:t>
            </a:r>
            <a:endParaRPr lang="ko-KR" altLang="en-US" dirty="0"/>
          </a:p>
        </p:txBody>
      </p:sp>
    </p:spTree>
    <p:extLst>
      <p:ext uri="{BB962C8B-B14F-4D97-AF65-F5344CB8AC3E}">
        <p14:creationId xmlns:p14="http://schemas.microsoft.com/office/powerpoint/2010/main" val="186749926"/>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5" name="그림 4"/>
          <p:cNvPicPr>
            <a:picLocks noChangeAspect="1"/>
          </p:cNvPicPr>
          <p:nvPr/>
        </p:nvPicPr>
        <p:blipFill>
          <a:blip r:embed="rId3"/>
          <a:stretch>
            <a:fillRect/>
          </a:stretch>
        </p:blipFill>
        <p:spPr>
          <a:xfrm>
            <a:off x="3111853" y="1341844"/>
            <a:ext cx="7635240" cy="4480560"/>
          </a:xfrm>
          <a:prstGeom prst="rect">
            <a:avLst/>
          </a:prstGeom>
        </p:spPr>
      </p:pic>
      <p:sp>
        <p:nvSpPr>
          <p:cNvPr id="120" name="Shape 120"/>
          <p:cNvSpPr txBox="1"/>
          <p:nvPr/>
        </p:nvSpPr>
        <p:spPr>
          <a:xfrm>
            <a:off x="217638" y="561587"/>
            <a:ext cx="10616900" cy="1819200"/>
          </a:xfrm>
          <a:prstGeom prst="rect">
            <a:avLst/>
          </a:prstGeom>
          <a:noFill/>
          <a:ln>
            <a:noFill/>
          </a:ln>
        </p:spPr>
        <p:txBody>
          <a:bodyPr lIns="79125" tIns="79125" rIns="79125" bIns="79125" anchor="t" anchorCtr="0">
            <a:noAutofit/>
          </a:bodyPr>
          <a:lstStyle/>
          <a:p>
            <a:pPr lvl="0" rtl="0">
              <a:spcBef>
                <a:spcPts val="0"/>
              </a:spcBef>
              <a:buNone/>
            </a:pPr>
            <a:endParaRPr sz="1200" dirty="0">
              <a:solidFill>
                <a:srgbClr val="FF0000"/>
              </a:solidFill>
            </a:endParaRPr>
          </a:p>
        </p:txBody>
      </p:sp>
      <p:sp>
        <p:nvSpPr>
          <p:cNvPr id="2" name="내용 개체 틀 1"/>
          <p:cNvSpPr>
            <a:spLocks noGrp="1"/>
          </p:cNvSpPr>
          <p:nvPr>
            <p:ph idx="1"/>
          </p:nvPr>
        </p:nvSpPr>
        <p:spPr/>
        <p:txBody>
          <a:bodyPr/>
          <a:lstStyle/>
          <a:p>
            <a:r>
              <a:rPr lang="ko" altLang="ko-KR" dirty="0">
                <a:solidFill>
                  <a:schemeClr val="dk1"/>
                </a:solidFill>
                <a:latin typeface="Arial" panose="020B0604020202020204" pitchFamily="34" charset="0"/>
              </a:rPr>
              <a:t>Add component and Apply Pipe &amp; Filter pattern for QA3,QA7 </a:t>
            </a:r>
            <a:endParaRPr lang="ko-KR" altLang="en-US" dirty="0">
              <a:latin typeface="Arial" panose="020B0604020202020204" pitchFamily="34" charset="0"/>
            </a:endParaRPr>
          </a:p>
        </p:txBody>
      </p:sp>
      <p:sp>
        <p:nvSpPr>
          <p:cNvPr id="121" name="Shape 121"/>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3</a:t>
            </a:r>
            <a:endParaRPr lang="ko" b="1" dirty="0">
              <a:solidFill>
                <a:schemeClr val="dk1"/>
              </a:solidFill>
            </a:endParaRPr>
          </a:p>
        </p:txBody>
      </p:sp>
      <p:sp>
        <p:nvSpPr>
          <p:cNvPr id="3" name="내용 개체 틀 2"/>
          <p:cNvSpPr>
            <a:spLocks noGrp="1"/>
          </p:cNvSpPr>
          <p:nvPr>
            <p:ph idx="4294967295"/>
          </p:nvPr>
        </p:nvSpPr>
        <p:spPr>
          <a:xfrm>
            <a:off x="536575" y="5895974"/>
            <a:ext cx="10512425" cy="701377"/>
          </a:xfrm>
        </p:spPr>
        <p:txBody>
          <a:bodyPr>
            <a:noAutofit/>
          </a:bodyPr>
          <a:lstStyle/>
          <a:p>
            <a:pPr lvl="0"/>
            <a:r>
              <a:rPr lang="en-US" altLang="ko-KR" sz="1600" b="1" dirty="0" smtClean="0">
                <a:latin typeface="Arial" panose="020B0604020202020204" pitchFamily="34" charset="0"/>
                <a:cs typeface="Arial" panose="020B0604020202020204" pitchFamily="34" charset="0"/>
              </a:rPr>
              <a:t>QA3 - Security</a:t>
            </a:r>
            <a:r>
              <a:rPr lang="en-US" altLang="ko-KR" sz="1600" dirty="0" smtClean="0">
                <a:latin typeface="Arial" panose="020B0604020202020204" pitchFamily="34" charset="0"/>
                <a:cs typeface="Arial" panose="020B0604020202020204" pitchFamily="34" charset="0"/>
              </a:rPr>
              <a:t> : </a:t>
            </a:r>
            <a:r>
              <a:rPr lang="ko" altLang="ko-KR" sz="1600" dirty="0" smtClean="0">
                <a:solidFill>
                  <a:schemeClr val="dk1"/>
                </a:solidFill>
                <a:latin typeface="Arial" panose="020B0604020202020204" pitchFamily="34" charset="0"/>
                <a:cs typeface="Arial" panose="020B0604020202020204" pitchFamily="34" charset="0"/>
              </a:rPr>
              <a:t>Do </a:t>
            </a:r>
            <a:r>
              <a:rPr lang="ko" altLang="ko-KR" sz="1600" dirty="0">
                <a:solidFill>
                  <a:schemeClr val="dk1"/>
                </a:solidFill>
                <a:latin typeface="Arial" panose="020B0604020202020204" pitchFamily="34" charset="0"/>
                <a:cs typeface="Arial" panose="020B0604020202020204" pitchFamily="34" charset="0"/>
              </a:rPr>
              <a:t>not allow unauthorized persons to register a </a:t>
            </a:r>
            <a:r>
              <a:rPr lang="ko" altLang="ko-KR" sz="1600" dirty="0" smtClean="0">
                <a:solidFill>
                  <a:schemeClr val="dk1"/>
                </a:solidFill>
                <a:latin typeface="Arial" panose="020B0604020202020204" pitchFamily="34" charset="0"/>
                <a:cs typeface="Arial" panose="020B0604020202020204" pitchFamily="34" charset="0"/>
              </a:rPr>
              <a:t>sensor</a:t>
            </a:r>
            <a:endParaRPr lang="en-US" altLang="ko" sz="1600" dirty="0" smtClean="0">
              <a:solidFill>
                <a:schemeClr val="dk1"/>
              </a:solidFill>
              <a:latin typeface="Arial" panose="020B0604020202020204" pitchFamily="34" charset="0"/>
              <a:cs typeface="Arial" panose="020B0604020202020204" pitchFamily="34" charset="0"/>
            </a:endParaRPr>
          </a:p>
          <a:p>
            <a:pPr lvl="0"/>
            <a:r>
              <a:rPr lang="en-US" altLang="ko" sz="1600" b="1" dirty="0" smtClean="0">
                <a:solidFill>
                  <a:schemeClr val="dk1"/>
                </a:solidFill>
                <a:latin typeface="Arial" panose="020B0604020202020204" pitchFamily="34" charset="0"/>
                <a:cs typeface="Arial" panose="020B0604020202020204" pitchFamily="34" charset="0"/>
              </a:rPr>
              <a:t>QA7 - Modifiability</a:t>
            </a:r>
            <a:r>
              <a:rPr lang="en-US" altLang="ko" sz="1600" dirty="0" smtClean="0">
                <a:solidFill>
                  <a:schemeClr val="dk1"/>
                </a:solidFill>
                <a:latin typeface="Arial" panose="020B0604020202020204" pitchFamily="34" charset="0"/>
                <a:cs typeface="Arial" panose="020B0604020202020204" pitchFamily="34" charset="0"/>
              </a:rPr>
              <a:t> : </a:t>
            </a:r>
            <a:r>
              <a:rPr lang="ko" altLang="ko-KR" sz="1600" dirty="0" smtClean="0">
                <a:solidFill>
                  <a:schemeClr val="dk1"/>
                </a:solidFill>
                <a:latin typeface="Arial" panose="020B0604020202020204" pitchFamily="34" charset="0"/>
                <a:cs typeface="Arial" panose="020B0604020202020204" pitchFamily="34" charset="0"/>
              </a:rPr>
              <a:t>The </a:t>
            </a:r>
            <a:r>
              <a:rPr lang="ko" altLang="ko-KR" sz="1600" dirty="0">
                <a:solidFill>
                  <a:schemeClr val="dk1"/>
                </a:solidFill>
                <a:latin typeface="Arial" panose="020B0604020202020204" pitchFamily="34" charset="0"/>
                <a:cs typeface="Arial" panose="020B0604020202020204" pitchFamily="34" charset="0"/>
              </a:rPr>
              <a:t>system should make it easy to add emerging protocols</a:t>
            </a:r>
          </a:p>
          <a:p>
            <a:endParaRPr lang="ko-KR" altLang="en-US" sz="1600" dirty="0">
              <a:latin typeface="Arial" panose="020B0604020202020204" pitchFamily="34" charset="0"/>
              <a:cs typeface="Arial" panose="020B0604020202020204" pitchFamily="34" charset="0"/>
            </a:endParaRPr>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pPr/>
              <a:t>15</a:t>
            </a:fld>
            <a:r>
              <a:rPr lang="en-US" altLang="ko-KR" smtClean="0"/>
              <a:t>/50</a:t>
            </a:r>
            <a:endParaRPr lang="ko-KR" altLang="en-US" dirty="0"/>
          </a:p>
        </p:txBody>
      </p:sp>
      <p:sp>
        <p:nvSpPr>
          <p:cNvPr id="11" name="직사각형 10"/>
          <p:cNvSpPr/>
          <p:nvPr/>
        </p:nvSpPr>
        <p:spPr>
          <a:xfrm>
            <a:off x="267916" y="1268759"/>
            <a:ext cx="10513167" cy="4626731"/>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12" name="직사각형 11"/>
          <p:cNvSpPr/>
          <p:nvPr/>
        </p:nvSpPr>
        <p:spPr>
          <a:xfrm>
            <a:off x="249320" y="1237359"/>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dirty="0">
                <a:solidFill>
                  <a:schemeClr val="tx1">
                    <a:lumMod val="75000"/>
                    <a:lumOff val="25000"/>
                  </a:schemeClr>
                </a:solidFill>
                <a:latin typeface="Arial" panose="020B0604020202020204" pitchFamily="34" charset="0"/>
                <a:cs typeface="Arial" panose="020B0604020202020204" pitchFamily="34" charset="0"/>
              </a:rPr>
              <a:t>Dynamic</a:t>
            </a:r>
            <a:endParaRPr lang="ko-KR" altLang="en-US" sz="1800" dirty="0" smtClean="0">
              <a:solidFill>
                <a:schemeClr val="tx1">
                  <a:lumMod val="75000"/>
                  <a:lumOff val="25000"/>
                </a:schemeClr>
              </a:solidFill>
              <a:latin typeface="Arial" panose="020B0604020202020204" pitchFamily="34" charset="0"/>
              <a:cs typeface="Arial" panose="020B0604020202020204" pitchFamily="34" charset="0"/>
            </a:endParaRPr>
          </a:p>
        </p:txBody>
      </p:sp>
      <p:pic>
        <p:nvPicPr>
          <p:cNvPr id="13" name="그림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817" y="4365104"/>
            <a:ext cx="2786440" cy="1510904"/>
          </a:xfrm>
          <a:prstGeom prst="rect">
            <a:avLst/>
          </a:prstGeom>
        </p:spPr>
      </p:pic>
    </p:spTree>
    <p:extLst>
      <p:ext uri="{BB962C8B-B14F-4D97-AF65-F5344CB8AC3E}">
        <p14:creationId xmlns:p14="http://schemas.microsoft.com/office/powerpoint/2010/main" val="691004035"/>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2" name="내용 개체 틀 1"/>
          <p:cNvSpPr>
            <a:spLocks noGrp="1"/>
          </p:cNvSpPr>
          <p:nvPr>
            <p:ph idx="1"/>
          </p:nvPr>
        </p:nvSpPr>
        <p:spPr/>
        <p:txBody>
          <a:bodyPr>
            <a:noAutofit/>
          </a:bodyPr>
          <a:lstStyle/>
          <a:p>
            <a:pPr>
              <a:spcBef>
                <a:spcPts val="0"/>
              </a:spcBef>
            </a:pPr>
            <a:r>
              <a:rPr lang="en-US" altLang="ko" dirty="0">
                <a:latin typeface="Arial" panose="020B0604020202020204" pitchFamily="34" charset="0"/>
                <a:cs typeface="Arial" panose="020B0604020202020204" pitchFamily="34" charset="0"/>
              </a:rPr>
              <a:t>Rationale: </a:t>
            </a:r>
            <a:endParaRPr lang="en-US" altLang="ko" dirty="0" smtClean="0">
              <a:latin typeface="Arial" panose="020B0604020202020204" pitchFamily="34" charset="0"/>
              <a:cs typeface="Arial" panose="020B0604020202020204" pitchFamily="34" charset="0"/>
            </a:endParaRP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In </a:t>
            </a:r>
            <a:r>
              <a:rPr lang="en-US" altLang="ko" sz="1600" dirty="0">
                <a:solidFill>
                  <a:schemeClr val="dk1"/>
                </a:solidFill>
                <a:latin typeface="Arial" panose="020B0604020202020204" pitchFamily="34" charset="0"/>
                <a:cs typeface="Arial" panose="020B0604020202020204" pitchFamily="34" charset="0"/>
              </a:rPr>
              <a:t>level-3 decompose further by considering the QA3 (Security) &amp; QA7 (</a:t>
            </a:r>
            <a:r>
              <a:rPr lang="en-US" altLang="ko" sz="1600" dirty="0" smtClean="0">
                <a:solidFill>
                  <a:schemeClr val="dk1"/>
                </a:solidFill>
                <a:latin typeface="Arial" panose="020B0604020202020204" pitchFamily="34" charset="0"/>
                <a:cs typeface="Arial" panose="020B0604020202020204" pitchFamily="34" charset="0"/>
              </a:rPr>
              <a:t>Modifiability)</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In </a:t>
            </a:r>
            <a:r>
              <a:rPr lang="en-US" altLang="ko" sz="1600" dirty="0">
                <a:solidFill>
                  <a:schemeClr val="dk1"/>
                </a:solidFill>
                <a:latin typeface="Arial" panose="020B0604020202020204" pitchFamily="34" charset="0"/>
                <a:cs typeface="Arial" panose="020B0604020202020204" pitchFamily="34" charset="0"/>
              </a:rPr>
              <a:t>Level-2, Handler component is made responsible for message send &amp; receive from each </a:t>
            </a:r>
            <a:r>
              <a:rPr lang="en-US" altLang="ko" sz="1600" dirty="0" smtClean="0">
                <a:solidFill>
                  <a:schemeClr val="dk1"/>
                </a:solidFill>
                <a:latin typeface="Arial" panose="020B0604020202020204" pitchFamily="34" charset="0"/>
                <a:cs typeface="Arial" panose="020B0604020202020204" pitchFamily="34" charset="0"/>
              </a:rPr>
              <a:t>Elements.</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Handler </a:t>
            </a:r>
            <a:r>
              <a:rPr lang="en-US" altLang="ko" sz="1600" dirty="0">
                <a:solidFill>
                  <a:schemeClr val="dk1"/>
                </a:solidFill>
                <a:latin typeface="Arial" panose="020B0604020202020204" pitchFamily="34" charset="0"/>
                <a:cs typeface="Arial" panose="020B0604020202020204" pitchFamily="34" charset="0"/>
              </a:rPr>
              <a:t>decomposed further into security (</a:t>
            </a:r>
            <a:r>
              <a:rPr lang="en-US" altLang="ko" sz="1600" b="1" dirty="0">
                <a:solidFill>
                  <a:schemeClr val="dk1"/>
                </a:solidFill>
                <a:latin typeface="Arial" panose="020B0604020202020204" pitchFamily="34" charset="0"/>
                <a:cs typeface="Arial" panose="020B0604020202020204" pitchFamily="34" charset="0"/>
              </a:rPr>
              <a:t>Encrypt data </a:t>
            </a:r>
            <a:r>
              <a:rPr lang="en-US" altLang="ko" sz="1600" b="1" dirty="0" err="1">
                <a:solidFill>
                  <a:schemeClr val="dk1"/>
                </a:solidFill>
                <a:latin typeface="Arial" panose="020B0604020202020204" pitchFamily="34" charset="0"/>
                <a:cs typeface="Arial" panose="020B0604020202020204" pitchFamily="34" charset="0"/>
              </a:rPr>
              <a:t>tatic</a:t>
            </a:r>
            <a:r>
              <a:rPr lang="en-US" altLang="ko" sz="1600" dirty="0">
                <a:solidFill>
                  <a:schemeClr val="dk1"/>
                </a:solidFill>
                <a:latin typeface="Arial" panose="020B0604020202020204" pitchFamily="34" charset="0"/>
                <a:cs typeface="Arial" panose="020B0604020202020204" pitchFamily="34" charset="0"/>
              </a:rPr>
              <a:t> applied) component for making the robust secure </a:t>
            </a:r>
            <a:r>
              <a:rPr lang="en-US" altLang="ko" sz="1600" dirty="0" smtClean="0">
                <a:solidFill>
                  <a:schemeClr val="dk1"/>
                </a:solidFill>
                <a:latin typeface="Arial" panose="020B0604020202020204" pitchFamily="34" charset="0"/>
                <a:cs typeface="Arial" panose="020B0604020202020204" pitchFamily="34" charset="0"/>
              </a:rPr>
              <a:t>system.</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Handler decomposed further into Transport component for making the connection type(Socket) (WIFI, BT </a:t>
            </a:r>
            <a:r>
              <a:rPr lang="en-US" altLang="ko" sz="1600" dirty="0" err="1" smtClean="0">
                <a:solidFill>
                  <a:schemeClr val="dk1"/>
                </a:solidFill>
                <a:latin typeface="Arial" panose="020B0604020202020204" pitchFamily="34" charset="0"/>
                <a:cs typeface="Arial" panose="020B0604020202020204" pitchFamily="34" charset="0"/>
              </a:rPr>
              <a:t>etc</a:t>
            </a:r>
            <a:r>
              <a:rPr lang="en-US" altLang="ko" sz="1600" dirty="0" smtClean="0">
                <a:solidFill>
                  <a:schemeClr val="dk1"/>
                </a:solidFill>
                <a:latin typeface="Arial" panose="020B0604020202020204" pitchFamily="34" charset="0"/>
                <a:cs typeface="Arial" panose="020B0604020202020204" pitchFamily="34" charset="0"/>
              </a:rPr>
              <a:t>) loosely couple with the system.</a:t>
            </a:r>
          </a:p>
          <a:p>
            <a:pPr lvl="1">
              <a:spcBef>
                <a:spcPts val="0"/>
              </a:spcBef>
            </a:pPr>
            <a:r>
              <a:rPr lang="en-US" altLang="ko" sz="1600" dirty="0" smtClean="0">
                <a:solidFill>
                  <a:schemeClr val="dk1"/>
                </a:solidFill>
                <a:latin typeface="Arial" panose="020B0604020202020204" pitchFamily="34" charset="0"/>
                <a:ea typeface="Times New Roman"/>
                <a:cs typeface="Arial" panose="020B0604020202020204" pitchFamily="34" charset="0"/>
                <a:sym typeface="Times New Roman"/>
              </a:rPr>
              <a:t> </a:t>
            </a:r>
            <a:r>
              <a:rPr lang="en-US" altLang="ko" sz="1600" dirty="0">
                <a:solidFill>
                  <a:schemeClr val="dk1"/>
                </a:solidFill>
                <a:latin typeface="Arial" panose="020B0604020202020204" pitchFamily="34" charset="0"/>
                <a:cs typeface="Arial" panose="020B0604020202020204" pitchFamily="34" charset="0"/>
              </a:rPr>
              <a:t>Protocol component will do the data formatting (</a:t>
            </a:r>
            <a:r>
              <a:rPr lang="en-US" altLang="ko" sz="1600" dirty="0" smtClean="0">
                <a:solidFill>
                  <a:schemeClr val="dk1"/>
                </a:solidFill>
                <a:latin typeface="Arial" panose="020B0604020202020204" pitchFamily="34" charset="0"/>
                <a:cs typeface="Arial" panose="020B0604020202020204" pitchFamily="34" charset="0"/>
              </a:rPr>
              <a:t>Marshaling/Un-marshaling)</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By </a:t>
            </a:r>
            <a:r>
              <a:rPr lang="en-US" altLang="ko" sz="1600" dirty="0">
                <a:solidFill>
                  <a:schemeClr val="dk1"/>
                </a:solidFill>
                <a:latin typeface="Arial" panose="020B0604020202020204" pitchFamily="34" charset="0"/>
                <a:cs typeface="Arial" panose="020B0604020202020204" pitchFamily="34" charset="0"/>
              </a:rPr>
              <a:t>applying the component additional structurally </a:t>
            </a:r>
            <a:r>
              <a:rPr lang="en-US" altLang="ko" sz="1600" b="1" dirty="0">
                <a:solidFill>
                  <a:schemeClr val="dk1"/>
                </a:solidFill>
                <a:latin typeface="Arial" panose="020B0604020202020204" pitchFamily="34" charset="0"/>
                <a:cs typeface="Arial" panose="020B0604020202020204" pitchFamily="34" charset="0"/>
              </a:rPr>
              <a:t>Pipe &amp; Filter pattern</a:t>
            </a:r>
            <a:r>
              <a:rPr lang="en-US" altLang="ko" sz="1600" dirty="0">
                <a:solidFill>
                  <a:schemeClr val="dk1"/>
                </a:solidFill>
                <a:latin typeface="Arial" panose="020B0604020202020204" pitchFamily="34" charset="0"/>
                <a:cs typeface="Arial" panose="020B0604020202020204" pitchFamily="34" charset="0"/>
              </a:rPr>
              <a:t>, to design decision to be easier to apply future of the new security policy applied and emerging protocol additions</a:t>
            </a:r>
            <a:r>
              <a:rPr lang="en-US" altLang="ko" sz="1600" dirty="0" smtClean="0">
                <a:solidFill>
                  <a:schemeClr val="dk1"/>
                </a:solidFill>
                <a:latin typeface="Arial" panose="020B0604020202020204" pitchFamily="34" charset="0"/>
                <a:cs typeface="Arial" panose="020B0604020202020204" pitchFamily="34" charset="0"/>
              </a:rPr>
              <a:t>.</a:t>
            </a:r>
            <a:endParaRPr lang="ko-KR" altLang="en-US" dirty="0">
              <a:latin typeface="Arial" panose="020B0604020202020204" pitchFamily="34" charset="0"/>
              <a:cs typeface="Arial" panose="020B0604020202020204" pitchFamily="34" charset="0"/>
            </a:endParaRPr>
          </a:p>
        </p:txBody>
      </p:sp>
      <p:sp>
        <p:nvSpPr>
          <p:cNvPr id="129" name="Shape 129"/>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3</a:t>
            </a:r>
            <a:endParaRPr lang="ko" b="1" dirty="0">
              <a:solidFill>
                <a:schemeClr val="dk1"/>
              </a:solidFill>
            </a:endParaRPr>
          </a:p>
        </p:txBody>
      </p:sp>
      <p:sp>
        <p:nvSpPr>
          <p:cNvPr id="3" name="내용 개체 틀 2"/>
          <p:cNvSpPr>
            <a:spLocks noGrp="1"/>
          </p:cNvSpPr>
          <p:nvPr>
            <p:ph idx="4294967295"/>
          </p:nvPr>
        </p:nvSpPr>
        <p:spPr>
          <a:xfrm>
            <a:off x="411932" y="3430637"/>
            <a:ext cx="10512425" cy="431800"/>
          </a:xfrm>
        </p:spPr>
        <p:txBody>
          <a:bodyPr vert="horz" lIns="91440" tIns="45720" rIns="91440" bIns="45720" rtlCol="0">
            <a:noAutofit/>
          </a:bodyPr>
          <a:lstStyle/>
          <a:p>
            <a:pPr marL="0" indent="0">
              <a:buNone/>
            </a:pPr>
            <a:r>
              <a:rPr lang="ko" altLang="ko-KR" sz="2200" dirty="0">
                <a:latin typeface="Arial" panose="020B0604020202020204" pitchFamily="34" charset="0"/>
                <a:cs typeface="Arial" panose="020B0604020202020204" pitchFamily="34" charset="0"/>
              </a:rPr>
              <a:t>Table </a:t>
            </a:r>
            <a:r>
              <a:rPr lang="ko" altLang="ko-KR" sz="2200" dirty="0" smtClean="0">
                <a:latin typeface="Arial" panose="020B0604020202020204" pitchFamily="34" charset="0"/>
                <a:cs typeface="Arial" panose="020B0604020202020204" pitchFamily="34" charset="0"/>
              </a:rPr>
              <a:t>3. </a:t>
            </a:r>
            <a:r>
              <a:rPr lang="ko" altLang="ko-KR" sz="2200" dirty="0">
                <a:latin typeface="Arial" panose="020B0604020202020204" pitchFamily="34" charset="0"/>
                <a:cs typeface="Arial" panose="020B0604020202020204" pitchFamily="34" charset="0"/>
              </a:rPr>
              <a:t>Element Responsibility Catalog for </a:t>
            </a:r>
            <a:r>
              <a:rPr lang="ko" altLang="ko-KR" sz="2200" dirty="0" smtClean="0">
                <a:latin typeface="Arial" panose="020B0604020202020204" pitchFamily="34" charset="0"/>
                <a:cs typeface="Arial" panose="020B0604020202020204" pitchFamily="34" charset="0"/>
              </a:rPr>
              <a:t>Level</a:t>
            </a:r>
            <a:r>
              <a:rPr lang="en-US" altLang="ko" sz="2200" dirty="0" smtClean="0">
                <a:latin typeface="Arial" panose="020B0604020202020204" pitchFamily="34" charset="0"/>
                <a:cs typeface="Arial" panose="020B0604020202020204" pitchFamily="34" charset="0"/>
              </a:rPr>
              <a:t>3</a:t>
            </a:r>
            <a:r>
              <a:rPr lang="ko" altLang="ko-KR" sz="2200" dirty="0" smtClean="0">
                <a:latin typeface="Arial" panose="020B0604020202020204" pitchFamily="34" charset="0"/>
                <a:cs typeface="Arial" panose="020B0604020202020204" pitchFamily="34" charset="0"/>
              </a:rPr>
              <a:t> </a:t>
            </a:r>
            <a:r>
              <a:rPr lang="ko" altLang="ko-KR" sz="2200" dirty="0">
                <a:latin typeface="Arial" panose="020B0604020202020204" pitchFamily="34" charset="0"/>
                <a:cs typeface="Arial" panose="020B0604020202020204" pitchFamily="34" charset="0"/>
              </a:rPr>
              <a:t>Decomposition</a:t>
            </a:r>
          </a:p>
          <a:p>
            <a:pPr marL="0" indent="0">
              <a:buNone/>
            </a:pPr>
            <a:endParaRPr lang="ko-KR" altLang="en-US" sz="2200" dirty="0">
              <a:latin typeface="Arial" panose="020B0604020202020204" pitchFamily="34" charset="0"/>
              <a:cs typeface="Arial" panose="020B0604020202020204" pitchFamily="34" charset="0"/>
            </a:endParaRPr>
          </a:p>
        </p:txBody>
      </p:sp>
      <p:graphicFrame>
        <p:nvGraphicFramePr>
          <p:cNvPr id="130" name="Shape 130"/>
          <p:cNvGraphicFramePr/>
          <p:nvPr>
            <p:extLst>
              <p:ext uri="{D42A27DB-BD31-4B8C-83A1-F6EECF244321}">
                <p14:modId xmlns:p14="http://schemas.microsoft.com/office/powerpoint/2010/main" val="925814153"/>
              </p:ext>
            </p:extLst>
          </p:nvPr>
        </p:nvGraphicFramePr>
        <p:xfrm>
          <a:off x="371200" y="3865242"/>
          <a:ext cx="10383692" cy="2743020"/>
        </p:xfrm>
        <a:graphic>
          <a:graphicData uri="http://schemas.openxmlformats.org/drawingml/2006/table">
            <a:tbl>
              <a:tblPr>
                <a:noFill/>
              </a:tblPr>
              <a:tblGrid>
                <a:gridCol w="2565503"/>
                <a:gridCol w="7818189"/>
              </a:tblGrid>
              <a:tr h="365725">
                <a:tc>
                  <a:txBody>
                    <a:bodyPr/>
                    <a:lstStyle/>
                    <a:p>
                      <a:pPr lvl="0" algn="ctr" rtl="0">
                        <a:spcBef>
                          <a:spcPts val="0"/>
                        </a:spcBef>
                        <a:buNone/>
                      </a:pPr>
                      <a:r>
                        <a:rPr lang="ko" sz="1200" b="1" dirty="0">
                          <a:solidFill>
                            <a:schemeClr val="dk1"/>
                          </a:solidFill>
                        </a:rPr>
                        <a:t>Associated Drawings:</a:t>
                      </a:r>
                    </a:p>
                    <a:p>
                      <a:pPr lvl="0" algn="ctr" rtl="0">
                        <a:spcBef>
                          <a:spcPts val="0"/>
                        </a:spcBef>
                        <a:buNone/>
                      </a:pPr>
                      <a:r>
                        <a:rPr lang="ko" sz="1200" b="1" dirty="0">
                          <a:solidFill>
                            <a:schemeClr val="dk1"/>
                          </a:solidFill>
                        </a:rPr>
                        <a:t>Figure 3</a:t>
                      </a:r>
                    </a:p>
                  </a:txBody>
                  <a:tcPr marL="101983" marR="101983" marT="91425" marB="91425"/>
                </a:tc>
                <a:tc>
                  <a:txBody>
                    <a:bodyPr/>
                    <a:lstStyle/>
                    <a:p>
                      <a:pPr lvl="0" algn="ctr" rtl="0">
                        <a:spcBef>
                          <a:spcPts val="0"/>
                        </a:spcBef>
                        <a:buNone/>
                      </a:pPr>
                      <a:r>
                        <a:rPr lang="ko" sz="1200" b="1"/>
                        <a:t>Perspective: Dynamic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dirty="0"/>
                        <a:t>Responsibilities</a:t>
                      </a:r>
                    </a:p>
                  </a:txBody>
                  <a:tcPr marL="101983" marR="101983" marT="91425" marB="91425"/>
                </a:tc>
              </a:tr>
              <a:tr h="229150">
                <a:tc>
                  <a:txBody>
                    <a:bodyPr/>
                    <a:lstStyle/>
                    <a:p>
                      <a:pPr lvl="0" rtl="0">
                        <a:spcBef>
                          <a:spcPts val="0"/>
                        </a:spcBef>
                        <a:buNone/>
                      </a:pPr>
                      <a:r>
                        <a:rPr lang="ko" sz="1200"/>
                        <a:t>Service</a:t>
                      </a:r>
                    </a:p>
                  </a:txBody>
                  <a:tcPr marL="101983" marR="101983" marT="91425" marB="91425"/>
                </a:tc>
                <a:tc>
                  <a:txBody>
                    <a:bodyPr/>
                    <a:lstStyle/>
                    <a:p>
                      <a:pPr lvl="0" rtl="0">
                        <a:spcBef>
                          <a:spcPts val="0"/>
                        </a:spcBef>
                        <a:buNone/>
                      </a:pPr>
                      <a:r>
                        <a:rPr lang="ko" sz="1200"/>
                        <a:t>Service is managing the core functionality of the running process.</a:t>
                      </a:r>
                    </a:p>
                  </a:txBody>
                  <a:tcPr marL="101983" marR="101983" marT="91425" marB="91425"/>
                </a:tc>
              </a:tr>
              <a:tr h="315100">
                <a:tc>
                  <a:txBody>
                    <a:bodyPr/>
                    <a:lstStyle/>
                    <a:p>
                      <a:pPr lvl="0" rtl="0">
                        <a:spcBef>
                          <a:spcPts val="0"/>
                        </a:spcBef>
                        <a:buNone/>
                      </a:pPr>
                      <a:r>
                        <a:rPr lang="ko" sz="1200" dirty="0"/>
                        <a:t>Protocol</a:t>
                      </a:r>
                    </a:p>
                  </a:txBody>
                  <a:tcPr marL="101983" marR="101983" marT="91425" marB="91425"/>
                </a:tc>
                <a:tc>
                  <a:txBody>
                    <a:bodyPr/>
                    <a:lstStyle/>
                    <a:p>
                      <a:pPr lvl="0" rtl="0">
                        <a:spcBef>
                          <a:spcPts val="0"/>
                        </a:spcBef>
                        <a:buNone/>
                      </a:pPr>
                      <a:r>
                        <a:rPr lang="ko" sz="1200"/>
                        <a:t>This component is responsible formating the message for communication.</a:t>
                      </a:r>
                    </a:p>
                  </a:txBody>
                  <a:tcPr marL="101983" marR="101983" marT="91425" marB="91425"/>
                </a:tc>
              </a:tr>
              <a:tr h="315100">
                <a:tc>
                  <a:txBody>
                    <a:bodyPr/>
                    <a:lstStyle/>
                    <a:p>
                      <a:pPr lvl="0" rtl="0">
                        <a:spcBef>
                          <a:spcPts val="0"/>
                        </a:spcBef>
                        <a:buNone/>
                      </a:pPr>
                      <a:r>
                        <a:rPr lang="ko" sz="1200">
                          <a:solidFill>
                            <a:schemeClr val="dk1"/>
                          </a:solidFill>
                        </a:rPr>
                        <a:t>Security</a:t>
                      </a:r>
                    </a:p>
                  </a:txBody>
                  <a:tcPr marL="101983" marR="101983" marT="91425" marB="91425"/>
                </a:tc>
                <a:tc>
                  <a:txBody>
                    <a:bodyPr/>
                    <a:lstStyle/>
                    <a:p>
                      <a:pPr lvl="0" rtl="0">
                        <a:spcBef>
                          <a:spcPts val="0"/>
                        </a:spcBef>
                        <a:buNone/>
                      </a:pPr>
                      <a:r>
                        <a:rPr lang="ko" sz="1200"/>
                        <a:t>This component is responsible for incoming/outgoing data Encoding &amp; Decoding based on project defined Encription Logic.</a:t>
                      </a:r>
                    </a:p>
                  </a:txBody>
                  <a:tcPr marL="101983" marR="101983" marT="91425" marB="91425"/>
                </a:tc>
              </a:tr>
              <a:tr h="315100">
                <a:tc>
                  <a:txBody>
                    <a:bodyPr/>
                    <a:lstStyle/>
                    <a:p>
                      <a:pPr lvl="0" rtl="0">
                        <a:spcBef>
                          <a:spcPts val="0"/>
                        </a:spcBef>
                        <a:buNone/>
                      </a:pPr>
                      <a:r>
                        <a:rPr lang="ko" sz="1200" dirty="0">
                          <a:solidFill>
                            <a:schemeClr val="dk1"/>
                          </a:solidFill>
                        </a:rPr>
                        <a:t>Transport</a:t>
                      </a:r>
                    </a:p>
                  </a:txBody>
                  <a:tcPr marL="101983" marR="101983" marT="91425" marB="91425"/>
                </a:tc>
                <a:tc>
                  <a:txBody>
                    <a:bodyPr/>
                    <a:lstStyle/>
                    <a:p>
                      <a:pPr lvl="0" rtl="0">
                        <a:spcBef>
                          <a:spcPts val="0"/>
                        </a:spcBef>
                        <a:buNone/>
                      </a:pPr>
                      <a:r>
                        <a:rPr lang="ko" sz="1200" dirty="0">
                          <a:solidFill>
                            <a:schemeClr val="dk1"/>
                          </a:solidFill>
                        </a:rPr>
                        <a:t>This is responsible for making the data external communicaiton with barrier(WIFI, BT etc) independent &amp; loose couple</a:t>
                      </a:r>
                    </a:p>
                  </a:txBody>
                  <a:tcPr marL="101983" marR="101983" marT="91425" marB="91425"/>
                </a:tc>
              </a:tr>
            </a:tbl>
          </a:graphicData>
        </a:graphic>
      </p:graphicFrame>
      <p:sp>
        <p:nvSpPr>
          <p:cNvPr id="4" name="슬라이드 번호 개체 틀 3"/>
          <p:cNvSpPr>
            <a:spLocks noGrp="1"/>
          </p:cNvSpPr>
          <p:nvPr>
            <p:ph type="sldNum" sz="quarter" idx="12"/>
          </p:nvPr>
        </p:nvSpPr>
        <p:spPr/>
        <p:txBody>
          <a:bodyPr/>
          <a:lstStyle/>
          <a:p>
            <a:fld id="{57E7012D-DD87-4EE6-9959-B8E2C5F13A34}" type="slidenum">
              <a:rPr lang="ko-KR" altLang="en-US" smtClean="0"/>
              <a:pPr/>
              <a:t>16</a:t>
            </a:fld>
            <a:r>
              <a:rPr lang="en-US" altLang="ko-KR" smtClean="0"/>
              <a:t>/50</a:t>
            </a:r>
            <a:endParaRPr lang="ko-KR" altLang="en-US" dirty="0"/>
          </a:p>
        </p:txBody>
      </p:sp>
    </p:spTree>
    <p:extLst>
      <p:ext uri="{BB962C8B-B14F-4D97-AF65-F5344CB8AC3E}">
        <p14:creationId xmlns:p14="http://schemas.microsoft.com/office/powerpoint/2010/main" val="1129524069"/>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Shape 137"/>
          <p:cNvSpPr txBox="1">
            <a:spLocks noGrp="1"/>
          </p:cNvSpPr>
          <p:nvPr>
            <p:ph idx="1"/>
          </p:nvPr>
        </p:nvSpPr>
        <p:spPr>
          <a:xfrm>
            <a:off x="297632" y="706608"/>
            <a:ext cx="10297144" cy="5774630"/>
          </a:xfrm>
          <a:prstGeom prst="rect">
            <a:avLst/>
          </a:prstGeom>
          <a:noFill/>
          <a:ln>
            <a:noFill/>
          </a:ln>
        </p:spPr>
        <p:txBody>
          <a:bodyPr lIns="91425" tIns="91425" rIns="91425" bIns="91425" anchor="t" anchorCtr="0">
            <a:noAutofit/>
          </a:bodyPr>
          <a:lstStyle/>
          <a:p>
            <a:pPr marL="400050" lvl="0" indent="-285750">
              <a:spcBef>
                <a:spcPts val="0"/>
              </a:spcBef>
              <a:buClr>
                <a:schemeClr val="dk1"/>
              </a:buClr>
              <a:buSzPct val="100000"/>
            </a:pPr>
            <a:r>
              <a:rPr lang="ko" altLang="ko-KR" dirty="0">
                <a:solidFill>
                  <a:schemeClr val="dk1"/>
                </a:solidFill>
                <a:latin typeface="Arial" panose="020B0604020202020204" pitchFamily="34" charset="0"/>
              </a:rPr>
              <a:t>Switch to physical perspective</a:t>
            </a:r>
            <a:endParaRPr lang="en-US" altLang="ko" dirty="0" smtClean="0">
              <a:solidFill>
                <a:schemeClr val="dk1"/>
              </a:solidFill>
              <a:latin typeface="Arial" panose="020B0604020202020204" pitchFamily="34" charset="0"/>
            </a:endParaRPr>
          </a:p>
          <a:p>
            <a:pPr marL="400050" lvl="0" indent="-285750" rtl="0">
              <a:spcBef>
                <a:spcPts val="0"/>
              </a:spcBef>
              <a:buClr>
                <a:schemeClr val="dk1"/>
              </a:buClr>
              <a:buSzPct val="100000"/>
            </a:pPr>
            <a:r>
              <a:rPr lang="ko" dirty="0" smtClean="0">
                <a:solidFill>
                  <a:schemeClr val="dk1"/>
                </a:solidFill>
                <a:latin typeface="Arial" panose="020B0604020202020204" pitchFamily="34" charset="0"/>
              </a:rPr>
              <a:t>Rationale</a:t>
            </a:r>
            <a:r>
              <a:rPr lang="ko" dirty="0">
                <a:solidFill>
                  <a:schemeClr val="dk1"/>
                </a:solidFill>
                <a:latin typeface="Arial" panose="020B0604020202020204" pitchFamily="34" charset="0"/>
              </a:rPr>
              <a:t>: </a:t>
            </a:r>
            <a:endParaRPr lang="en-US" altLang="ko" dirty="0" smtClean="0">
              <a:solidFill>
                <a:schemeClr val="dk1"/>
              </a:solidFill>
              <a:latin typeface="Arial" panose="020B0604020202020204" pitchFamily="34" charset="0"/>
            </a:endParaRPr>
          </a:p>
          <a:p>
            <a:pPr marL="800100" lvl="1">
              <a:spcBef>
                <a:spcPts val="0"/>
              </a:spcBef>
              <a:buClr>
                <a:schemeClr val="dk1"/>
              </a:buClr>
              <a:buSzPct val="100000"/>
            </a:pPr>
            <a:r>
              <a:rPr lang="en-US" altLang="ko" sz="1600" dirty="0">
                <a:solidFill>
                  <a:schemeClr val="dk1"/>
                </a:solidFill>
                <a:latin typeface="Arial" panose="020B0604020202020204" pitchFamily="34" charset="0"/>
              </a:rPr>
              <a:t>Server location is placed inside Home network by design decision for improving of security and cost reducing of infrastructure.</a:t>
            </a:r>
          </a:p>
          <a:p>
            <a:pPr marL="800100" lvl="1">
              <a:spcBef>
                <a:spcPts val="0"/>
              </a:spcBef>
              <a:buClr>
                <a:schemeClr val="dk1"/>
              </a:buClr>
              <a:buSzPct val="100000"/>
            </a:pPr>
            <a:r>
              <a:rPr lang="en-US" altLang="ko" sz="1600" dirty="0">
                <a:solidFill>
                  <a:schemeClr val="dk1"/>
                </a:solidFill>
                <a:latin typeface="Arial" panose="020B0604020202020204" pitchFamily="34" charset="0"/>
              </a:rPr>
              <a:t>Regarding security reinforcement, local server is more secure rather than external server because local server handles user log and user login information locally</a:t>
            </a:r>
            <a:endParaRPr lang="ko" sz="1600" dirty="0">
              <a:solidFill>
                <a:schemeClr val="dk1"/>
              </a:solidFill>
              <a:latin typeface="Arial" panose="020B0604020202020204" pitchFamily="34" charset="0"/>
            </a:endParaRPr>
          </a:p>
        </p:txBody>
      </p:sp>
      <p:sp>
        <p:nvSpPr>
          <p:cNvPr id="136" name="Shape 136"/>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3</a:t>
            </a:r>
            <a:endParaRPr lang="ko" b="1" dirty="0">
              <a:solidFill>
                <a:schemeClr val="dk1"/>
              </a:solidFill>
            </a:endParaRPr>
          </a:p>
        </p:txBody>
      </p:sp>
      <p:pic>
        <p:nvPicPr>
          <p:cNvPr id="138" name="Shape 138"/>
          <p:cNvPicPr preferRelativeResize="0"/>
          <p:nvPr/>
        </p:nvPicPr>
        <p:blipFill>
          <a:blip r:embed="rId3">
            <a:alphaModFix/>
          </a:blip>
          <a:stretch>
            <a:fillRect/>
          </a:stretch>
        </p:blipFill>
        <p:spPr>
          <a:xfrm>
            <a:off x="1952203" y="2603178"/>
            <a:ext cx="7676753" cy="2371725"/>
          </a:xfrm>
          <a:prstGeom prst="rect">
            <a:avLst/>
          </a:prstGeom>
          <a:noFill/>
          <a:ln>
            <a:noFill/>
          </a:ln>
        </p:spPr>
      </p:pic>
      <p:grpSp>
        <p:nvGrpSpPr>
          <p:cNvPr id="139" name="Shape 139"/>
          <p:cNvGrpSpPr/>
          <p:nvPr/>
        </p:nvGrpSpPr>
        <p:grpSpPr>
          <a:xfrm>
            <a:off x="5668516" y="5028974"/>
            <a:ext cx="5566616" cy="1712394"/>
            <a:chOff x="407525" y="5087905"/>
            <a:chExt cx="4606855" cy="1712394"/>
          </a:xfrm>
        </p:grpSpPr>
        <p:pic>
          <p:nvPicPr>
            <p:cNvPr id="140" name="Shape 140"/>
            <p:cNvPicPr preferRelativeResize="0"/>
            <p:nvPr/>
          </p:nvPicPr>
          <p:blipFill rotWithShape="1">
            <a:blip r:embed="rId4">
              <a:alphaModFix/>
            </a:blip>
            <a:srcRect t="5844" b="61719"/>
            <a:stretch/>
          </p:blipFill>
          <p:spPr>
            <a:xfrm>
              <a:off x="595300" y="5505100"/>
              <a:ext cx="451074" cy="398282"/>
            </a:xfrm>
            <a:prstGeom prst="rect">
              <a:avLst/>
            </a:prstGeom>
            <a:noFill/>
            <a:ln>
              <a:noFill/>
            </a:ln>
          </p:spPr>
        </p:pic>
        <p:pic>
          <p:nvPicPr>
            <p:cNvPr id="141" name="Shape 141"/>
            <p:cNvPicPr preferRelativeResize="0"/>
            <p:nvPr/>
          </p:nvPicPr>
          <p:blipFill rotWithShape="1">
            <a:blip r:embed="rId4">
              <a:alphaModFix/>
            </a:blip>
            <a:srcRect t="38987" r="41186" b="42124"/>
            <a:stretch/>
          </p:blipFill>
          <p:spPr>
            <a:xfrm>
              <a:off x="595295" y="5903375"/>
              <a:ext cx="451074" cy="394375"/>
            </a:xfrm>
            <a:prstGeom prst="rect">
              <a:avLst/>
            </a:prstGeom>
            <a:noFill/>
            <a:ln>
              <a:noFill/>
            </a:ln>
          </p:spPr>
        </p:pic>
        <p:sp>
          <p:nvSpPr>
            <p:cNvPr id="142" name="Shape 142"/>
            <p:cNvSpPr txBox="1"/>
            <p:nvPr/>
          </p:nvSpPr>
          <p:spPr>
            <a:xfrm>
              <a:off x="1046380" y="55411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Network</a:t>
              </a:r>
            </a:p>
          </p:txBody>
        </p:sp>
        <p:sp>
          <p:nvSpPr>
            <p:cNvPr id="143" name="Shape 143"/>
            <p:cNvSpPr txBox="1"/>
            <p:nvPr/>
          </p:nvSpPr>
          <p:spPr>
            <a:xfrm>
              <a:off x="1046380" y="59375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Component</a:t>
              </a:r>
            </a:p>
          </p:txBody>
        </p:sp>
        <p:pic>
          <p:nvPicPr>
            <p:cNvPr id="144" name="Shape 144"/>
            <p:cNvPicPr preferRelativeResize="0"/>
            <p:nvPr/>
          </p:nvPicPr>
          <p:blipFill rotWithShape="1">
            <a:blip r:embed="rId4">
              <a:alphaModFix/>
            </a:blip>
            <a:srcRect t="58588" r="44096" b="31430"/>
            <a:stretch/>
          </p:blipFill>
          <p:spPr>
            <a:xfrm>
              <a:off x="2484450" y="5611425"/>
              <a:ext cx="670925" cy="326100"/>
            </a:xfrm>
            <a:prstGeom prst="rect">
              <a:avLst/>
            </a:prstGeom>
            <a:noFill/>
            <a:ln>
              <a:noFill/>
            </a:ln>
          </p:spPr>
        </p:pic>
        <p:pic>
          <p:nvPicPr>
            <p:cNvPr id="145" name="Shape 145"/>
            <p:cNvPicPr preferRelativeResize="0"/>
            <p:nvPr/>
          </p:nvPicPr>
          <p:blipFill rotWithShape="1">
            <a:blip r:embed="rId4">
              <a:alphaModFix/>
            </a:blip>
            <a:srcRect t="69994" r="44096" b="20024"/>
            <a:stretch/>
          </p:blipFill>
          <p:spPr>
            <a:xfrm>
              <a:off x="2484450" y="5971650"/>
              <a:ext cx="670925" cy="326100"/>
            </a:xfrm>
            <a:prstGeom prst="rect">
              <a:avLst/>
            </a:prstGeom>
            <a:noFill/>
            <a:ln>
              <a:noFill/>
            </a:ln>
          </p:spPr>
        </p:pic>
        <p:pic>
          <p:nvPicPr>
            <p:cNvPr id="146" name="Shape 146"/>
            <p:cNvPicPr preferRelativeResize="0"/>
            <p:nvPr/>
          </p:nvPicPr>
          <p:blipFill rotWithShape="1">
            <a:blip r:embed="rId4">
              <a:alphaModFix/>
            </a:blip>
            <a:srcRect t="80297" r="52825" b="3276"/>
            <a:stretch/>
          </p:blipFill>
          <p:spPr>
            <a:xfrm>
              <a:off x="537762" y="6263625"/>
              <a:ext cx="566150" cy="536625"/>
            </a:xfrm>
            <a:prstGeom prst="rect">
              <a:avLst/>
            </a:prstGeom>
            <a:noFill/>
            <a:ln>
              <a:noFill/>
            </a:ln>
          </p:spPr>
        </p:pic>
        <p:sp>
          <p:nvSpPr>
            <p:cNvPr id="147" name="Shape 147"/>
            <p:cNvSpPr txBox="1"/>
            <p:nvPr/>
          </p:nvSpPr>
          <p:spPr>
            <a:xfrm>
              <a:off x="1046380" y="63688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Database storage</a:t>
              </a:r>
            </a:p>
          </p:txBody>
        </p:sp>
        <p:sp>
          <p:nvSpPr>
            <p:cNvPr id="148" name="Shape 148"/>
            <p:cNvSpPr txBox="1"/>
            <p:nvPr/>
          </p:nvSpPr>
          <p:spPr>
            <a:xfrm>
              <a:off x="407575" y="5087905"/>
              <a:ext cx="4005300" cy="326099"/>
            </a:xfrm>
            <a:prstGeom prst="rect">
              <a:avLst/>
            </a:prstGeom>
            <a:noFill/>
            <a:ln>
              <a:noFill/>
            </a:ln>
          </p:spPr>
          <p:txBody>
            <a:bodyPr lIns="91425" tIns="91425" rIns="91425" bIns="91425" anchor="t" anchorCtr="0">
              <a:noAutofit/>
            </a:bodyPr>
            <a:lstStyle/>
            <a:p>
              <a:pPr lvl="0" algn="ctr" rtl="0">
                <a:spcBef>
                  <a:spcPts val="0"/>
                </a:spcBef>
                <a:buNone/>
              </a:pPr>
              <a:r>
                <a:rPr lang="ko" b="1"/>
                <a:t>Legend</a:t>
              </a:r>
            </a:p>
          </p:txBody>
        </p:sp>
        <p:sp>
          <p:nvSpPr>
            <p:cNvPr id="149" name="Shape 149"/>
            <p:cNvSpPr txBox="1"/>
            <p:nvPr/>
          </p:nvSpPr>
          <p:spPr>
            <a:xfrm>
              <a:off x="3107280" y="59375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Part of device</a:t>
              </a:r>
            </a:p>
          </p:txBody>
        </p:sp>
        <p:sp>
          <p:nvSpPr>
            <p:cNvPr id="150" name="Shape 150"/>
            <p:cNvSpPr txBox="1"/>
            <p:nvPr/>
          </p:nvSpPr>
          <p:spPr>
            <a:xfrm>
              <a:off x="3107280" y="55411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Device</a:t>
              </a:r>
            </a:p>
          </p:txBody>
        </p:sp>
        <p:sp>
          <p:nvSpPr>
            <p:cNvPr id="151" name="Shape 151"/>
            <p:cNvSpPr/>
            <p:nvPr/>
          </p:nvSpPr>
          <p:spPr>
            <a:xfrm>
              <a:off x="407525" y="5088200"/>
              <a:ext cx="4005300" cy="1712099"/>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
        <p:nvSpPr>
          <p:cNvPr id="19" name="직사각형 18"/>
          <p:cNvSpPr/>
          <p:nvPr/>
        </p:nvSpPr>
        <p:spPr>
          <a:xfrm>
            <a:off x="305508" y="2640956"/>
            <a:ext cx="10441159" cy="4178622"/>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20" name="직사각형 19"/>
          <p:cNvSpPr/>
          <p:nvPr/>
        </p:nvSpPr>
        <p:spPr>
          <a:xfrm>
            <a:off x="225552" y="2585518"/>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800" dirty="0" smtClean="0">
                <a:solidFill>
                  <a:schemeClr val="tx1">
                    <a:lumMod val="75000"/>
                    <a:lumOff val="25000"/>
                  </a:schemeClr>
                </a:solidFill>
              </a:rPr>
              <a:t>Physical</a:t>
            </a:r>
            <a:endParaRPr lang="ko-KR" altLang="en-US" sz="1800" dirty="0" smtClean="0">
              <a:solidFill>
                <a:schemeClr val="tx1">
                  <a:lumMod val="75000"/>
                  <a:lumOff val="25000"/>
                </a:schemeClr>
              </a:solidFill>
            </a:endParaRPr>
          </a:p>
        </p:txBody>
      </p:sp>
      <p:sp>
        <p:nvSpPr>
          <p:cNvPr id="2" name="슬라이드 번호 개체 틀 1"/>
          <p:cNvSpPr>
            <a:spLocks noGrp="1"/>
          </p:cNvSpPr>
          <p:nvPr>
            <p:ph type="sldNum" sz="quarter" idx="12"/>
          </p:nvPr>
        </p:nvSpPr>
        <p:spPr/>
        <p:txBody>
          <a:bodyPr/>
          <a:lstStyle/>
          <a:p>
            <a:fld id="{57E7012D-DD87-4EE6-9959-B8E2C5F13A34}" type="slidenum">
              <a:rPr lang="ko-KR" altLang="en-US" smtClean="0"/>
              <a:pPr/>
              <a:t>17</a:t>
            </a:fld>
            <a:r>
              <a:rPr lang="en-US" altLang="ko-KR" smtClean="0"/>
              <a:t>/50</a:t>
            </a:r>
            <a:endParaRPr lang="ko-KR" altLang="en-US" dirty="0"/>
          </a:p>
        </p:txBody>
      </p:sp>
    </p:spTree>
    <p:extLst>
      <p:ext uri="{BB962C8B-B14F-4D97-AF65-F5344CB8AC3E}">
        <p14:creationId xmlns:p14="http://schemas.microsoft.com/office/powerpoint/2010/main" val="2991960311"/>
      </p:ext>
    </p:ext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9" name="그림 8"/>
          <p:cNvPicPr>
            <a:picLocks noChangeAspect="1"/>
          </p:cNvPicPr>
          <p:nvPr/>
        </p:nvPicPr>
        <p:blipFill>
          <a:blip r:embed="rId3"/>
          <a:stretch>
            <a:fillRect/>
          </a:stretch>
        </p:blipFill>
        <p:spPr>
          <a:xfrm>
            <a:off x="3275451" y="1493892"/>
            <a:ext cx="6969442" cy="4176464"/>
          </a:xfrm>
          <a:prstGeom prst="rect">
            <a:avLst/>
          </a:prstGeom>
          <a:effectLst/>
        </p:spPr>
      </p:pic>
      <p:sp>
        <p:nvSpPr>
          <p:cNvPr id="157" name="Shape 157"/>
          <p:cNvSpPr txBox="1">
            <a:spLocks noGrp="1"/>
          </p:cNvSpPr>
          <p:nvPr>
            <p:ph idx="1"/>
          </p:nvPr>
        </p:nvSpPr>
        <p:spPr>
          <a:xfrm>
            <a:off x="411932" y="706608"/>
            <a:ext cx="10297144" cy="5774630"/>
          </a:xfrm>
          <a:prstGeom prst="rect">
            <a:avLst/>
          </a:prstGeom>
          <a:noFill/>
          <a:ln>
            <a:noFill/>
          </a:ln>
        </p:spPr>
        <p:txBody>
          <a:bodyPr lIns="91425" tIns="91425" rIns="91425" bIns="91425" anchor="t" anchorCtr="0">
            <a:noAutofit/>
          </a:bodyPr>
          <a:lstStyle/>
          <a:p>
            <a:pPr>
              <a:spcBef>
                <a:spcPts val="0"/>
              </a:spcBef>
            </a:pPr>
            <a:r>
              <a:rPr lang="en-US" dirty="0" smtClean="0">
                <a:solidFill>
                  <a:schemeClr val="dk1"/>
                </a:solidFill>
                <a:latin typeface="Arial" panose="020B0604020202020204" pitchFamily="34" charset="0"/>
              </a:rPr>
              <a:t>Apply </a:t>
            </a:r>
            <a:r>
              <a:rPr lang="ko" altLang="ko-KR" dirty="0">
                <a:solidFill>
                  <a:schemeClr val="dk1"/>
                </a:solidFill>
                <a:latin typeface="Arial" panose="020B0604020202020204" pitchFamily="34" charset="0"/>
              </a:rPr>
              <a:t>Broker Pattern for QA1 </a:t>
            </a:r>
            <a:endParaRPr dirty="0">
              <a:solidFill>
                <a:schemeClr val="dk1"/>
              </a:solidFill>
              <a:latin typeface="Arial" panose="020B0604020202020204" pitchFamily="34" charset="0"/>
            </a:endParaRPr>
          </a:p>
        </p:txBody>
      </p:sp>
      <p:sp>
        <p:nvSpPr>
          <p:cNvPr id="158" name="Shape 158"/>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en-US" altLang="ko" dirty="0">
                <a:solidFill>
                  <a:schemeClr val="dk1"/>
                </a:solidFill>
              </a:rPr>
              <a:t>4</a:t>
            </a:r>
            <a:endParaRPr lang="ko" b="1" dirty="0">
              <a:solidFill>
                <a:schemeClr val="dk1"/>
              </a:solidFill>
            </a:endParaRPr>
          </a:p>
        </p:txBody>
      </p:sp>
      <p:sp>
        <p:nvSpPr>
          <p:cNvPr id="3" name="내용 개체 틀 2"/>
          <p:cNvSpPr>
            <a:spLocks noGrp="1"/>
          </p:cNvSpPr>
          <p:nvPr>
            <p:ph idx="4294967295"/>
          </p:nvPr>
        </p:nvSpPr>
        <p:spPr>
          <a:xfrm>
            <a:off x="536575" y="5895975"/>
            <a:ext cx="10512425" cy="439738"/>
          </a:xfrm>
        </p:spPr>
        <p:txBody>
          <a:bodyPr>
            <a:normAutofit/>
          </a:bodyPr>
          <a:lstStyle/>
          <a:p>
            <a:pPr lvl="0"/>
            <a:r>
              <a:rPr lang="en-US" altLang="ko-KR" sz="1600" b="1" dirty="0" smtClean="0">
                <a:latin typeface="Arial" panose="020B0604020202020204" pitchFamily="34" charset="0"/>
                <a:cs typeface="Arial" panose="020B0604020202020204" pitchFamily="34" charset="0"/>
              </a:rPr>
              <a:t>QA1 - Usability</a:t>
            </a:r>
            <a:r>
              <a:rPr lang="en-US" altLang="ko-KR" sz="1600" dirty="0" smtClean="0">
                <a:latin typeface="Arial" panose="020B0604020202020204" pitchFamily="34" charset="0"/>
                <a:cs typeface="Arial" panose="020B0604020202020204" pitchFamily="34" charset="0"/>
              </a:rPr>
              <a:t> : </a:t>
            </a:r>
            <a:r>
              <a:rPr lang="ko" altLang="ko-KR" sz="1600" dirty="0">
                <a:solidFill>
                  <a:schemeClr val="dk1"/>
                </a:solidFill>
                <a:latin typeface="Arial" panose="020B0604020202020204" pitchFamily="34" charset="0"/>
                <a:cs typeface="Arial" panose="020B0604020202020204" pitchFamily="34" charset="0"/>
              </a:rPr>
              <a:t>Installer can add and remove nodes to the system easily</a:t>
            </a:r>
            <a:r>
              <a:rPr lang="ko" altLang="ko-KR" sz="1600" dirty="0" smtClean="0">
                <a:solidFill>
                  <a:schemeClr val="dk1"/>
                </a:solidFill>
                <a:latin typeface="Arial" panose="020B0604020202020204" pitchFamily="34" charset="0"/>
                <a:cs typeface="Arial" panose="020B0604020202020204" pitchFamily="34" charset="0"/>
              </a:rPr>
              <a:t>.</a:t>
            </a:r>
            <a:endParaRPr lang="ko" altLang="ko-KR" sz="1600" dirty="0">
              <a:solidFill>
                <a:schemeClr val="dk1"/>
              </a:solidFill>
              <a:latin typeface="Arial" panose="020B0604020202020204" pitchFamily="34" charset="0"/>
              <a:cs typeface="Arial" panose="020B0604020202020204" pitchFamily="34" charset="0"/>
            </a:endParaRPr>
          </a:p>
        </p:txBody>
      </p:sp>
      <p:sp>
        <p:nvSpPr>
          <p:cNvPr id="2" name="슬라이드 번호 개체 틀 1"/>
          <p:cNvSpPr>
            <a:spLocks noGrp="1"/>
          </p:cNvSpPr>
          <p:nvPr>
            <p:ph type="sldNum" sz="quarter" idx="12"/>
          </p:nvPr>
        </p:nvSpPr>
        <p:spPr/>
        <p:txBody>
          <a:bodyPr/>
          <a:lstStyle/>
          <a:p>
            <a:fld id="{57E7012D-DD87-4EE6-9959-B8E2C5F13A34}" type="slidenum">
              <a:rPr lang="ko-KR" altLang="en-US" smtClean="0"/>
              <a:pPr/>
              <a:t>18</a:t>
            </a:fld>
            <a:r>
              <a:rPr lang="en-US" altLang="ko-KR" smtClean="0"/>
              <a:t>/50</a:t>
            </a:r>
            <a:endParaRPr lang="ko-KR" altLang="en-US" dirty="0"/>
          </a:p>
        </p:txBody>
      </p:sp>
      <p:sp>
        <p:nvSpPr>
          <p:cNvPr id="10" name="직사각형 9"/>
          <p:cNvSpPr/>
          <p:nvPr/>
        </p:nvSpPr>
        <p:spPr>
          <a:xfrm>
            <a:off x="267916" y="1268759"/>
            <a:ext cx="10513167" cy="4626731"/>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11" name="직사각형 10"/>
          <p:cNvSpPr/>
          <p:nvPr/>
        </p:nvSpPr>
        <p:spPr>
          <a:xfrm>
            <a:off x="249320" y="1237359"/>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dirty="0">
                <a:solidFill>
                  <a:schemeClr val="tx1">
                    <a:lumMod val="75000"/>
                    <a:lumOff val="25000"/>
                  </a:schemeClr>
                </a:solidFill>
                <a:latin typeface="Arial" panose="020B0604020202020204" pitchFamily="34" charset="0"/>
                <a:cs typeface="Arial" panose="020B0604020202020204" pitchFamily="34" charset="0"/>
              </a:rPr>
              <a:t>Dynamic</a:t>
            </a:r>
            <a:endParaRPr lang="ko-KR" altLang="en-US" sz="1800" dirty="0" smtClean="0">
              <a:solidFill>
                <a:schemeClr val="tx1">
                  <a:lumMod val="75000"/>
                  <a:lumOff val="25000"/>
                </a:schemeClr>
              </a:solidFill>
              <a:latin typeface="Arial" panose="020B0604020202020204" pitchFamily="34" charset="0"/>
              <a:cs typeface="Arial" panose="020B0604020202020204" pitchFamily="34" charset="0"/>
            </a:endParaRPr>
          </a:p>
        </p:txBody>
      </p:sp>
      <p:pic>
        <p:nvPicPr>
          <p:cNvPr id="12" name="그림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126" y="4293096"/>
            <a:ext cx="2796309" cy="1516255"/>
          </a:xfrm>
          <a:prstGeom prst="rect">
            <a:avLst/>
          </a:prstGeom>
        </p:spPr>
      </p:pic>
    </p:spTree>
    <p:extLst>
      <p:ext uri="{BB962C8B-B14F-4D97-AF65-F5344CB8AC3E}">
        <p14:creationId xmlns:p14="http://schemas.microsoft.com/office/powerpoint/2010/main" val="406810678"/>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2" name="내용 개체 틀 1"/>
          <p:cNvSpPr>
            <a:spLocks noGrp="1"/>
          </p:cNvSpPr>
          <p:nvPr>
            <p:ph idx="1"/>
          </p:nvPr>
        </p:nvSpPr>
        <p:spPr/>
        <p:txBody>
          <a:bodyPr>
            <a:normAutofit/>
          </a:bodyPr>
          <a:lstStyle/>
          <a:p>
            <a:pPr>
              <a:spcBef>
                <a:spcPts val="0"/>
              </a:spcBef>
            </a:pPr>
            <a:r>
              <a:rPr lang="en-US" altLang="ko" dirty="0" smtClean="0">
                <a:solidFill>
                  <a:schemeClr val="dk1"/>
                </a:solidFill>
                <a:latin typeface="Arial" panose="020B0604020202020204" pitchFamily="34" charset="0"/>
                <a:cs typeface="Arial" panose="020B0604020202020204" pitchFamily="34" charset="0"/>
              </a:rPr>
              <a:t>Rationale:</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In </a:t>
            </a:r>
            <a:r>
              <a:rPr lang="en-US" altLang="ko" sz="1600" dirty="0">
                <a:solidFill>
                  <a:schemeClr val="dk1"/>
                </a:solidFill>
                <a:latin typeface="Arial" panose="020B0604020202020204" pitchFamily="34" charset="0"/>
                <a:cs typeface="Arial" panose="020B0604020202020204" pitchFamily="34" charset="0"/>
              </a:rPr>
              <a:t>Level-4, we have decomposed further by considering QA1 (Usability). Easy Node Registration/Un-Registration procedure simple in order to satisfy the design, Interaction between </a:t>
            </a:r>
            <a:r>
              <a:rPr lang="en-US" altLang="ko" sz="1600" dirty="0" err="1">
                <a:solidFill>
                  <a:schemeClr val="dk1"/>
                </a:solidFill>
                <a:latin typeface="Arial" panose="020B0604020202020204" pitchFamily="34" charset="0"/>
                <a:cs typeface="Arial" panose="020B0604020202020204" pitchFamily="34" charset="0"/>
              </a:rPr>
              <a:t>IoT</a:t>
            </a:r>
            <a:r>
              <a:rPr lang="en-US" altLang="ko" sz="1600" dirty="0">
                <a:solidFill>
                  <a:schemeClr val="dk1"/>
                </a:solidFill>
                <a:latin typeface="Arial" panose="020B0604020202020204" pitchFamily="34" charset="0"/>
                <a:cs typeface="Arial" panose="020B0604020202020204" pitchFamily="34" charset="0"/>
              </a:rPr>
              <a:t> Service and Node/Terminal  we used Broker </a:t>
            </a:r>
            <a:r>
              <a:rPr lang="en-US" altLang="ko" sz="1600" dirty="0" smtClean="0">
                <a:solidFill>
                  <a:schemeClr val="dk1"/>
                </a:solidFill>
                <a:latin typeface="Arial" panose="020B0604020202020204" pitchFamily="34" charset="0"/>
                <a:cs typeface="Arial" panose="020B0604020202020204" pitchFamily="34" charset="0"/>
              </a:rPr>
              <a:t>Pattern.	</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Broker </a:t>
            </a:r>
            <a:r>
              <a:rPr lang="en-US" altLang="ko" sz="1600" dirty="0">
                <a:solidFill>
                  <a:schemeClr val="dk1"/>
                </a:solidFill>
                <a:latin typeface="Arial" panose="020B0604020202020204" pitchFamily="34" charset="0"/>
                <a:cs typeface="Arial" panose="020B0604020202020204" pitchFamily="34" charset="0"/>
              </a:rPr>
              <a:t>is hide the data flow Transparency(ignorant of the </a:t>
            </a:r>
            <a:r>
              <a:rPr lang="en-US" altLang="ko" sz="1600" dirty="0" err="1">
                <a:solidFill>
                  <a:schemeClr val="dk1"/>
                </a:solidFill>
                <a:latin typeface="Arial" panose="020B0604020202020204" pitchFamily="34" charset="0"/>
                <a:cs typeface="Arial" panose="020B0604020202020204" pitchFamily="34" charset="0"/>
              </a:rPr>
              <a:t>identity,location</a:t>
            </a:r>
            <a:r>
              <a:rPr lang="en-US" altLang="ko" sz="1600" dirty="0">
                <a:solidFill>
                  <a:schemeClr val="dk1"/>
                </a:solidFill>
                <a:latin typeface="Arial" panose="020B0604020202020204" pitchFamily="34" charset="0"/>
                <a:cs typeface="Arial" panose="020B0604020202020204" pitchFamily="34" charset="0"/>
              </a:rPr>
              <a:t> &amp; characteristics) so its easy for user to do Registration/Un-Registration with minimal steps &amp; indirectly </a:t>
            </a:r>
            <a:r>
              <a:rPr lang="en-US" altLang="ko" sz="1600" dirty="0" err="1">
                <a:solidFill>
                  <a:schemeClr val="dk1"/>
                </a:solidFill>
                <a:latin typeface="Arial" panose="020B0604020202020204" pitchFamily="34" charset="0"/>
                <a:cs typeface="Arial" panose="020B0604020202020204" pitchFamily="34" charset="0"/>
              </a:rPr>
              <a:t>benifit</a:t>
            </a:r>
            <a:r>
              <a:rPr lang="en-US" altLang="ko" sz="1600" dirty="0">
                <a:solidFill>
                  <a:schemeClr val="dk1"/>
                </a:solidFill>
                <a:latin typeface="Arial" panose="020B0604020202020204" pitchFamily="34" charset="0"/>
                <a:cs typeface="Arial" panose="020B0604020202020204" pitchFamily="34" charset="0"/>
              </a:rPr>
              <a:t> for the </a:t>
            </a:r>
            <a:r>
              <a:rPr lang="en-US" altLang="ko" sz="1600" dirty="0" smtClean="0">
                <a:solidFill>
                  <a:schemeClr val="dk1"/>
                </a:solidFill>
                <a:latin typeface="Arial" panose="020B0604020202020204" pitchFamily="34" charset="0"/>
                <a:cs typeface="Arial" panose="020B0604020202020204" pitchFamily="34" charset="0"/>
              </a:rPr>
              <a:t>developer.</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We </a:t>
            </a:r>
            <a:r>
              <a:rPr lang="en-US" altLang="ko" sz="1600" dirty="0">
                <a:solidFill>
                  <a:schemeClr val="dk1"/>
                </a:solidFill>
                <a:latin typeface="Arial" panose="020B0604020202020204" pitchFamily="34" charset="0"/>
                <a:cs typeface="Arial" panose="020B0604020202020204" pitchFamily="34" charset="0"/>
              </a:rPr>
              <a:t>considered </a:t>
            </a:r>
            <a:r>
              <a:rPr lang="en-US" altLang="ko" sz="1600" b="1" dirty="0">
                <a:solidFill>
                  <a:schemeClr val="dk1"/>
                </a:solidFill>
                <a:latin typeface="Arial" panose="020B0604020202020204" pitchFamily="34" charset="0"/>
                <a:cs typeface="Arial" panose="020B0604020202020204" pitchFamily="34" charset="0"/>
              </a:rPr>
              <a:t>Broker Pattern</a:t>
            </a:r>
            <a:r>
              <a:rPr lang="en-US" altLang="ko" sz="1600" dirty="0">
                <a:solidFill>
                  <a:schemeClr val="dk1"/>
                </a:solidFill>
                <a:latin typeface="Arial" panose="020B0604020202020204" pitchFamily="34" charset="0"/>
                <a:cs typeface="Arial" panose="020B0604020202020204" pitchFamily="34" charset="0"/>
              </a:rPr>
              <a:t> because it allows message ordering and the guarantee of message delivery in the Broker, be applied in conjunction with the applied Server-Client Pattern of MEP (Message Exchange Pattern) from Level 1 and a more effective to design decision that is to apply the decision to Broker Pattern </a:t>
            </a:r>
            <a:endParaRPr lang="en-US" altLang="ko-KR" sz="1600" dirty="0">
              <a:solidFill>
                <a:schemeClr val="dk1"/>
              </a:solidFill>
              <a:latin typeface="Arial" panose="020B0604020202020204" pitchFamily="34" charset="0"/>
              <a:cs typeface="Arial" panose="020B0604020202020204" pitchFamily="34" charset="0"/>
            </a:endParaRPr>
          </a:p>
          <a:p>
            <a:pPr>
              <a:spcBef>
                <a:spcPts val="0"/>
              </a:spcBef>
              <a:buNone/>
            </a:pPr>
            <a:endParaRPr lang="en-US" altLang="ko-KR" sz="1600" dirty="0">
              <a:solidFill>
                <a:schemeClr val="dk1"/>
              </a:solidFill>
              <a:latin typeface="Arial" panose="020B0604020202020204" pitchFamily="34" charset="0"/>
              <a:cs typeface="Arial" panose="020B0604020202020204" pitchFamily="34" charset="0"/>
            </a:endParaRPr>
          </a:p>
          <a:p>
            <a:pPr>
              <a:spcBef>
                <a:spcPts val="0"/>
              </a:spcBef>
              <a:buNone/>
            </a:pPr>
            <a:endParaRPr lang="en-US" altLang="ko-KR" sz="1600" dirty="0">
              <a:solidFill>
                <a:schemeClr val="dk1"/>
              </a:solidFill>
              <a:latin typeface="Arial" panose="020B0604020202020204" pitchFamily="34" charset="0"/>
              <a:cs typeface="Arial" panose="020B0604020202020204" pitchFamily="34" charset="0"/>
            </a:endParaRPr>
          </a:p>
          <a:p>
            <a:pPr>
              <a:spcBef>
                <a:spcPts val="0"/>
              </a:spcBef>
              <a:buNone/>
            </a:pPr>
            <a:endParaRPr lang="en-US" altLang="ko-KR" sz="1600" dirty="0">
              <a:solidFill>
                <a:schemeClr val="dk1"/>
              </a:solidFill>
              <a:latin typeface="Arial" panose="020B0604020202020204" pitchFamily="34" charset="0"/>
              <a:cs typeface="Arial" panose="020B0604020202020204" pitchFamily="34" charset="0"/>
            </a:endParaRPr>
          </a:p>
          <a:p>
            <a:pPr lvl="0">
              <a:spcBef>
                <a:spcPts val="0"/>
              </a:spcBef>
              <a:buNone/>
            </a:pPr>
            <a:endParaRPr lang="en-US" altLang="ko-KR" sz="1600" dirty="0">
              <a:solidFill>
                <a:schemeClr val="dk1"/>
              </a:solidFill>
              <a:latin typeface="Arial" panose="020B0604020202020204" pitchFamily="34" charset="0"/>
              <a:cs typeface="Arial" panose="020B0604020202020204" pitchFamily="34" charset="0"/>
            </a:endParaRPr>
          </a:p>
          <a:p>
            <a:endParaRPr lang="ko-KR" altLang="en-US" sz="1600" dirty="0">
              <a:latin typeface="Arial" panose="020B0604020202020204" pitchFamily="34" charset="0"/>
              <a:cs typeface="Arial" panose="020B0604020202020204" pitchFamily="34" charset="0"/>
            </a:endParaRPr>
          </a:p>
        </p:txBody>
      </p:sp>
      <p:sp>
        <p:nvSpPr>
          <p:cNvPr id="166" name="Shape 166"/>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4</a:t>
            </a:r>
            <a:endParaRPr lang="ko" b="1" dirty="0">
              <a:solidFill>
                <a:schemeClr val="dk1"/>
              </a:solidFill>
            </a:endParaRPr>
          </a:p>
        </p:txBody>
      </p:sp>
      <p:sp>
        <p:nvSpPr>
          <p:cNvPr id="3" name="내용 개체 틀 2"/>
          <p:cNvSpPr>
            <a:spLocks noGrp="1"/>
          </p:cNvSpPr>
          <p:nvPr>
            <p:ph idx="4294967295"/>
          </p:nvPr>
        </p:nvSpPr>
        <p:spPr>
          <a:xfrm>
            <a:off x="411932" y="3430637"/>
            <a:ext cx="10512425" cy="431800"/>
          </a:xfrm>
        </p:spPr>
        <p:txBody>
          <a:bodyPr>
            <a:noAutofit/>
          </a:bodyPr>
          <a:lstStyle/>
          <a:p>
            <a:pPr marL="0" lvl="0" indent="0">
              <a:buNone/>
            </a:pPr>
            <a:r>
              <a:rPr lang="ko" altLang="ko-KR" sz="2200" dirty="0" smtClean="0">
                <a:latin typeface="Arial" panose="020B0604020202020204" pitchFamily="34" charset="0"/>
                <a:cs typeface="Arial" panose="020B0604020202020204" pitchFamily="34" charset="0"/>
              </a:rPr>
              <a:t>Table 4. </a:t>
            </a:r>
            <a:r>
              <a:rPr lang="ko" altLang="ko-KR" sz="2200" dirty="0">
                <a:latin typeface="Arial" panose="020B0604020202020204" pitchFamily="34" charset="0"/>
                <a:cs typeface="Arial" panose="020B0604020202020204" pitchFamily="34" charset="0"/>
              </a:rPr>
              <a:t>Element Responsibility Catalog for </a:t>
            </a:r>
            <a:r>
              <a:rPr lang="ko" altLang="ko-KR" sz="2200" dirty="0" smtClean="0">
                <a:latin typeface="Arial" panose="020B0604020202020204" pitchFamily="34" charset="0"/>
                <a:cs typeface="Arial" panose="020B0604020202020204" pitchFamily="34" charset="0"/>
              </a:rPr>
              <a:t>Level</a:t>
            </a:r>
            <a:r>
              <a:rPr lang="en-US" altLang="ko" sz="2200" dirty="0" smtClean="0">
                <a:latin typeface="Arial" panose="020B0604020202020204" pitchFamily="34" charset="0"/>
                <a:cs typeface="Arial" panose="020B0604020202020204" pitchFamily="34" charset="0"/>
              </a:rPr>
              <a:t>4</a:t>
            </a:r>
            <a:r>
              <a:rPr lang="ko" altLang="ko-KR" sz="2200" dirty="0" smtClean="0">
                <a:latin typeface="Arial" panose="020B0604020202020204" pitchFamily="34" charset="0"/>
                <a:cs typeface="Arial" panose="020B0604020202020204" pitchFamily="34" charset="0"/>
              </a:rPr>
              <a:t> </a:t>
            </a:r>
            <a:r>
              <a:rPr lang="ko" altLang="ko-KR" sz="2200" dirty="0">
                <a:latin typeface="Arial" panose="020B0604020202020204" pitchFamily="34" charset="0"/>
                <a:cs typeface="Arial" panose="020B0604020202020204" pitchFamily="34" charset="0"/>
              </a:rPr>
              <a:t>Decomposition</a:t>
            </a:r>
          </a:p>
          <a:p>
            <a:endParaRPr lang="ko-KR" altLang="en-US" dirty="0">
              <a:latin typeface="Arial" panose="020B0604020202020204" pitchFamily="34" charset="0"/>
              <a:cs typeface="Arial" panose="020B0604020202020204" pitchFamily="34" charset="0"/>
            </a:endParaRPr>
          </a:p>
        </p:txBody>
      </p:sp>
      <p:graphicFrame>
        <p:nvGraphicFramePr>
          <p:cNvPr id="167" name="Shape 167"/>
          <p:cNvGraphicFramePr/>
          <p:nvPr>
            <p:extLst>
              <p:ext uri="{D42A27DB-BD31-4B8C-83A1-F6EECF244321}">
                <p14:modId xmlns:p14="http://schemas.microsoft.com/office/powerpoint/2010/main" val="3166627758"/>
              </p:ext>
            </p:extLst>
          </p:nvPr>
        </p:nvGraphicFramePr>
        <p:xfrm>
          <a:off x="371200" y="3873378"/>
          <a:ext cx="10383692" cy="128007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a:t>Perspective: Dynamic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dirty="0"/>
                        <a:t>Broker</a:t>
                      </a:r>
                    </a:p>
                  </a:txBody>
                  <a:tcPr marL="101983" marR="101983" marT="91425" marB="91425"/>
                </a:tc>
                <a:tc>
                  <a:txBody>
                    <a:bodyPr/>
                    <a:lstStyle/>
                    <a:p>
                      <a:pPr lvl="0" rtl="0">
                        <a:spcBef>
                          <a:spcPts val="0"/>
                        </a:spcBef>
                        <a:buNone/>
                      </a:pPr>
                      <a:r>
                        <a:rPr lang="ko" sz="1200" dirty="0">
                          <a:solidFill>
                            <a:schemeClr val="dk1"/>
                          </a:solidFill>
                        </a:rPr>
                        <a:t>Broker is an intermediary which receives a message from the sender(Terminal or Node) and routes a message to proper destination(Terminal or Node). </a:t>
                      </a:r>
                    </a:p>
                  </a:txBody>
                  <a:tcPr marL="101983" marR="101983" marT="91425" marB="91425"/>
                </a:tc>
              </a:tr>
            </a:tbl>
          </a:graphicData>
        </a:graphic>
      </p:graphicFrame>
      <p:sp>
        <p:nvSpPr>
          <p:cNvPr id="4" name="슬라이드 번호 개체 틀 3"/>
          <p:cNvSpPr>
            <a:spLocks noGrp="1"/>
          </p:cNvSpPr>
          <p:nvPr>
            <p:ph type="sldNum" sz="quarter" idx="12"/>
          </p:nvPr>
        </p:nvSpPr>
        <p:spPr/>
        <p:txBody>
          <a:bodyPr/>
          <a:lstStyle/>
          <a:p>
            <a:fld id="{57E7012D-DD87-4EE6-9959-B8E2C5F13A34}" type="slidenum">
              <a:rPr lang="ko-KR" altLang="en-US" smtClean="0"/>
              <a:pPr/>
              <a:t>19</a:t>
            </a:fld>
            <a:r>
              <a:rPr lang="en-US" altLang="ko-KR" smtClean="0"/>
              <a:t>/50</a:t>
            </a:r>
            <a:endParaRPr lang="ko-KR" altLang="en-US" dirty="0"/>
          </a:p>
        </p:txBody>
      </p:sp>
    </p:spTree>
    <p:extLst>
      <p:ext uri="{BB962C8B-B14F-4D97-AF65-F5344CB8AC3E}">
        <p14:creationId xmlns:p14="http://schemas.microsoft.com/office/powerpoint/2010/main" val="1886465375"/>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a:bodyPr>
          <a:lstStyle/>
          <a:p>
            <a:r>
              <a:rPr lang="en-US" altLang="ko-KR" dirty="0"/>
              <a:t>Project Context</a:t>
            </a:r>
          </a:p>
          <a:p>
            <a:r>
              <a:rPr lang="en-US" altLang="ko-KR" dirty="0"/>
              <a:t>Architectural Driver</a:t>
            </a:r>
          </a:p>
          <a:p>
            <a:r>
              <a:rPr lang="en-US" altLang="ko-KR" dirty="0" smtClean="0"/>
              <a:t>System Context</a:t>
            </a:r>
          </a:p>
          <a:p>
            <a:r>
              <a:rPr lang="en-US" altLang="ko-KR" dirty="0" smtClean="0"/>
              <a:t>Architectural Design</a:t>
            </a:r>
          </a:p>
          <a:p>
            <a:r>
              <a:rPr lang="en-US" altLang="ko-KR" dirty="0" smtClean="0"/>
              <a:t>Detail Design</a:t>
            </a:r>
          </a:p>
          <a:p>
            <a:r>
              <a:rPr lang="en-US" altLang="ko-KR" dirty="0" smtClean="0"/>
              <a:t>Test</a:t>
            </a:r>
          </a:p>
          <a:p>
            <a:r>
              <a:rPr lang="en-US" altLang="ko-KR" dirty="0" smtClean="0"/>
              <a:t>Time log</a:t>
            </a:r>
          </a:p>
          <a:p>
            <a:r>
              <a:rPr lang="en-US" altLang="ko-KR" dirty="0" smtClean="0"/>
              <a:t>Future plan</a:t>
            </a:r>
          </a:p>
          <a:p>
            <a:r>
              <a:rPr lang="en-US" altLang="ko-KR" dirty="0" smtClean="0"/>
              <a:t>Lessens &amp; Learned</a:t>
            </a:r>
            <a:endParaRPr lang="ko-KR" altLang="en-US" dirty="0"/>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pPr/>
              <a:t>2</a:t>
            </a:fld>
            <a:r>
              <a:rPr lang="en-US" altLang="ko-KR" smtClean="0"/>
              <a:t>/50</a:t>
            </a:r>
            <a:endParaRPr lang="ko-KR" altLang="en-US" dirty="0"/>
          </a:p>
        </p:txBody>
      </p:sp>
      <p:sp>
        <p:nvSpPr>
          <p:cNvPr id="3" name="제목 2"/>
          <p:cNvSpPr>
            <a:spLocks noGrp="1"/>
          </p:cNvSpPr>
          <p:nvPr>
            <p:ph type="title"/>
          </p:nvPr>
        </p:nvSpPr>
        <p:spPr/>
        <p:txBody>
          <a:bodyPr/>
          <a:lstStyle/>
          <a:p>
            <a:r>
              <a:rPr lang="en-US" altLang="ko-KR" dirty="0" smtClean="0"/>
              <a:t>Agenda</a:t>
            </a:r>
            <a:endParaRPr lang="ko-KR" altLang="en-US" dirty="0"/>
          </a:p>
        </p:txBody>
      </p:sp>
    </p:spTree>
    <p:extLst>
      <p:ext uri="{BB962C8B-B14F-4D97-AF65-F5344CB8AC3E}">
        <p14:creationId xmlns:p14="http://schemas.microsoft.com/office/powerpoint/2010/main" val="4195508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pic>
        <p:nvPicPr>
          <p:cNvPr id="6" name="그림 5"/>
          <p:cNvPicPr>
            <a:picLocks noChangeAspect="1"/>
          </p:cNvPicPr>
          <p:nvPr/>
        </p:nvPicPr>
        <p:blipFill>
          <a:blip r:embed="rId3"/>
          <a:stretch>
            <a:fillRect/>
          </a:stretch>
        </p:blipFill>
        <p:spPr>
          <a:xfrm>
            <a:off x="3371365" y="1293000"/>
            <a:ext cx="4306270" cy="4563435"/>
          </a:xfrm>
          <a:prstGeom prst="rect">
            <a:avLst/>
          </a:prstGeom>
        </p:spPr>
      </p:pic>
      <p:sp>
        <p:nvSpPr>
          <p:cNvPr id="174" name="Shape 17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5</a:t>
            </a:r>
            <a:endParaRPr lang="ko" b="1" dirty="0">
              <a:solidFill>
                <a:schemeClr val="dk1"/>
              </a:solidFill>
            </a:endParaRPr>
          </a:p>
        </p:txBody>
      </p:sp>
      <p:sp>
        <p:nvSpPr>
          <p:cNvPr id="2" name="내용 개체 틀 1"/>
          <p:cNvSpPr>
            <a:spLocks noGrp="1"/>
          </p:cNvSpPr>
          <p:nvPr>
            <p:ph idx="4294967295"/>
          </p:nvPr>
        </p:nvSpPr>
        <p:spPr>
          <a:xfrm>
            <a:off x="536575" y="5895974"/>
            <a:ext cx="10512425" cy="629370"/>
          </a:xfrm>
        </p:spPr>
        <p:txBody>
          <a:bodyPr>
            <a:normAutofit/>
          </a:bodyPr>
          <a:lstStyle/>
          <a:p>
            <a:pPr lvl="0"/>
            <a:r>
              <a:rPr lang="en-US" altLang="ko-KR" sz="1600" b="1" dirty="0" smtClean="0">
                <a:latin typeface="Arial" panose="020B0604020202020204" pitchFamily="34" charset="0"/>
                <a:cs typeface="Arial" panose="020B0604020202020204" pitchFamily="34" charset="0"/>
              </a:rPr>
              <a:t>QA4 - Extensibility </a:t>
            </a:r>
            <a:r>
              <a:rPr lang="en-US" altLang="ko-KR" sz="1600" dirty="0" smtClean="0">
                <a:latin typeface="Arial" panose="020B0604020202020204" pitchFamily="34" charset="0"/>
                <a:cs typeface="Arial" panose="020B0604020202020204" pitchFamily="34" charset="0"/>
              </a:rPr>
              <a:t>: </a:t>
            </a:r>
            <a:r>
              <a:rPr lang="ko" altLang="ko-KR" sz="1600" dirty="0" smtClean="0">
                <a:solidFill>
                  <a:schemeClr val="dk1"/>
                </a:solidFill>
                <a:latin typeface="Arial" panose="020B0604020202020204" pitchFamily="34" charset="0"/>
                <a:cs typeface="Arial" panose="020B0604020202020204" pitchFamily="34" charset="0"/>
              </a:rPr>
              <a:t>Only </a:t>
            </a:r>
            <a:r>
              <a:rPr lang="ko" altLang="ko-KR" sz="1600" dirty="0">
                <a:solidFill>
                  <a:schemeClr val="dk1"/>
                </a:solidFill>
                <a:latin typeface="Arial" panose="020B0604020202020204" pitchFamily="34" charset="0"/>
                <a:cs typeface="Arial" panose="020B0604020202020204" pitchFamily="34" charset="0"/>
              </a:rPr>
              <a:t>the authorized person can access the home sensors/actuators or access any data generated by them, or any data stored in the system</a:t>
            </a:r>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20</a:t>
            </a:fld>
            <a:r>
              <a:rPr lang="en-US" altLang="ko-KR" smtClean="0"/>
              <a:t>/50</a:t>
            </a:r>
            <a:endParaRPr lang="ko-KR" altLang="en-US" dirty="0"/>
          </a:p>
        </p:txBody>
      </p:sp>
      <p:sp>
        <p:nvSpPr>
          <p:cNvPr id="10" name="직사각형 9"/>
          <p:cNvSpPr/>
          <p:nvPr/>
        </p:nvSpPr>
        <p:spPr>
          <a:xfrm>
            <a:off x="267916" y="1268759"/>
            <a:ext cx="10513167" cy="4626731"/>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11" name="직사각형 10"/>
          <p:cNvSpPr/>
          <p:nvPr/>
        </p:nvSpPr>
        <p:spPr>
          <a:xfrm>
            <a:off x="249320" y="1237359"/>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dirty="0">
                <a:solidFill>
                  <a:schemeClr val="tx1">
                    <a:lumMod val="75000"/>
                    <a:lumOff val="25000"/>
                  </a:schemeClr>
                </a:solidFill>
                <a:latin typeface="Arial" panose="020B0604020202020204" pitchFamily="34" charset="0"/>
                <a:cs typeface="Arial" panose="020B0604020202020204" pitchFamily="34" charset="0"/>
              </a:rPr>
              <a:t>Dynamic</a:t>
            </a:r>
            <a:endParaRPr lang="ko-KR" altLang="en-US" sz="18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4" name="내용 개체 틀 3"/>
          <p:cNvSpPr>
            <a:spLocks noGrp="1"/>
          </p:cNvSpPr>
          <p:nvPr>
            <p:ph idx="1"/>
          </p:nvPr>
        </p:nvSpPr>
        <p:spPr/>
        <p:txBody>
          <a:bodyPr/>
          <a:lstStyle/>
          <a:p>
            <a:pPr>
              <a:spcBef>
                <a:spcPts val="0"/>
              </a:spcBef>
            </a:pPr>
            <a:r>
              <a:rPr lang="en-US" altLang="ko" dirty="0">
                <a:solidFill>
                  <a:schemeClr val="dk1"/>
                </a:solidFill>
                <a:latin typeface="Arial" panose="020B0604020202020204" pitchFamily="34" charset="0"/>
              </a:rPr>
              <a:t>Apply Publish-Subscribe Pattern </a:t>
            </a:r>
            <a:r>
              <a:rPr lang="en-US" altLang="ko" dirty="0" smtClean="0">
                <a:solidFill>
                  <a:prstClr val="black"/>
                </a:solidFill>
                <a:latin typeface="Arial" panose="020B0604020202020204" pitchFamily="34" charset="0"/>
              </a:rPr>
              <a:t>and </a:t>
            </a:r>
            <a:r>
              <a:rPr lang="en-US" altLang="ko" dirty="0">
                <a:solidFill>
                  <a:prstClr val="black"/>
                </a:solidFill>
                <a:latin typeface="Arial" panose="020B0604020202020204" pitchFamily="34" charset="0"/>
              </a:rPr>
              <a:t>QA4</a:t>
            </a:r>
            <a:endParaRPr lang="en-US" altLang="ko-KR" dirty="0">
              <a:latin typeface="Arial" panose="020B0604020202020204" pitchFamily="34" charset="0"/>
            </a:endParaRPr>
          </a:p>
        </p:txBody>
      </p:sp>
      <p:pic>
        <p:nvPicPr>
          <p:cNvPr id="5" name="그림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9922" y="4307712"/>
            <a:ext cx="2803928" cy="1516255"/>
          </a:xfrm>
          <a:prstGeom prst="rect">
            <a:avLst/>
          </a:prstGeom>
        </p:spPr>
      </p:pic>
    </p:spTree>
    <p:extLst>
      <p:ext uri="{BB962C8B-B14F-4D97-AF65-F5344CB8AC3E}">
        <p14:creationId xmlns:p14="http://schemas.microsoft.com/office/powerpoint/2010/main" val="2245738547"/>
      </p:ext>
    </p:extLst>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2" name="내용 개체 틀 1"/>
          <p:cNvSpPr>
            <a:spLocks noGrp="1"/>
          </p:cNvSpPr>
          <p:nvPr>
            <p:ph idx="1"/>
          </p:nvPr>
        </p:nvSpPr>
        <p:spPr/>
        <p:txBody>
          <a:bodyPr/>
          <a:lstStyle/>
          <a:p>
            <a:pPr lvl="0">
              <a:spcBef>
                <a:spcPts val="0"/>
              </a:spcBef>
            </a:pPr>
            <a:r>
              <a:rPr lang="en-US" altLang="ko" dirty="0" smtClean="0">
                <a:solidFill>
                  <a:schemeClr val="dk1"/>
                </a:solidFill>
                <a:latin typeface="Arial" panose="020B0604020202020204" pitchFamily="34" charset="0"/>
              </a:rPr>
              <a:t>Rationale:</a:t>
            </a:r>
          </a:p>
          <a:p>
            <a:pPr lvl="1">
              <a:spcBef>
                <a:spcPts val="0"/>
              </a:spcBef>
            </a:pPr>
            <a:r>
              <a:rPr lang="en-US" altLang="ko" sz="1600" dirty="0" smtClean="0">
                <a:solidFill>
                  <a:schemeClr val="dk1"/>
                </a:solidFill>
                <a:latin typeface="Arial" panose="020B0604020202020204" pitchFamily="34" charset="0"/>
              </a:rPr>
              <a:t>All </a:t>
            </a:r>
            <a:r>
              <a:rPr lang="en-US" altLang="ko" sz="1600" dirty="0">
                <a:solidFill>
                  <a:schemeClr val="dk1"/>
                </a:solidFill>
                <a:latin typeface="Arial" panose="020B0604020202020204" pitchFamily="34" charset="0"/>
              </a:rPr>
              <a:t>Messages that have been transmitted from the Broker in consideration of the fact that it can be processed and is transferred to the Node / Terminal, Node / Terminal can be added/remove Runtime in the operating environment that can be the take the control in mind, by applying the </a:t>
            </a:r>
            <a:r>
              <a:rPr lang="en-US" altLang="ko" sz="1600" b="1" dirty="0">
                <a:solidFill>
                  <a:schemeClr val="dk1"/>
                </a:solidFill>
                <a:latin typeface="Arial" panose="020B0604020202020204" pitchFamily="34" charset="0"/>
              </a:rPr>
              <a:t>Publish-Subscribe Pattern</a:t>
            </a:r>
            <a:r>
              <a:rPr lang="en-US" altLang="ko" sz="1600" dirty="0">
                <a:solidFill>
                  <a:schemeClr val="dk1"/>
                </a:solidFill>
                <a:latin typeface="Arial" panose="020B0604020202020204" pitchFamily="34" charset="0"/>
              </a:rPr>
              <a:t> we decomposed into Node Management, and Terminal </a:t>
            </a:r>
            <a:r>
              <a:rPr lang="en-US" altLang="ko" sz="1600" dirty="0" smtClean="0">
                <a:solidFill>
                  <a:schemeClr val="dk1"/>
                </a:solidFill>
                <a:latin typeface="Arial" panose="020B0604020202020204" pitchFamily="34" charset="0"/>
              </a:rPr>
              <a:t>Manager.</a:t>
            </a:r>
          </a:p>
          <a:p>
            <a:pPr lvl="1">
              <a:spcBef>
                <a:spcPts val="0"/>
              </a:spcBef>
            </a:pPr>
            <a:r>
              <a:rPr lang="en-US" altLang="ko" sz="1600" dirty="0" smtClean="0">
                <a:solidFill>
                  <a:schemeClr val="dk1"/>
                </a:solidFill>
                <a:latin typeface="Arial" panose="020B0604020202020204" pitchFamily="34" charset="0"/>
              </a:rPr>
              <a:t>In </a:t>
            </a:r>
            <a:r>
              <a:rPr lang="en-US" altLang="ko" sz="1600" dirty="0">
                <a:solidFill>
                  <a:schemeClr val="dk1"/>
                </a:solidFill>
                <a:latin typeface="Arial" panose="020B0604020202020204" pitchFamily="34" charset="0"/>
              </a:rPr>
              <a:t>considering QA4 “Only the authorized person can access the home sensors / actuators or access any data generated by them, or any data stored in the system." It is in the Security Tactics for Security Attack in order to satisfy the Security that has been derived in Resist </a:t>
            </a:r>
            <a:r>
              <a:rPr lang="en-US" altLang="ko" sz="1600" b="1" dirty="0">
                <a:solidFill>
                  <a:schemeClr val="dk1"/>
                </a:solidFill>
                <a:latin typeface="Arial" panose="020B0604020202020204" pitchFamily="34" charset="0"/>
              </a:rPr>
              <a:t>Attacks Tactics of Identify Actors, </a:t>
            </a:r>
            <a:r>
              <a:rPr lang="en-US" altLang="ko" sz="1600" b="1" dirty="0" smtClean="0">
                <a:solidFill>
                  <a:schemeClr val="dk1"/>
                </a:solidFill>
                <a:latin typeface="Arial" panose="020B0604020202020204" pitchFamily="34" charset="0"/>
              </a:rPr>
              <a:t>Authenticate </a:t>
            </a:r>
            <a:r>
              <a:rPr lang="en-US" altLang="ko" sz="1600" b="1" dirty="0">
                <a:solidFill>
                  <a:schemeClr val="dk1"/>
                </a:solidFill>
                <a:latin typeface="Arial" panose="020B0604020202020204" pitchFamily="34" charset="0"/>
              </a:rPr>
              <a:t>Actors</a:t>
            </a:r>
            <a:r>
              <a:rPr lang="en-US" altLang="ko" sz="1600" dirty="0">
                <a:solidFill>
                  <a:schemeClr val="dk1"/>
                </a:solidFill>
                <a:latin typeface="Arial" panose="020B0604020202020204" pitchFamily="34" charset="0"/>
              </a:rPr>
              <a:t>, in order to </a:t>
            </a:r>
            <a:r>
              <a:rPr lang="en-US" altLang="ko" sz="1600" dirty="0" smtClean="0">
                <a:solidFill>
                  <a:schemeClr val="dk1"/>
                </a:solidFill>
                <a:latin typeface="Arial" panose="020B0604020202020204" pitchFamily="34" charset="0"/>
              </a:rPr>
              <a:t>achieve </a:t>
            </a:r>
            <a:r>
              <a:rPr lang="en-US" altLang="ko" sz="1600" dirty="0">
                <a:solidFill>
                  <a:schemeClr val="dk1"/>
                </a:solidFill>
                <a:latin typeface="Arial" panose="020B0604020202020204" pitchFamily="34" charset="0"/>
              </a:rPr>
              <a:t>it, we added an </a:t>
            </a:r>
            <a:r>
              <a:rPr lang="en-US" altLang="ko" sz="1600" dirty="0" err="1">
                <a:solidFill>
                  <a:schemeClr val="dk1"/>
                </a:solidFill>
                <a:latin typeface="Arial" panose="020B0604020202020204" pitchFamily="34" charset="0"/>
              </a:rPr>
              <a:t>Auth</a:t>
            </a:r>
            <a:r>
              <a:rPr lang="en-US" altLang="ko" sz="1600" dirty="0">
                <a:solidFill>
                  <a:schemeClr val="dk1"/>
                </a:solidFill>
                <a:latin typeface="Arial" panose="020B0604020202020204" pitchFamily="34" charset="0"/>
              </a:rPr>
              <a:t> Manager component,  so only Authorize persons will allowed to access the system</a:t>
            </a:r>
          </a:p>
          <a:p>
            <a:pPr>
              <a:spcBef>
                <a:spcPts val="0"/>
              </a:spcBef>
              <a:buNone/>
            </a:pPr>
            <a:endParaRPr lang="en-US" altLang="ko-KR" b="1" dirty="0">
              <a:latin typeface="Arial" panose="020B0604020202020204" pitchFamily="34" charset="0"/>
            </a:endParaRPr>
          </a:p>
          <a:p>
            <a:pPr>
              <a:spcBef>
                <a:spcPts val="0"/>
              </a:spcBef>
              <a:buNone/>
            </a:pPr>
            <a:endParaRPr lang="en-US" altLang="ko-KR" b="1" dirty="0">
              <a:latin typeface="Arial" panose="020B0604020202020204" pitchFamily="34" charset="0"/>
            </a:endParaRPr>
          </a:p>
          <a:p>
            <a:pPr>
              <a:spcBef>
                <a:spcPts val="0"/>
              </a:spcBef>
              <a:buNone/>
            </a:pPr>
            <a:endParaRPr lang="en-US" altLang="ko-KR" b="1" dirty="0">
              <a:latin typeface="Arial" panose="020B0604020202020204" pitchFamily="34" charset="0"/>
            </a:endParaRPr>
          </a:p>
          <a:p>
            <a:pPr>
              <a:spcBef>
                <a:spcPts val="0"/>
              </a:spcBef>
              <a:buNone/>
            </a:pPr>
            <a:endParaRPr lang="en-US" altLang="ko-KR" b="1" dirty="0">
              <a:latin typeface="Arial" panose="020B0604020202020204" pitchFamily="34" charset="0"/>
            </a:endParaRPr>
          </a:p>
          <a:p>
            <a:pPr>
              <a:spcBef>
                <a:spcPts val="0"/>
              </a:spcBef>
              <a:buNone/>
            </a:pPr>
            <a:endParaRPr lang="en-US" altLang="ko-KR" b="1" dirty="0">
              <a:latin typeface="Arial" panose="020B0604020202020204" pitchFamily="34" charset="0"/>
            </a:endParaRPr>
          </a:p>
          <a:p>
            <a:endParaRPr lang="ko-KR" altLang="en-US" dirty="0">
              <a:latin typeface="Arial" panose="020B0604020202020204" pitchFamily="34" charset="0"/>
            </a:endParaRPr>
          </a:p>
        </p:txBody>
      </p:sp>
      <p:sp>
        <p:nvSpPr>
          <p:cNvPr id="182" name="Shape 182"/>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en-US" altLang="ko" dirty="0">
                <a:solidFill>
                  <a:schemeClr val="dk1"/>
                </a:solidFill>
              </a:rPr>
              <a:t>5</a:t>
            </a:r>
            <a:endParaRPr lang="ko" b="1" dirty="0">
              <a:solidFill>
                <a:schemeClr val="dk1"/>
              </a:solidFill>
            </a:endParaRPr>
          </a:p>
        </p:txBody>
      </p:sp>
      <p:sp>
        <p:nvSpPr>
          <p:cNvPr id="3" name="내용 개체 틀 2"/>
          <p:cNvSpPr>
            <a:spLocks noGrp="1"/>
          </p:cNvSpPr>
          <p:nvPr>
            <p:ph idx="4294967295"/>
          </p:nvPr>
        </p:nvSpPr>
        <p:spPr>
          <a:xfrm>
            <a:off x="411932" y="3436077"/>
            <a:ext cx="10512425" cy="431800"/>
          </a:xfrm>
        </p:spPr>
        <p:txBody>
          <a:bodyPr vert="horz" lIns="91440" tIns="45720" rIns="91440" bIns="45720" rtlCol="0">
            <a:noAutofit/>
          </a:bodyPr>
          <a:lstStyle/>
          <a:p>
            <a:pPr marL="0" indent="0">
              <a:buNone/>
            </a:pPr>
            <a:r>
              <a:rPr lang="ko" altLang="ko-KR" sz="2200" dirty="0">
                <a:latin typeface="Arial" panose="020B0604020202020204" pitchFamily="34" charset="0"/>
                <a:cs typeface="Arial" panose="020B0604020202020204" pitchFamily="34" charset="0"/>
              </a:rPr>
              <a:t>Table 5. Element Responsibility Catalog for Level</a:t>
            </a:r>
            <a:r>
              <a:rPr lang="en-US" altLang="ko" sz="2200" dirty="0">
                <a:latin typeface="Arial" panose="020B0604020202020204" pitchFamily="34" charset="0"/>
                <a:cs typeface="Arial" panose="020B0604020202020204" pitchFamily="34" charset="0"/>
              </a:rPr>
              <a:t>5</a:t>
            </a:r>
            <a:r>
              <a:rPr lang="ko" altLang="ko-KR" sz="2200" dirty="0">
                <a:latin typeface="Arial" panose="020B0604020202020204" pitchFamily="34" charset="0"/>
                <a:cs typeface="Arial" panose="020B0604020202020204" pitchFamily="34" charset="0"/>
              </a:rPr>
              <a:t> Decomposition</a:t>
            </a:r>
          </a:p>
          <a:p>
            <a:pPr marL="0" indent="0">
              <a:buNone/>
            </a:pPr>
            <a:endParaRPr lang="ko-KR" altLang="en-US" sz="2200" dirty="0">
              <a:latin typeface="Arial" panose="020B0604020202020204" pitchFamily="34" charset="0"/>
              <a:cs typeface="Arial" panose="020B0604020202020204" pitchFamily="34" charset="0"/>
            </a:endParaRPr>
          </a:p>
        </p:txBody>
      </p:sp>
      <p:graphicFrame>
        <p:nvGraphicFramePr>
          <p:cNvPr id="183" name="Shape 183"/>
          <p:cNvGraphicFramePr/>
          <p:nvPr>
            <p:extLst>
              <p:ext uri="{D42A27DB-BD31-4B8C-83A1-F6EECF244321}">
                <p14:modId xmlns:p14="http://schemas.microsoft.com/office/powerpoint/2010/main" val="3689822477"/>
              </p:ext>
            </p:extLst>
          </p:nvPr>
        </p:nvGraphicFramePr>
        <p:xfrm>
          <a:off x="371200" y="3897870"/>
          <a:ext cx="10383692" cy="295219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dirty="0"/>
                        <a:t>Perspective: Dynamic</a:t>
                      </a:r>
                    </a:p>
                  </a:txBody>
                  <a:tcPr marL="101983" marR="101983" marT="91425" marB="91425"/>
                </a:tc>
              </a:tr>
              <a:tr h="229150">
                <a:tc>
                  <a:txBody>
                    <a:bodyPr/>
                    <a:lstStyle/>
                    <a:p>
                      <a:pPr lvl="0" rtl="0">
                        <a:spcBef>
                          <a:spcPts val="0"/>
                        </a:spcBef>
                        <a:buNone/>
                      </a:pPr>
                      <a:r>
                        <a:rPr lang="ko" sz="1200" b="1" dirty="0"/>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a:t>Node Manager</a:t>
                      </a:r>
                    </a:p>
                  </a:txBody>
                  <a:tcPr marL="101983" marR="101983" marT="91425" marB="91425"/>
                </a:tc>
                <a:tc>
                  <a:txBody>
                    <a:bodyPr/>
                    <a:lstStyle/>
                    <a:p>
                      <a:pPr lvl="0" rtl="0">
                        <a:spcBef>
                          <a:spcPts val="0"/>
                        </a:spcBef>
                        <a:buNone/>
                      </a:pPr>
                      <a:r>
                        <a:rPr lang="ko" sz="1200">
                          <a:solidFill>
                            <a:schemeClr val="dk1"/>
                          </a:solidFill>
                        </a:rPr>
                        <a:t>Managing the Node Informations (Registred Node Details, Node Data (Sensors, Acturators &amp; Services)</a:t>
                      </a:r>
                    </a:p>
                  </a:txBody>
                  <a:tcPr marL="101983" marR="101983" marT="91425" marB="91425"/>
                </a:tc>
              </a:tr>
              <a:tr h="392050">
                <a:tc>
                  <a:txBody>
                    <a:bodyPr/>
                    <a:lstStyle/>
                    <a:p>
                      <a:pPr lvl="0" rtl="0">
                        <a:spcBef>
                          <a:spcPts val="0"/>
                        </a:spcBef>
                        <a:buNone/>
                      </a:pPr>
                      <a:r>
                        <a:rPr lang="ko" sz="1200">
                          <a:solidFill>
                            <a:schemeClr val="dk1"/>
                          </a:solidFill>
                        </a:rPr>
                        <a:t>Terminal Manager</a:t>
                      </a:r>
                    </a:p>
                  </a:txBody>
                  <a:tcPr marL="101983" marR="101983" marT="91425" marB="91425"/>
                </a:tc>
                <a:tc>
                  <a:txBody>
                    <a:bodyPr/>
                    <a:lstStyle/>
                    <a:p>
                      <a:pPr lvl="0" rtl="0">
                        <a:spcBef>
                          <a:spcPts val="0"/>
                        </a:spcBef>
                        <a:buNone/>
                      </a:pPr>
                      <a:r>
                        <a:rPr lang="ko" sz="1200">
                          <a:solidFill>
                            <a:schemeClr val="dk1"/>
                          </a:solidFill>
                        </a:rPr>
                        <a:t>Managing the Terminal Information (Logged In Terminal Details)</a:t>
                      </a:r>
                    </a:p>
                  </a:txBody>
                  <a:tcPr marL="101983" marR="101983" marT="91425" marB="91425"/>
                </a:tc>
              </a:tr>
              <a:tr h="229150">
                <a:tc>
                  <a:txBody>
                    <a:bodyPr/>
                    <a:lstStyle/>
                    <a:p>
                      <a:pPr lvl="0" rtl="0">
                        <a:spcBef>
                          <a:spcPts val="0"/>
                        </a:spcBef>
                        <a:buNone/>
                      </a:pPr>
                      <a:r>
                        <a:rPr lang="ko" sz="1200">
                          <a:solidFill>
                            <a:schemeClr val="dk1"/>
                          </a:solidFill>
                        </a:rPr>
                        <a:t>Auth Manager</a:t>
                      </a:r>
                    </a:p>
                  </a:txBody>
                  <a:tcPr marL="101983" marR="101983" marT="91425" marB="91425"/>
                </a:tc>
                <a:tc>
                  <a:txBody>
                    <a:bodyPr/>
                    <a:lstStyle/>
                    <a:p>
                      <a:pPr lvl="0" rtl="0">
                        <a:spcBef>
                          <a:spcPts val="0"/>
                        </a:spcBef>
                        <a:buNone/>
                      </a:pPr>
                      <a:r>
                        <a:rPr lang="ko" sz="1200"/>
                        <a:t>Responsible for validating the Terminal user details &amp; generate the session Key for valid connected users.Managing the session for active connection  </a:t>
                      </a:r>
                    </a:p>
                  </a:txBody>
                  <a:tcPr marL="101983" marR="101983" marT="91425" marB="91425"/>
                </a:tc>
              </a:tr>
              <a:tr h="229150">
                <a:tc>
                  <a:txBody>
                    <a:bodyPr/>
                    <a:lstStyle/>
                    <a:p>
                      <a:pPr lvl="0" rtl="0">
                        <a:spcBef>
                          <a:spcPts val="0"/>
                        </a:spcBef>
                        <a:buNone/>
                      </a:pPr>
                      <a:r>
                        <a:rPr lang="ko" sz="1200">
                          <a:solidFill>
                            <a:schemeClr val="dk1"/>
                          </a:solidFill>
                        </a:rPr>
                        <a:t>Log DB</a:t>
                      </a:r>
                    </a:p>
                  </a:txBody>
                  <a:tcPr marL="101983" marR="101983" marT="91425" marB="91425"/>
                </a:tc>
                <a:tc>
                  <a:txBody>
                    <a:bodyPr/>
                    <a:lstStyle/>
                    <a:p>
                      <a:pPr lvl="0" rtl="0">
                        <a:spcBef>
                          <a:spcPts val="0"/>
                        </a:spcBef>
                        <a:buNone/>
                      </a:pPr>
                      <a:r>
                        <a:rPr lang="ko" sz="1200" dirty="0">
                          <a:solidFill>
                            <a:schemeClr val="dk1"/>
                          </a:solidFill>
                        </a:rPr>
                        <a:t>Repository for keeping all connected Node data (Sensors data) as well as Terminal command (Actuator Actions) history </a:t>
                      </a:r>
                    </a:p>
                  </a:txBody>
                  <a:tcPr marL="101983" marR="101983" marT="91425" marB="91425"/>
                </a:tc>
              </a:tr>
              <a:tr h="229150">
                <a:tc>
                  <a:txBody>
                    <a:bodyPr/>
                    <a:lstStyle/>
                    <a:p>
                      <a:pPr lvl="0" rtl="0">
                        <a:spcBef>
                          <a:spcPts val="0"/>
                        </a:spcBef>
                        <a:buNone/>
                      </a:pPr>
                      <a:r>
                        <a:rPr lang="ko" sz="1200" dirty="0">
                          <a:solidFill>
                            <a:schemeClr val="dk1"/>
                          </a:solidFill>
                        </a:rPr>
                        <a:t>Login DB</a:t>
                      </a:r>
                    </a:p>
                  </a:txBody>
                  <a:tcPr marL="101983" marR="101983" marT="91425" marB="91425"/>
                </a:tc>
                <a:tc>
                  <a:txBody>
                    <a:bodyPr/>
                    <a:lstStyle/>
                    <a:p>
                      <a:pPr lvl="0" rtl="0">
                        <a:spcBef>
                          <a:spcPts val="0"/>
                        </a:spcBef>
                        <a:buNone/>
                      </a:pPr>
                      <a:r>
                        <a:rPr lang="ko" sz="1200" dirty="0">
                          <a:solidFill>
                            <a:schemeClr val="dk1"/>
                          </a:solidFill>
                        </a:rPr>
                        <a:t>Keeping all Registred Users (Terminal) Login User ID &amp; Password Details</a:t>
                      </a:r>
                    </a:p>
                  </a:txBody>
                  <a:tcPr marL="101983" marR="101983" marT="91425" marB="91425"/>
                </a:tc>
              </a:tr>
            </a:tbl>
          </a:graphicData>
        </a:graphic>
      </p:graphicFrame>
      <p:sp>
        <p:nvSpPr>
          <p:cNvPr id="4" name="슬라이드 번호 개체 틀 3"/>
          <p:cNvSpPr>
            <a:spLocks noGrp="1"/>
          </p:cNvSpPr>
          <p:nvPr>
            <p:ph type="sldNum" sz="quarter" idx="12"/>
          </p:nvPr>
        </p:nvSpPr>
        <p:spPr/>
        <p:txBody>
          <a:bodyPr/>
          <a:lstStyle/>
          <a:p>
            <a:fld id="{57E7012D-DD87-4EE6-9959-B8E2C5F13A34}" type="slidenum">
              <a:rPr lang="ko-KR" altLang="en-US" smtClean="0"/>
              <a:pPr/>
              <a:t>21</a:t>
            </a:fld>
            <a:r>
              <a:rPr lang="en-US" altLang="ko-KR" smtClean="0"/>
              <a:t>/50</a:t>
            </a:r>
            <a:endParaRPr lang="ko-KR" altLang="en-US" dirty="0"/>
          </a:p>
        </p:txBody>
      </p:sp>
    </p:spTree>
    <p:extLst>
      <p:ext uri="{BB962C8B-B14F-4D97-AF65-F5344CB8AC3E}">
        <p14:creationId xmlns:p14="http://schemas.microsoft.com/office/powerpoint/2010/main" val="645683522"/>
      </p:ext>
    </p:extLst>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0" name="그림 9"/>
          <p:cNvPicPr>
            <a:picLocks noChangeAspect="1"/>
          </p:cNvPicPr>
          <p:nvPr/>
        </p:nvPicPr>
        <p:blipFill>
          <a:blip r:embed="rId3"/>
          <a:stretch>
            <a:fillRect/>
          </a:stretch>
        </p:blipFill>
        <p:spPr>
          <a:xfrm>
            <a:off x="279500" y="1915404"/>
            <a:ext cx="5290571" cy="2978355"/>
          </a:xfrm>
          <a:prstGeom prst="rect">
            <a:avLst/>
          </a:prstGeom>
          <a:effectLst/>
        </p:spPr>
      </p:pic>
      <p:pic>
        <p:nvPicPr>
          <p:cNvPr id="11" name="그림 10"/>
          <p:cNvPicPr>
            <a:picLocks noChangeAspect="1"/>
          </p:cNvPicPr>
          <p:nvPr/>
        </p:nvPicPr>
        <p:blipFill>
          <a:blip r:embed="rId4"/>
          <a:stretch>
            <a:fillRect/>
          </a:stretch>
        </p:blipFill>
        <p:spPr>
          <a:xfrm>
            <a:off x="5558487" y="1915404"/>
            <a:ext cx="5210985" cy="3980086"/>
          </a:xfrm>
          <a:prstGeom prst="rect">
            <a:avLst/>
          </a:prstGeom>
          <a:effectLst/>
        </p:spPr>
      </p:pic>
      <p:sp>
        <p:nvSpPr>
          <p:cNvPr id="189" name="Shape 189"/>
          <p:cNvSpPr txBox="1">
            <a:spLocks noGrp="1"/>
          </p:cNvSpPr>
          <p:nvPr>
            <p:ph idx="1"/>
          </p:nvPr>
        </p:nvSpPr>
        <p:spPr>
          <a:xfrm>
            <a:off x="411932" y="701166"/>
            <a:ext cx="10297144" cy="5774630"/>
          </a:xfrm>
          <a:prstGeom prst="rect">
            <a:avLst/>
          </a:prstGeom>
          <a:noFill/>
          <a:ln>
            <a:noFill/>
          </a:ln>
        </p:spPr>
        <p:txBody>
          <a:bodyPr lIns="91425" tIns="91425" rIns="91425" bIns="91425" anchor="t" anchorCtr="0">
            <a:noAutofit/>
          </a:bodyPr>
          <a:lstStyle/>
          <a:p>
            <a:pPr>
              <a:spcBef>
                <a:spcPts val="0"/>
              </a:spcBef>
            </a:pPr>
            <a:r>
              <a:rPr lang="ko" altLang="ko-KR" dirty="0">
                <a:solidFill>
                  <a:schemeClr val="dk1"/>
                </a:solidFill>
                <a:latin typeface="Arial" panose="020B0604020202020204" pitchFamily="34" charset="0"/>
              </a:rPr>
              <a:t>Node &amp; Terminal Decomposition</a:t>
            </a:r>
            <a:endParaRPr dirty="0">
              <a:latin typeface="Arial" panose="020B0604020202020204" pitchFamily="34" charset="0"/>
            </a:endParaRPr>
          </a:p>
        </p:txBody>
      </p:sp>
      <p:sp>
        <p:nvSpPr>
          <p:cNvPr id="190" name="Shape 190"/>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6 </a:t>
            </a:r>
          </a:p>
        </p:txBody>
      </p:sp>
      <p:sp>
        <p:nvSpPr>
          <p:cNvPr id="2" name="슬라이드 번호 개체 틀 1"/>
          <p:cNvSpPr>
            <a:spLocks noGrp="1"/>
          </p:cNvSpPr>
          <p:nvPr>
            <p:ph type="sldNum" sz="quarter" idx="12"/>
          </p:nvPr>
        </p:nvSpPr>
        <p:spPr/>
        <p:txBody>
          <a:bodyPr/>
          <a:lstStyle/>
          <a:p>
            <a:fld id="{57E7012D-DD87-4EE6-9959-B8E2C5F13A34}" type="slidenum">
              <a:rPr lang="ko-KR" altLang="en-US" smtClean="0"/>
              <a:pPr/>
              <a:t>22</a:t>
            </a:fld>
            <a:r>
              <a:rPr lang="en-US" altLang="ko-KR" smtClean="0"/>
              <a:t>/50</a:t>
            </a:r>
            <a:endParaRPr lang="ko-KR" altLang="en-US" dirty="0"/>
          </a:p>
        </p:txBody>
      </p:sp>
      <p:sp>
        <p:nvSpPr>
          <p:cNvPr id="15" name="직사각형 14"/>
          <p:cNvSpPr/>
          <p:nvPr/>
        </p:nvSpPr>
        <p:spPr>
          <a:xfrm>
            <a:off x="267916" y="1268759"/>
            <a:ext cx="10513167" cy="4626731"/>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16" name="직사각형 15"/>
          <p:cNvSpPr/>
          <p:nvPr/>
        </p:nvSpPr>
        <p:spPr>
          <a:xfrm>
            <a:off x="249320" y="1237359"/>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dirty="0">
                <a:solidFill>
                  <a:schemeClr val="tx1">
                    <a:lumMod val="75000"/>
                    <a:lumOff val="25000"/>
                  </a:schemeClr>
                </a:solidFill>
                <a:latin typeface="Arial" panose="020B0604020202020204" pitchFamily="34" charset="0"/>
                <a:cs typeface="Arial" panose="020B0604020202020204" pitchFamily="34" charset="0"/>
              </a:rPr>
              <a:t>Dynamic</a:t>
            </a:r>
            <a:endParaRPr lang="ko-KR" altLang="en-US" sz="1800" dirty="0" smtClean="0">
              <a:solidFill>
                <a:schemeClr val="tx1">
                  <a:lumMod val="75000"/>
                  <a:lumOff val="25000"/>
                </a:schemeClr>
              </a:solidFill>
              <a:latin typeface="Arial" panose="020B0604020202020204" pitchFamily="34" charset="0"/>
              <a:cs typeface="Arial" panose="020B0604020202020204" pitchFamily="34" charset="0"/>
            </a:endParaRPr>
          </a:p>
        </p:txBody>
      </p:sp>
      <p:pic>
        <p:nvPicPr>
          <p:cNvPr id="7" name="그림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6794" y="4893025"/>
            <a:ext cx="3441194" cy="976896"/>
          </a:xfrm>
          <a:prstGeom prst="rect">
            <a:avLst/>
          </a:prstGeom>
        </p:spPr>
      </p:pic>
    </p:spTree>
    <p:extLst>
      <p:ext uri="{BB962C8B-B14F-4D97-AF65-F5344CB8AC3E}">
        <p14:creationId xmlns:p14="http://schemas.microsoft.com/office/powerpoint/2010/main" val="3030530699"/>
      </p:ext>
    </p:extLst>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2" name="내용 개체 틀 1"/>
          <p:cNvSpPr>
            <a:spLocks noGrp="1"/>
          </p:cNvSpPr>
          <p:nvPr>
            <p:ph idx="1"/>
          </p:nvPr>
        </p:nvSpPr>
        <p:spPr/>
        <p:txBody>
          <a:bodyPr/>
          <a:lstStyle/>
          <a:p>
            <a:pPr>
              <a:spcBef>
                <a:spcPts val="0"/>
              </a:spcBef>
            </a:pPr>
            <a:r>
              <a:rPr lang="en-US" altLang="ko" dirty="0" smtClean="0">
                <a:solidFill>
                  <a:schemeClr val="dk1"/>
                </a:solidFill>
                <a:latin typeface="Arial" panose="020B0604020202020204" pitchFamily="34" charset="0"/>
              </a:rPr>
              <a:t>Rationale:</a:t>
            </a:r>
          </a:p>
          <a:p>
            <a:pPr lvl="1">
              <a:spcBef>
                <a:spcPts val="0"/>
              </a:spcBef>
            </a:pPr>
            <a:r>
              <a:rPr lang="en-US" altLang="ko" sz="1600" dirty="0" smtClean="0">
                <a:solidFill>
                  <a:schemeClr val="dk1"/>
                </a:solidFill>
                <a:latin typeface="Arial" panose="020B0604020202020204" pitchFamily="34" charset="0"/>
              </a:rPr>
              <a:t>Considering </a:t>
            </a:r>
            <a:r>
              <a:rPr lang="en-US" altLang="ko" sz="1600" dirty="0">
                <a:solidFill>
                  <a:schemeClr val="dk1"/>
                </a:solidFill>
                <a:latin typeface="Arial" panose="020B0604020202020204" pitchFamily="34" charset="0"/>
              </a:rPr>
              <a:t>the Functional requirement, added components for the specific behavior of the Terminal &amp; </a:t>
            </a:r>
            <a:r>
              <a:rPr lang="en-US" altLang="ko" sz="1600" dirty="0" smtClean="0">
                <a:solidFill>
                  <a:schemeClr val="dk1"/>
                </a:solidFill>
                <a:latin typeface="Arial" panose="020B0604020202020204" pitchFamily="34" charset="0"/>
              </a:rPr>
              <a:t>Node.</a:t>
            </a:r>
          </a:p>
          <a:p>
            <a:pPr lvl="1">
              <a:spcBef>
                <a:spcPts val="0"/>
              </a:spcBef>
            </a:pPr>
            <a:r>
              <a:rPr lang="en-US" altLang="ko" sz="1600" dirty="0" smtClean="0">
                <a:solidFill>
                  <a:schemeClr val="dk1"/>
                </a:solidFill>
                <a:latin typeface="Arial" panose="020B0604020202020204" pitchFamily="34" charset="0"/>
              </a:rPr>
              <a:t>Terminal </a:t>
            </a:r>
            <a:r>
              <a:rPr lang="en-US" altLang="ko" sz="1600" dirty="0">
                <a:solidFill>
                  <a:schemeClr val="dk1"/>
                </a:solidFill>
                <a:latin typeface="Arial" panose="020B0604020202020204" pitchFamily="34" charset="0"/>
              </a:rPr>
              <a:t>applies the MVC pattern, individually View component to support the user's UX setting by this, minimize the impact of change on UX </a:t>
            </a:r>
            <a:r>
              <a:rPr lang="en-US" altLang="ko" sz="1600" dirty="0" smtClean="0">
                <a:solidFill>
                  <a:schemeClr val="dk1"/>
                </a:solidFill>
                <a:latin typeface="Arial" panose="020B0604020202020204" pitchFamily="34" charset="0"/>
              </a:rPr>
              <a:t>change.</a:t>
            </a:r>
          </a:p>
          <a:p>
            <a:pPr lvl="1">
              <a:spcBef>
                <a:spcPts val="0"/>
              </a:spcBef>
            </a:pPr>
            <a:r>
              <a:rPr lang="en-US" altLang="ko" sz="1600" dirty="0" smtClean="0">
                <a:solidFill>
                  <a:schemeClr val="dk1"/>
                </a:solidFill>
                <a:latin typeface="Arial" panose="020B0604020202020204" pitchFamily="34" charset="0"/>
              </a:rPr>
              <a:t>The </a:t>
            </a:r>
            <a:r>
              <a:rPr lang="en-US" altLang="ko" sz="1600" dirty="0">
                <a:solidFill>
                  <a:schemeClr val="dk1"/>
                </a:solidFill>
                <a:latin typeface="Arial" panose="020B0604020202020204" pitchFamily="34" charset="0"/>
              </a:rPr>
              <a:t>main function of Node divided to Node Sensor / Actuator / Service is, added to the Single Responsibility Principle applied separate component in a separate responsibility. Thus, 3rd party node developer, since it is sufficient to develop only the necessary component development, easier to </a:t>
            </a:r>
            <a:r>
              <a:rPr lang="en-US" altLang="ko" sz="1600" dirty="0" smtClean="0">
                <a:solidFill>
                  <a:schemeClr val="dk1"/>
                </a:solidFill>
                <a:latin typeface="Arial" panose="020B0604020202020204" pitchFamily="34" charset="0"/>
              </a:rPr>
              <a:t>develop</a:t>
            </a:r>
            <a:endParaRPr lang="en-US" altLang="ko" sz="1600" dirty="0">
              <a:solidFill>
                <a:schemeClr val="dk1"/>
              </a:solidFill>
              <a:latin typeface="Arial" panose="020B0604020202020204" pitchFamily="34" charset="0"/>
            </a:endParaRPr>
          </a:p>
        </p:txBody>
      </p:sp>
      <p:sp>
        <p:nvSpPr>
          <p:cNvPr id="199" name="Shape 199"/>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6</a:t>
            </a:r>
            <a:endParaRPr lang="ko" b="1" dirty="0">
              <a:solidFill>
                <a:schemeClr val="dk1"/>
              </a:solidFill>
            </a:endParaRPr>
          </a:p>
        </p:txBody>
      </p:sp>
      <p:sp>
        <p:nvSpPr>
          <p:cNvPr id="3" name="내용 개체 틀 2"/>
          <p:cNvSpPr>
            <a:spLocks noGrp="1"/>
          </p:cNvSpPr>
          <p:nvPr>
            <p:ph idx="4294967295"/>
          </p:nvPr>
        </p:nvSpPr>
        <p:spPr>
          <a:xfrm>
            <a:off x="411932" y="3068638"/>
            <a:ext cx="10512425" cy="431800"/>
          </a:xfrm>
        </p:spPr>
        <p:txBody>
          <a:bodyPr vert="horz" lIns="91440" tIns="45720" rIns="91440" bIns="45720" rtlCol="0">
            <a:noAutofit/>
          </a:bodyPr>
          <a:lstStyle/>
          <a:p>
            <a:pPr marL="0" indent="0">
              <a:buNone/>
            </a:pPr>
            <a:r>
              <a:rPr lang="ko" altLang="ko-KR" sz="2200" dirty="0">
                <a:latin typeface="Arial" panose="020B0604020202020204" pitchFamily="34" charset="0"/>
                <a:cs typeface="Arial" panose="020B0604020202020204" pitchFamily="34" charset="0"/>
              </a:rPr>
              <a:t>Table </a:t>
            </a:r>
            <a:r>
              <a:rPr lang="ko" altLang="ko-KR" sz="2200" dirty="0" smtClean="0">
                <a:latin typeface="Arial" panose="020B0604020202020204" pitchFamily="34" charset="0"/>
                <a:cs typeface="Arial" panose="020B0604020202020204" pitchFamily="34" charset="0"/>
              </a:rPr>
              <a:t>6. </a:t>
            </a:r>
            <a:r>
              <a:rPr lang="ko" altLang="ko-KR" sz="2200" dirty="0">
                <a:latin typeface="Arial" panose="020B0604020202020204" pitchFamily="34" charset="0"/>
                <a:cs typeface="Arial" panose="020B0604020202020204" pitchFamily="34" charset="0"/>
              </a:rPr>
              <a:t>Element Responsibility Catalog for </a:t>
            </a:r>
            <a:r>
              <a:rPr lang="ko" altLang="ko-KR" sz="2200" dirty="0" smtClean="0">
                <a:latin typeface="Arial" panose="020B0604020202020204" pitchFamily="34" charset="0"/>
                <a:cs typeface="Arial" panose="020B0604020202020204" pitchFamily="34" charset="0"/>
              </a:rPr>
              <a:t>Level</a:t>
            </a:r>
            <a:r>
              <a:rPr lang="en-US" altLang="ko" sz="2200" dirty="0" smtClean="0">
                <a:latin typeface="Arial" panose="020B0604020202020204" pitchFamily="34" charset="0"/>
                <a:cs typeface="Arial" panose="020B0604020202020204" pitchFamily="34" charset="0"/>
              </a:rPr>
              <a:t>6</a:t>
            </a:r>
            <a:r>
              <a:rPr lang="ko" altLang="ko-KR" sz="2200" dirty="0" smtClean="0">
                <a:latin typeface="Arial" panose="020B0604020202020204" pitchFamily="34" charset="0"/>
                <a:cs typeface="Arial" panose="020B0604020202020204" pitchFamily="34" charset="0"/>
              </a:rPr>
              <a:t> </a:t>
            </a:r>
            <a:r>
              <a:rPr lang="ko" altLang="ko-KR" sz="2200" dirty="0">
                <a:latin typeface="Arial" panose="020B0604020202020204" pitchFamily="34" charset="0"/>
                <a:cs typeface="Arial" panose="020B0604020202020204" pitchFamily="34" charset="0"/>
              </a:rPr>
              <a:t>Decomposition</a:t>
            </a:r>
          </a:p>
          <a:p>
            <a:pPr marL="0" indent="0">
              <a:buNone/>
            </a:pPr>
            <a:endParaRPr lang="ko-KR" altLang="en-US" sz="2200" dirty="0">
              <a:latin typeface="Arial" panose="020B0604020202020204" pitchFamily="34" charset="0"/>
              <a:cs typeface="Arial" panose="020B0604020202020204" pitchFamily="34" charset="0"/>
            </a:endParaRPr>
          </a:p>
        </p:txBody>
      </p:sp>
      <p:graphicFrame>
        <p:nvGraphicFramePr>
          <p:cNvPr id="200" name="Shape 200"/>
          <p:cNvGraphicFramePr/>
          <p:nvPr>
            <p:extLst>
              <p:ext uri="{D42A27DB-BD31-4B8C-83A1-F6EECF244321}">
                <p14:modId xmlns:p14="http://schemas.microsoft.com/office/powerpoint/2010/main" val="1107300480"/>
              </p:ext>
            </p:extLst>
          </p:nvPr>
        </p:nvGraphicFramePr>
        <p:xfrm>
          <a:off x="371200" y="3501007"/>
          <a:ext cx="10383692" cy="222070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latin typeface="Arial" panose="020B0604020202020204" pitchFamily="34" charset="0"/>
                        <a:cs typeface="Arial" panose="020B0604020202020204" pitchFamily="34" charset="0"/>
                      </a:endParaRP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Perspective: Dynamic</a:t>
                      </a:r>
                    </a:p>
                  </a:txBody>
                  <a:tcPr marL="101983" marR="101983" marT="91425" marB="91425"/>
                </a:tc>
              </a:tr>
              <a:tr h="229150">
                <a:tc>
                  <a:txBody>
                    <a:bodyPr/>
                    <a:lstStyle/>
                    <a:p>
                      <a:pPr lvl="0" rtl="0">
                        <a:spcBef>
                          <a:spcPts val="0"/>
                        </a:spcBef>
                        <a:buNone/>
                      </a:pPr>
                      <a:r>
                        <a:rPr lang="ko" sz="1200" b="1">
                          <a:latin typeface="Arial" panose="020B0604020202020204" pitchFamily="34" charset="0"/>
                          <a:cs typeface="Arial" panose="020B0604020202020204" pitchFamily="34" charset="0"/>
                        </a:rPr>
                        <a:t>Element</a:t>
                      </a: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Responsibilities</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View</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Responsible for User Input &amp; data presentation (Specially for UI scenerio)</a:t>
                      </a:r>
                    </a:p>
                  </a:txBody>
                  <a:tcPr marL="101983" marR="101983" marT="91425" marB="91425"/>
                </a:tc>
              </a:tr>
              <a:tr h="392050">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Sensor Manager</a:t>
                      </a:r>
                    </a:p>
                  </a:txBody>
                  <a:tcPr marL="101983" marR="101983" marT="91425" marB="91425"/>
                </a:tc>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Responsible for Handling the connected Sensors into the Node</a:t>
                      </a:r>
                    </a:p>
                  </a:txBody>
                  <a:tcPr marL="101983" marR="101983" marT="91425" marB="91425"/>
                </a:tc>
              </a:tr>
              <a:tr h="229150">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Actuator Manager</a:t>
                      </a:r>
                    </a:p>
                  </a:txBody>
                  <a:tcPr marL="101983" marR="101983" marT="91425" marB="91425"/>
                </a:tc>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Responsible for Handling the connected Actuators into the Node</a:t>
                      </a:r>
                    </a:p>
                  </a:txBody>
                  <a:tcPr marL="101983" marR="101983" marT="91425" marB="91425"/>
                </a:tc>
              </a:tr>
              <a:tr h="229150">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Service Provider</a:t>
                      </a:r>
                    </a:p>
                  </a:txBody>
                  <a:tcPr marL="101983" marR="101983" marT="91425" marB="91425"/>
                </a:tc>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Responsible for providing servie such as data mining and actutor handling.</a:t>
                      </a:r>
                    </a:p>
                  </a:txBody>
                  <a:tcPr marL="101983" marR="101983" marT="91425" marB="91425"/>
                </a:tc>
              </a:tr>
            </a:tbl>
          </a:graphicData>
        </a:graphic>
      </p:graphicFrame>
      <p:sp>
        <p:nvSpPr>
          <p:cNvPr id="4" name="슬라이드 번호 개체 틀 3"/>
          <p:cNvSpPr>
            <a:spLocks noGrp="1"/>
          </p:cNvSpPr>
          <p:nvPr>
            <p:ph type="sldNum" sz="quarter" idx="12"/>
          </p:nvPr>
        </p:nvSpPr>
        <p:spPr/>
        <p:txBody>
          <a:bodyPr/>
          <a:lstStyle/>
          <a:p>
            <a:fld id="{57E7012D-DD87-4EE6-9959-B8E2C5F13A34}" type="slidenum">
              <a:rPr lang="ko-KR" altLang="en-US" smtClean="0"/>
              <a:pPr/>
              <a:t>23</a:t>
            </a:fld>
            <a:r>
              <a:rPr lang="en-US" altLang="ko-KR" smtClean="0"/>
              <a:t>/50</a:t>
            </a:r>
            <a:endParaRPr lang="ko-KR" altLang="en-US" dirty="0"/>
          </a:p>
        </p:txBody>
      </p:sp>
    </p:spTree>
    <p:extLst>
      <p:ext uri="{BB962C8B-B14F-4D97-AF65-F5344CB8AC3E}">
        <p14:creationId xmlns:p14="http://schemas.microsoft.com/office/powerpoint/2010/main" val="2378291985"/>
      </p:ext>
    </p:extLst>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6" name="그림 5"/>
          <p:cNvPicPr>
            <a:picLocks noChangeAspect="1"/>
          </p:cNvPicPr>
          <p:nvPr/>
        </p:nvPicPr>
        <p:blipFill>
          <a:blip r:embed="rId3"/>
          <a:stretch>
            <a:fillRect/>
          </a:stretch>
        </p:blipFill>
        <p:spPr>
          <a:xfrm>
            <a:off x="987996" y="764704"/>
            <a:ext cx="9073008" cy="5648998"/>
          </a:xfrm>
          <a:prstGeom prst="rect">
            <a:avLst/>
          </a:prstGeom>
        </p:spPr>
      </p:pic>
      <p:sp>
        <p:nvSpPr>
          <p:cNvPr id="207" name="Shape 207"/>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t>Architecture Design - Final dynamic perspective </a:t>
            </a:r>
          </a:p>
        </p:txBody>
      </p:sp>
      <p:pic>
        <p:nvPicPr>
          <p:cNvPr id="208" name="Shape 208"/>
          <p:cNvPicPr preferRelativeResize="0"/>
          <p:nvPr/>
        </p:nvPicPr>
        <p:blipFill>
          <a:blip r:embed="rId4">
            <a:alphaModFix/>
          </a:blip>
          <a:stretch>
            <a:fillRect/>
          </a:stretch>
        </p:blipFill>
        <p:spPr>
          <a:xfrm>
            <a:off x="987996" y="5473490"/>
            <a:ext cx="2016224" cy="940212"/>
          </a:xfrm>
          <a:prstGeom prst="rect">
            <a:avLst/>
          </a:prstGeom>
          <a:noFill/>
          <a:ln>
            <a:noFill/>
          </a:ln>
          <a:effectLst/>
        </p:spPr>
      </p:pic>
      <p:sp>
        <p:nvSpPr>
          <p:cNvPr id="3" name="슬라이드 번호 개체 틀 2"/>
          <p:cNvSpPr>
            <a:spLocks noGrp="1"/>
          </p:cNvSpPr>
          <p:nvPr>
            <p:ph type="sldNum" sz="quarter" idx="12"/>
          </p:nvPr>
        </p:nvSpPr>
        <p:spPr/>
        <p:txBody>
          <a:bodyPr/>
          <a:lstStyle/>
          <a:p>
            <a:fld id="{57E7012D-DD87-4EE6-9959-B8E2C5F13A34}" type="slidenum">
              <a:rPr lang="ko-KR" altLang="en-US" smtClean="0"/>
              <a:pPr/>
              <a:t>24</a:t>
            </a:fld>
            <a:r>
              <a:rPr lang="en-US" altLang="ko-KR" smtClean="0"/>
              <a:t>/50</a:t>
            </a:r>
            <a:endParaRPr lang="ko-KR" altLang="en-US" dirty="0"/>
          </a:p>
        </p:txBody>
      </p:sp>
    </p:spTree>
    <p:extLst>
      <p:ext uri="{BB962C8B-B14F-4D97-AF65-F5344CB8AC3E}">
        <p14:creationId xmlns:p14="http://schemas.microsoft.com/office/powerpoint/2010/main" val="283773334"/>
      </p:ext>
    </p:extLst>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Final physical perspective </a:t>
            </a:r>
          </a:p>
        </p:txBody>
      </p:sp>
      <p:pic>
        <p:nvPicPr>
          <p:cNvPr id="214" name="Shape 214"/>
          <p:cNvPicPr preferRelativeResize="0"/>
          <p:nvPr/>
        </p:nvPicPr>
        <p:blipFill>
          <a:blip r:embed="rId3">
            <a:alphaModFix/>
          </a:blip>
          <a:stretch>
            <a:fillRect/>
          </a:stretch>
        </p:blipFill>
        <p:spPr>
          <a:xfrm>
            <a:off x="805199" y="809665"/>
            <a:ext cx="9610328" cy="4219575"/>
          </a:xfrm>
          <a:prstGeom prst="rect">
            <a:avLst/>
          </a:prstGeom>
          <a:noFill/>
          <a:ln>
            <a:noFill/>
          </a:ln>
        </p:spPr>
      </p:pic>
      <p:grpSp>
        <p:nvGrpSpPr>
          <p:cNvPr id="216" name="Shape 216"/>
          <p:cNvGrpSpPr/>
          <p:nvPr/>
        </p:nvGrpSpPr>
        <p:grpSpPr>
          <a:xfrm>
            <a:off x="438629" y="5029388"/>
            <a:ext cx="5566616" cy="1712394"/>
            <a:chOff x="407525" y="5087905"/>
            <a:chExt cx="4606855" cy="1712394"/>
          </a:xfrm>
        </p:grpSpPr>
        <p:pic>
          <p:nvPicPr>
            <p:cNvPr id="217" name="Shape 217"/>
            <p:cNvPicPr preferRelativeResize="0"/>
            <p:nvPr/>
          </p:nvPicPr>
          <p:blipFill rotWithShape="1">
            <a:blip r:embed="rId4">
              <a:alphaModFix/>
            </a:blip>
            <a:srcRect t="5844" b="61719"/>
            <a:stretch/>
          </p:blipFill>
          <p:spPr>
            <a:xfrm>
              <a:off x="595300" y="5505100"/>
              <a:ext cx="451074" cy="398282"/>
            </a:xfrm>
            <a:prstGeom prst="rect">
              <a:avLst/>
            </a:prstGeom>
            <a:noFill/>
            <a:ln>
              <a:noFill/>
            </a:ln>
          </p:spPr>
        </p:pic>
        <p:pic>
          <p:nvPicPr>
            <p:cNvPr id="218" name="Shape 218"/>
            <p:cNvPicPr preferRelativeResize="0"/>
            <p:nvPr/>
          </p:nvPicPr>
          <p:blipFill rotWithShape="1">
            <a:blip r:embed="rId4">
              <a:alphaModFix/>
            </a:blip>
            <a:srcRect t="38987" r="41186" b="42124"/>
            <a:stretch/>
          </p:blipFill>
          <p:spPr>
            <a:xfrm>
              <a:off x="595295" y="5903375"/>
              <a:ext cx="451074" cy="394375"/>
            </a:xfrm>
            <a:prstGeom prst="rect">
              <a:avLst/>
            </a:prstGeom>
            <a:noFill/>
            <a:ln>
              <a:noFill/>
            </a:ln>
          </p:spPr>
        </p:pic>
        <p:sp>
          <p:nvSpPr>
            <p:cNvPr id="219" name="Shape 219"/>
            <p:cNvSpPr txBox="1"/>
            <p:nvPr/>
          </p:nvSpPr>
          <p:spPr>
            <a:xfrm>
              <a:off x="1046380" y="55411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Network</a:t>
              </a:r>
            </a:p>
          </p:txBody>
        </p:sp>
        <p:sp>
          <p:nvSpPr>
            <p:cNvPr id="220" name="Shape 220"/>
            <p:cNvSpPr txBox="1"/>
            <p:nvPr/>
          </p:nvSpPr>
          <p:spPr>
            <a:xfrm>
              <a:off x="1046380" y="59375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Component</a:t>
              </a:r>
            </a:p>
          </p:txBody>
        </p:sp>
        <p:pic>
          <p:nvPicPr>
            <p:cNvPr id="221" name="Shape 221"/>
            <p:cNvPicPr preferRelativeResize="0"/>
            <p:nvPr/>
          </p:nvPicPr>
          <p:blipFill rotWithShape="1">
            <a:blip r:embed="rId4">
              <a:alphaModFix/>
            </a:blip>
            <a:srcRect t="58588" r="44096" b="31430"/>
            <a:stretch/>
          </p:blipFill>
          <p:spPr>
            <a:xfrm>
              <a:off x="2484450" y="5611425"/>
              <a:ext cx="670925" cy="326100"/>
            </a:xfrm>
            <a:prstGeom prst="rect">
              <a:avLst/>
            </a:prstGeom>
            <a:noFill/>
            <a:ln>
              <a:noFill/>
            </a:ln>
          </p:spPr>
        </p:pic>
        <p:pic>
          <p:nvPicPr>
            <p:cNvPr id="222" name="Shape 222"/>
            <p:cNvPicPr preferRelativeResize="0"/>
            <p:nvPr/>
          </p:nvPicPr>
          <p:blipFill rotWithShape="1">
            <a:blip r:embed="rId4">
              <a:alphaModFix/>
            </a:blip>
            <a:srcRect t="69994" r="44096" b="20024"/>
            <a:stretch/>
          </p:blipFill>
          <p:spPr>
            <a:xfrm>
              <a:off x="2484450" y="5971650"/>
              <a:ext cx="670925" cy="326100"/>
            </a:xfrm>
            <a:prstGeom prst="rect">
              <a:avLst/>
            </a:prstGeom>
            <a:noFill/>
            <a:ln>
              <a:noFill/>
            </a:ln>
          </p:spPr>
        </p:pic>
        <p:pic>
          <p:nvPicPr>
            <p:cNvPr id="223" name="Shape 223"/>
            <p:cNvPicPr preferRelativeResize="0"/>
            <p:nvPr/>
          </p:nvPicPr>
          <p:blipFill rotWithShape="1">
            <a:blip r:embed="rId4">
              <a:alphaModFix/>
            </a:blip>
            <a:srcRect t="80297" r="52825" b="3276"/>
            <a:stretch/>
          </p:blipFill>
          <p:spPr>
            <a:xfrm>
              <a:off x="537762" y="6263625"/>
              <a:ext cx="566150" cy="536625"/>
            </a:xfrm>
            <a:prstGeom prst="rect">
              <a:avLst/>
            </a:prstGeom>
            <a:noFill/>
            <a:ln>
              <a:noFill/>
            </a:ln>
          </p:spPr>
        </p:pic>
        <p:sp>
          <p:nvSpPr>
            <p:cNvPr id="224" name="Shape 224"/>
            <p:cNvSpPr txBox="1"/>
            <p:nvPr/>
          </p:nvSpPr>
          <p:spPr>
            <a:xfrm>
              <a:off x="1046380" y="63688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Database storage</a:t>
              </a:r>
            </a:p>
          </p:txBody>
        </p:sp>
        <p:sp>
          <p:nvSpPr>
            <p:cNvPr id="225" name="Shape 225"/>
            <p:cNvSpPr txBox="1"/>
            <p:nvPr/>
          </p:nvSpPr>
          <p:spPr>
            <a:xfrm>
              <a:off x="407575" y="5087905"/>
              <a:ext cx="4005300" cy="326099"/>
            </a:xfrm>
            <a:prstGeom prst="rect">
              <a:avLst/>
            </a:prstGeom>
            <a:noFill/>
            <a:ln>
              <a:noFill/>
            </a:ln>
          </p:spPr>
          <p:txBody>
            <a:bodyPr lIns="91425" tIns="91425" rIns="91425" bIns="91425" anchor="t" anchorCtr="0">
              <a:noAutofit/>
            </a:bodyPr>
            <a:lstStyle/>
            <a:p>
              <a:pPr lvl="0" algn="ctr" rtl="0">
                <a:spcBef>
                  <a:spcPts val="0"/>
                </a:spcBef>
                <a:buNone/>
              </a:pPr>
              <a:r>
                <a:rPr lang="ko" b="1"/>
                <a:t>Legend</a:t>
              </a:r>
            </a:p>
          </p:txBody>
        </p:sp>
        <p:sp>
          <p:nvSpPr>
            <p:cNvPr id="226" name="Shape 226"/>
            <p:cNvSpPr txBox="1"/>
            <p:nvPr/>
          </p:nvSpPr>
          <p:spPr>
            <a:xfrm>
              <a:off x="3107280" y="59375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Part of device</a:t>
              </a:r>
            </a:p>
          </p:txBody>
        </p:sp>
        <p:sp>
          <p:nvSpPr>
            <p:cNvPr id="227" name="Shape 227"/>
            <p:cNvSpPr txBox="1"/>
            <p:nvPr/>
          </p:nvSpPr>
          <p:spPr>
            <a:xfrm>
              <a:off x="3107280" y="55411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Device</a:t>
              </a:r>
            </a:p>
          </p:txBody>
        </p:sp>
        <p:sp>
          <p:nvSpPr>
            <p:cNvPr id="228" name="Shape 228"/>
            <p:cNvSpPr/>
            <p:nvPr/>
          </p:nvSpPr>
          <p:spPr>
            <a:xfrm>
              <a:off x="407525" y="5088200"/>
              <a:ext cx="4005300" cy="1712099"/>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
        <p:nvSpPr>
          <p:cNvPr id="2" name="슬라이드 번호 개체 틀 1"/>
          <p:cNvSpPr>
            <a:spLocks noGrp="1"/>
          </p:cNvSpPr>
          <p:nvPr>
            <p:ph type="sldNum" sz="quarter" idx="12"/>
          </p:nvPr>
        </p:nvSpPr>
        <p:spPr/>
        <p:txBody>
          <a:bodyPr/>
          <a:lstStyle/>
          <a:p>
            <a:fld id="{57E7012D-DD87-4EE6-9959-B8E2C5F13A34}" type="slidenum">
              <a:rPr lang="ko-KR" altLang="en-US" smtClean="0"/>
              <a:pPr/>
              <a:t>25</a:t>
            </a:fld>
            <a:r>
              <a:rPr lang="en-US" altLang="ko-KR" smtClean="0"/>
              <a:t>/50</a:t>
            </a:r>
            <a:endParaRPr lang="ko-KR" altLang="en-US" dirty="0"/>
          </a:p>
        </p:txBody>
      </p:sp>
    </p:spTree>
    <p:extLst>
      <p:ext uri="{BB962C8B-B14F-4D97-AF65-F5344CB8AC3E}">
        <p14:creationId xmlns:p14="http://schemas.microsoft.com/office/powerpoint/2010/main" val="700970759"/>
      </p:ext>
    </p:extLst>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pic>
        <p:nvPicPr>
          <p:cNvPr id="4" name="그림 3"/>
          <p:cNvPicPr>
            <a:picLocks noChangeAspect="1"/>
          </p:cNvPicPr>
          <p:nvPr/>
        </p:nvPicPr>
        <p:blipFill rotWithShape="1">
          <a:blip r:embed="rId3"/>
          <a:srcRect l="3696" t="20112" r="41495" b="6927"/>
          <a:stretch/>
        </p:blipFill>
        <p:spPr>
          <a:xfrm>
            <a:off x="456207" y="661403"/>
            <a:ext cx="8352928" cy="5976664"/>
          </a:xfrm>
          <a:prstGeom prst="rect">
            <a:avLst/>
          </a:prstGeom>
        </p:spPr>
      </p:pic>
      <p:sp>
        <p:nvSpPr>
          <p:cNvPr id="234" name="Shape 23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Final static perspective </a:t>
            </a:r>
          </a:p>
        </p:txBody>
      </p:sp>
      <p:sp>
        <p:nvSpPr>
          <p:cNvPr id="235" name="Shape 235"/>
          <p:cNvSpPr txBox="1"/>
          <p:nvPr/>
        </p:nvSpPr>
        <p:spPr>
          <a:xfrm>
            <a:off x="516502" y="4275571"/>
            <a:ext cx="1584850" cy="369900"/>
          </a:xfrm>
          <a:prstGeom prst="rect">
            <a:avLst/>
          </a:prstGeom>
          <a:noFill/>
          <a:ln>
            <a:noFill/>
          </a:ln>
        </p:spPr>
        <p:txBody>
          <a:bodyPr lIns="91425" tIns="91425" rIns="91425" bIns="91425" anchor="t" anchorCtr="0">
            <a:noAutofit/>
          </a:bodyPr>
          <a:lstStyle/>
          <a:p>
            <a:pPr lvl="0" rtl="0">
              <a:spcBef>
                <a:spcPts val="0"/>
              </a:spcBef>
              <a:buNone/>
            </a:pPr>
            <a:r>
              <a:rPr lang="ko" b="1"/>
              <a:t>Node</a:t>
            </a:r>
          </a:p>
        </p:txBody>
      </p:sp>
      <p:sp>
        <p:nvSpPr>
          <p:cNvPr id="236" name="Shape 236"/>
          <p:cNvSpPr txBox="1"/>
          <p:nvPr/>
        </p:nvSpPr>
        <p:spPr>
          <a:xfrm>
            <a:off x="666819" y="675896"/>
            <a:ext cx="1145500" cy="369900"/>
          </a:xfrm>
          <a:prstGeom prst="rect">
            <a:avLst/>
          </a:prstGeom>
          <a:noFill/>
          <a:ln>
            <a:noFill/>
          </a:ln>
        </p:spPr>
        <p:txBody>
          <a:bodyPr lIns="91425" tIns="91425" rIns="91425" bIns="91425" anchor="t" anchorCtr="0">
            <a:noAutofit/>
          </a:bodyPr>
          <a:lstStyle/>
          <a:p>
            <a:pPr lvl="0" rtl="0">
              <a:spcBef>
                <a:spcPts val="0"/>
              </a:spcBef>
              <a:buNone/>
            </a:pPr>
            <a:r>
              <a:rPr lang="ko" b="1"/>
              <a:t>Terminal</a:t>
            </a:r>
          </a:p>
        </p:txBody>
      </p:sp>
      <p:sp>
        <p:nvSpPr>
          <p:cNvPr id="237" name="Shape 237"/>
          <p:cNvSpPr txBox="1"/>
          <p:nvPr/>
        </p:nvSpPr>
        <p:spPr>
          <a:xfrm>
            <a:off x="2012687" y="675896"/>
            <a:ext cx="1584850" cy="369900"/>
          </a:xfrm>
          <a:prstGeom prst="rect">
            <a:avLst/>
          </a:prstGeom>
          <a:noFill/>
          <a:ln>
            <a:noFill/>
          </a:ln>
        </p:spPr>
        <p:txBody>
          <a:bodyPr lIns="91425" tIns="91425" rIns="91425" bIns="91425" anchor="t" anchorCtr="0">
            <a:noAutofit/>
          </a:bodyPr>
          <a:lstStyle/>
          <a:p>
            <a:pPr lvl="0" rtl="0">
              <a:spcBef>
                <a:spcPts val="0"/>
              </a:spcBef>
              <a:buNone/>
            </a:pPr>
            <a:r>
              <a:rPr lang="ko" b="1" dirty="0"/>
              <a:t>IoT service</a:t>
            </a:r>
          </a:p>
        </p:txBody>
      </p:sp>
      <p:sp>
        <p:nvSpPr>
          <p:cNvPr id="2" name="슬라이드 번호 개체 틀 1"/>
          <p:cNvSpPr>
            <a:spLocks noGrp="1"/>
          </p:cNvSpPr>
          <p:nvPr>
            <p:ph type="sldNum" sz="quarter" idx="12"/>
          </p:nvPr>
        </p:nvSpPr>
        <p:spPr/>
        <p:txBody>
          <a:bodyPr/>
          <a:lstStyle/>
          <a:p>
            <a:fld id="{57E7012D-DD87-4EE6-9959-B8E2C5F13A34}" type="slidenum">
              <a:rPr lang="ko-KR" altLang="en-US" smtClean="0"/>
              <a:pPr/>
              <a:t>26</a:t>
            </a:fld>
            <a:r>
              <a:rPr lang="en-US" altLang="ko-KR" smtClean="0"/>
              <a:t>/50</a:t>
            </a:r>
            <a:endParaRPr lang="ko-KR" altLang="en-US" dirty="0"/>
          </a:p>
        </p:txBody>
      </p:sp>
      <p:grpSp>
        <p:nvGrpSpPr>
          <p:cNvPr id="3" name="그룹 2"/>
          <p:cNvGrpSpPr/>
          <p:nvPr/>
        </p:nvGrpSpPr>
        <p:grpSpPr>
          <a:xfrm>
            <a:off x="5837572" y="4912595"/>
            <a:ext cx="4991356" cy="1549923"/>
            <a:chOff x="7086441" y="4471365"/>
            <a:chExt cx="4991356" cy="1549923"/>
          </a:xfrm>
        </p:grpSpPr>
        <p:sp>
          <p:nvSpPr>
            <p:cNvPr id="239" name="Shape 239"/>
            <p:cNvSpPr/>
            <p:nvPr/>
          </p:nvSpPr>
          <p:spPr>
            <a:xfrm>
              <a:off x="7086441" y="4471365"/>
              <a:ext cx="4991355" cy="1549923"/>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240" name="Shape 240"/>
            <p:cNvPicPr preferRelativeResize="0"/>
            <p:nvPr/>
          </p:nvPicPr>
          <p:blipFill rotWithShape="1">
            <a:blip r:embed="rId4">
              <a:alphaModFix/>
            </a:blip>
            <a:srcRect b="60140"/>
            <a:stretch/>
          </p:blipFill>
          <p:spPr>
            <a:xfrm>
              <a:off x="7170361" y="4863966"/>
              <a:ext cx="1145500" cy="725274"/>
            </a:xfrm>
            <a:prstGeom prst="rect">
              <a:avLst/>
            </a:prstGeom>
            <a:noFill/>
            <a:ln>
              <a:noFill/>
            </a:ln>
          </p:spPr>
        </p:pic>
        <p:sp>
          <p:nvSpPr>
            <p:cNvPr id="249" name="Shape 249"/>
            <p:cNvSpPr txBox="1"/>
            <p:nvPr/>
          </p:nvSpPr>
          <p:spPr>
            <a:xfrm>
              <a:off x="8313428" y="4938740"/>
              <a:ext cx="2304411" cy="781199"/>
            </a:xfrm>
            <a:prstGeom prst="rect">
              <a:avLst/>
            </a:prstGeom>
            <a:noFill/>
            <a:ln>
              <a:noFill/>
            </a:ln>
          </p:spPr>
          <p:txBody>
            <a:bodyPr lIns="91425" tIns="91425" rIns="91425" bIns="91425" anchor="t" anchorCtr="0">
              <a:noAutofit/>
            </a:bodyPr>
            <a:lstStyle/>
            <a:p>
              <a:pPr lvl="0" rtl="0">
                <a:spcBef>
                  <a:spcPts val="0"/>
                </a:spcBef>
                <a:buNone/>
              </a:pPr>
              <a:endParaRPr sz="1200" b="1"/>
            </a:p>
          </p:txBody>
        </p:sp>
        <p:sp>
          <p:nvSpPr>
            <p:cNvPr id="250" name="Shape 250"/>
            <p:cNvSpPr txBox="1"/>
            <p:nvPr/>
          </p:nvSpPr>
          <p:spPr>
            <a:xfrm>
              <a:off x="8090481" y="479904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Interface</a:t>
              </a:r>
            </a:p>
          </p:txBody>
        </p:sp>
        <p:sp>
          <p:nvSpPr>
            <p:cNvPr id="251" name="Shape 251"/>
            <p:cNvSpPr txBox="1"/>
            <p:nvPr/>
          </p:nvSpPr>
          <p:spPr>
            <a:xfrm>
              <a:off x="8090481" y="5298238"/>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253" name="Shape 253"/>
            <p:cNvSpPr txBox="1"/>
            <p:nvPr/>
          </p:nvSpPr>
          <p:spPr>
            <a:xfrm>
              <a:off x="8090481" y="503472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257" name="Shape 257"/>
            <p:cNvSpPr txBox="1"/>
            <p:nvPr/>
          </p:nvSpPr>
          <p:spPr>
            <a:xfrm>
              <a:off x="7086442" y="4471365"/>
              <a:ext cx="4991354" cy="430800"/>
            </a:xfrm>
            <a:prstGeom prst="rect">
              <a:avLst/>
            </a:prstGeom>
            <a:noFill/>
            <a:ln>
              <a:noFill/>
            </a:ln>
          </p:spPr>
          <p:txBody>
            <a:bodyPr lIns="91425" tIns="91425" rIns="91425" bIns="91425" anchor="t" anchorCtr="0">
              <a:noAutofit/>
            </a:bodyPr>
            <a:lstStyle/>
            <a:p>
              <a:pPr lvl="0" algn="ctr" rtl="0">
                <a:spcBef>
                  <a:spcPts val="0"/>
                </a:spcBef>
                <a:buNone/>
              </a:pPr>
              <a:r>
                <a:rPr lang="ko" sz="1600" b="1" dirty="0"/>
                <a:t>Legend</a:t>
              </a:r>
            </a:p>
          </p:txBody>
        </p:sp>
        <p:grpSp>
          <p:nvGrpSpPr>
            <p:cNvPr id="28" name="그룹 27"/>
            <p:cNvGrpSpPr/>
            <p:nvPr/>
          </p:nvGrpSpPr>
          <p:grpSpPr>
            <a:xfrm>
              <a:off x="9503838" y="5607072"/>
              <a:ext cx="2447511" cy="326099"/>
              <a:chOff x="4086884" y="5300225"/>
              <a:chExt cx="2447511" cy="326099"/>
            </a:xfrm>
          </p:grpSpPr>
          <p:sp>
            <p:nvSpPr>
              <p:cNvPr id="35" name="Shape 385"/>
              <p:cNvSpPr txBox="1"/>
              <p:nvPr/>
            </p:nvSpPr>
            <p:spPr>
              <a:xfrm>
                <a:off x="4980962" y="5300225"/>
                <a:ext cx="1553433" cy="326099"/>
              </a:xfrm>
              <a:prstGeom prst="rect">
                <a:avLst/>
              </a:prstGeom>
              <a:noFill/>
              <a:ln>
                <a:noFill/>
              </a:ln>
            </p:spPr>
            <p:txBody>
              <a:bodyPr lIns="91425" tIns="91425" rIns="91425" bIns="91425" anchor="t" anchorCtr="0">
                <a:noAutofit/>
              </a:bodyPr>
              <a:lstStyle/>
              <a:p>
                <a:pPr lvl="0" rtl="0">
                  <a:spcBef>
                    <a:spcPts val="0"/>
                  </a:spcBef>
                  <a:buNone/>
                </a:pPr>
                <a:r>
                  <a:rPr lang="en-US" altLang="ko" sz="1200" b="1" dirty="0" smtClean="0"/>
                  <a:t>Element Boundary</a:t>
                </a:r>
                <a:endParaRPr lang="ko" sz="1200" b="1" dirty="0"/>
              </a:p>
            </p:txBody>
          </p:sp>
          <p:pic>
            <p:nvPicPr>
              <p:cNvPr id="36" name="그림 35"/>
              <p:cNvPicPr>
                <a:picLocks noChangeAspect="1"/>
              </p:cNvPicPr>
              <p:nvPr/>
            </p:nvPicPr>
            <p:blipFill rotWithShape="1">
              <a:blip r:embed="rId5"/>
              <a:srcRect l="12673" t="87695" r="24728" b="2396"/>
              <a:stretch/>
            </p:blipFill>
            <p:spPr>
              <a:xfrm>
                <a:off x="4086884" y="5344582"/>
                <a:ext cx="912276" cy="268986"/>
              </a:xfrm>
              <a:prstGeom prst="rect">
                <a:avLst/>
              </a:prstGeom>
            </p:spPr>
          </p:pic>
        </p:grpSp>
        <p:pic>
          <p:nvPicPr>
            <p:cNvPr id="37" name="Shape 240"/>
            <p:cNvPicPr preferRelativeResize="0"/>
            <p:nvPr/>
          </p:nvPicPr>
          <p:blipFill rotWithShape="1">
            <a:blip r:embed="rId4">
              <a:alphaModFix/>
            </a:blip>
            <a:srcRect l="-1970" t="40399" r="1970" b="20850"/>
            <a:stretch/>
          </p:blipFill>
          <p:spPr>
            <a:xfrm>
              <a:off x="9429381" y="4874614"/>
              <a:ext cx="1145500" cy="705095"/>
            </a:xfrm>
            <a:prstGeom prst="rect">
              <a:avLst/>
            </a:prstGeom>
            <a:noFill/>
            <a:ln>
              <a:noFill/>
            </a:ln>
          </p:spPr>
        </p:pic>
        <p:pic>
          <p:nvPicPr>
            <p:cNvPr id="38" name="Shape 240"/>
            <p:cNvPicPr preferRelativeResize="0"/>
            <p:nvPr/>
          </p:nvPicPr>
          <p:blipFill rotWithShape="1">
            <a:blip r:embed="rId4">
              <a:alphaModFix/>
            </a:blip>
            <a:srcRect t="79435"/>
            <a:stretch/>
          </p:blipFill>
          <p:spPr>
            <a:xfrm>
              <a:off x="7167928" y="5609011"/>
              <a:ext cx="1145500" cy="374194"/>
            </a:xfrm>
            <a:prstGeom prst="rect">
              <a:avLst/>
            </a:prstGeom>
            <a:noFill/>
            <a:ln>
              <a:noFill/>
            </a:ln>
          </p:spPr>
        </p:pic>
        <p:sp>
          <p:nvSpPr>
            <p:cNvPr id="39" name="Shape 252"/>
            <p:cNvSpPr txBox="1"/>
            <p:nvPr/>
          </p:nvSpPr>
          <p:spPr>
            <a:xfrm>
              <a:off x="10394893" y="4794668"/>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Aggregation</a:t>
              </a:r>
            </a:p>
          </p:txBody>
        </p:sp>
        <p:sp>
          <p:nvSpPr>
            <p:cNvPr id="40" name="Shape 254"/>
            <p:cNvSpPr txBox="1"/>
            <p:nvPr/>
          </p:nvSpPr>
          <p:spPr>
            <a:xfrm>
              <a:off x="10394893" y="503469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Use</a:t>
              </a:r>
            </a:p>
          </p:txBody>
        </p:sp>
        <p:sp>
          <p:nvSpPr>
            <p:cNvPr id="41" name="Shape 255"/>
            <p:cNvSpPr txBox="1"/>
            <p:nvPr/>
          </p:nvSpPr>
          <p:spPr>
            <a:xfrm>
              <a:off x="10394893" y="527644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Realize</a:t>
              </a:r>
            </a:p>
          </p:txBody>
        </p:sp>
        <p:sp>
          <p:nvSpPr>
            <p:cNvPr id="256" name="Shape 256"/>
            <p:cNvSpPr txBox="1"/>
            <p:nvPr/>
          </p:nvSpPr>
          <p:spPr>
            <a:xfrm>
              <a:off x="8116788" y="5629630"/>
              <a:ext cx="1312593"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IoTMiddleWare</a:t>
              </a:r>
            </a:p>
          </p:txBody>
        </p:sp>
      </p:grpSp>
    </p:spTree>
    <p:extLst>
      <p:ext uri="{BB962C8B-B14F-4D97-AF65-F5344CB8AC3E}">
        <p14:creationId xmlns:p14="http://schemas.microsoft.com/office/powerpoint/2010/main" val="2609326773"/>
      </p:ext>
    </p:extLst>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endParaRPr lang="ko-KR" altLang="en-US"/>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27</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smtClean="0"/>
              <a:t>Architectural Decision</a:t>
            </a:r>
            <a:endParaRPr lang="ko-KR" altLang="en-US" dirty="0"/>
          </a:p>
        </p:txBody>
      </p:sp>
    </p:spTree>
    <p:extLst>
      <p:ext uri="{BB962C8B-B14F-4D97-AF65-F5344CB8AC3E}">
        <p14:creationId xmlns:p14="http://schemas.microsoft.com/office/powerpoint/2010/main" val="30910746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smtClean="0"/>
              <a:t>Component test</a:t>
            </a:r>
            <a:endParaRPr lang="en-US" altLang="ko-KR" dirty="0"/>
          </a:p>
          <a:p>
            <a:pPr lvl="1"/>
            <a:r>
              <a:rPr lang="en-US" altLang="ko-KR" dirty="0" smtClean="0"/>
              <a:t>Developer </a:t>
            </a:r>
            <a:r>
              <a:rPr lang="en-US" altLang="ko-KR" dirty="0"/>
              <a:t>has to make a test code to verify the component function &amp; exceptional case</a:t>
            </a:r>
          </a:p>
          <a:p>
            <a:r>
              <a:rPr lang="en-US" altLang="ko-KR" dirty="0"/>
              <a:t>Integration Testing</a:t>
            </a:r>
          </a:p>
          <a:p>
            <a:pPr lvl="1"/>
            <a:r>
              <a:rPr lang="en-US" altLang="ko-KR" dirty="0"/>
              <a:t>Check the interaction between </a:t>
            </a:r>
            <a:r>
              <a:rPr lang="en-US" altLang="ko-KR" dirty="0" smtClean="0"/>
              <a:t>components and process</a:t>
            </a:r>
          </a:p>
          <a:p>
            <a:r>
              <a:rPr lang="en-US" altLang="ko-KR" dirty="0" smtClean="0"/>
              <a:t>End-to-End Testing</a:t>
            </a:r>
            <a:endParaRPr lang="en-US" altLang="ko-KR" dirty="0"/>
          </a:p>
          <a:p>
            <a:pPr lvl="1"/>
            <a:r>
              <a:rPr lang="en-US" altLang="ko-KR" dirty="0" smtClean="0"/>
              <a:t>Functional </a:t>
            </a:r>
            <a:r>
              <a:rPr lang="en-US" altLang="ko-KR" dirty="0"/>
              <a:t>requirement and Quality attribute have to be satisfied</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28</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smtClean="0"/>
              <a:t>Test</a:t>
            </a:r>
            <a:endParaRPr lang="ko-KR" altLang="en-US" dirty="0"/>
          </a:p>
        </p:txBody>
      </p:sp>
      <p:sp>
        <p:nvSpPr>
          <p:cNvPr id="5" name="직사각형 4"/>
          <p:cNvSpPr/>
          <p:nvPr/>
        </p:nvSpPr>
        <p:spPr>
          <a:xfrm>
            <a:off x="4804420" y="5085184"/>
            <a:ext cx="5524500" cy="923330"/>
          </a:xfrm>
          <a:prstGeom prst="rect">
            <a:avLst/>
          </a:prstGeom>
        </p:spPr>
        <p:txBody>
          <a:bodyPr>
            <a:spAutoFit/>
          </a:bodyPr>
          <a:lstStyle/>
          <a:p>
            <a:r>
              <a:rPr lang="en-US" altLang="ko-KR" dirty="0"/>
              <a:t>https://docs.google.com/spreadsheets/d/1CdMVoBw4cy1Zbp0Z8SkYRK1k3dqOfnMNZs8clBQGcMk/edit#gid=1975672019</a:t>
            </a:r>
            <a:endParaRPr lang="ko-KR" altLang="en-US" dirty="0"/>
          </a:p>
        </p:txBody>
      </p:sp>
    </p:spTree>
    <p:extLst>
      <p:ext uri="{BB962C8B-B14F-4D97-AF65-F5344CB8AC3E}">
        <p14:creationId xmlns:p14="http://schemas.microsoft.com/office/powerpoint/2010/main" val="38424000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29</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a:t>Project plan &amp; Time </a:t>
            </a:r>
            <a:r>
              <a:rPr lang="en-US" altLang="ko-KR" dirty="0" smtClean="0"/>
              <a:t>log</a:t>
            </a:r>
            <a:endParaRPr lang="ko-KR" altLang="en-US" dirty="0"/>
          </a:p>
        </p:txBody>
      </p:sp>
      <p:graphicFrame>
        <p:nvGraphicFramePr>
          <p:cNvPr id="5" name="Shape 172"/>
          <p:cNvGraphicFramePr/>
          <p:nvPr>
            <p:extLst>
              <p:ext uri="{D42A27DB-BD31-4B8C-83A1-F6EECF244321}">
                <p14:modId xmlns:p14="http://schemas.microsoft.com/office/powerpoint/2010/main" val="2204705830"/>
              </p:ext>
            </p:extLst>
          </p:nvPr>
        </p:nvGraphicFramePr>
        <p:xfrm>
          <a:off x="339924" y="1268760"/>
          <a:ext cx="10009111" cy="4939870"/>
        </p:xfrm>
        <a:graphic>
          <a:graphicData uri="http://schemas.openxmlformats.org/drawingml/2006/table">
            <a:tbl>
              <a:tblPr>
                <a:noFill/>
              </a:tblPr>
              <a:tblGrid>
                <a:gridCol w="1152128"/>
                <a:gridCol w="1282616"/>
                <a:gridCol w="1365754"/>
                <a:gridCol w="1365754"/>
                <a:gridCol w="1211959"/>
                <a:gridCol w="1210300"/>
                <a:gridCol w="1210300"/>
                <a:gridCol w="1210300"/>
              </a:tblGrid>
              <a:tr h="301625">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-2W</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-1W</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1W(5/25~)</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2W(6/1~)</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3W(6/8~)</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4W(6/15~)</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5W(6/22~)</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r>
              <a:tr h="2349500">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dirty="0">
                          <a:solidFill>
                            <a:schemeClr val="dk1"/>
                          </a:solidFill>
                          <a:latin typeface="Arial"/>
                          <a:ea typeface="Arial"/>
                          <a:cs typeface="Arial"/>
                          <a:sym typeface="Arial"/>
                        </a:rPr>
                        <a:t>Schedule</a:t>
                      </a:r>
                    </a:p>
                  </a:txBody>
                  <a:tcPr marL="36000" marR="36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2222500">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output</a:t>
                      </a:r>
                    </a:p>
                  </a:txBody>
                  <a:tcPr marL="36000" marR="36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20000"/>
                        </a:lnSpc>
                        <a:spcBef>
                          <a:spcPts val="0"/>
                        </a:spcBef>
                        <a:spcAft>
                          <a:spcPts val="0"/>
                        </a:spcAft>
                        <a:buClr>
                          <a:schemeClr val="dk1"/>
                        </a:buClr>
                        <a:buSzPct val="25000"/>
                        <a:buFont typeface="Arial"/>
                        <a:buNone/>
                      </a:pPr>
                      <a:r>
                        <a:rPr lang="ko" sz="1000" b="0" i="0" u="none" strike="noStrike" cap="none" baseline="0" dirty="0">
                          <a:solidFill>
                            <a:schemeClr val="dk1"/>
                          </a:solidFill>
                          <a:latin typeface="Arial"/>
                          <a:ea typeface="Arial"/>
                          <a:cs typeface="Arial"/>
                          <a:sym typeface="Arial"/>
                        </a:rPr>
                        <a:t>Initial presentation (Draft)</a:t>
                      </a:r>
                    </a:p>
                    <a:p>
                      <a:pPr marL="0" marR="0" lvl="0" indent="0" algn="l" rtl="0">
                        <a:spcBef>
                          <a:spcPts val="0"/>
                        </a:spcBef>
                        <a:buNone/>
                      </a:pPr>
                      <a:endParaRPr sz="1000" b="0" i="0" u="none" strike="noStrike" cap="none" baseline="0" dirty="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20000"/>
                        </a:lnSpc>
                        <a:spcBef>
                          <a:spcPts val="0"/>
                        </a:spcBef>
                        <a:spcAft>
                          <a:spcPts val="0"/>
                        </a:spcAft>
                        <a:buClr>
                          <a:schemeClr val="dk1"/>
                        </a:buClr>
                        <a:buSzPct val="25000"/>
                        <a:buFont typeface="Arial"/>
                        <a:buNone/>
                      </a:pPr>
                      <a:r>
                        <a:rPr lang="ko" sz="1000" b="0" i="0" u="none" strike="noStrike" cap="none" baseline="0" dirty="0">
                          <a:solidFill>
                            <a:schemeClr val="dk1"/>
                          </a:solidFill>
                          <a:latin typeface="Arial"/>
                          <a:ea typeface="Arial"/>
                          <a:cs typeface="Arial"/>
                          <a:sym typeface="Arial"/>
                        </a:rPr>
                        <a:t>Initial presentation</a:t>
                      </a:r>
                    </a:p>
                    <a:p>
                      <a:pPr marL="0" marR="0" lvl="0" indent="0" algn="l" rtl="0">
                        <a:lnSpc>
                          <a:spcPct val="120000"/>
                        </a:lnSpc>
                        <a:spcBef>
                          <a:spcPts val="200"/>
                        </a:spcBef>
                        <a:spcAft>
                          <a:spcPts val="0"/>
                        </a:spcAft>
                        <a:buClr>
                          <a:schemeClr val="dk1"/>
                        </a:buClr>
                        <a:buSzPct val="100000"/>
                        <a:buFont typeface="Arial"/>
                        <a:buChar char="-"/>
                      </a:pPr>
                      <a:r>
                        <a:rPr lang="ko" sz="1000" b="0" i="0" u="none" strike="noStrike" cap="none" baseline="0" dirty="0">
                          <a:solidFill>
                            <a:schemeClr val="dk1"/>
                          </a:solidFill>
                          <a:latin typeface="Arial"/>
                          <a:ea typeface="Arial"/>
                          <a:cs typeface="Arial"/>
                          <a:sym typeface="Arial"/>
                        </a:rPr>
                        <a:t>Project Context</a:t>
                      </a:r>
                    </a:p>
                    <a:p>
                      <a:pPr marL="0" marR="0" lvl="0" indent="0" algn="l" rtl="0">
                        <a:lnSpc>
                          <a:spcPct val="120000"/>
                        </a:lnSpc>
                        <a:spcBef>
                          <a:spcPts val="200"/>
                        </a:spcBef>
                        <a:spcAft>
                          <a:spcPts val="0"/>
                        </a:spcAft>
                        <a:buClr>
                          <a:schemeClr val="dk1"/>
                        </a:buClr>
                        <a:buSzPct val="100000"/>
                        <a:buFont typeface="Arial"/>
                        <a:buChar char="-"/>
                      </a:pPr>
                      <a:r>
                        <a:rPr lang="ko" sz="1000" b="0" i="0" u="none" strike="noStrike" cap="none" baseline="0" dirty="0">
                          <a:solidFill>
                            <a:schemeClr val="dk1"/>
                          </a:solidFill>
                          <a:latin typeface="Arial"/>
                          <a:ea typeface="Arial"/>
                          <a:cs typeface="Arial"/>
                          <a:sym typeface="Arial"/>
                        </a:rPr>
                        <a:t>Architect Driver</a:t>
                      </a:r>
                    </a:p>
                    <a:p>
                      <a:pPr marL="0" marR="0" lvl="0" indent="0" algn="l" rtl="0">
                        <a:lnSpc>
                          <a:spcPct val="120000"/>
                        </a:lnSpc>
                        <a:spcBef>
                          <a:spcPts val="200"/>
                        </a:spcBef>
                        <a:spcAft>
                          <a:spcPts val="0"/>
                        </a:spcAft>
                        <a:buClr>
                          <a:schemeClr val="dk1"/>
                        </a:buClr>
                        <a:buSzPct val="100000"/>
                        <a:buFont typeface="Arial"/>
                        <a:buChar char="-"/>
                      </a:pPr>
                      <a:r>
                        <a:rPr lang="ko" sz="1000" b="0" i="0" u="none" strike="noStrike" cap="none" baseline="0" dirty="0">
                          <a:solidFill>
                            <a:schemeClr val="dk1"/>
                          </a:solidFill>
                          <a:latin typeface="Arial"/>
                          <a:ea typeface="Arial"/>
                          <a:cs typeface="Arial"/>
                          <a:sym typeface="Arial"/>
                        </a:rPr>
                        <a:t>Project plan</a:t>
                      </a:r>
                    </a:p>
                    <a:p>
                      <a:pPr marL="0" marR="0" lvl="0" indent="0" algn="l" rtl="0">
                        <a:lnSpc>
                          <a:spcPct val="120000"/>
                        </a:lnSpc>
                        <a:spcBef>
                          <a:spcPts val="200"/>
                        </a:spcBef>
                        <a:spcAft>
                          <a:spcPts val="0"/>
                        </a:spcAft>
                        <a:buClr>
                          <a:schemeClr val="dk1"/>
                        </a:buClr>
                        <a:buSzPct val="100000"/>
                        <a:buFont typeface="Arial"/>
                        <a:buChar char="-"/>
                      </a:pPr>
                      <a:r>
                        <a:rPr lang="ko" sz="1000" b="0" i="0" u="none" strike="noStrike" cap="none" baseline="0" dirty="0">
                          <a:solidFill>
                            <a:schemeClr val="dk1"/>
                          </a:solidFill>
                          <a:latin typeface="Arial"/>
                          <a:ea typeface="Arial"/>
                          <a:cs typeface="Arial"/>
                          <a:sym typeface="Arial"/>
                        </a:rPr>
                        <a:t>Time log</a:t>
                      </a:r>
                    </a:p>
                    <a:p>
                      <a:pPr marL="0" marR="0" lvl="0" indent="0" algn="l" rtl="0">
                        <a:spcBef>
                          <a:spcPts val="0"/>
                        </a:spcBef>
                        <a:buNone/>
                      </a:pPr>
                      <a:endParaRPr sz="1000" b="0" i="0" u="none" strike="noStrike" cap="none" baseline="0" dirty="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20000"/>
                        </a:lnSpc>
                        <a:spcBef>
                          <a:spcPts val="0"/>
                        </a:spcBef>
                        <a:spcAft>
                          <a:spcPts val="0"/>
                        </a:spcAft>
                        <a:buClr>
                          <a:schemeClr val="dk1"/>
                        </a:buClr>
                        <a:buSzPct val="25000"/>
                        <a:buFont typeface="Arial"/>
                        <a:buNone/>
                      </a:pPr>
                      <a:r>
                        <a:rPr lang="ko" sz="1000" b="0" i="0" u="none" strike="noStrike" cap="none" baseline="0" dirty="0">
                          <a:solidFill>
                            <a:schemeClr val="dk1"/>
                          </a:solidFill>
                          <a:latin typeface="Arial"/>
                          <a:ea typeface="Arial"/>
                          <a:cs typeface="Arial"/>
                          <a:sym typeface="Arial"/>
                        </a:rPr>
                        <a:t>Prototype Demo</a:t>
                      </a:r>
                    </a:p>
                    <a:p>
                      <a:pPr marL="0" marR="0" lvl="0" indent="0" algn="l" rtl="0">
                        <a:lnSpc>
                          <a:spcPct val="120000"/>
                        </a:lnSpc>
                        <a:spcBef>
                          <a:spcPts val="200"/>
                        </a:spcBef>
                        <a:spcAft>
                          <a:spcPts val="0"/>
                        </a:spcAft>
                        <a:buClr>
                          <a:schemeClr val="dk1"/>
                        </a:buClr>
                        <a:buSzPct val="25000"/>
                        <a:buFont typeface="Arial"/>
                        <a:buNone/>
                      </a:pPr>
                      <a:r>
                        <a:rPr lang="ko" sz="1000" b="0" i="0" u="none" strike="noStrike" cap="none" baseline="0" dirty="0">
                          <a:solidFill>
                            <a:schemeClr val="dk1"/>
                          </a:solidFill>
                          <a:latin typeface="Arial"/>
                          <a:ea typeface="Arial"/>
                          <a:cs typeface="Arial"/>
                          <a:sym typeface="Arial"/>
                        </a:rPr>
                        <a:t>Architectural design(Draft) </a:t>
                      </a: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20000"/>
                        </a:lnSpc>
                        <a:spcBef>
                          <a:spcPts val="0"/>
                        </a:spcBef>
                        <a:spcAft>
                          <a:spcPts val="0"/>
                        </a:spcAft>
                        <a:buClr>
                          <a:schemeClr val="dk1"/>
                        </a:buClr>
                        <a:buSzPct val="25000"/>
                        <a:buFont typeface="Arial"/>
                        <a:buNone/>
                      </a:pPr>
                      <a:r>
                        <a:rPr lang="en-US" altLang="ko" sz="1000" b="0" i="0" u="none" strike="noStrike" cap="none" baseline="0" dirty="0" smtClean="0">
                          <a:solidFill>
                            <a:schemeClr val="dk1"/>
                          </a:solidFill>
                          <a:latin typeface="Arial"/>
                          <a:ea typeface="Arial"/>
                          <a:cs typeface="Arial"/>
                          <a:sym typeface="Arial"/>
                        </a:rPr>
                        <a:t>Presentation</a:t>
                      </a:r>
                      <a:endParaRPr lang="ko" sz="1000" b="0" i="0" u="none" strike="noStrike" cap="none" baseline="0" dirty="0">
                        <a:solidFill>
                          <a:schemeClr val="dk1"/>
                        </a:solidFill>
                        <a:latin typeface="Arial"/>
                        <a:ea typeface="Arial"/>
                        <a:cs typeface="Arial"/>
                        <a:sym typeface="Arial"/>
                      </a:endParaRPr>
                    </a:p>
                    <a:p>
                      <a:pPr marL="0" marR="0" lvl="0" indent="0" algn="l" rtl="0">
                        <a:lnSpc>
                          <a:spcPct val="120000"/>
                        </a:lnSpc>
                        <a:spcBef>
                          <a:spcPts val="200"/>
                        </a:spcBef>
                        <a:spcAft>
                          <a:spcPts val="0"/>
                        </a:spcAft>
                        <a:buClr>
                          <a:schemeClr val="dk1"/>
                        </a:buClr>
                        <a:buSzPct val="100000"/>
                        <a:buFont typeface="Arial"/>
                        <a:buChar char="-"/>
                      </a:pPr>
                      <a:r>
                        <a:rPr lang="en-US" altLang="ko" sz="1000" b="0" i="0" u="none" strike="noStrike" cap="none" baseline="0" dirty="0" smtClean="0">
                          <a:solidFill>
                            <a:schemeClr val="dk1"/>
                          </a:solidFill>
                          <a:latin typeface="Arial"/>
                          <a:ea typeface="Arial"/>
                          <a:cs typeface="Arial"/>
                          <a:sym typeface="Arial"/>
                        </a:rPr>
                        <a:t> Arc</a:t>
                      </a:r>
                      <a:r>
                        <a:rPr lang="ko" sz="1000" b="0" i="0" u="none" strike="noStrike" cap="none" baseline="0" dirty="0" smtClean="0">
                          <a:solidFill>
                            <a:schemeClr val="dk1"/>
                          </a:solidFill>
                          <a:latin typeface="Arial"/>
                          <a:ea typeface="Arial"/>
                          <a:cs typeface="Arial"/>
                          <a:sym typeface="Arial"/>
                        </a:rPr>
                        <a:t>hitectural design</a:t>
                      </a:r>
                      <a:endParaRPr lang="en-US" altLang="ko" sz="1000" b="0" i="0" u="none" strike="noStrike" cap="none" baseline="0" dirty="0" smtClean="0">
                        <a:solidFill>
                          <a:schemeClr val="dk1"/>
                        </a:solidFill>
                        <a:latin typeface="Arial"/>
                        <a:ea typeface="Arial"/>
                        <a:cs typeface="Arial"/>
                        <a:sym typeface="Arial"/>
                      </a:endParaRP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Char char="-"/>
                        <a:tabLst/>
                        <a:defRPr/>
                      </a:pPr>
                      <a:r>
                        <a:rPr lang="en-US" altLang="ko" sz="1000" b="0" i="0" u="none" strike="noStrike" cap="none" baseline="0" dirty="0" smtClean="0">
                          <a:solidFill>
                            <a:schemeClr val="dk1"/>
                          </a:solidFill>
                          <a:latin typeface="Arial"/>
                          <a:ea typeface="Arial"/>
                          <a:cs typeface="Arial"/>
                          <a:sym typeface="Arial"/>
                        </a:rPr>
                        <a:t> Detail Design</a:t>
                      </a: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Char char="-"/>
                        <a:tabLst/>
                        <a:defRPr/>
                      </a:pPr>
                      <a:r>
                        <a:rPr lang="en-US" altLang="ko" sz="1000" b="0" i="0" u="none" strike="noStrike" cap="none" baseline="0" dirty="0" smtClean="0">
                          <a:solidFill>
                            <a:schemeClr val="dk1"/>
                          </a:solidFill>
                          <a:latin typeface="Arial"/>
                          <a:ea typeface="Arial"/>
                          <a:cs typeface="Arial"/>
                          <a:sym typeface="Arial"/>
                        </a:rPr>
                        <a:t> Test result</a:t>
                      </a: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Char char="-"/>
                        <a:tabLst/>
                        <a:defRPr/>
                      </a:pPr>
                      <a:r>
                        <a:rPr lang="en-US" altLang="ko" sz="1000" b="0" i="0" u="none" strike="noStrike" cap="none" baseline="0" dirty="0" smtClean="0">
                          <a:solidFill>
                            <a:schemeClr val="dk1"/>
                          </a:solidFill>
                          <a:latin typeface="Arial"/>
                          <a:ea typeface="Arial"/>
                          <a:cs typeface="Arial"/>
                          <a:sym typeface="Arial"/>
                        </a:rPr>
                        <a:t>  Time log</a:t>
                      </a: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None/>
                        <a:tabLst/>
                        <a:defRPr/>
                      </a:pPr>
                      <a:r>
                        <a:rPr lang="en-US" altLang="ko" sz="1000" b="0" i="0" u="none" strike="noStrike" cap="none" baseline="0" dirty="0" smtClean="0">
                          <a:solidFill>
                            <a:schemeClr val="dk1"/>
                          </a:solidFill>
                          <a:latin typeface="Arial"/>
                          <a:ea typeface="Arial"/>
                          <a:cs typeface="Arial"/>
                          <a:sym typeface="Arial"/>
                        </a:rPr>
                        <a:t>Demo</a:t>
                      </a: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None/>
                        <a:tabLst/>
                        <a:defRPr/>
                      </a:pPr>
                      <a:endParaRPr lang="en-US" altLang="ko" sz="1000" b="0" i="0" u="none" strike="noStrike" cap="none" baseline="0" dirty="0" smtClean="0">
                        <a:solidFill>
                          <a:schemeClr val="dk1"/>
                        </a:solidFill>
                        <a:latin typeface="Arial"/>
                        <a:ea typeface="Arial"/>
                        <a:cs typeface="Arial"/>
                        <a:sym typeface="Arial"/>
                      </a:endParaRPr>
                    </a:p>
                    <a:p>
                      <a:pPr marL="0" marR="0" lvl="0" indent="0" algn="l" rtl="0">
                        <a:lnSpc>
                          <a:spcPct val="120000"/>
                        </a:lnSpc>
                        <a:spcBef>
                          <a:spcPts val="200"/>
                        </a:spcBef>
                        <a:spcAft>
                          <a:spcPts val="0"/>
                        </a:spcAft>
                        <a:buClr>
                          <a:schemeClr val="dk1"/>
                        </a:buClr>
                        <a:buSzPct val="100000"/>
                        <a:buFont typeface="Arial"/>
                        <a:buChar char="-"/>
                      </a:pPr>
                      <a:endParaRPr lang="en-US" altLang="ko" sz="1000" b="0" i="0" u="none" strike="noStrike" cap="none" baseline="0" dirty="0" smtClean="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bl>
          </a:graphicData>
        </a:graphic>
      </p:graphicFrame>
      <p:sp>
        <p:nvSpPr>
          <p:cNvPr id="6" name="Shape 173"/>
          <p:cNvSpPr/>
          <p:nvPr/>
        </p:nvSpPr>
        <p:spPr>
          <a:xfrm>
            <a:off x="5055542" y="2133600"/>
            <a:ext cx="198436" cy="215900"/>
          </a:xfrm>
          <a:custGeom>
            <a:avLst/>
            <a:gdLst/>
            <a:ahLst/>
            <a:cxnLst/>
            <a:rect l="0" t="0" r="0" b="0"/>
            <a:pathLst>
              <a:path w="198437" h="215899" extrusionOk="0">
                <a:moveTo>
                  <a:pt x="0" y="82466"/>
                </a:moveTo>
                <a:lnTo>
                  <a:pt x="75797" y="82467"/>
                </a:lnTo>
                <a:lnTo>
                  <a:pt x="99219" y="0"/>
                </a:lnTo>
                <a:lnTo>
                  <a:pt x="122640" y="82467"/>
                </a:lnTo>
                <a:lnTo>
                  <a:pt x="198437" y="82466"/>
                </a:lnTo>
                <a:lnTo>
                  <a:pt x="137116" y="133433"/>
                </a:lnTo>
                <a:lnTo>
                  <a:pt x="160539" y="215899"/>
                </a:lnTo>
                <a:lnTo>
                  <a:pt x="99219" y="164932"/>
                </a:lnTo>
                <a:lnTo>
                  <a:pt x="37898" y="215899"/>
                </a:lnTo>
                <a:lnTo>
                  <a:pt x="61321" y="133433"/>
                </a:lnTo>
                <a:lnTo>
                  <a:pt x="0" y="82466"/>
                </a:lnTo>
                <a:close/>
              </a:path>
            </a:pathLst>
          </a:custGeom>
          <a:solidFill>
            <a:schemeClr val="accent2"/>
          </a:solidFill>
          <a:ln w="25400" cap="flat" cmpd="sng">
            <a:solidFill>
              <a:srgbClr val="A9072E"/>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
        <p:nvSpPr>
          <p:cNvPr id="7" name="Shape 174"/>
          <p:cNvSpPr txBox="1"/>
          <p:nvPr/>
        </p:nvSpPr>
        <p:spPr>
          <a:xfrm>
            <a:off x="4520555" y="2301875"/>
            <a:ext cx="1320800" cy="292100"/>
          </a:xfrm>
          <a:prstGeom prst="rect">
            <a:avLst/>
          </a:prstGeom>
          <a:noFill/>
          <a:ln>
            <a:noFill/>
          </a:ln>
        </p:spPr>
        <p:txBody>
          <a:bodyPr lIns="91425" tIns="45700" rIns="91425" bIns="45700" anchor="t" anchorCtr="0">
            <a:noAutofit/>
          </a:bodyPr>
          <a:lstStyle/>
          <a:p>
            <a:pPr marL="0" marR="0" lvl="0" indent="0" algn="ctr" rtl="0">
              <a:lnSpc>
                <a:spcPct val="130000"/>
              </a:lnSpc>
              <a:spcBef>
                <a:spcPts val="0"/>
              </a:spcBef>
              <a:spcAft>
                <a:spcPts val="0"/>
              </a:spcAft>
              <a:buClr>
                <a:schemeClr val="dk1"/>
              </a:buClr>
              <a:buSzPct val="25000"/>
              <a:buFont typeface="Arial"/>
              <a:buNone/>
            </a:pPr>
            <a:r>
              <a:rPr lang="ko" sz="1000" b="1">
                <a:solidFill>
                  <a:schemeClr val="dk1"/>
                </a:solidFill>
              </a:rPr>
              <a:t>5/29</a:t>
            </a:r>
          </a:p>
          <a:p>
            <a:pPr marL="0" marR="0" lvl="0" indent="0" algn="l" rtl="0">
              <a:lnSpc>
                <a:spcPct val="130000"/>
              </a:lnSpc>
              <a:spcBef>
                <a:spcPts val="0"/>
              </a:spcBef>
              <a:spcAft>
                <a:spcPts val="0"/>
              </a:spcAft>
              <a:buClr>
                <a:schemeClr val="dk1"/>
              </a:buClr>
              <a:buSzPct val="25000"/>
              <a:buFont typeface="Arial"/>
              <a:buNone/>
            </a:pPr>
            <a:r>
              <a:rPr lang="ko" sz="1000" b="1" i="0" u="none" strike="noStrike" cap="none" baseline="0">
                <a:solidFill>
                  <a:schemeClr val="dk1"/>
                </a:solidFill>
                <a:latin typeface="Arial"/>
                <a:ea typeface="Arial"/>
                <a:cs typeface="Arial"/>
                <a:sym typeface="Arial"/>
              </a:rPr>
              <a:t>Initial presentation</a:t>
            </a:r>
          </a:p>
        </p:txBody>
      </p:sp>
      <p:sp>
        <p:nvSpPr>
          <p:cNvPr id="8" name="Shape 176"/>
          <p:cNvSpPr/>
          <p:nvPr/>
        </p:nvSpPr>
        <p:spPr>
          <a:xfrm>
            <a:off x="10078591" y="2122486"/>
            <a:ext cx="198437" cy="215898"/>
          </a:xfrm>
          <a:custGeom>
            <a:avLst/>
            <a:gdLst/>
            <a:ahLst/>
            <a:cxnLst/>
            <a:rect l="0" t="0" r="0" b="0"/>
            <a:pathLst>
              <a:path w="198438" h="215899" extrusionOk="0">
                <a:moveTo>
                  <a:pt x="0" y="82466"/>
                </a:moveTo>
                <a:lnTo>
                  <a:pt x="75797" y="82467"/>
                </a:lnTo>
                <a:lnTo>
                  <a:pt x="99219" y="0"/>
                </a:lnTo>
                <a:lnTo>
                  <a:pt x="122641" y="82467"/>
                </a:lnTo>
                <a:lnTo>
                  <a:pt x="198438" y="82466"/>
                </a:lnTo>
                <a:lnTo>
                  <a:pt x="137117" y="133433"/>
                </a:lnTo>
                <a:lnTo>
                  <a:pt x="160540" y="215899"/>
                </a:lnTo>
                <a:lnTo>
                  <a:pt x="99219" y="164932"/>
                </a:lnTo>
                <a:lnTo>
                  <a:pt x="37898" y="215899"/>
                </a:lnTo>
                <a:lnTo>
                  <a:pt x="61321" y="133433"/>
                </a:lnTo>
                <a:lnTo>
                  <a:pt x="0" y="82466"/>
                </a:lnTo>
                <a:close/>
              </a:path>
            </a:pathLst>
          </a:custGeom>
          <a:solidFill>
            <a:schemeClr val="accent2"/>
          </a:solidFill>
          <a:ln w="25400" cap="flat" cmpd="sng">
            <a:solidFill>
              <a:srgbClr val="A9072E"/>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cxnSp>
        <p:nvCxnSpPr>
          <p:cNvPr id="9" name="Shape 177"/>
          <p:cNvCxnSpPr/>
          <p:nvPr/>
        </p:nvCxnSpPr>
        <p:spPr>
          <a:xfrm flipV="1">
            <a:off x="1492052" y="2055811"/>
            <a:ext cx="3761926" cy="5037"/>
          </a:xfrm>
          <a:prstGeom prst="straightConnector1">
            <a:avLst/>
          </a:prstGeom>
          <a:noFill/>
          <a:ln w="19050" cap="flat" cmpd="sng">
            <a:solidFill>
              <a:schemeClr val="dk1"/>
            </a:solidFill>
            <a:prstDash val="solid"/>
            <a:miter/>
            <a:headEnd type="none" w="med" len="med"/>
            <a:tailEnd type="stealth" w="lg" len="lg"/>
          </a:ln>
        </p:spPr>
      </p:cxnSp>
      <p:sp>
        <p:nvSpPr>
          <p:cNvPr id="10" name="Shape 178"/>
          <p:cNvSpPr txBox="1"/>
          <p:nvPr/>
        </p:nvSpPr>
        <p:spPr>
          <a:xfrm>
            <a:off x="2679055" y="2009775"/>
            <a:ext cx="1303337" cy="331786"/>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dk1"/>
              </a:buClr>
              <a:buSzPct val="25000"/>
              <a:buFont typeface="Arial"/>
              <a:buNone/>
            </a:pPr>
            <a:r>
              <a:rPr lang="ko" sz="1200" b="1" i="0" u="none" strike="noStrike" cap="none" baseline="0">
                <a:solidFill>
                  <a:schemeClr val="dk1"/>
                </a:solidFill>
                <a:latin typeface="Arial"/>
                <a:ea typeface="Arial"/>
                <a:cs typeface="Arial"/>
                <a:sym typeface="Arial"/>
              </a:rPr>
              <a:t>Project analyze</a:t>
            </a:r>
          </a:p>
        </p:txBody>
      </p:sp>
      <p:cxnSp>
        <p:nvCxnSpPr>
          <p:cNvPr id="11" name="Shape 179"/>
          <p:cNvCxnSpPr/>
          <p:nvPr/>
        </p:nvCxnSpPr>
        <p:spPr>
          <a:xfrm>
            <a:off x="5253980" y="2055811"/>
            <a:ext cx="4302968" cy="5037"/>
          </a:xfrm>
          <a:prstGeom prst="straightConnector1">
            <a:avLst/>
          </a:prstGeom>
          <a:noFill/>
          <a:ln w="19050" cap="flat" cmpd="sng">
            <a:solidFill>
              <a:schemeClr val="dk1"/>
            </a:solidFill>
            <a:prstDash val="solid"/>
            <a:miter/>
            <a:headEnd type="none" w="med" len="med"/>
            <a:tailEnd type="stealth" w="lg" len="lg"/>
          </a:ln>
        </p:spPr>
      </p:cxnSp>
      <p:sp>
        <p:nvSpPr>
          <p:cNvPr id="12" name="Shape 180"/>
          <p:cNvSpPr txBox="1"/>
          <p:nvPr/>
        </p:nvSpPr>
        <p:spPr>
          <a:xfrm>
            <a:off x="6643042" y="2047875"/>
            <a:ext cx="696912" cy="331786"/>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dk1"/>
              </a:buClr>
              <a:buSzPct val="25000"/>
              <a:buFont typeface="Arial"/>
              <a:buNone/>
            </a:pPr>
            <a:r>
              <a:rPr lang="ko" sz="1200" b="1" i="0" u="none" strike="noStrike" cap="none" baseline="0">
                <a:solidFill>
                  <a:schemeClr val="dk1"/>
                </a:solidFill>
                <a:latin typeface="Arial"/>
                <a:ea typeface="Arial"/>
                <a:cs typeface="Arial"/>
                <a:sym typeface="Arial"/>
              </a:rPr>
              <a:t>Design</a:t>
            </a:r>
          </a:p>
        </p:txBody>
      </p:sp>
      <p:cxnSp>
        <p:nvCxnSpPr>
          <p:cNvPr id="13" name="Shape 181"/>
          <p:cNvCxnSpPr/>
          <p:nvPr/>
        </p:nvCxnSpPr>
        <p:spPr>
          <a:xfrm flipV="1">
            <a:off x="5989605" y="2708920"/>
            <a:ext cx="4071399" cy="18830"/>
          </a:xfrm>
          <a:prstGeom prst="straightConnector1">
            <a:avLst/>
          </a:prstGeom>
          <a:noFill/>
          <a:ln w="19050" cap="flat" cmpd="sng">
            <a:solidFill>
              <a:schemeClr val="dk1"/>
            </a:solidFill>
            <a:prstDash val="solid"/>
            <a:miter/>
            <a:headEnd type="none" w="med" len="med"/>
            <a:tailEnd type="stealth" w="lg" len="lg"/>
          </a:ln>
        </p:spPr>
      </p:cxnSp>
      <p:sp>
        <p:nvSpPr>
          <p:cNvPr id="14" name="Shape 182"/>
          <p:cNvSpPr txBox="1"/>
          <p:nvPr/>
        </p:nvSpPr>
        <p:spPr>
          <a:xfrm>
            <a:off x="6336663" y="2708249"/>
            <a:ext cx="1322400" cy="331800"/>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dk1"/>
              </a:buClr>
              <a:buSzPct val="25000"/>
              <a:buFont typeface="Arial"/>
              <a:buNone/>
            </a:pPr>
            <a:r>
              <a:rPr lang="ko" sz="1200" b="1" i="0" u="none" strike="noStrike" cap="none" baseline="0">
                <a:solidFill>
                  <a:schemeClr val="dk1"/>
                </a:solidFill>
                <a:latin typeface="Arial"/>
                <a:ea typeface="Arial"/>
                <a:cs typeface="Arial"/>
                <a:sym typeface="Arial"/>
              </a:rPr>
              <a:t>Implementation</a:t>
            </a:r>
          </a:p>
        </p:txBody>
      </p:sp>
      <p:cxnSp>
        <p:nvCxnSpPr>
          <p:cNvPr id="15" name="Shape 183"/>
          <p:cNvCxnSpPr/>
          <p:nvPr/>
        </p:nvCxnSpPr>
        <p:spPr>
          <a:xfrm flipV="1">
            <a:off x="6387455" y="3356992"/>
            <a:ext cx="3673549" cy="570"/>
          </a:xfrm>
          <a:prstGeom prst="straightConnector1">
            <a:avLst/>
          </a:prstGeom>
          <a:noFill/>
          <a:ln w="19050" cap="flat" cmpd="sng">
            <a:solidFill>
              <a:schemeClr val="dk1"/>
            </a:solidFill>
            <a:prstDash val="solid"/>
            <a:miter/>
            <a:headEnd type="none" w="med" len="med"/>
            <a:tailEnd type="stealth" w="lg" len="lg"/>
          </a:ln>
        </p:spPr>
      </p:cxnSp>
      <p:sp>
        <p:nvSpPr>
          <p:cNvPr id="16" name="Shape 184"/>
          <p:cNvSpPr txBox="1"/>
          <p:nvPr/>
        </p:nvSpPr>
        <p:spPr>
          <a:xfrm>
            <a:off x="7568555" y="3357562"/>
            <a:ext cx="488949" cy="331786"/>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dk1"/>
              </a:buClr>
              <a:buSzPct val="25000"/>
              <a:buFont typeface="Arial"/>
              <a:buNone/>
            </a:pPr>
            <a:r>
              <a:rPr lang="ko" sz="1200" b="1" i="0" u="none" strike="noStrike" cap="none" baseline="0">
                <a:solidFill>
                  <a:schemeClr val="dk1"/>
                </a:solidFill>
                <a:latin typeface="Arial"/>
                <a:ea typeface="Arial"/>
                <a:cs typeface="Arial"/>
                <a:sym typeface="Arial"/>
              </a:rPr>
              <a:t>Test</a:t>
            </a:r>
          </a:p>
        </p:txBody>
      </p:sp>
      <p:sp>
        <p:nvSpPr>
          <p:cNvPr id="17" name="Shape 186"/>
          <p:cNvSpPr/>
          <p:nvPr/>
        </p:nvSpPr>
        <p:spPr>
          <a:xfrm>
            <a:off x="7337580" y="2122475"/>
            <a:ext cx="198436" cy="215898"/>
          </a:xfrm>
          <a:custGeom>
            <a:avLst/>
            <a:gdLst/>
            <a:ahLst/>
            <a:cxnLst/>
            <a:rect l="0" t="0" r="0" b="0"/>
            <a:pathLst>
              <a:path w="198437" h="215899" extrusionOk="0">
                <a:moveTo>
                  <a:pt x="0" y="82466"/>
                </a:moveTo>
                <a:lnTo>
                  <a:pt x="75797" y="82467"/>
                </a:lnTo>
                <a:lnTo>
                  <a:pt x="99219" y="0"/>
                </a:lnTo>
                <a:lnTo>
                  <a:pt x="122640" y="82467"/>
                </a:lnTo>
                <a:lnTo>
                  <a:pt x="198437" y="82466"/>
                </a:lnTo>
                <a:lnTo>
                  <a:pt x="137116" y="133433"/>
                </a:lnTo>
                <a:lnTo>
                  <a:pt x="160539" y="215899"/>
                </a:lnTo>
                <a:lnTo>
                  <a:pt x="99219" y="164932"/>
                </a:lnTo>
                <a:lnTo>
                  <a:pt x="37898" y="215899"/>
                </a:lnTo>
                <a:lnTo>
                  <a:pt x="61321" y="133433"/>
                </a:lnTo>
                <a:lnTo>
                  <a:pt x="0" y="82466"/>
                </a:lnTo>
                <a:close/>
              </a:path>
            </a:pathLst>
          </a:custGeom>
          <a:solidFill>
            <a:schemeClr val="accent1"/>
          </a:solidFill>
          <a:ln w="25400" cap="flat" cmpd="sng">
            <a:solidFill>
              <a:schemeClr val="dk2"/>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
        <p:nvSpPr>
          <p:cNvPr id="18" name="Shape 187"/>
          <p:cNvSpPr txBox="1"/>
          <p:nvPr/>
        </p:nvSpPr>
        <p:spPr>
          <a:xfrm>
            <a:off x="6776342" y="2301012"/>
            <a:ext cx="1320899" cy="292200"/>
          </a:xfrm>
          <a:prstGeom prst="rect">
            <a:avLst/>
          </a:prstGeom>
          <a:noFill/>
          <a:ln>
            <a:noFill/>
          </a:ln>
        </p:spPr>
        <p:txBody>
          <a:bodyPr lIns="91425" tIns="45700" rIns="91425" bIns="45700" anchor="t" anchorCtr="0">
            <a:noAutofit/>
          </a:bodyPr>
          <a:lstStyle/>
          <a:p>
            <a:pPr marL="0" marR="0" lvl="0" indent="0" algn="ctr" rtl="0">
              <a:lnSpc>
                <a:spcPct val="130000"/>
              </a:lnSpc>
              <a:spcBef>
                <a:spcPts val="0"/>
              </a:spcBef>
              <a:spcAft>
                <a:spcPts val="0"/>
              </a:spcAft>
              <a:buClr>
                <a:schemeClr val="dk1"/>
              </a:buClr>
              <a:buSzPct val="25000"/>
              <a:buFont typeface="Arial"/>
              <a:buNone/>
            </a:pPr>
            <a:r>
              <a:rPr lang="ko" sz="1000" b="1" dirty="0">
                <a:solidFill>
                  <a:schemeClr val="dk1"/>
                </a:solidFill>
              </a:rPr>
              <a:t>6/12</a:t>
            </a:r>
          </a:p>
          <a:p>
            <a:pPr marL="0" marR="0" lvl="0" indent="0" algn="ctr" rtl="0">
              <a:lnSpc>
                <a:spcPct val="130000"/>
              </a:lnSpc>
              <a:spcBef>
                <a:spcPts val="0"/>
              </a:spcBef>
              <a:spcAft>
                <a:spcPts val="0"/>
              </a:spcAft>
              <a:buClr>
                <a:schemeClr val="dk1"/>
              </a:buClr>
              <a:buSzPct val="25000"/>
              <a:buFont typeface="Arial"/>
              <a:buNone/>
            </a:pPr>
            <a:r>
              <a:rPr lang="ko" sz="1000" b="1" dirty="0">
                <a:solidFill>
                  <a:schemeClr val="dk1"/>
                </a:solidFill>
              </a:rPr>
              <a:t>Prototype demo</a:t>
            </a:r>
          </a:p>
        </p:txBody>
      </p:sp>
      <p:sp>
        <p:nvSpPr>
          <p:cNvPr id="21" name="Shape 187"/>
          <p:cNvSpPr txBox="1"/>
          <p:nvPr/>
        </p:nvSpPr>
        <p:spPr>
          <a:xfrm>
            <a:off x="9844980" y="2132856"/>
            <a:ext cx="1320899" cy="292200"/>
          </a:xfrm>
          <a:prstGeom prst="rect">
            <a:avLst/>
          </a:prstGeom>
          <a:noFill/>
          <a:ln>
            <a:noFill/>
          </a:ln>
        </p:spPr>
        <p:txBody>
          <a:bodyPr lIns="91425" tIns="45700" rIns="91425" bIns="45700" anchor="t" anchorCtr="0">
            <a:noAutofit/>
          </a:bodyPr>
          <a:lstStyle/>
          <a:p>
            <a:pPr marL="0" marR="0" lvl="0" indent="0" algn="ctr" rtl="0">
              <a:lnSpc>
                <a:spcPct val="130000"/>
              </a:lnSpc>
              <a:spcBef>
                <a:spcPts val="0"/>
              </a:spcBef>
              <a:spcAft>
                <a:spcPts val="0"/>
              </a:spcAft>
              <a:buClr>
                <a:schemeClr val="dk1"/>
              </a:buClr>
              <a:buSzPct val="25000"/>
              <a:buFont typeface="Arial"/>
              <a:buNone/>
            </a:pPr>
            <a:r>
              <a:rPr lang="ko" sz="1000" b="1" dirty="0" smtClean="0">
                <a:solidFill>
                  <a:schemeClr val="dk1"/>
                </a:solidFill>
              </a:rPr>
              <a:t>6/</a:t>
            </a:r>
            <a:r>
              <a:rPr lang="en-US" altLang="ko" sz="1000" b="1" dirty="0" smtClean="0">
                <a:solidFill>
                  <a:schemeClr val="dk1"/>
                </a:solidFill>
              </a:rPr>
              <a:t>26</a:t>
            </a:r>
          </a:p>
          <a:p>
            <a:pPr marL="0" marR="0" lvl="0" indent="0" algn="ctr" rtl="0">
              <a:lnSpc>
                <a:spcPct val="130000"/>
              </a:lnSpc>
              <a:spcBef>
                <a:spcPts val="0"/>
              </a:spcBef>
              <a:spcAft>
                <a:spcPts val="0"/>
              </a:spcAft>
              <a:buClr>
                <a:schemeClr val="dk1"/>
              </a:buClr>
              <a:buSzPct val="25000"/>
              <a:buFont typeface="Arial"/>
              <a:buNone/>
            </a:pPr>
            <a:r>
              <a:rPr lang="en-US" altLang="ko" sz="1000" b="1" dirty="0" smtClean="0">
                <a:solidFill>
                  <a:schemeClr val="dk1"/>
                </a:solidFill>
              </a:rPr>
              <a:t>Final presentation</a:t>
            </a:r>
            <a:endParaRPr lang="ko" sz="1000" b="1" dirty="0">
              <a:solidFill>
                <a:schemeClr val="dk1"/>
              </a:solidFill>
            </a:endParaRPr>
          </a:p>
        </p:txBody>
      </p:sp>
    </p:spTree>
    <p:extLst>
      <p:ext uri="{BB962C8B-B14F-4D97-AF65-F5344CB8AC3E}">
        <p14:creationId xmlns:p14="http://schemas.microsoft.com/office/powerpoint/2010/main" val="4699963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a:bodyPr>
          <a:lstStyle/>
          <a:p>
            <a:r>
              <a:rPr lang="en-US" altLang="ko-KR" dirty="0"/>
              <a:t>Business </a:t>
            </a:r>
            <a:r>
              <a:rPr lang="en-US" altLang="ko-KR" dirty="0" smtClean="0"/>
              <a:t>Context</a:t>
            </a:r>
          </a:p>
          <a:p>
            <a:pPr lvl="1"/>
            <a:r>
              <a:rPr lang="en-US" altLang="ko-KR" dirty="0"/>
              <a:t>Strategy</a:t>
            </a:r>
          </a:p>
          <a:p>
            <a:pPr lvl="2"/>
            <a:r>
              <a:rPr lang="en-US" altLang="ko-KR" dirty="0"/>
              <a:t>Building “</a:t>
            </a:r>
            <a:r>
              <a:rPr lang="en-US" altLang="ko-KR" dirty="0" err="1"/>
              <a:t>IoT</a:t>
            </a:r>
            <a:r>
              <a:rPr lang="en-US" altLang="ko-KR" dirty="0"/>
              <a:t> Ecosystem Infrastructure” to provide benefits to stakeholders</a:t>
            </a:r>
            <a:r>
              <a:rPr lang="en-US" altLang="ko-KR" dirty="0" smtClean="0"/>
              <a:t>.</a:t>
            </a:r>
          </a:p>
          <a:p>
            <a:pPr marL="914400" lvl="2" indent="0">
              <a:buNone/>
            </a:pPr>
            <a:r>
              <a:rPr lang="en-US" altLang="ko-KR" dirty="0" smtClean="0"/>
              <a:t>     </a:t>
            </a:r>
            <a:r>
              <a:rPr lang="en-US" altLang="ko-KR" dirty="0"/>
              <a:t>. Easy installation for </a:t>
            </a:r>
            <a:r>
              <a:rPr lang="en-US" altLang="ko-KR" dirty="0" err="1"/>
              <a:t>IoT</a:t>
            </a:r>
            <a:r>
              <a:rPr lang="en-US" altLang="ko-KR" dirty="0"/>
              <a:t> </a:t>
            </a:r>
            <a:r>
              <a:rPr lang="en-US" altLang="ko-KR" dirty="0" smtClean="0"/>
              <a:t>nodes</a:t>
            </a:r>
          </a:p>
          <a:p>
            <a:pPr marL="914400" lvl="2" indent="0">
              <a:buNone/>
            </a:pPr>
            <a:r>
              <a:rPr lang="en-US" altLang="ko-KR" dirty="0"/>
              <a:t> </a:t>
            </a:r>
            <a:r>
              <a:rPr lang="en-US" altLang="ko-KR" dirty="0" smtClean="0"/>
              <a:t>    </a:t>
            </a:r>
            <a:r>
              <a:rPr lang="en-US" altLang="ko-KR" dirty="0"/>
              <a:t>. Utilizing cost competitive </a:t>
            </a:r>
            <a:r>
              <a:rPr lang="en-US" altLang="ko-KR" dirty="0" err="1"/>
              <a:t>IoT</a:t>
            </a:r>
            <a:r>
              <a:rPr lang="en-US" altLang="ko-KR" dirty="0"/>
              <a:t> </a:t>
            </a:r>
            <a:r>
              <a:rPr lang="en-US" altLang="ko-KR" dirty="0" smtClean="0"/>
              <a:t>products </a:t>
            </a:r>
          </a:p>
          <a:p>
            <a:pPr lvl="1"/>
            <a:r>
              <a:rPr lang="en-US" altLang="ko-KR" dirty="0"/>
              <a:t>Future direction</a:t>
            </a:r>
          </a:p>
          <a:p>
            <a:pPr lvl="2"/>
            <a:r>
              <a:rPr lang="en-US" altLang="ko-KR" dirty="0"/>
              <a:t>Provide a standard framework to facilitate 3rd party application development </a:t>
            </a:r>
          </a:p>
          <a:p>
            <a:pPr lvl="2"/>
            <a:r>
              <a:rPr lang="en-US" altLang="ko-KR" dirty="0"/>
              <a:t>Support future data mining &amp; analysis</a:t>
            </a:r>
          </a:p>
          <a:p>
            <a:pPr lvl="1"/>
            <a:r>
              <a:rPr lang="en-US" altLang="ko-KR" dirty="0"/>
              <a:t>Profit </a:t>
            </a:r>
            <a:r>
              <a:rPr lang="en-US" altLang="ko-KR" dirty="0" smtClean="0"/>
              <a:t>Model</a:t>
            </a:r>
          </a:p>
          <a:p>
            <a:pPr lvl="2"/>
            <a:r>
              <a:rPr lang="en-US" altLang="ko-KR" dirty="0"/>
              <a:t>Receive fee from the app. developer according to </a:t>
            </a:r>
            <a:r>
              <a:rPr lang="en-US" altLang="ko-KR" dirty="0" smtClean="0"/>
              <a:t>their </a:t>
            </a:r>
            <a:r>
              <a:rPr lang="en-US" altLang="ko-KR" dirty="0"/>
              <a:t>permission of access </a:t>
            </a:r>
            <a:r>
              <a:rPr lang="en-US" altLang="ko-KR" dirty="0" smtClean="0"/>
              <a:t>level</a:t>
            </a:r>
          </a:p>
          <a:p>
            <a:pPr lvl="2"/>
            <a:r>
              <a:rPr lang="en-US" altLang="ko-KR" dirty="0"/>
              <a:t>The expansion of ecosystem brings more </a:t>
            </a:r>
            <a:r>
              <a:rPr lang="en-US" altLang="ko-KR" dirty="0" smtClean="0"/>
              <a:t>profits  </a:t>
            </a:r>
          </a:p>
          <a:p>
            <a:pPr lvl="2"/>
            <a:endParaRPr lang="en-US" altLang="ko-KR" dirty="0" smtClean="0"/>
          </a:p>
          <a:p>
            <a:r>
              <a:rPr lang="en-US" altLang="ko-KR" dirty="0"/>
              <a:t>Market Context</a:t>
            </a:r>
          </a:p>
          <a:p>
            <a:pPr lvl="1"/>
            <a:r>
              <a:rPr lang="en-US" altLang="ko-KR" dirty="0"/>
              <a:t>Time to </a:t>
            </a:r>
            <a:r>
              <a:rPr lang="en-US" altLang="ko-KR" dirty="0" smtClean="0"/>
              <a:t>market</a:t>
            </a:r>
          </a:p>
          <a:p>
            <a:pPr lvl="2"/>
            <a:r>
              <a:rPr lang="en-US" altLang="ko-KR" dirty="0"/>
              <a:t>This product should be developed and delivered within 5 weeks.</a:t>
            </a:r>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3</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smtClean="0"/>
              <a:t>Project Context</a:t>
            </a:r>
            <a:endParaRPr lang="ko-KR" altLang="en-US" dirty="0"/>
          </a:p>
        </p:txBody>
      </p:sp>
    </p:spTree>
    <p:extLst>
      <p:ext uri="{BB962C8B-B14F-4D97-AF65-F5344CB8AC3E}">
        <p14:creationId xmlns:p14="http://schemas.microsoft.com/office/powerpoint/2010/main" val="30576670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30</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Project plan &amp; Time log</a:t>
            </a:r>
            <a:endParaRPr lang="ko-KR" altLang="en-US" dirty="0"/>
          </a:p>
        </p:txBody>
      </p:sp>
      <p:graphicFrame>
        <p:nvGraphicFramePr>
          <p:cNvPr id="6" name="표 5"/>
          <p:cNvGraphicFramePr>
            <a:graphicFrameLocks noGrp="1"/>
          </p:cNvGraphicFramePr>
          <p:nvPr>
            <p:extLst>
              <p:ext uri="{D42A27DB-BD31-4B8C-83A1-F6EECF244321}">
                <p14:modId xmlns:p14="http://schemas.microsoft.com/office/powerpoint/2010/main" val="566587764"/>
              </p:ext>
            </p:extLst>
          </p:nvPr>
        </p:nvGraphicFramePr>
        <p:xfrm>
          <a:off x="627956" y="1051375"/>
          <a:ext cx="6408710" cy="2376261"/>
        </p:xfrm>
        <a:graphic>
          <a:graphicData uri="http://schemas.openxmlformats.org/drawingml/2006/table">
            <a:tbl>
              <a:tblPr/>
              <a:tblGrid>
                <a:gridCol w="1692221"/>
                <a:gridCol w="1423524"/>
                <a:gridCol w="1097655"/>
                <a:gridCol w="1097655"/>
                <a:gridCol w="1097655"/>
              </a:tblGrid>
              <a:tr h="264029">
                <a:tc>
                  <a:txBody>
                    <a:bodyPr/>
                    <a:lstStyle/>
                    <a:p>
                      <a:pPr algn="ctr" fontAlgn="b"/>
                      <a:r>
                        <a:rPr lang="ko-KR" altLang="en-US" sz="12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ko-KR" altLang="en-US" sz="12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n-US" sz="1200" b="1" i="0" u="none" strike="noStrike" dirty="0" smtClean="0">
                          <a:solidFill>
                            <a:srgbClr val="FFFFFF"/>
                          </a:solidFill>
                          <a:effectLst/>
                          <a:latin typeface="Arial" panose="020B0604020202020204" pitchFamily="34" charset="0"/>
                          <a:cs typeface="Arial" panose="020B0604020202020204" pitchFamily="34" charset="0"/>
                        </a:rPr>
                        <a:t>Plan(h)</a:t>
                      </a:r>
                      <a:endParaRPr lang="en-US" sz="12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n-US" sz="1200" b="1" i="0" u="none" strike="noStrike" dirty="0" smtClean="0">
                          <a:solidFill>
                            <a:srgbClr val="FFFFFF"/>
                          </a:solidFill>
                          <a:effectLst/>
                          <a:latin typeface="Arial" panose="020B0604020202020204" pitchFamily="34" charset="0"/>
                          <a:cs typeface="Arial" panose="020B0604020202020204" pitchFamily="34" charset="0"/>
                        </a:rPr>
                        <a:t>Actual(h)</a:t>
                      </a:r>
                      <a:endParaRPr lang="en-US" sz="12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n-US" sz="1200" b="1" i="0" u="none" strike="noStrike" dirty="0" smtClean="0">
                          <a:solidFill>
                            <a:srgbClr val="FFFFFF"/>
                          </a:solidFill>
                          <a:effectLst/>
                          <a:latin typeface="Arial" panose="020B0604020202020204" pitchFamily="34" charset="0"/>
                          <a:cs typeface="Arial" panose="020B0604020202020204" pitchFamily="34" charset="0"/>
                        </a:rPr>
                        <a:t>Gap(h)</a:t>
                      </a:r>
                      <a:endParaRPr lang="en-US" sz="12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r>
              <a:tr h="264029">
                <a:tc rowSpan="4">
                  <a:txBody>
                    <a:bodyPr/>
                    <a:lstStyle/>
                    <a:p>
                      <a:pPr algn="ctr" fontAlgn="ctr"/>
                      <a:r>
                        <a:rPr lang="en-US" sz="1200" b="0" i="0" u="none" strike="noStrike" dirty="0">
                          <a:solidFill>
                            <a:srgbClr val="000000"/>
                          </a:solidFill>
                          <a:effectLst/>
                          <a:latin typeface="Arial" panose="020B0604020202020204" pitchFamily="34" charset="0"/>
                          <a:cs typeface="Arial" panose="020B0604020202020204" pitchFamily="34" charset="0"/>
                        </a:rPr>
                        <a:t>Architect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a:solidFill>
                            <a:srgbClr val="000000"/>
                          </a:solidFill>
                          <a:effectLst/>
                          <a:latin typeface="Arial" panose="020B0604020202020204" pitchFamily="34" charset="0"/>
                          <a:cs typeface="Arial" panose="020B0604020202020204" pitchFamily="34" charset="0"/>
                        </a:rPr>
                        <a:t>Planing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vMerge="1">
                  <a:txBody>
                    <a:bodyPr/>
                    <a:lstStyle/>
                    <a:p>
                      <a:pPr latinLnBrk="1"/>
                      <a:endParaRPr lang="ko-KR" altLang="en-US"/>
                    </a:p>
                  </a:txBody>
                  <a:tcPr/>
                </a:tc>
                <a:tc>
                  <a:txBody>
                    <a:bodyPr/>
                    <a:lstStyle/>
                    <a:p>
                      <a:pPr algn="ctr" fontAlgn="b"/>
                      <a:r>
                        <a:rPr lang="en-US" sz="1200" b="0" i="0" u="none" strike="noStrike">
                          <a:solidFill>
                            <a:srgbClr val="000000"/>
                          </a:solidFill>
                          <a:effectLst/>
                          <a:latin typeface="Arial" panose="020B0604020202020204" pitchFamily="34" charset="0"/>
                          <a:cs typeface="Arial" panose="020B0604020202020204" pitchFamily="34" charset="0"/>
                        </a:rPr>
                        <a:t>Analysis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141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147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vMerge="1">
                  <a:txBody>
                    <a:bodyPr/>
                    <a:lstStyle/>
                    <a:p>
                      <a:pPr latinLnBrk="1"/>
                      <a:endParaRPr lang="ko-KR" altLang="en-US"/>
                    </a:p>
                  </a:txBody>
                  <a:tcPr/>
                </a:tc>
                <a:tc>
                  <a:txBody>
                    <a:bodyPr/>
                    <a:lstStyle/>
                    <a:p>
                      <a:pPr algn="ctr" fontAlgn="b"/>
                      <a:r>
                        <a:rPr lang="en-US" sz="1200" b="0" i="0" u="none" strike="noStrike">
                          <a:solidFill>
                            <a:srgbClr val="000000"/>
                          </a:solidFill>
                          <a:effectLst/>
                          <a:latin typeface="Arial" panose="020B0604020202020204" pitchFamily="34" charset="0"/>
                          <a:cs typeface="Arial" panose="020B0604020202020204" pitchFamily="34" charset="0"/>
                        </a:rPr>
                        <a:t>Design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128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dirty="0">
                          <a:solidFill>
                            <a:srgbClr val="000000"/>
                          </a:solidFill>
                          <a:effectLst/>
                          <a:latin typeface="Arial" panose="020B0604020202020204" pitchFamily="34" charset="0"/>
                          <a:cs typeface="Arial" panose="020B0604020202020204" pitchFamily="34" charset="0"/>
                        </a:rPr>
                        <a:t>264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vMerge="1">
                  <a:txBody>
                    <a:bodyPr/>
                    <a:lstStyle/>
                    <a:p>
                      <a:pPr latinLnBrk="1"/>
                      <a:endParaRPr lang="ko-KR" altLang="en-US"/>
                    </a:p>
                  </a:txBody>
                  <a:tcPr/>
                </a:tc>
                <a:tc>
                  <a:txBody>
                    <a:bodyPr/>
                    <a:lstStyle/>
                    <a:p>
                      <a:pPr algn="ctr" fontAlgn="b"/>
                      <a:r>
                        <a:rPr lang="en-US" sz="1200" b="0" i="0" u="none" strike="noStrike" dirty="0" smtClean="0">
                          <a:solidFill>
                            <a:srgbClr val="000000"/>
                          </a:solidFill>
                          <a:effectLst/>
                          <a:latin typeface="Arial" panose="020B0604020202020204" pitchFamily="34" charset="0"/>
                          <a:cs typeface="Arial" panose="020B0604020202020204" pitchFamily="34" charset="0"/>
                        </a:rPr>
                        <a:t>Experimentation</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54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dirty="0">
                          <a:solidFill>
                            <a:srgbClr val="000000"/>
                          </a:solidFill>
                          <a:effectLst/>
                          <a:latin typeface="Arial" panose="020B0604020202020204" pitchFamily="34" charset="0"/>
                          <a:cs typeface="Arial" panose="020B0604020202020204" pitchFamily="34" charset="0"/>
                        </a:rPr>
                        <a:t>69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rowSpan="2">
                  <a:txBody>
                    <a:bodyPr/>
                    <a:lstStyle/>
                    <a:p>
                      <a:pPr algn="ctr" fontAlgn="ctr"/>
                      <a:r>
                        <a:rPr lang="en-US" sz="1200" b="0" i="0" u="none" strike="noStrike" dirty="0">
                          <a:solidFill>
                            <a:srgbClr val="000000"/>
                          </a:solidFill>
                          <a:effectLst/>
                          <a:latin typeface="Arial" panose="020B0604020202020204" pitchFamily="34" charset="0"/>
                          <a:cs typeface="Arial" panose="020B0604020202020204" pitchFamily="34" charset="0"/>
                        </a:rPr>
                        <a:t>Development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dirty="0">
                          <a:solidFill>
                            <a:srgbClr val="000000"/>
                          </a:solidFill>
                          <a:effectLst/>
                          <a:latin typeface="Arial" panose="020B0604020202020204" pitchFamily="34" charset="0"/>
                          <a:cs typeface="Arial" panose="020B0604020202020204" pitchFamily="34" charset="0"/>
                        </a:rPr>
                        <a:t>Detail design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85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82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vMerge="1">
                  <a:txBody>
                    <a:bodyPr/>
                    <a:lstStyle/>
                    <a:p>
                      <a:pPr latinLnBrk="1"/>
                      <a:endParaRPr lang="ko-KR" altLang="en-US"/>
                    </a:p>
                  </a:txBody>
                  <a:tcPr/>
                </a:tc>
                <a:tc>
                  <a:txBody>
                    <a:bodyPr/>
                    <a:lstStyle/>
                    <a:p>
                      <a:pPr algn="ctr" fontAlgn="b"/>
                      <a:r>
                        <a:rPr lang="en-US" sz="1200" b="0" i="0" u="none" strike="noStrike">
                          <a:solidFill>
                            <a:srgbClr val="000000"/>
                          </a:solidFill>
                          <a:effectLst/>
                          <a:latin typeface="Arial" panose="020B0604020202020204" pitchFamily="34" charset="0"/>
                          <a:cs typeface="Arial" panose="020B0604020202020204" pitchFamily="34" charset="0"/>
                        </a:rPr>
                        <a:t>Implement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98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a:txBody>
                    <a:bodyPr/>
                    <a:lstStyle/>
                    <a:p>
                      <a:pPr algn="ctr" fontAlgn="b"/>
                      <a:r>
                        <a:rPr lang="en-US" sz="1200" b="0" i="0" u="none" strike="noStrike" dirty="0">
                          <a:solidFill>
                            <a:srgbClr val="000000"/>
                          </a:solidFill>
                          <a:effectLst/>
                          <a:latin typeface="Arial" panose="020B0604020202020204" pitchFamily="34" charset="0"/>
                          <a:cs typeface="Arial" panose="020B0604020202020204" pitchFamily="34" charset="0"/>
                        </a:rPr>
                        <a:t>Test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dirty="0">
                          <a:solidFill>
                            <a:srgbClr val="000000"/>
                          </a:solidFill>
                          <a:effectLst/>
                          <a:latin typeface="Arial" panose="020B0604020202020204" pitchFamily="34" charset="0"/>
                          <a:cs typeface="Arial" panose="020B0604020202020204" pitchFamily="34" charset="0"/>
                        </a:rPr>
                        <a:t>Test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135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66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-69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gridSpan="2">
                  <a:txBody>
                    <a:bodyPr/>
                    <a:lstStyle/>
                    <a:p>
                      <a:pPr algn="ctr" fontAlgn="b"/>
                      <a:r>
                        <a:rPr lang="en-US" sz="1200" b="0" i="0" u="none" strike="noStrike" dirty="0">
                          <a:solidFill>
                            <a:srgbClr val="000000"/>
                          </a:solidFill>
                          <a:effectLst/>
                          <a:latin typeface="Arial" panose="020B0604020202020204" pitchFamily="34" charset="0"/>
                          <a:cs typeface="Arial" panose="020B0604020202020204" pitchFamily="34" charset="0"/>
                        </a:rPr>
                        <a:t>total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pPr latinLnBrk="1"/>
                      <a:endParaRPr lang="ko-KR" altLang="en-US"/>
                    </a:p>
                  </a:txBody>
                  <a:tcPr/>
                </a:tc>
                <a:tc>
                  <a:txBody>
                    <a:bodyPr/>
                    <a:lstStyle/>
                    <a:p>
                      <a:pPr algn="ctr" fontAlgn="b"/>
                      <a:r>
                        <a:rPr lang="en-US" altLang="ko-KR" sz="1200" b="0" i="0" u="none" strike="noStrike" dirty="0">
                          <a:solidFill>
                            <a:srgbClr val="000000"/>
                          </a:solidFill>
                          <a:effectLst/>
                          <a:latin typeface="Arial" panose="020B0604020202020204" pitchFamily="34" charset="0"/>
                          <a:cs typeface="Arial" panose="020B0604020202020204" pitchFamily="34" charset="0"/>
                        </a:rPr>
                        <a:t>672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dirty="0">
                          <a:solidFill>
                            <a:srgbClr val="000000"/>
                          </a:solidFill>
                          <a:effectLst/>
                          <a:latin typeface="Arial" panose="020B0604020202020204" pitchFamily="34" charset="0"/>
                          <a:cs typeface="Arial" panose="020B0604020202020204" pitchFamily="34" charset="0"/>
                        </a:rPr>
                        <a:t>766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dirty="0">
                          <a:solidFill>
                            <a:srgbClr val="000000"/>
                          </a:solidFill>
                          <a:effectLst/>
                          <a:latin typeface="Arial" panose="020B0604020202020204" pitchFamily="34" charset="0"/>
                          <a:cs typeface="Arial" panose="020B0604020202020204" pitchFamily="34" charset="0"/>
                        </a:rPr>
                        <a:t>94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bl>
          </a:graphicData>
        </a:graphic>
      </p:graphicFrame>
      <p:sp>
        <p:nvSpPr>
          <p:cNvPr id="14" name="직사각형 13"/>
          <p:cNvSpPr/>
          <p:nvPr/>
        </p:nvSpPr>
        <p:spPr>
          <a:xfrm>
            <a:off x="5956548" y="3573016"/>
            <a:ext cx="504056"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000" dirty="0" smtClean="0">
                <a:solidFill>
                  <a:schemeClr val="tx1">
                    <a:lumMod val="75000"/>
                    <a:lumOff val="25000"/>
                  </a:schemeClr>
                </a:solidFill>
              </a:rPr>
              <a:t>hour</a:t>
            </a:r>
            <a:endParaRPr lang="ko-KR" altLang="en-US" sz="1000" dirty="0" smtClean="0">
              <a:solidFill>
                <a:schemeClr val="tx1">
                  <a:lumMod val="75000"/>
                  <a:lumOff val="25000"/>
                </a:schemeClr>
              </a:solidFill>
            </a:endParaRPr>
          </a:p>
        </p:txBody>
      </p:sp>
      <p:graphicFrame>
        <p:nvGraphicFramePr>
          <p:cNvPr id="9" name="차트 8"/>
          <p:cNvGraphicFramePr>
            <a:graphicFrameLocks/>
          </p:cNvGraphicFramePr>
          <p:nvPr>
            <p:extLst>
              <p:ext uri="{D42A27DB-BD31-4B8C-83A1-F6EECF244321}">
                <p14:modId xmlns:p14="http://schemas.microsoft.com/office/powerpoint/2010/main" val="2402236808"/>
              </p:ext>
            </p:extLst>
          </p:nvPr>
        </p:nvGraphicFramePr>
        <p:xfrm>
          <a:off x="267916" y="3212976"/>
          <a:ext cx="5472608" cy="381642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차트 9"/>
          <p:cNvGraphicFramePr>
            <a:graphicFrameLocks/>
          </p:cNvGraphicFramePr>
          <p:nvPr>
            <p:extLst>
              <p:ext uri="{D42A27DB-BD31-4B8C-83A1-F6EECF244321}">
                <p14:modId xmlns:p14="http://schemas.microsoft.com/office/powerpoint/2010/main" val="786254961"/>
              </p:ext>
            </p:extLst>
          </p:nvPr>
        </p:nvGraphicFramePr>
        <p:xfrm>
          <a:off x="5812532" y="3717032"/>
          <a:ext cx="4896544" cy="293446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26774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p:txBody>
          <a:bodyPr/>
          <a:lstStyle/>
          <a:p>
            <a:pPr fontAlgn="base"/>
            <a:r>
              <a:rPr lang="en-US" altLang="ko-KR" dirty="0"/>
              <a:t>Do not start the implementation as soon as received the requirement</a:t>
            </a:r>
          </a:p>
          <a:p>
            <a:pPr lvl="1" fontAlgn="base"/>
            <a:r>
              <a:rPr lang="en-US" altLang="ko-KR" dirty="0"/>
              <a:t>the requirements have to be analyzed and be written to the document</a:t>
            </a:r>
          </a:p>
          <a:p>
            <a:pPr fontAlgn="base"/>
            <a:r>
              <a:rPr lang="en-US" altLang="ko-KR" dirty="0"/>
              <a:t>Consider the quality attribute with functional requirement</a:t>
            </a:r>
          </a:p>
          <a:p>
            <a:pPr lvl="1" fontAlgn="base"/>
            <a:r>
              <a:rPr lang="en-US" altLang="ko-KR" dirty="0"/>
              <a:t>Quality attributes have to be extracted and the design apply the QA preferentially.</a:t>
            </a:r>
          </a:p>
          <a:p>
            <a:pPr lvl="1" fontAlgn="base"/>
            <a:r>
              <a:rPr lang="en-US" altLang="ko-KR" dirty="0"/>
              <a:t>It could prevent the re-design to apply the quality at the finish</a:t>
            </a:r>
          </a:p>
          <a:p>
            <a:pPr fontAlgn="base"/>
            <a:r>
              <a:rPr lang="en-US" altLang="ko-KR" dirty="0"/>
              <a:t>Write the rationale to apply QA. then define responsibility and draw the views</a:t>
            </a:r>
          </a:p>
          <a:p>
            <a:pPr fontAlgn="base"/>
            <a:r>
              <a:rPr lang="en-US" altLang="ko-KR" dirty="0"/>
              <a:t>Make a document clearly</a:t>
            </a:r>
          </a:p>
          <a:p>
            <a:pPr lvl="1" fontAlgn="base"/>
            <a:r>
              <a:rPr lang="en-US" altLang="ko-KR" dirty="0"/>
              <a:t>The document is a good solution to communication with stakeholder</a:t>
            </a:r>
          </a:p>
          <a:p>
            <a:pPr fontAlgn="base"/>
            <a:r>
              <a:rPr lang="en-US" altLang="ko-KR" dirty="0"/>
              <a:t>Communicate with stakeholder instead of code</a:t>
            </a:r>
          </a:p>
          <a:p>
            <a:pPr lvl="1" fontAlgn="base"/>
            <a:r>
              <a:rPr lang="en-US" altLang="ko-KR" dirty="0"/>
              <a:t>Need to increase the communication skill. </a:t>
            </a:r>
          </a:p>
          <a:p>
            <a:pPr fontAlgn="base"/>
            <a:r>
              <a:rPr lang="en-US" altLang="ko-KR" dirty="0"/>
              <a:t>Use the ACDM</a:t>
            </a:r>
          </a:p>
          <a:p>
            <a:pPr lvl="1" fontAlgn="base"/>
            <a:r>
              <a:rPr lang="en-US" altLang="ko-KR" dirty="0"/>
              <a:t>Make mistakes fast and early!</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31</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Lessons &amp; Learned</a:t>
            </a:r>
            <a:endParaRPr lang="ko-KR" altLang="en-US" dirty="0"/>
          </a:p>
        </p:txBody>
      </p:sp>
    </p:spTree>
    <p:extLst>
      <p:ext uri="{BB962C8B-B14F-4D97-AF65-F5344CB8AC3E}">
        <p14:creationId xmlns:p14="http://schemas.microsoft.com/office/powerpoint/2010/main" val="14058388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smtClean="0"/>
              <a:t>Emerging protocol</a:t>
            </a:r>
          </a:p>
          <a:p>
            <a:pPr lvl="1"/>
            <a:r>
              <a:rPr lang="en-US" altLang="ko-KR" dirty="0" smtClean="0"/>
              <a:t>Bluetooth protocol will be supported by next handler release</a:t>
            </a:r>
          </a:p>
          <a:p>
            <a:r>
              <a:rPr lang="en-US" altLang="ko-KR" dirty="0"/>
              <a:t>Service provider for system </a:t>
            </a:r>
            <a:r>
              <a:rPr lang="en-US" altLang="ko-KR" dirty="0" smtClean="0"/>
              <a:t>stability</a:t>
            </a:r>
          </a:p>
          <a:p>
            <a:pPr lvl="1"/>
            <a:r>
              <a:rPr lang="en-US" altLang="ko-KR" dirty="0" err="1" smtClean="0"/>
              <a:t>IoT</a:t>
            </a:r>
            <a:r>
              <a:rPr lang="en-US" altLang="ko-KR" dirty="0" smtClean="0"/>
              <a:t> server</a:t>
            </a:r>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32</a:t>
            </a:fld>
            <a:r>
              <a:rPr lang="en-US" altLang="ko-KR" dirty="0" smtClean="0"/>
              <a:t>/50</a:t>
            </a:r>
            <a:endParaRPr lang="ko-KR" altLang="en-US" dirty="0"/>
          </a:p>
        </p:txBody>
      </p:sp>
      <p:sp>
        <p:nvSpPr>
          <p:cNvPr id="4" name="제목 3"/>
          <p:cNvSpPr>
            <a:spLocks noGrp="1"/>
          </p:cNvSpPr>
          <p:nvPr>
            <p:ph type="title"/>
          </p:nvPr>
        </p:nvSpPr>
        <p:spPr/>
        <p:txBody>
          <a:bodyPr>
            <a:noAutofit/>
          </a:bodyPr>
          <a:lstStyle/>
          <a:p>
            <a:r>
              <a:rPr lang="en-US" altLang="ko-KR" dirty="0" smtClean="0"/>
              <a:t>Future plan</a:t>
            </a:r>
            <a:endParaRPr lang="ko-KR" altLang="en-US" dirty="0"/>
          </a:p>
        </p:txBody>
      </p:sp>
    </p:spTree>
    <p:extLst>
      <p:ext uri="{BB962C8B-B14F-4D97-AF65-F5344CB8AC3E}">
        <p14:creationId xmlns:p14="http://schemas.microsoft.com/office/powerpoint/2010/main" val="34101781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33</a:t>
            </a:fld>
            <a:r>
              <a:rPr lang="en-US" altLang="ko-KR" smtClean="0"/>
              <a:t>/50</a:t>
            </a:r>
            <a:endParaRPr lang="ko-KR" altLang="en-US" dirty="0"/>
          </a:p>
        </p:txBody>
      </p:sp>
      <p:sp>
        <p:nvSpPr>
          <p:cNvPr id="9" name="제목 1"/>
          <p:cNvSpPr txBox="1">
            <a:spLocks/>
          </p:cNvSpPr>
          <p:nvPr/>
        </p:nvSpPr>
        <p:spPr>
          <a:xfrm>
            <a:off x="1565648" y="2960948"/>
            <a:ext cx="7920880" cy="936104"/>
          </a:xfrm>
          <a:prstGeom prst="rect">
            <a:avLst/>
          </a:prstGeom>
          <a:solidFill>
            <a:schemeClr val="bg1">
              <a:lumMod val="85000"/>
            </a:schemeClr>
          </a:solidFill>
          <a:ln>
            <a:solidFill>
              <a:schemeClr val="bg1">
                <a:lumMod val="65000"/>
              </a:schemeClr>
            </a:solidFill>
          </a:ln>
        </p:spPr>
        <p:txBody>
          <a:bodyPr vert="horz" lIns="91440" tIns="45720" rIns="91440" bIns="45720" rtlCol="0" anchor="ctr">
            <a:normAutofit/>
          </a:bodyPr>
          <a:lstStyle>
            <a:lvl1pPr algn="l" defTabSz="914400" rtl="0" eaLnBrk="1" latinLnBrk="1" hangingPunct="1">
              <a:spcBef>
                <a:spcPct val="0"/>
              </a:spcBef>
              <a:buNone/>
              <a:defRPr sz="4000" b="1" kern="1200" cap="all">
                <a:solidFill>
                  <a:schemeClr val="tx1"/>
                </a:solidFill>
                <a:latin typeface="+mj-lt"/>
                <a:ea typeface="+mj-ea"/>
                <a:cs typeface="+mj-cs"/>
              </a:defRPr>
            </a:lvl1pPr>
          </a:lstStyle>
          <a:p>
            <a:pPr algn="ctr"/>
            <a:r>
              <a:rPr lang="en-US" altLang="ko" sz="3400" dirty="0" smtClean="0"/>
              <a:t>Appendix's</a:t>
            </a:r>
            <a:endParaRPr lang="ko-KR" altLang="en-US" sz="3400" dirty="0"/>
          </a:p>
        </p:txBody>
      </p:sp>
    </p:spTree>
    <p:extLst>
      <p:ext uri="{BB962C8B-B14F-4D97-AF65-F5344CB8AC3E}">
        <p14:creationId xmlns:p14="http://schemas.microsoft.com/office/powerpoint/2010/main" val="20353010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p:txBody>
          <a:bodyPr/>
          <a:lstStyle/>
          <a:p>
            <a:endParaRPr lang="ko-KR" altLang="en-US"/>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34</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smtClean="0"/>
              <a:t>Appendix</a:t>
            </a:r>
            <a:endParaRPr lang="ko-KR" altLang="en-US" dirty="0"/>
          </a:p>
        </p:txBody>
      </p:sp>
    </p:spTree>
    <p:extLst>
      <p:ext uri="{BB962C8B-B14F-4D97-AF65-F5344CB8AC3E}">
        <p14:creationId xmlns:p14="http://schemas.microsoft.com/office/powerpoint/2010/main" val="10183271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35</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smtClean="0"/>
              <a:t>Appendix - </a:t>
            </a:r>
            <a:r>
              <a:rPr lang="en-US" altLang="ko-KR" dirty="0"/>
              <a:t>Quality Attribute Scenario</a:t>
            </a:r>
          </a:p>
        </p:txBody>
      </p:sp>
      <p:graphicFrame>
        <p:nvGraphicFramePr>
          <p:cNvPr id="6" name="Shape 97"/>
          <p:cNvGraphicFramePr/>
          <p:nvPr>
            <p:extLst>
              <p:ext uri="{D42A27DB-BD31-4B8C-83A1-F6EECF244321}">
                <p14:modId xmlns:p14="http://schemas.microsoft.com/office/powerpoint/2010/main" val="3723400624"/>
              </p:ext>
            </p:extLst>
          </p:nvPr>
        </p:nvGraphicFramePr>
        <p:xfrm>
          <a:off x="843980" y="1700808"/>
          <a:ext cx="9361040" cy="4317900"/>
        </p:xfrm>
        <a:graphic>
          <a:graphicData uri="http://schemas.openxmlformats.org/drawingml/2006/table">
            <a:tbl>
              <a:tblPr>
                <a:noFill/>
              </a:tblPr>
              <a:tblGrid>
                <a:gridCol w="3240360"/>
                <a:gridCol w="6120680"/>
              </a:tblGrid>
              <a:tr h="287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1</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87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lnSpc>
                          <a:spcPct val="115000"/>
                        </a:lnSpc>
                        <a:spcBef>
                          <a:spcPts val="0"/>
                        </a:spcBef>
                        <a:buClr>
                          <a:schemeClr val="dk1"/>
                        </a:buClr>
                        <a:buSzPct val="78571"/>
                        <a:buFont typeface="Arial"/>
                        <a:buNone/>
                      </a:pPr>
                      <a:r>
                        <a:rPr lang="ko" sz="1400">
                          <a:solidFill>
                            <a:schemeClr val="dk1"/>
                          </a:solidFill>
                          <a:latin typeface="Arial" panose="020B0604020202020204" pitchFamily="34" charset="0"/>
                          <a:cs typeface="Arial" panose="020B0604020202020204" pitchFamily="34" charset="0"/>
                        </a:rPr>
                        <a:t>Installer can add and remove nodes to the system easily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87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i="0" u="none" strike="noStrike" cap="none" baseline="0">
                          <a:solidFill>
                            <a:srgbClr val="000000"/>
                          </a:solidFill>
                          <a:latin typeface="Arial" panose="020B0604020202020204" pitchFamily="34" charset="0"/>
                          <a:ea typeface="Arial"/>
                          <a:cs typeface="Arial" panose="020B0604020202020204" pitchFamily="34" charset="0"/>
                          <a:sym typeface="Arial"/>
                        </a:rPr>
                        <a:t>Usability</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6830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Add/Remove Node to/from the System(Server)</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429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Node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41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a:t>
                      </a:r>
                      <a:r>
                        <a:rPr lang="ko" sz="1400">
                          <a:latin typeface="Arial" panose="020B0604020202020204" pitchFamily="34" charset="0"/>
                          <a:cs typeface="Arial" panose="020B0604020202020204" pitchFamily="34" charset="0"/>
                        </a:rPr>
                        <a:t>S</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ystem(Server) </a:t>
                      </a:r>
                      <a:r>
                        <a:rPr lang="ko" sz="1400">
                          <a:latin typeface="Arial" panose="020B0604020202020204" pitchFamily="34" charset="0"/>
                          <a:cs typeface="Arial" panose="020B0604020202020204" pitchFamily="34" charset="0"/>
                        </a:rPr>
                        <a:t>shall be always online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87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S</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ystem(Server)</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8080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SA </a:t>
                      </a:r>
                      <a:r>
                        <a:rPr lang="ko" sz="1400">
                          <a:latin typeface="Arial" panose="020B0604020202020204" pitchFamily="34" charset="0"/>
                          <a:cs typeface="Arial" panose="020B0604020202020204" pitchFamily="34" charset="0"/>
                        </a:rPr>
                        <a:t>N</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ode list of the </a:t>
                      </a:r>
                      <a:r>
                        <a:rPr lang="ko" sz="1400">
                          <a:latin typeface="Arial" panose="020B0604020202020204" pitchFamily="34" charset="0"/>
                          <a:cs typeface="Arial" panose="020B0604020202020204" pitchFamily="34" charset="0"/>
                        </a:rPr>
                        <a:t>S</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ystem(Server) has to be updated by </a:t>
                      </a:r>
                      <a:r>
                        <a:rPr lang="ko" sz="1400">
                          <a:latin typeface="Arial" panose="020B0604020202020204" pitchFamily="34" charset="0"/>
                          <a:cs typeface="Arial" panose="020B0604020202020204" pitchFamily="34" charset="0"/>
                        </a:rPr>
                        <a:t>Add/Remove Node Operation</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8080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Node should be </a:t>
                      </a:r>
                      <a:r>
                        <a:rPr lang="ko" sz="1400" dirty="0">
                          <a:latin typeface="Arial" panose="020B0604020202020204" pitchFamily="34" charset="0"/>
                          <a:cs typeface="Arial" panose="020B0604020202020204" pitchFamily="34" charset="0"/>
                        </a:rPr>
                        <a:t>Added/Deleted</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 </a:t>
                      </a:r>
                      <a:r>
                        <a:rPr lang="ko" sz="1400" dirty="0">
                          <a:latin typeface="Arial" panose="020B0604020202020204" pitchFamily="34" charset="0"/>
                          <a:cs typeface="Arial" panose="020B0604020202020204" pitchFamily="34" charset="0"/>
                        </a:rPr>
                        <a:t>to/from</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 the </a:t>
                      </a:r>
                      <a:r>
                        <a:rPr lang="ko" sz="1400" dirty="0">
                          <a:latin typeface="Arial" panose="020B0604020202020204" pitchFamily="34" charset="0"/>
                          <a:cs typeface="Arial" panose="020B0604020202020204" pitchFamily="34" charset="0"/>
                        </a:rPr>
                        <a:t>System(Server) </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without </a:t>
                      </a:r>
                      <a:r>
                        <a:rPr lang="ko" sz="1400" dirty="0">
                          <a:latin typeface="Arial" panose="020B0604020202020204" pitchFamily="34" charset="0"/>
                          <a:cs typeface="Arial" panose="020B0604020202020204" pitchFamily="34" charset="0"/>
                        </a:rPr>
                        <a:t>S</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ystem(Server) restart</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3401622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3" name="Shape 263"/>
          <p:cNvSpPr txBox="1"/>
          <p:nvPr/>
        </p:nvSpPr>
        <p:spPr>
          <a:xfrm>
            <a:off x="1444381" y="2084200"/>
            <a:ext cx="8160238" cy="2025900"/>
          </a:xfrm>
          <a:prstGeom prst="rect">
            <a:avLst/>
          </a:prstGeom>
          <a:noFill/>
          <a:ln>
            <a:noFill/>
          </a:ln>
        </p:spPr>
        <p:txBody>
          <a:bodyPr lIns="91425" tIns="91425" rIns="91425" bIns="91425" anchor="t" anchorCtr="0">
            <a:noAutofit/>
          </a:bodyPr>
          <a:lstStyle/>
          <a:p>
            <a:pPr algn="ctr" rtl="0">
              <a:spcBef>
                <a:spcPts val="0"/>
              </a:spcBef>
              <a:buNone/>
            </a:pPr>
            <a:r>
              <a:rPr lang="ko" sz="4800" b="1"/>
              <a:t>Detail Design</a:t>
            </a:r>
          </a:p>
        </p:txBody>
      </p:sp>
      <p:sp>
        <p:nvSpPr>
          <p:cNvPr id="2" name="슬라이드 번호 개체 틀 1"/>
          <p:cNvSpPr>
            <a:spLocks noGrp="1"/>
          </p:cNvSpPr>
          <p:nvPr>
            <p:ph type="sldNum" sz="quarter" idx="12"/>
          </p:nvPr>
        </p:nvSpPr>
        <p:spPr/>
        <p:txBody>
          <a:bodyPr/>
          <a:lstStyle/>
          <a:p>
            <a:fld id="{57E7012D-DD87-4EE6-9959-B8E2C5F13A34}" type="slidenum">
              <a:rPr lang="ko-KR" altLang="en-US" smtClean="0"/>
              <a:pPr/>
              <a:t>36</a:t>
            </a:fld>
            <a:r>
              <a:rPr lang="en-US" altLang="ko-KR" smtClean="0"/>
              <a:t>/50</a:t>
            </a:r>
            <a:endParaRPr lang="ko-KR" altLang="en-US" dirty="0"/>
          </a:p>
        </p:txBody>
      </p:sp>
    </p:spTree>
    <p:extLst>
      <p:ext uri="{BB962C8B-B14F-4D97-AF65-F5344CB8AC3E}">
        <p14:creationId xmlns:p14="http://schemas.microsoft.com/office/powerpoint/2010/main" val="1773661384"/>
      </p:ext>
    </p:extLst>
  </p:cSld>
  <p:clrMapOvr>
    <a:masterClrMapping/>
  </p:clrMapOvr>
  <p:transition spd="slow">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pic>
        <p:nvPicPr>
          <p:cNvPr id="3" name="그림 2"/>
          <p:cNvPicPr>
            <a:picLocks noChangeAspect="1"/>
          </p:cNvPicPr>
          <p:nvPr/>
        </p:nvPicPr>
        <p:blipFill>
          <a:blip r:embed="rId3"/>
          <a:stretch>
            <a:fillRect/>
          </a:stretch>
        </p:blipFill>
        <p:spPr>
          <a:xfrm>
            <a:off x="771972" y="692696"/>
            <a:ext cx="9582150" cy="6165304"/>
          </a:xfrm>
          <a:prstGeom prst="rect">
            <a:avLst/>
          </a:prstGeom>
        </p:spPr>
      </p:pic>
      <p:sp>
        <p:nvSpPr>
          <p:cNvPr id="269" name="Shape 269"/>
          <p:cNvSpPr txBox="1">
            <a:spLocks noGrp="1"/>
          </p:cNvSpPr>
          <p:nvPr>
            <p:ph type="title"/>
          </p:nvPr>
        </p:nvSpPr>
        <p:spPr>
          <a:prstGeom prst="rect">
            <a:avLst/>
          </a:prstGeom>
        </p:spPr>
        <p:txBody>
          <a:bodyPr lIns="91425" tIns="91425" rIns="91425" bIns="91425" anchor="ctr" anchorCtr="0">
            <a:noAutofit/>
          </a:bodyPr>
          <a:lstStyle/>
          <a:p>
            <a:pPr>
              <a:spcBef>
                <a:spcPts val="0"/>
              </a:spcBef>
              <a:buNone/>
            </a:pPr>
            <a:r>
              <a:rPr lang="ko" b="1" dirty="0">
                <a:solidFill>
                  <a:schemeClr val="dk1"/>
                </a:solidFill>
              </a:rPr>
              <a:t>Detail Design </a:t>
            </a:r>
          </a:p>
        </p:txBody>
      </p:sp>
      <p:sp>
        <p:nvSpPr>
          <p:cNvPr id="270" name="Shape 270"/>
          <p:cNvSpPr txBox="1"/>
          <p:nvPr/>
        </p:nvSpPr>
        <p:spPr>
          <a:xfrm>
            <a:off x="1234059" y="643434"/>
            <a:ext cx="1584850" cy="369900"/>
          </a:xfrm>
          <a:prstGeom prst="rect">
            <a:avLst/>
          </a:prstGeom>
          <a:noFill/>
          <a:ln>
            <a:noFill/>
          </a:ln>
        </p:spPr>
        <p:txBody>
          <a:bodyPr lIns="91425" tIns="91425" rIns="91425" bIns="91425" anchor="t" anchorCtr="0">
            <a:noAutofit/>
          </a:bodyPr>
          <a:lstStyle/>
          <a:p>
            <a:pPr>
              <a:spcBef>
                <a:spcPts val="0"/>
              </a:spcBef>
              <a:buNone/>
            </a:pPr>
            <a:r>
              <a:rPr lang="ko" b="1" dirty="0"/>
              <a:t>IoT service</a:t>
            </a:r>
          </a:p>
        </p:txBody>
      </p:sp>
      <p:sp>
        <p:nvSpPr>
          <p:cNvPr id="271" name="Shape 271"/>
          <p:cNvSpPr txBox="1"/>
          <p:nvPr/>
        </p:nvSpPr>
        <p:spPr>
          <a:xfrm>
            <a:off x="5058991" y="2627052"/>
            <a:ext cx="1584850" cy="369900"/>
          </a:xfrm>
          <a:prstGeom prst="rect">
            <a:avLst/>
          </a:prstGeom>
          <a:noFill/>
          <a:ln>
            <a:noFill/>
          </a:ln>
        </p:spPr>
        <p:txBody>
          <a:bodyPr lIns="91425" tIns="91425" rIns="91425" bIns="91425" anchor="t" anchorCtr="0">
            <a:noAutofit/>
          </a:bodyPr>
          <a:lstStyle/>
          <a:p>
            <a:pPr lvl="0" rtl="0">
              <a:spcBef>
                <a:spcPts val="0"/>
              </a:spcBef>
              <a:buNone/>
            </a:pPr>
            <a:r>
              <a:rPr lang="ko" b="1" dirty="0"/>
              <a:t>Node</a:t>
            </a:r>
          </a:p>
        </p:txBody>
      </p:sp>
      <p:sp>
        <p:nvSpPr>
          <p:cNvPr id="272" name="Shape 272"/>
          <p:cNvSpPr txBox="1"/>
          <p:nvPr/>
        </p:nvSpPr>
        <p:spPr>
          <a:xfrm>
            <a:off x="3618831" y="4317144"/>
            <a:ext cx="1145500" cy="369900"/>
          </a:xfrm>
          <a:prstGeom prst="rect">
            <a:avLst/>
          </a:prstGeom>
          <a:noFill/>
          <a:ln>
            <a:noFill/>
          </a:ln>
        </p:spPr>
        <p:txBody>
          <a:bodyPr lIns="91425" tIns="91425" rIns="91425" bIns="91425" anchor="t" anchorCtr="0">
            <a:noAutofit/>
          </a:bodyPr>
          <a:lstStyle/>
          <a:p>
            <a:pPr lvl="0" rtl="0">
              <a:spcBef>
                <a:spcPts val="0"/>
              </a:spcBef>
              <a:buNone/>
            </a:pPr>
            <a:r>
              <a:rPr lang="ko" b="1" dirty="0"/>
              <a:t>Terminal</a:t>
            </a:r>
          </a:p>
        </p:txBody>
      </p:sp>
      <p:sp>
        <p:nvSpPr>
          <p:cNvPr id="2" name="슬라이드 번호 개체 틀 1"/>
          <p:cNvSpPr>
            <a:spLocks noGrp="1"/>
          </p:cNvSpPr>
          <p:nvPr>
            <p:ph type="sldNum" sz="quarter" idx="12"/>
          </p:nvPr>
        </p:nvSpPr>
        <p:spPr/>
        <p:txBody>
          <a:bodyPr/>
          <a:lstStyle/>
          <a:p>
            <a:fld id="{57E7012D-DD87-4EE6-9959-B8E2C5F13A34}" type="slidenum">
              <a:rPr lang="ko-KR" altLang="en-US" smtClean="0"/>
              <a:pPr/>
              <a:t>37</a:t>
            </a:fld>
            <a:r>
              <a:rPr lang="en-US" altLang="ko-KR" smtClean="0"/>
              <a:t>/50</a:t>
            </a:r>
            <a:endParaRPr lang="ko-KR" altLang="en-US" dirty="0"/>
          </a:p>
        </p:txBody>
      </p:sp>
      <p:grpSp>
        <p:nvGrpSpPr>
          <p:cNvPr id="29" name="그룹 28"/>
          <p:cNvGrpSpPr/>
          <p:nvPr/>
        </p:nvGrpSpPr>
        <p:grpSpPr>
          <a:xfrm>
            <a:off x="5942360" y="5134022"/>
            <a:ext cx="4991356" cy="1549923"/>
            <a:chOff x="7086441" y="4471365"/>
            <a:chExt cx="4991356" cy="1549923"/>
          </a:xfrm>
        </p:grpSpPr>
        <p:sp>
          <p:nvSpPr>
            <p:cNvPr id="30" name="Shape 239"/>
            <p:cNvSpPr/>
            <p:nvPr/>
          </p:nvSpPr>
          <p:spPr>
            <a:xfrm>
              <a:off x="7086441" y="4471365"/>
              <a:ext cx="4991355" cy="1549923"/>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31" name="Shape 240"/>
            <p:cNvPicPr preferRelativeResize="0"/>
            <p:nvPr/>
          </p:nvPicPr>
          <p:blipFill rotWithShape="1">
            <a:blip r:embed="rId4">
              <a:alphaModFix/>
            </a:blip>
            <a:srcRect b="60140"/>
            <a:stretch/>
          </p:blipFill>
          <p:spPr>
            <a:xfrm>
              <a:off x="7170361" y="4863966"/>
              <a:ext cx="1145500" cy="725274"/>
            </a:xfrm>
            <a:prstGeom prst="rect">
              <a:avLst/>
            </a:prstGeom>
            <a:noFill/>
            <a:ln>
              <a:noFill/>
            </a:ln>
          </p:spPr>
        </p:pic>
        <p:sp>
          <p:nvSpPr>
            <p:cNvPr id="32" name="Shape 249"/>
            <p:cNvSpPr txBox="1"/>
            <p:nvPr/>
          </p:nvSpPr>
          <p:spPr>
            <a:xfrm>
              <a:off x="8313428" y="4938740"/>
              <a:ext cx="2304411" cy="781199"/>
            </a:xfrm>
            <a:prstGeom prst="rect">
              <a:avLst/>
            </a:prstGeom>
            <a:noFill/>
            <a:ln>
              <a:noFill/>
            </a:ln>
          </p:spPr>
          <p:txBody>
            <a:bodyPr lIns="91425" tIns="91425" rIns="91425" bIns="91425" anchor="t" anchorCtr="0">
              <a:noAutofit/>
            </a:bodyPr>
            <a:lstStyle/>
            <a:p>
              <a:pPr lvl="0" rtl="0">
                <a:spcBef>
                  <a:spcPts val="0"/>
                </a:spcBef>
                <a:buNone/>
              </a:pPr>
              <a:endParaRPr sz="1200" b="1"/>
            </a:p>
          </p:txBody>
        </p:sp>
        <p:sp>
          <p:nvSpPr>
            <p:cNvPr id="33" name="Shape 250"/>
            <p:cNvSpPr txBox="1"/>
            <p:nvPr/>
          </p:nvSpPr>
          <p:spPr>
            <a:xfrm>
              <a:off x="8090481" y="479904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Interface</a:t>
              </a:r>
            </a:p>
          </p:txBody>
        </p:sp>
        <p:sp>
          <p:nvSpPr>
            <p:cNvPr id="34" name="Shape 251"/>
            <p:cNvSpPr txBox="1"/>
            <p:nvPr/>
          </p:nvSpPr>
          <p:spPr>
            <a:xfrm>
              <a:off x="8090481" y="5298238"/>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35" name="Shape 253"/>
            <p:cNvSpPr txBox="1"/>
            <p:nvPr/>
          </p:nvSpPr>
          <p:spPr>
            <a:xfrm>
              <a:off x="8090481" y="503472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36" name="Shape 257"/>
            <p:cNvSpPr txBox="1"/>
            <p:nvPr/>
          </p:nvSpPr>
          <p:spPr>
            <a:xfrm>
              <a:off x="7086442" y="4471365"/>
              <a:ext cx="4991354" cy="430800"/>
            </a:xfrm>
            <a:prstGeom prst="rect">
              <a:avLst/>
            </a:prstGeom>
            <a:noFill/>
            <a:ln>
              <a:noFill/>
            </a:ln>
          </p:spPr>
          <p:txBody>
            <a:bodyPr lIns="91425" tIns="91425" rIns="91425" bIns="91425" anchor="t" anchorCtr="0">
              <a:noAutofit/>
            </a:bodyPr>
            <a:lstStyle/>
            <a:p>
              <a:pPr lvl="0" algn="ctr" rtl="0">
                <a:spcBef>
                  <a:spcPts val="0"/>
                </a:spcBef>
                <a:buNone/>
              </a:pPr>
              <a:r>
                <a:rPr lang="ko" sz="1600" b="1" dirty="0"/>
                <a:t>Legend</a:t>
              </a:r>
            </a:p>
          </p:txBody>
        </p:sp>
        <p:grpSp>
          <p:nvGrpSpPr>
            <p:cNvPr id="37" name="그룹 36"/>
            <p:cNvGrpSpPr/>
            <p:nvPr/>
          </p:nvGrpSpPr>
          <p:grpSpPr>
            <a:xfrm>
              <a:off x="9503838" y="5607072"/>
              <a:ext cx="2447511" cy="326099"/>
              <a:chOff x="4086884" y="5300225"/>
              <a:chExt cx="2447511" cy="326099"/>
            </a:xfrm>
          </p:grpSpPr>
          <p:sp>
            <p:nvSpPr>
              <p:cNvPr id="44" name="Shape 385"/>
              <p:cNvSpPr txBox="1"/>
              <p:nvPr/>
            </p:nvSpPr>
            <p:spPr>
              <a:xfrm>
                <a:off x="4980962" y="5300225"/>
                <a:ext cx="1553433" cy="326099"/>
              </a:xfrm>
              <a:prstGeom prst="rect">
                <a:avLst/>
              </a:prstGeom>
              <a:noFill/>
              <a:ln>
                <a:noFill/>
              </a:ln>
            </p:spPr>
            <p:txBody>
              <a:bodyPr lIns="91425" tIns="91425" rIns="91425" bIns="91425" anchor="t" anchorCtr="0">
                <a:noAutofit/>
              </a:bodyPr>
              <a:lstStyle/>
              <a:p>
                <a:pPr lvl="0" rtl="0">
                  <a:spcBef>
                    <a:spcPts val="0"/>
                  </a:spcBef>
                  <a:buNone/>
                </a:pPr>
                <a:r>
                  <a:rPr lang="en-US" altLang="ko" sz="1200" b="1" dirty="0" smtClean="0"/>
                  <a:t>Element Boundary</a:t>
                </a:r>
                <a:endParaRPr lang="ko" sz="1200" b="1" dirty="0"/>
              </a:p>
            </p:txBody>
          </p:sp>
          <p:pic>
            <p:nvPicPr>
              <p:cNvPr id="45" name="그림 44"/>
              <p:cNvPicPr>
                <a:picLocks noChangeAspect="1"/>
              </p:cNvPicPr>
              <p:nvPr/>
            </p:nvPicPr>
            <p:blipFill rotWithShape="1">
              <a:blip r:embed="rId5"/>
              <a:srcRect l="12673" t="87695" r="24728" b="2396"/>
              <a:stretch/>
            </p:blipFill>
            <p:spPr>
              <a:xfrm>
                <a:off x="4086884" y="5344582"/>
                <a:ext cx="912276" cy="268986"/>
              </a:xfrm>
              <a:prstGeom prst="rect">
                <a:avLst/>
              </a:prstGeom>
            </p:spPr>
          </p:pic>
        </p:grpSp>
        <p:pic>
          <p:nvPicPr>
            <p:cNvPr id="38" name="Shape 240"/>
            <p:cNvPicPr preferRelativeResize="0"/>
            <p:nvPr/>
          </p:nvPicPr>
          <p:blipFill rotWithShape="1">
            <a:blip r:embed="rId4">
              <a:alphaModFix/>
            </a:blip>
            <a:srcRect l="-1970" t="40399" r="1970" b="20850"/>
            <a:stretch/>
          </p:blipFill>
          <p:spPr>
            <a:xfrm>
              <a:off x="9429381" y="4874614"/>
              <a:ext cx="1145500" cy="705095"/>
            </a:xfrm>
            <a:prstGeom prst="rect">
              <a:avLst/>
            </a:prstGeom>
            <a:noFill/>
            <a:ln>
              <a:noFill/>
            </a:ln>
          </p:spPr>
        </p:pic>
        <p:pic>
          <p:nvPicPr>
            <p:cNvPr id="39" name="Shape 240"/>
            <p:cNvPicPr preferRelativeResize="0"/>
            <p:nvPr/>
          </p:nvPicPr>
          <p:blipFill rotWithShape="1">
            <a:blip r:embed="rId4">
              <a:alphaModFix/>
            </a:blip>
            <a:srcRect t="79435"/>
            <a:stretch/>
          </p:blipFill>
          <p:spPr>
            <a:xfrm>
              <a:off x="7167928" y="5609011"/>
              <a:ext cx="1145500" cy="374194"/>
            </a:xfrm>
            <a:prstGeom prst="rect">
              <a:avLst/>
            </a:prstGeom>
            <a:noFill/>
            <a:ln>
              <a:noFill/>
            </a:ln>
          </p:spPr>
        </p:pic>
        <p:sp>
          <p:nvSpPr>
            <p:cNvPr id="40" name="Shape 252"/>
            <p:cNvSpPr txBox="1"/>
            <p:nvPr/>
          </p:nvSpPr>
          <p:spPr>
            <a:xfrm>
              <a:off x="10394893" y="4794668"/>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Aggregation</a:t>
              </a:r>
            </a:p>
          </p:txBody>
        </p:sp>
        <p:sp>
          <p:nvSpPr>
            <p:cNvPr id="41" name="Shape 254"/>
            <p:cNvSpPr txBox="1"/>
            <p:nvPr/>
          </p:nvSpPr>
          <p:spPr>
            <a:xfrm>
              <a:off x="10394893" y="503469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Use</a:t>
              </a:r>
            </a:p>
          </p:txBody>
        </p:sp>
        <p:sp>
          <p:nvSpPr>
            <p:cNvPr id="42" name="Shape 255"/>
            <p:cNvSpPr txBox="1"/>
            <p:nvPr/>
          </p:nvSpPr>
          <p:spPr>
            <a:xfrm>
              <a:off x="10394893" y="527644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Realize</a:t>
              </a:r>
            </a:p>
          </p:txBody>
        </p:sp>
        <p:sp>
          <p:nvSpPr>
            <p:cNvPr id="43" name="Shape 256"/>
            <p:cNvSpPr txBox="1"/>
            <p:nvPr/>
          </p:nvSpPr>
          <p:spPr>
            <a:xfrm>
              <a:off x="8116788" y="5629630"/>
              <a:ext cx="1312593"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IoTMiddleWare</a:t>
              </a:r>
            </a:p>
          </p:txBody>
        </p:sp>
      </p:grpSp>
    </p:spTree>
    <p:extLst>
      <p:ext uri="{BB962C8B-B14F-4D97-AF65-F5344CB8AC3E}">
        <p14:creationId xmlns:p14="http://schemas.microsoft.com/office/powerpoint/2010/main" val="1892211025"/>
      </p:ext>
    </p:extLst>
  </p:cSld>
  <p:clrMapOvr>
    <a:masterClrMapping/>
  </p:clrMapOvr>
  <p:transition spd="slow">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IoT Service</a:t>
            </a:r>
          </a:p>
        </p:txBody>
      </p:sp>
      <p:pic>
        <p:nvPicPr>
          <p:cNvPr id="299" name="Shape 299"/>
          <p:cNvPicPr preferRelativeResize="0"/>
          <p:nvPr/>
        </p:nvPicPr>
        <p:blipFill>
          <a:blip r:embed="rId3">
            <a:alphaModFix/>
          </a:blip>
          <a:stretch>
            <a:fillRect/>
          </a:stretch>
        </p:blipFill>
        <p:spPr>
          <a:xfrm>
            <a:off x="411931" y="1190625"/>
            <a:ext cx="9230519" cy="4476750"/>
          </a:xfrm>
          <a:prstGeom prst="rect">
            <a:avLst/>
          </a:prstGeom>
          <a:noFill/>
          <a:ln>
            <a:noFill/>
          </a:ln>
        </p:spPr>
      </p:pic>
      <p:sp>
        <p:nvSpPr>
          <p:cNvPr id="2" name="슬라이드 번호 개체 틀 1"/>
          <p:cNvSpPr>
            <a:spLocks noGrp="1"/>
          </p:cNvSpPr>
          <p:nvPr>
            <p:ph type="sldNum" sz="quarter" idx="12"/>
          </p:nvPr>
        </p:nvSpPr>
        <p:spPr/>
        <p:txBody>
          <a:bodyPr/>
          <a:lstStyle/>
          <a:p>
            <a:fld id="{57E7012D-DD87-4EE6-9959-B8E2C5F13A34}" type="slidenum">
              <a:rPr lang="ko-KR" altLang="en-US" smtClean="0"/>
              <a:pPr/>
              <a:t>38</a:t>
            </a:fld>
            <a:r>
              <a:rPr lang="en-US" altLang="ko-KR" smtClean="0"/>
              <a:t>/50</a:t>
            </a:r>
            <a:endParaRPr lang="ko-KR" altLang="en-US" dirty="0"/>
          </a:p>
        </p:txBody>
      </p:sp>
      <p:grpSp>
        <p:nvGrpSpPr>
          <p:cNvPr id="26" name="그룹 25"/>
          <p:cNvGrpSpPr/>
          <p:nvPr/>
        </p:nvGrpSpPr>
        <p:grpSpPr>
          <a:xfrm>
            <a:off x="5837572" y="4912595"/>
            <a:ext cx="4991356" cy="1549923"/>
            <a:chOff x="7086441" y="4471365"/>
            <a:chExt cx="4991356" cy="1549923"/>
          </a:xfrm>
        </p:grpSpPr>
        <p:sp>
          <p:nvSpPr>
            <p:cNvPr id="27" name="Shape 239"/>
            <p:cNvSpPr/>
            <p:nvPr/>
          </p:nvSpPr>
          <p:spPr>
            <a:xfrm>
              <a:off x="7086441" y="4471365"/>
              <a:ext cx="4991355" cy="1549923"/>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28" name="Shape 240"/>
            <p:cNvPicPr preferRelativeResize="0"/>
            <p:nvPr/>
          </p:nvPicPr>
          <p:blipFill rotWithShape="1">
            <a:blip r:embed="rId4">
              <a:alphaModFix/>
            </a:blip>
            <a:srcRect b="60140"/>
            <a:stretch/>
          </p:blipFill>
          <p:spPr>
            <a:xfrm>
              <a:off x="7170361" y="4863966"/>
              <a:ext cx="1145500" cy="725274"/>
            </a:xfrm>
            <a:prstGeom prst="rect">
              <a:avLst/>
            </a:prstGeom>
            <a:noFill/>
            <a:ln>
              <a:noFill/>
            </a:ln>
          </p:spPr>
        </p:pic>
        <p:sp>
          <p:nvSpPr>
            <p:cNvPr id="29" name="Shape 249"/>
            <p:cNvSpPr txBox="1"/>
            <p:nvPr/>
          </p:nvSpPr>
          <p:spPr>
            <a:xfrm>
              <a:off x="8313428" y="4938740"/>
              <a:ext cx="2304411" cy="781199"/>
            </a:xfrm>
            <a:prstGeom prst="rect">
              <a:avLst/>
            </a:prstGeom>
            <a:noFill/>
            <a:ln>
              <a:noFill/>
            </a:ln>
          </p:spPr>
          <p:txBody>
            <a:bodyPr lIns="91425" tIns="91425" rIns="91425" bIns="91425" anchor="t" anchorCtr="0">
              <a:noAutofit/>
            </a:bodyPr>
            <a:lstStyle/>
            <a:p>
              <a:pPr lvl="0" rtl="0">
                <a:spcBef>
                  <a:spcPts val="0"/>
                </a:spcBef>
                <a:buNone/>
              </a:pPr>
              <a:endParaRPr sz="1200" b="1"/>
            </a:p>
          </p:txBody>
        </p:sp>
        <p:sp>
          <p:nvSpPr>
            <p:cNvPr id="30" name="Shape 250"/>
            <p:cNvSpPr txBox="1"/>
            <p:nvPr/>
          </p:nvSpPr>
          <p:spPr>
            <a:xfrm>
              <a:off x="8090481" y="479904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Interface</a:t>
              </a:r>
            </a:p>
          </p:txBody>
        </p:sp>
        <p:sp>
          <p:nvSpPr>
            <p:cNvPr id="31" name="Shape 251"/>
            <p:cNvSpPr txBox="1"/>
            <p:nvPr/>
          </p:nvSpPr>
          <p:spPr>
            <a:xfrm>
              <a:off x="8090481" y="5298238"/>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32" name="Shape 253"/>
            <p:cNvSpPr txBox="1"/>
            <p:nvPr/>
          </p:nvSpPr>
          <p:spPr>
            <a:xfrm>
              <a:off x="8090481" y="503472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33" name="Shape 257"/>
            <p:cNvSpPr txBox="1"/>
            <p:nvPr/>
          </p:nvSpPr>
          <p:spPr>
            <a:xfrm>
              <a:off x="7086442" y="4471365"/>
              <a:ext cx="4991354" cy="430800"/>
            </a:xfrm>
            <a:prstGeom prst="rect">
              <a:avLst/>
            </a:prstGeom>
            <a:noFill/>
            <a:ln>
              <a:noFill/>
            </a:ln>
          </p:spPr>
          <p:txBody>
            <a:bodyPr lIns="91425" tIns="91425" rIns="91425" bIns="91425" anchor="t" anchorCtr="0">
              <a:noAutofit/>
            </a:bodyPr>
            <a:lstStyle/>
            <a:p>
              <a:pPr lvl="0" algn="ctr" rtl="0">
                <a:spcBef>
                  <a:spcPts val="0"/>
                </a:spcBef>
                <a:buNone/>
              </a:pPr>
              <a:r>
                <a:rPr lang="ko" sz="1600" b="1" dirty="0"/>
                <a:t>Legend</a:t>
              </a:r>
            </a:p>
          </p:txBody>
        </p:sp>
        <p:grpSp>
          <p:nvGrpSpPr>
            <p:cNvPr id="34" name="그룹 33"/>
            <p:cNvGrpSpPr/>
            <p:nvPr/>
          </p:nvGrpSpPr>
          <p:grpSpPr>
            <a:xfrm>
              <a:off x="9503838" y="5607072"/>
              <a:ext cx="2447511" cy="326099"/>
              <a:chOff x="4086884" y="5300225"/>
              <a:chExt cx="2447511" cy="326099"/>
            </a:xfrm>
          </p:grpSpPr>
          <p:sp>
            <p:nvSpPr>
              <p:cNvPr id="41" name="Shape 385"/>
              <p:cNvSpPr txBox="1"/>
              <p:nvPr/>
            </p:nvSpPr>
            <p:spPr>
              <a:xfrm>
                <a:off x="4980962" y="5300225"/>
                <a:ext cx="1553433" cy="326099"/>
              </a:xfrm>
              <a:prstGeom prst="rect">
                <a:avLst/>
              </a:prstGeom>
              <a:noFill/>
              <a:ln>
                <a:noFill/>
              </a:ln>
            </p:spPr>
            <p:txBody>
              <a:bodyPr lIns="91425" tIns="91425" rIns="91425" bIns="91425" anchor="t" anchorCtr="0">
                <a:noAutofit/>
              </a:bodyPr>
              <a:lstStyle/>
              <a:p>
                <a:pPr lvl="0" rtl="0">
                  <a:spcBef>
                    <a:spcPts val="0"/>
                  </a:spcBef>
                  <a:buNone/>
                </a:pPr>
                <a:r>
                  <a:rPr lang="en-US" altLang="ko" sz="1200" b="1" dirty="0" smtClean="0"/>
                  <a:t>Element Boundary</a:t>
                </a:r>
                <a:endParaRPr lang="ko" sz="1200" b="1" dirty="0"/>
              </a:p>
            </p:txBody>
          </p:sp>
          <p:pic>
            <p:nvPicPr>
              <p:cNvPr id="42" name="그림 41"/>
              <p:cNvPicPr>
                <a:picLocks noChangeAspect="1"/>
              </p:cNvPicPr>
              <p:nvPr/>
            </p:nvPicPr>
            <p:blipFill rotWithShape="1">
              <a:blip r:embed="rId5"/>
              <a:srcRect l="12673" t="87695" r="24728" b="2396"/>
              <a:stretch/>
            </p:blipFill>
            <p:spPr>
              <a:xfrm>
                <a:off x="4086884" y="5344582"/>
                <a:ext cx="912276" cy="268986"/>
              </a:xfrm>
              <a:prstGeom prst="rect">
                <a:avLst/>
              </a:prstGeom>
            </p:spPr>
          </p:pic>
        </p:grpSp>
        <p:pic>
          <p:nvPicPr>
            <p:cNvPr id="35" name="Shape 240"/>
            <p:cNvPicPr preferRelativeResize="0"/>
            <p:nvPr/>
          </p:nvPicPr>
          <p:blipFill rotWithShape="1">
            <a:blip r:embed="rId4">
              <a:alphaModFix/>
            </a:blip>
            <a:srcRect l="-1970" t="40399" r="1970" b="20850"/>
            <a:stretch/>
          </p:blipFill>
          <p:spPr>
            <a:xfrm>
              <a:off x="9429381" y="4874614"/>
              <a:ext cx="1145500" cy="705095"/>
            </a:xfrm>
            <a:prstGeom prst="rect">
              <a:avLst/>
            </a:prstGeom>
            <a:noFill/>
            <a:ln>
              <a:noFill/>
            </a:ln>
          </p:spPr>
        </p:pic>
        <p:pic>
          <p:nvPicPr>
            <p:cNvPr id="36" name="Shape 240"/>
            <p:cNvPicPr preferRelativeResize="0"/>
            <p:nvPr/>
          </p:nvPicPr>
          <p:blipFill rotWithShape="1">
            <a:blip r:embed="rId4">
              <a:alphaModFix/>
            </a:blip>
            <a:srcRect t="79435"/>
            <a:stretch/>
          </p:blipFill>
          <p:spPr>
            <a:xfrm>
              <a:off x="7167928" y="5609011"/>
              <a:ext cx="1145500" cy="374194"/>
            </a:xfrm>
            <a:prstGeom prst="rect">
              <a:avLst/>
            </a:prstGeom>
            <a:noFill/>
            <a:ln>
              <a:noFill/>
            </a:ln>
          </p:spPr>
        </p:pic>
        <p:sp>
          <p:nvSpPr>
            <p:cNvPr id="37" name="Shape 252"/>
            <p:cNvSpPr txBox="1"/>
            <p:nvPr/>
          </p:nvSpPr>
          <p:spPr>
            <a:xfrm>
              <a:off x="10394893" y="4794668"/>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Aggregation</a:t>
              </a:r>
            </a:p>
          </p:txBody>
        </p:sp>
        <p:sp>
          <p:nvSpPr>
            <p:cNvPr id="38" name="Shape 254"/>
            <p:cNvSpPr txBox="1"/>
            <p:nvPr/>
          </p:nvSpPr>
          <p:spPr>
            <a:xfrm>
              <a:off x="10394893" y="503469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Use</a:t>
              </a:r>
            </a:p>
          </p:txBody>
        </p:sp>
        <p:sp>
          <p:nvSpPr>
            <p:cNvPr id="39" name="Shape 255"/>
            <p:cNvSpPr txBox="1"/>
            <p:nvPr/>
          </p:nvSpPr>
          <p:spPr>
            <a:xfrm>
              <a:off x="10394893" y="527644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Realize</a:t>
              </a:r>
            </a:p>
          </p:txBody>
        </p:sp>
        <p:sp>
          <p:nvSpPr>
            <p:cNvPr id="40" name="Shape 256"/>
            <p:cNvSpPr txBox="1"/>
            <p:nvPr/>
          </p:nvSpPr>
          <p:spPr>
            <a:xfrm>
              <a:off x="8116788" y="5629630"/>
              <a:ext cx="1312593"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IoTMiddleWare</a:t>
              </a:r>
            </a:p>
          </p:txBody>
        </p:sp>
      </p:grpSp>
    </p:spTree>
    <p:extLst>
      <p:ext uri="{BB962C8B-B14F-4D97-AF65-F5344CB8AC3E}">
        <p14:creationId xmlns:p14="http://schemas.microsoft.com/office/powerpoint/2010/main" val="3613449938"/>
      </p:ext>
    </p:extLst>
  </p:cSld>
  <p:clrMapOvr>
    <a:masterClrMapping/>
  </p:clrMapOvr>
  <p:transition spd="slow">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2" name="내용 개체 틀 1"/>
          <p:cNvSpPr>
            <a:spLocks noGrp="1"/>
          </p:cNvSpPr>
          <p:nvPr>
            <p:ph idx="1"/>
          </p:nvPr>
        </p:nvSpPr>
        <p:spPr/>
        <p:txBody>
          <a:bodyPr vert="horz" lIns="91440" tIns="45720" rIns="91440" bIns="45720" rtlCol="0">
            <a:noAutofit/>
          </a:bodyPr>
          <a:lstStyle/>
          <a:p>
            <a:pPr marL="0" indent="0">
              <a:buNone/>
            </a:pPr>
            <a:r>
              <a:rPr lang="ko" altLang="ko-KR" sz="2200" dirty="0">
                <a:latin typeface="Arial" panose="020B0604020202020204" pitchFamily="34" charset="0"/>
              </a:rPr>
              <a:t>Table D1. Element Responsibility Catalog for </a:t>
            </a:r>
            <a:r>
              <a:rPr lang="en-US" altLang="ko" sz="2200" dirty="0" err="1">
                <a:latin typeface="Arial" panose="020B0604020202020204" pitchFamily="34" charset="0"/>
              </a:rPr>
              <a:t>IoT</a:t>
            </a:r>
            <a:r>
              <a:rPr lang="en-US" altLang="ko" sz="2200" dirty="0">
                <a:latin typeface="Arial" panose="020B0604020202020204" pitchFamily="34" charset="0"/>
              </a:rPr>
              <a:t> Service </a:t>
            </a:r>
            <a:r>
              <a:rPr lang="ko" altLang="ko-KR" sz="2200" dirty="0">
                <a:latin typeface="Arial" panose="020B0604020202020204" pitchFamily="34" charset="0"/>
              </a:rPr>
              <a:t>detail design</a:t>
            </a:r>
          </a:p>
          <a:p>
            <a:pPr marL="0" indent="0">
              <a:buNone/>
            </a:pPr>
            <a:endParaRPr lang="ko-KR" altLang="en-US" sz="2200" dirty="0">
              <a:latin typeface="Arial" panose="020B0604020202020204" pitchFamily="34" charset="0"/>
            </a:endParaRPr>
          </a:p>
        </p:txBody>
      </p:sp>
      <p:sp>
        <p:nvSpPr>
          <p:cNvPr id="324" name="Shape 32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IoT Service(Responsibility Catalog)  #1</a:t>
            </a:r>
          </a:p>
        </p:txBody>
      </p:sp>
      <p:graphicFrame>
        <p:nvGraphicFramePr>
          <p:cNvPr id="326" name="Shape 326"/>
          <p:cNvGraphicFramePr/>
          <p:nvPr>
            <p:extLst>
              <p:ext uri="{D42A27DB-BD31-4B8C-83A1-F6EECF244321}">
                <p14:modId xmlns:p14="http://schemas.microsoft.com/office/powerpoint/2010/main" val="3705151084"/>
              </p:ext>
            </p:extLst>
          </p:nvPr>
        </p:nvGraphicFramePr>
        <p:xfrm>
          <a:off x="371200" y="1196752"/>
          <a:ext cx="10383692" cy="493743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latin typeface="Arial" panose="020B0604020202020204" pitchFamily="34" charset="0"/>
                        <a:cs typeface="Arial" panose="020B0604020202020204" pitchFamily="34" charset="0"/>
                      </a:endParaRP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Perspective: Static</a:t>
                      </a:r>
                    </a:p>
                  </a:txBody>
                  <a:tcPr marL="101983" marR="101983" marT="91425" marB="91425"/>
                </a:tc>
              </a:tr>
              <a:tr h="229150">
                <a:tc>
                  <a:txBody>
                    <a:bodyPr/>
                    <a:lstStyle/>
                    <a:p>
                      <a:pPr lvl="0" rtl="0">
                        <a:spcBef>
                          <a:spcPts val="0"/>
                        </a:spcBef>
                        <a:buNone/>
                      </a:pPr>
                      <a:r>
                        <a:rPr lang="ko" sz="1200" b="1">
                          <a:latin typeface="Arial" panose="020B0604020202020204" pitchFamily="34" charset="0"/>
                          <a:cs typeface="Arial" panose="020B0604020202020204" pitchFamily="34" charset="0"/>
                        </a:rPr>
                        <a:t>Element</a:t>
                      </a: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Responsibilities</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Service</a:t>
                      </a:r>
                    </a:p>
                  </a:txBody>
                  <a:tcPr marL="101983" marR="101983" marT="91425" marB="91425"/>
                </a:tc>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Service is managing the core functionality of the running process.</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Brocker</a:t>
                      </a:r>
                    </a:p>
                  </a:txBody>
                  <a:tcPr marL="101983" marR="101983" marT="91425" marB="91425"/>
                </a:tc>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Broker is an intermediary which receives a message from the sender(Terminal or Node) and routes a message to proper destination(Terminal or Node). </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MessageRouter</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MessageRouter is managing the Message Routing table which will transfer the messages to intended elements (NodeManager, TerminalManager) after getting from Broker &amp; vice versa.</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NodeManager</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Managing the Node Informations (Registred Node Details, Node Data (Sensors, Acturators &amp; Services)</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TerminalManager</a:t>
                      </a:r>
                    </a:p>
                  </a:txBody>
                  <a:tcPr marL="101983" marR="101983" marT="91425" marB="91425"/>
                </a:tc>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Managing the Terminal Information (Logged In Terminal Details)</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AuthManager</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Responsible for validating the Terminal user details &amp; generate the session Key for valid connected users.Managing the session for active connection  </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DataManager</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Managing the database operatation. Keeping the DB Abstarction from NodeMangaer,TerminalManager &amp; AuthManager.</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MessageHandler</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Responsible for Overall IotMiddleware management. Handling the message filteing from network to protocol (Transport&lt;--&gt;Security&lt;--&gt;Protocol) &amp; Transfer the filtered message to Service for operation</a:t>
                      </a:r>
                    </a:p>
                  </a:txBody>
                  <a:tcPr marL="101983" marR="101983" marT="91425" marB="91425"/>
                </a:tc>
              </a:tr>
              <a:tr h="229150">
                <a:tc>
                  <a:txBody>
                    <a:bodyPr/>
                    <a:lstStyle/>
                    <a:p>
                      <a:pPr lvl="0" rtl="0">
                        <a:spcBef>
                          <a:spcPts val="0"/>
                        </a:spcBef>
                        <a:buNone/>
                      </a:pPr>
                      <a:r>
                        <a:rPr lang="ko" sz="1200" dirty="0">
                          <a:latin typeface="Arial" panose="020B0604020202020204" pitchFamily="34" charset="0"/>
                          <a:cs typeface="Arial" panose="020B0604020202020204" pitchFamily="34" charset="0"/>
                        </a:rPr>
                        <a:t>Protocol</a:t>
                      </a:r>
                    </a:p>
                  </a:txBody>
                  <a:tcPr marL="101983" marR="101983" marT="91425" marB="91425"/>
                </a:tc>
                <a:tc>
                  <a:txBody>
                    <a:bodyPr/>
                    <a:lstStyle/>
                    <a:p>
                      <a:pPr lvl="0" rtl="0">
                        <a:spcBef>
                          <a:spcPts val="0"/>
                        </a:spcBef>
                        <a:buNone/>
                      </a:pPr>
                      <a:r>
                        <a:rPr lang="ko" sz="1200" dirty="0">
                          <a:latin typeface="Arial" panose="020B0604020202020204" pitchFamily="34" charset="0"/>
                          <a:cs typeface="Arial" panose="020B0604020202020204" pitchFamily="34" charset="0"/>
                        </a:rPr>
                        <a:t>This component is responsible formating the message for communication.</a:t>
                      </a:r>
                    </a:p>
                  </a:txBody>
                  <a:tcPr marL="101983" marR="101983" marT="91425" marB="91425"/>
                </a:tc>
              </a:tr>
            </a:tbl>
          </a:graphicData>
        </a:graphic>
      </p:graphicFrame>
      <p:sp>
        <p:nvSpPr>
          <p:cNvPr id="3" name="슬라이드 번호 개체 틀 2"/>
          <p:cNvSpPr>
            <a:spLocks noGrp="1"/>
          </p:cNvSpPr>
          <p:nvPr>
            <p:ph type="sldNum" sz="quarter" idx="12"/>
          </p:nvPr>
        </p:nvSpPr>
        <p:spPr/>
        <p:txBody>
          <a:bodyPr/>
          <a:lstStyle/>
          <a:p>
            <a:fld id="{57E7012D-DD87-4EE6-9959-B8E2C5F13A34}" type="slidenum">
              <a:rPr lang="ko-KR" altLang="en-US" smtClean="0"/>
              <a:pPr/>
              <a:t>39</a:t>
            </a:fld>
            <a:r>
              <a:rPr lang="en-US" altLang="ko-KR" smtClean="0"/>
              <a:t>/50</a:t>
            </a:r>
            <a:endParaRPr lang="ko-KR" altLang="en-US" dirty="0"/>
          </a:p>
        </p:txBody>
      </p:sp>
    </p:spTree>
    <p:extLst>
      <p:ext uri="{BB962C8B-B14F-4D97-AF65-F5344CB8AC3E}">
        <p14:creationId xmlns:p14="http://schemas.microsoft.com/office/powerpoint/2010/main" val="639623096"/>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Technical </a:t>
            </a:r>
            <a:r>
              <a:rPr lang="en-US" altLang="ko-KR" dirty="0" smtClean="0"/>
              <a:t>Context</a:t>
            </a:r>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pPr lvl="1"/>
            <a:r>
              <a:rPr lang="en-US" altLang="ko-KR" dirty="0"/>
              <a:t>Should support machine-to-person interaction model(M2P) and machine-to-machine(M2M) interaction models.</a:t>
            </a:r>
          </a:p>
          <a:p>
            <a:pPr lvl="1"/>
            <a:r>
              <a:rPr lang="en-US" altLang="ko-KR" dirty="0"/>
              <a:t>The system has to support </a:t>
            </a:r>
            <a:r>
              <a:rPr lang="en-US" altLang="ko-KR" dirty="0" err="1"/>
              <a:t>IoT</a:t>
            </a:r>
            <a:r>
              <a:rPr lang="en-US" altLang="ko-KR" dirty="0"/>
              <a:t> nodes at least 10 years.</a:t>
            </a:r>
          </a:p>
          <a:p>
            <a:pPr lvl="1"/>
            <a:r>
              <a:rPr lang="en-US" altLang="ko-KR" dirty="0"/>
              <a:t>Privacy and security are required considerations for </a:t>
            </a:r>
            <a:r>
              <a:rPr lang="en-US" altLang="ko-KR" dirty="0" err="1"/>
              <a:t>IoT</a:t>
            </a:r>
            <a:r>
              <a:rPr lang="en-US" altLang="ko-KR" dirty="0"/>
              <a:t> </a:t>
            </a:r>
            <a:r>
              <a:rPr lang="en-US" altLang="ko-KR" dirty="0" smtClean="0"/>
              <a:t>Environment</a:t>
            </a:r>
          </a:p>
          <a:p>
            <a:pPr lvl="1"/>
            <a:r>
              <a:rPr lang="en-US" altLang="ko-KR" dirty="0"/>
              <a:t>System should make it easy to add emerging protocols.</a:t>
            </a:r>
          </a:p>
          <a:p>
            <a:pPr lvl="1"/>
            <a:endParaRPr lang="en-US" altLang="ko-KR" dirty="0"/>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a:t>
            </a:fld>
            <a:r>
              <a:rPr lang="en-US" altLang="ko-KR" smtClean="0"/>
              <a:t>/50</a:t>
            </a:r>
            <a:endParaRPr lang="ko-KR" altLang="en-US" dirty="0"/>
          </a:p>
        </p:txBody>
      </p:sp>
      <p:graphicFrame>
        <p:nvGraphicFramePr>
          <p:cNvPr id="5" name="Shape 53"/>
          <p:cNvGraphicFramePr/>
          <p:nvPr>
            <p:extLst>
              <p:ext uri="{D42A27DB-BD31-4B8C-83A1-F6EECF244321}">
                <p14:modId xmlns:p14="http://schemas.microsoft.com/office/powerpoint/2010/main" val="473741507"/>
              </p:ext>
            </p:extLst>
          </p:nvPr>
        </p:nvGraphicFramePr>
        <p:xfrm>
          <a:off x="1155952" y="1638792"/>
          <a:ext cx="8112964" cy="1718200"/>
        </p:xfrm>
        <a:graphic>
          <a:graphicData uri="http://schemas.openxmlformats.org/drawingml/2006/table">
            <a:tbl>
              <a:tblPr>
                <a:noFill/>
              </a:tblPr>
              <a:tblGrid>
                <a:gridCol w="2064293"/>
                <a:gridCol w="1979555"/>
                <a:gridCol w="2021924"/>
                <a:gridCol w="2047192"/>
              </a:tblGrid>
              <a:tr h="429550">
                <a:tc>
                  <a:txBody>
                    <a:bodyPr/>
                    <a:lstStyle/>
                    <a:p>
                      <a:pPr marL="0" marR="0" lvl="0" indent="0" algn="ctr" rtl="0">
                        <a:lnSpc>
                          <a:spcPct val="100000"/>
                        </a:lnSpc>
                        <a:spcBef>
                          <a:spcPts val="0"/>
                        </a:spcBef>
                        <a:spcAft>
                          <a:spcPts val="0"/>
                        </a:spcAft>
                        <a:buClr>
                          <a:schemeClr val="dk1"/>
                        </a:buClr>
                        <a:buSzPct val="25000"/>
                        <a:buFont typeface="Arial"/>
                        <a:buNone/>
                      </a:pPr>
                      <a:r>
                        <a:rPr lang="ko" sz="1600" b="1" dirty="0">
                          <a:solidFill>
                            <a:schemeClr val="dk1"/>
                          </a:solidFill>
                        </a:rPr>
                        <a:t>Elements</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68750"/>
                        <a:buFont typeface="Arial"/>
                        <a:buNone/>
                      </a:pPr>
                      <a:r>
                        <a:rPr lang="ko" sz="1600" b="1" dirty="0"/>
                        <a:t>Terminal</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68750"/>
                        <a:buFont typeface="Arial"/>
                        <a:buNone/>
                      </a:pPr>
                      <a:r>
                        <a:rPr lang="ko" sz="1600" b="1"/>
                        <a:t>System</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68750"/>
                        <a:buFont typeface="Arial"/>
                        <a:buNone/>
                      </a:pPr>
                      <a:r>
                        <a:rPr lang="ko" sz="1600" b="1"/>
                        <a:t>SA Node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29550">
                <a:tc>
                  <a:txBody>
                    <a:bodyPr/>
                    <a:lstStyle/>
                    <a:p>
                      <a:pPr marL="0" marR="0" lvl="0" indent="0" algn="ctr" rtl="0">
                        <a:lnSpc>
                          <a:spcPct val="100000"/>
                        </a:lnSpc>
                        <a:spcBef>
                          <a:spcPts val="0"/>
                        </a:spcBef>
                        <a:spcAft>
                          <a:spcPts val="0"/>
                        </a:spcAft>
                        <a:buClr>
                          <a:schemeClr val="dk1"/>
                        </a:buClr>
                        <a:buSzPct val="25000"/>
                        <a:buFont typeface="Arial"/>
                        <a:buNone/>
                      </a:pPr>
                      <a:r>
                        <a:rPr lang="ko" sz="1600" b="1" dirty="0">
                          <a:solidFill>
                            <a:schemeClr val="dk1"/>
                          </a:solidFill>
                        </a:rPr>
                        <a:t>Device Type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indent="0" algn="ctr" rtl="0">
                        <a:lnSpc>
                          <a:spcPct val="100000"/>
                        </a:lnSpc>
                        <a:spcBef>
                          <a:spcPts val="0"/>
                        </a:spcBef>
                        <a:spcAft>
                          <a:spcPts val="0"/>
                        </a:spcAft>
                        <a:buNone/>
                      </a:pPr>
                      <a:r>
                        <a:rPr lang="ko" sz="1600" dirty="0"/>
                        <a:t>Mobile and PC</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600"/>
                        <a:t>Server (PC)</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600"/>
                        <a:t>Sensor, Actuator</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29550">
                <a:tc>
                  <a:txBody>
                    <a:bodyPr/>
                    <a:lstStyle/>
                    <a:p>
                      <a:pPr marL="0" marR="0" lvl="0" indent="0" algn="ctr" rtl="0">
                        <a:lnSpc>
                          <a:spcPct val="100000"/>
                        </a:lnSpc>
                        <a:spcBef>
                          <a:spcPts val="0"/>
                        </a:spcBef>
                        <a:spcAft>
                          <a:spcPts val="0"/>
                        </a:spcAft>
                        <a:buClr>
                          <a:schemeClr val="dk1"/>
                        </a:buClr>
                        <a:buSzPct val="25000"/>
                        <a:buFont typeface="Arial"/>
                        <a:buNone/>
                      </a:pPr>
                      <a:r>
                        <a:rPr lang="ko" sz="1600" b="1">
                          <a:solidFill>
                            <a:schemeClr val="dk1"/>
                          </a:solidFill>
                        </a:rPr>
                        <a:t>Language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dirty="0">
                          <a:solidFill>
                            <a:srgbClr val="000000"/>
                          </a:solidFill>
                          <a:latin typeface="Arial"/>
                          <a:ea typeface="Arial"/>
                          <a:cs typeface="Arial"/>
                          <a:sym typeface="Arial"/>
                        </a:rPr>
                        <a:t>Java</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a:solidFill>
                            <a:srgbClr val="000000"/>
                          </a:solidFill>
                          <a:latin typeface="Arial"/>
                          <a:ea typeface="Arial"/>
                          <a:cs typeface="Arial"/>
                          <a:sym typeface="Arial"/>
                        </a:rPr>
                        <a:t>Java</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dirty="0"/>
                        <a:t>Arduino Language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29550">
                <a:tc>
                  <a:txBody>
                    <a:bodyPr/>
                    <a:lstStyle/>
                    <a:p>
                      <a:pPr marL="0" marR="0" lvl="0" indent="0" algn="ctr" rtl="0">
                        <a:lnSpc>
                          <a:spcPct val="100000"/>
                        </a:lnSpc>
                        <a:spcBef>
                          <a:spcPts val="0"/>
                        </a:spcBef>
                        <a:spcAft>
                          <a:spcPts val="0"/>
                        </a:spcAft>
                        <a:buClr>
                          <a:schemeClr val="dk1"/>
                        </a:buClr>
                        <a:buSzPct val="25000"/>
                        <a:buFont typeface="Arial"/>
                        <a:buNone/>
                      </a:pPr>
                      <a:r>
                        <a:rPr lang="ko" sz="1600" b="1" dirty="0">
                          <a:solidFill>
                            <a:schemeClr val="dk1"/>
                          </a:solidFill>
                        </a:rPr>
                        <a:t>Development Tools</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dirty="0">
                          <a:solidFill>
                            <a:srgbClr val="000000"/>
                          </a:solidFill>
                          <a:latin typeface="Arial"/>
                          <a:ea typeface="Arial"/>
                          <a:cs typeface="Arial"/>
                          <a:sym typeface="Arial"/>
                        </a:rPr>
                        <a:t>Eclipse IDE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dirty="0">
                          <a:solidFill>
                            <a:srgbClr val="000000"/>
                          </a:solidFill>
                          <a:latin typeface="Arial"/>
                          <a:ea typeface="Arial"/>
                          <a:cs typeface="Arial"/>
                          <a:sym typeface="Arial"/>
                        </a:rPr>
                        <a:t>Eclipse IDE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dirty="0">
                          <a:solidFill>
                            <a:srgbClr val="000000"/>
                          </a:solidFill>
                          <a:latin typeface="Arial"/>
                          <a:ea typeface="Arial"/>
                          <a:cs typeface="Arial"/>
                          <a:sym typeface="Arial"/>
                        </a:rPr>
                        <a:t>Arduino IDE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bl>
          </a:graphicData>
        </a:graphic>
      </p:graphicFrame>
      <p:sp>
        <p:nvSpPr>
          <p:cNvPr id="6" name="제목 5"/>
          <p:cNvSpPr>
            <a:spLocks noGrp="1"/>
          </p:cNvSpPr>
          <p:nvPr>
            <p:ph type="title"/>
          </p:nvPr>
        </p:nvSpPr>
        <p:spPr/>
        <p:txBody>
          <a:bodyPr/>
          <a:lstStyle/>
          <a:p>
            <a:r>
              <a:rPr lang="en-US" altLang="ko-KR" dirty="0"/>
              <a:t>Project Context</a:t>
            </a:r>
            <a:endParaRPr lang="ko-KR" altLang="en-US" dirty="0"/>
          </a:p>
        </p:txBody>
      </p:sp>
    </p:spTree>
    <p:extLst>
      <p:ext uri="{BB962C8B-B14F-4D97-AF65-F5344CB8AC3E}">
        <p14:creationId xmlns:p14="http://schemas.microsoft.com/office/powerpoint/2010/main" val="9756819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2" name="내용 개체 틀 1"/>
          <p:cNvSpPr>
            <a:spLocks noGrp="1"/>
          </p:cNvSpPr>
          <p:nvPr>
            <p:ph idx="1"/>
          </p:nvPr>
        </p:nvSpPr>
        <p:spPr/>
        <p:txBody>
          <a:bodyPr vert="horz" lIns="91440" tIns="45720" rIns="91440" bIns="45720" rtlCol="0">
            <a:noAutofit/>
          </a:bodyPr>
          <a:lstStyle/>
          <a:p>
            <a:pPr marL="0" indent="0">
              <a:buNone/>
            </a:pPr>
            <a:r>
              <a:rPr lang="ko" altLang="ko-KR" sz="2200" dirty="0">
                <a:latin typeface="Arial" panose="020B0604020202020204" pitchFamily="34" charset="0"/>
              </a:rPr>
              <a:t>Table D2. Element Responsibility Catalog for </a:t>
            </a:r>
            <a:r>
              <a:rPr lang="en-US" altLang="ko" sz="2200" dirty="0" err="1">
                <a:latin typeface="Arial" panose="020B0604020202020204" pitchFamily="34" charset="0"/>
              </a:rPr>
              <a:t>IoT</a:t>
            </a:r>
            <a:r>
              <a:rPr lang="en-US" altLang="ko" sz="2200" dirty="0">
                <a:latin typeface="Arial" panose="020B0604020202020204" pitchFamily="34" charset="0"/>
              </a:rPr>
              <a:t> Service </a:t>
            </a:r>
            <a:r>
              <a:rPr lang="ko" altLang="ko-KR" sz="2200" dirty="0">
                <a:latin typeface="Arial" panose="020B0604020202020204" pitchFamily="34" charset="0"/>
              </a:rPr>
              <a:t>detail design</a:t>
            </a:r>
          </a:p>
          <a:p>
            <a:pPr marL="0" indent="0">
              <a:buNone/>
            </a:pPr>
            <a:endParaRPr lang="ko-KR" altLang="en-US" sz="2200" dirty="0">
              <a:latin typeface="Arial" panose="020B0604020202020204" pitchFamily="34" charset="0"/>
            </a:endParaRPr>
          </a:p>
        </p:txBody>
      </p:sp>
      <p:sp>
        <p:nvSpPr>
          <p:cNvPr id="331" name="Shape 331"/>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IoT Service(Responsibility Catalog)  #2</a:t>
            </a:r>
          </a:p>
        </p:txBody>
      </p:sp>
      <p:graphicFrame>
        <p:nvGraphicFramePr>
          <p:cNvPr id="333" name="Shape 333"/>
          <p:cNvGraphicFramePr/>
          <p:nvPr>
            <p:extLst>
              <p:ext uri="{D42A27DB-BD31-4B8C-83A1-F6EECF244321}">
                <p14:modId xmlns:p14="http://schemas.microsoft.com/office/powerpoint/2010/main" val="550726461"/>
              </p:ext>
            </p:extLst>
          </p:nvPr>
        </p:nvGraphicFramePr>
        <p:xfrm>
          <a:off x="371200" y="1240472"/>
          <a:ext cx="10383692" cy="219441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latin typeface="Arial" panose="020B0604020202020204" pitchFamily="34" charset="0"/>
                        <a:cs typeface="Arial" panose="020B0604020202020204" pitchFamily="34" charset="0"/>
                      </a:endParaRP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Perspective: Static</a:t>
                      </a:r>
                    </a:p>
                  </a:txBody>
                  <a:tcPr marL="101983" marR="101983" marT="91425" marB="91425"/>
                </a:tc>
              </a:tr>
              <a:tr h="229150">
                <a:tc>
                  <a:txBody>
                    <a:bodyPr/>
                    <a:lstStyle/>
                    <a:p>
                      <a:pPr lvl="0" rtl="0">
                        <a:spcBef>
                          <a:spcPts val="0"/>
                        </a:spcBef>
                        <a:buNone/>
                      </a:pPr>
                      <a:r>
                        <a:rPr lang="ko" sz="1200" b="1">
                          <a:latin typeface="Arial" panose="020B0604020202020204" pitchFamily="34" charset="0"/>
                          <a:cs typeface="Arial" panose="020B0604020202020204" pitchFamily="34" charset="0"/>
                        </a:rPr>
                        <a:t>Element</a:t>
                      </a: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Responsibilities</a:t>
                      </a:r>
                    </a:p>
                  </a:txBody>
                  <a:tcPr marL="101983" marR="101983" marT="91425" marB="91425"/>
                </a:tc>
              </a:tr>
              <a:tr h="229150">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Security</a:t>
                      </a:r>
                    </a:p>
                  </a:txBody>
                  <a:tcPr marL="101983" marR="101983" marT="91425" marB="91425"/>
                </a:tc>
                <a:tc>
                  <a:txBody>
                    <a:bodyPr/>
                    <a:lstStyle/>
                    <a:p>
                      <a:pPr lvl="0" rtl="0">
                        <a:spcBef>
                          <a:spcPts val="0"/>
                        </a:spcBef>
                        <a:buNone/>
                      </a:pPr>
                      <a:r>
                        <a:rPr lang="ko" sz="1200" dirty="0">
                          <a:latin typeface="Arial" panose="020B0604020202020204" pitchFamily="34" charset="0"/>
                          <a:cs typeface="Arial" panose="020B0604020202020204" pitchFamily="34" charset="0"/>
                        </a:rPr>
                        <a:t>This component is responsible for incoming/outgoing data Encoding &amp; Decoding based on project defined Encription Logic.</a:t>
                      </a:r>
                    </a:p>
                  </a:txBody>
                  <a:tcPr marL="101983" marR="101983" marT="91425" marB="91425"/>
                </a:tc>
              </a:tr>
              <a:tr h="229150">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Transport</a:t>
                      </a:r>
                    </a:p>
                  </a:txBody>
                  <a:tcPr marL="101983" marR="101983" marT="91425" marB="91425"/>
                </a:tc>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This is responsible for making the data external communicaiton with barrier(WIFI, BT etc) independent &amp; loose couple</a:t>
                      </a:r>
                    </a:p>
                  </a:txBody>
                  <a:tcPr marL="101983" marR="101983" marT="91425" marB="91425"/>
                </a:tc>
              </a:tr>
              <a:tr h="229150">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WifiTransport</a:t>
                      </a:r>
                    </a:p>
                  </a:txBody>
                  <a:tcPr marL="101983" marR="101983" marT="91425" marB="91425"/>
                </a:tc>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Managing the Wifi Socket operation(open/close socket, read/write operation )  </a:t>
                      </a:r>
                    </a:p>
                  </a:txBody>
                  <a:tcPr marL="101983" marR="101983" marT="91425" marB="91425"/>
                </a:tc>
              </a:tr>
            </a:tbl>
          </a:graphicData>
        </a:graphic>
      </p:graphicFrame>
      <p:sp>
        <p:nvSpPr>
          <p:cNvPr id="3" name="슬라이드 번호 개체 틀 2"/>
          <p:cNvSpPr>
            <a:spLocks noGrp="1"/>
          </p:cNvSpPr>
          <p:nvPr>
            <p:ph type="sldNum" sz="quarter" idx="12"/>
          </p:nvPr>
        </p:nvSpPr>
        <p:spPr/>
        <p:txBody>
          <a:bodyPr/>
          <a:lstStyle/>
          <a:p>
            <a:fld id="{57E7012D-DD87-4EE6-9959-B8E2C5F13A34}" type="slidenum">
              <a:rPr lang="ko-KR" altLang="en-US" smtClean="0"/>
              <a:pPr/>
              <a:t>40</a:t>
            </a:fld>
            <a:r>
              <a:rPr lang="en-US" altLang="ko-KR" smtClean="0"/>
              <a:t>/50</a:t>
            </a:r>
            <a:endParaRPr lang="ko-KR" altLang="en-US" dirty="0"/>
          </a:p>
        </p:txBody>
      </p:sp>
    </p:spTree>
    <p:extLst>
      <p:ext uri="{BB962C8B-B14F-4D97-AF65-F5344CB8AC3E}">
        <p14:creationId xmlns:p14="http://schemas.microsoft.com/office/powerpoint/2010/main" val="3477849405"/>
      </p:ext>
    </p:extLst>
  </p:cSld>
  <p:clrMapOvr>
    <a:masterClrMapping/>
  </p:clrMapOvr>
  <p:transition spd="slow">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Shape 338"/>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Terminal</a:t>
            </a:r>
          </a:p>
        </p:txBody>
      </p:sp>
      <p:pic>
        <p:nvPicPr>
          <p:cNvPr id="339" name="Shape 339"/>
          <p:cNvPicPr preferRelativeResize="0"/>
          <p:nvPr/>
        </p:nvPicPr>
        <p:blipFill>
          <a:blip r:embed="rId3">
            <a:alphaModFix/>
          </a:blip>
          <a:stretch>
            <a:fillRect/>
          </a:stretch>
        </p:blipFill>
        <p:spPr>
          <a:xfrm>
            <a:off x="1981200" y="2141399"/>
            <a:ext cx="7089775" cy="2600325"/>
          </a:xfrm>
          <a:prstGeom prst="rect">
            <a:avLst/>
          </a:prstGeom>
          <a:noFill/>
          <a:ln>
            <a:noFill/>
          </a:ln>
        </p:spPr>
      </p:pic>
      <p:sp>
        <p:nvSpPr>
          <p:cNvPr id="2" name="슬라이드 번호 개체 틀 1"/>
          <p:cNvSpPr>
            <a:spLocks noGrp="1"/>
          </p:cNvSpPr>
          <p:nvPr>
            <p:ph type="sldNum" sz="quarter" idx="12"/>
          </p:nvPr>
        </p:nvSpPr>
        <p:spPr/>
        <p:txBody>
          <a:bodyPr/>
          <a:lstStyle/>
          <a:p>
            <a:fld id="{57E7012D-DD87-4EE6-9959-B8E2C5F13A34}" type="slidenum">
              <a:rPr lang="ko-KR" altLang="en-US" smtClean="0"/>
              <a:pPr/>
              <a:t>41</a:t>
            </a:fld>
            <a:r>
              <a:rPr lang="en-US" altLang="ko-KR" smtClean="0"/>
              <a:t>/50</a:t>
            </a:r>
            <a:endParaRPr lang="ko-KR" altLang="en-US" dirty="0"/>
          </a:p>
        </p:txBody>
      </p:sp>
      <p:grpSp>
        <p:nvGrpSpPr>
          <p:cNvPr id="26" name="그룹 25"/>
          <p:cNvGrpSpPr/>
          <p:nvPr/>
        </p:nvGrpSpPr>
        <p:grpSpPr>
          <a:xfrm>
            <a:off x="5837572" y="4912595"/>
            <a:ext cx="4991356" cy="1549923"/>
            <a:chOff x="7086441" y="4471365"/>
            <a:chExt cx="4991356" cy="1549923"/>
          </a:xfrm>
        </p:grpSpPr>
        <p:sp>
          <p:nvSpPr>
            <p:cNvPr id="27" name="Shape 239"/>
            <p:cNvSpPr/>
            <p:nvPr/>
          </p:nvSpPr>
          <p:spPr>
            <a:xfrm>
              <a:off x="7086441" y="4471365"/>
              <a:ext cx="4991355" cy="1549923"/>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28" name="Shape 240"/>
            <p:cNvPicPr preferRelativeResize="0"/>
            <p:nvPr/>
          </p:nvPicPr>
          <p:blipFill rotWithShape="1">
            <a:blip r:embed="rId4">
              <a:alphaModFix/>
            </a:blip>
            <a:srcRect b="60140"/>
            <a:stretch/>
          </p:blipFill>
          <p:spPr>
            <a:xfrm>
              <a:off x="7170361" y="4863966"/>
              <a:ext cx="1145500" cy="725274"/>
            </a:xfrm>
            <a:prstGeom prst="rect">
              <a:avLst/>
            </a:prstGeom>
            <a:noFill/>
            <a:ln>
              <a:noFill/>
            </a:ln>
          </p:spPr>
        </p:pic>
        <p:sp>
          <p:nvSpPr>
            <p:cNvPr id="29" name="Shape 249"/>
            <p:cNvSpPr txBox="1"/>
            <p:nvPr/>
          </p:nvSpPr>
          <p:spPr>
            <a:xfrm>
              <a:off x="8313428" y="4938740"/>
              <a:ext cx="2304411" cy="781199"/>
            </a:xfrm>
            <a:prstGeom prst="rect">
              <a:avLst/>
            </a:prstGeom>
            <a:noFill/>
            <a:ln>
              <a:noFill/>
            </a:ln>
          </p:spPr>
          <p:txBody>
            <a:bodyPr lIns="91425" tIns="91425" rIns="91425" bIns="91425" anchor="t" anchorCtr="0">
              <a:noAutofit/>
            </a:bodyPr>
            <a:lstStyle/>
            <a:p>
              <a:pPr lvl="0" rtl="0">
                <a:spcBef>
                  <a:spcPts val="0"/>
                </a:spcBef>
                <a:buNone/>
              </a:pPr>
              <a:endParaRPr sz="1200" b="1"/>
            </a:p>
          </p:txBody>
        </p:sp>
        <p:sp>
          <p:nvSpPr>
            <p:cNvPr id="30" name="Shape 250"/>
            <p:cNvSpPr txBox="1"/>
            <p:nvPr/>
          </p:nvSpPr>
          <p:spPr>
            <a:xfrm>
              <a:off x="8090481" y="479904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Interface</a:t>
              </a:r>
            </a:p>
          </p:txBody>
        </p:sp>
        <p:sp>
          <p:nvSpPr>
            <p:cNvPr id="31" name="Shape 251"/>
            <p:cNvSpPr txBox="1"/>
            <p:nvPr/>
          </p:nvSpPr>
          <p:spPr>
            <a:xfrm>
              <a:off x="8090481" y="5298238"/>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32" name="Shape 253"/>
            <p:cNvSpPr txBox="1"/>
            <p:nvPr/>
          </p:nvSpPr>
          <p:spPr>
            <a:xfrm>
              <a:off x="8090481" y="503472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33" name="Shape 257"/>
            <p:cNvSpPr txBox="1"/>
            <p:nvPr/>
          </p:nvSpPr>
          <p:spPr>
            <a:xfrm>
              <a:off x="7086442" y="4471365"/>
              <a:ext cx="4991354" cy="430800"/>
            </a:xfrm>
            <a:prstGeom prst="rect">
              <a:avLst/>
            </a:prstGeom>
            <a:noFill/>
            <a:ln>
              <a:noFill/>
            </a:ln>
          </p:spPr>
          <p:txBody>
            <a:bodyPr lIns="91425" tIns="91425" rIns="91425" bIns="91425" anchor="t" anchorCtr="0">
              <a:noAutofit/>
            </a:bodyPr>
            <a:lstStyle/>
            <a:p>
              <a:pPr lvl="0" algn="ctr" rtl="0">
                <a:spcBef>
                  <a:spcPts val="0"/>
                </a:spcBef>
                <a:buNone/>
              </a:pPr>
              <a:r>
                <a:rPr lang="ko" sz="1600" b="1" dirty="0"/>
                <a:t>Legend</a:t>
              </a:r>
            </a:p>
          </p:txBody>
        </p:sp>
        <p:grpSp>
          <p:nvGrpSpPr>
            <p:cNvPr id="34" name="그룹 33"/>
            <p:cNvGrpSpPr/>
            <p:nvPr/>
          </p:nvGrpSpPr>
          <p:grpSpPr>
            <a:xfrm>
              <a:off x="9503838" y="5607072"/>
              <a:ext cx="2447511" cy="326099"/>
              <a:chOff x="4086884" y="5300225"/>
              <a:chExt cx="2447511" cy="326099"/>
            </a:xfrm>
          </p:grpSpPr>
          <p:sp>
            <p:nvSpPr>
              <p:cNvPr id="41" name="Shape 385"/>
              <p:cNvSpPr txBox="1"/>
              <p:nvPr/>
            </p:nvSpPr>
            <p:spPr>
              <a:xfrm>
                <a:off x="4980962" y="5300225"/>
                <a:ext cx="1553433" cy="326099"/>
              </a:xfrm>
              <a:prstGeom prst="rect">
                <a:avLst/>
              </a:prstGeom>
              <a:noFill/>
              <a:ln>
                <a:noFill/>
              </a:ln>
            </p:spPr>
            <p:txBody>
              <a:bodyPr lIns="91425" tIns="91425" rIns="91425" bIns="91425" anchor="t" anchorCtr="0">
                <a:noAutofit/>
              </a:bodyPr>
              <a:lstStyle/>
              <a:p>
                <a:pPr lvl="0" rtl="0">
                  <a:spcBef>
                    <a:spcPts val="0"/>
                  </a:spcBef>
                  <a:buNone/>
                </a:pPr>
                <a:r>
                  <a:rPr lang="en-US" altLang="ko" sz="1200" b="1" dirty="0" smtClean="0"/>
                  <a:t>Element Boundary</a:t>
                </a:r>
                <a:endParaRPr lang="ko" sz="1200" b="1" dirty="0"/>
              </a:p>
            </p:txBody>
          </p:sp>
          <p:pic>
            <p:nvPicPr>
              <p:cNvPr id="42" name="그림 41"/>
              <p:cNvPicPr>
                <a:picLocks noChangeAspect="1"/>
              </p:cNvPicPr>
              <p:nvPr/>
            </p:nvPicPr>
            <p:blipFill rotWithShape="1">
              <a:blip r:embed="rId5"/>
              <a:srcRect l="12673" t="87695" r="24728" b="2396"/>
              <a:stretch/>
            </p:blipFill>
            <p:spPr>
              <a:xfrm>
                <a:off x="4086884" y="5344582"/>
                <a:ext cx="912276" cy="268986"/>
              </a:xfrm>
              <a:prstGeom prst="rect">
                <a:avLst/>
              </a:prstGeom>
            </p:spPr>
          </p:pic>
        </p:grpSp>
        <p:pic>
          <p:nvPicPr>
            <p:cNvPr id="35" name="Shape 240"/>
            <p:cNvPicPr preferRelativeResize="0"/>
            <p:nvPr/>
          </p:nvPicPr>
          <p:blipFill rotWithShape="1">
            <a:blip r:embed="rId4">
              <a:alphaModFix/>
            </a:blip>
            <a:srcRect l="-1970" t="40399" r="1970" b="20850"/>
            <a:stretch/>
          </p:blipFill>
          <p:spPr>
            <a:xfrm>
              <a:off x="9429381" y="4874614"/>
              <a:ext cx="1145500" cy="705095"/>
            </a:xfrm>
            <a:prstGeom prst="rect">
              <a:avLst/>
            </a:prstGeom>
            <a:noFill/>
            <a:ln>
              <a:noFill/>
            </a:ln>
          </p:spPr>
        </p:pic>
        <p:pic>
          <p:nvPicPr>
            <p:cNvPr id="36" name="Shape 240"/>
            <p:cNvPicPr preferRelativeResize="0"/>
            <p:nvPr/>
          </p:nvPicPr>
          <p:blipFill rotWithShape="1">
            <a:blip r:embed="rId4">
              <a:alphaModFix/>
            </a:blip>
            <a:srcRect t="79435"/>
            <a:stretch/>
          </p:blipFill>
          <p:spPr>
            <a:xfrm>
              <a:off x="7167928" y="5609011"/>
              <a:ext cx="1145500" cy="374194"/>
            </a:xfrm>
            <a:prstGeom prst="rect">
              <a:avLst/>
            </a:prstGeom>
            <a:noFill/>
            <a:ln>
              <a:noFill/>
            </a:ln>
          </p:spPr>
        </p:pic>
        <p:sp>
          <p:nvSpPr>
            <p:cNvPr id="37" name="Shape 252"/>
            <p:cNvSpPr txBox="1"/>
            <p:nvPr/>
          </p:nvSpPr>
          <p:spPr>
            <a:xfrm>
              <a:off x="10394893" y="4794668"/>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Aggregation</a:t>
              </a:r>
            </a:p>
          </p:txBody>
        </p:sp>
        <p:sp>
          <p:nvSpPr>
            <p:cNvPr id="38" name="Shape 254"/>
            <p:cNvSpPr txBox="1"/>
            <p:nvPr/>
          </p:nvSpPr>
          <p:spPr>
            <a:xfrm>
              <a:off x="10394893" y="503469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Use</a:t>
              </a:r>
            </a:p>
          </p:txBody>
        </p:sp>
        <p:sp>
          <p:nvSpPr>
            <p:cNvPr id="39" name="Shape 255"/>
            <p:cNvSpPr txBox="1"/>
            <p:nvPr/>
          </p:nvSpPr>
          <p:spPr>
            <a:xfrm>
              <a:off x="10394893" y="527644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Realize</a:t>
              </a:r>
            </a:p>
          </p:txBody>
        </p:sp>
        <p:sp>
          <p:nvSpPr>
            <p:cNvPr id="40" name="Shape 256"/>
            <p:cNvSpPr txBox="1"/>
            <p:nvPr/>
          </p:nvSpPr>
          <p:spPr>
            <a:xfrm>
              <a:off x="8116788" y="5629630"/>
              <a:ext cx="1312593"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IoTMiddleWare</a:t>
              </a:r>
            </a:p>
          </p:txBody>
        </p:sp>
      </p:grpSp>
    </p:spTree>
    <p:extLst>
      <p:ext uri="{BB962C8B-B14F-4D97-AF65-F5344CB8AC3E}">
        <p14:creationId xmlns:p14="http://schemas.microsoft.com/office/powerpoint/2010/main" val="486042294"/>
      </p:ext>
    </p:extLst>
  </p:cSld>
  <p:clrMapOvr>
    <a:masterClrMapping/>
  </p:clrMapOvr>
  <p:transition spd="slow">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2" name="내용 개체 틀 1"/>
          <p:cNvSpPr>
            <a:spLocks noGrp="1"/>
          </p:cNvSpPr>
          <p:nvPr>
            <p:ph idx="1"/>
          </p:nvPr>
        </p:nvSpPr>
        <p:spPr/>
        <p:txBody>
          <a:bodyPr vert="horz" lIns="91440" tIns="45720" rIns="91440" bIns="45720" rtlCol="0">
            <a:noAutofit/>
          </a:bodyPr>
          <a:lstStyle/>
          <a:p>
            <a:pPr marL="0" indent="0">
              <a:buNone/>
            </a:pPr>
            <a:r>
              <a:rPr lang="ko" altLang="ko-KR" sz="2200" dirty="0">
                <a:latin typeface="Arial" panose="020B0604020202020204" pitchFamily="34" charset="0"/>
              </a:rPr>
              <a:t>Table D3. Element Responsibility Catalog for </a:t>
            </a:r>
            <a:r>
              <a:rPr lang="en-US" altLang="ko" sz="2200" dirty="0">
                <a:latin typeface="Arial" panose="020B0604020202020204" pitchFamily="34" charset="0"/>
              </a:rPr>
              <a:t>Terminal </a:t>
            </a:r>
            <a:r>
              <a:rPr lang="ko" altLang="ko-KR" sz="2200" dirty="0">
                <a:latin typeface="Arial" panose="020B0604020202020204" pitchFamily="34" charset="0"/>
              </a:rPr>
              <a:t>detail design</a:t>
            </a:r>
          </a:p>
          <a:p>
            <a:pPr marL="0" indent="0">
              <a:buNone/>
            </a:pPr>
            <a:endParaRPr lang="ko-KR" altLang="en-US" sz="2200" dirty="0">
              <a:latin typeface="Arial" panose="020B0604020202020204" pitchFamily="34" charset="0"/>
            </a:endParaRPr>
          </a:p>
        </p:txBody>
      </p:sp>
      <p:sp>
        <p:nvSpPr>
          <p:cNvPr id="364" name="Shape 36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Terminal(Responsibility Catalog)</a:t>
            </a:r>
          </a:p>
        </p:txBody>
      </p:sp>
      <p:graphicFrame>
        <p:nvGraphicFramePr>
          <p:cNvPr id="366" name="Shape 366"/>
          <p:cNvGraphicFramePr/>
          <p:nvPr>
            <p:extLst>
              <p:ext uri="{D42A27DB-BD31-4B8C-83A1-F6EECF244321}">
                <p14:modId xmlns:p14="http://schemas.microsoft.com/office/powerpoint/2010/main" val="910165688"/>
              </p:ext>
            </p:extLst>
          </p:nvPr>
        </p:nvGraphicFramePr>
        <p:xfrm>
          <a:off x="371200" y="1257435"/>
          <a:ext cx="10383692" cy="3657330"/>
        </p:xfrm>
        <a:graphic>
          <a:graphicData uri="http://schemas.openxmlformats.org/drawingml/2006/table">
            <a:tbl>
              <a:tblPr>
                <a:noFill/>
              </a:tblPr>
              <a:tblGrid>
                <a:gridCol w="2565503"/>
                <a:gridCol w="7818189"/>
              </a:tblGrid>
              <a:tr h="365725">
                <a:tc>
                  <a:txBody>
                    <a:bodyPr/>
                    <a:lstStyle/>
                    <a:p>
                      <a:pPr lvl="0" algn="ctr" rtl="0">
                        <a:spcBef>
                          <a:spcPts val="0"/>
                        </a:spcBef>
                        <a:buNone/>
                      </a:pPr>
                      <a:r>
                        <a:rPr lang="ko" sz="1200" b="1" dirty="0">
                          <a:solidFill>
                            <a:schemeClr val="dk1"/>
                          </a:solidFill>
                        </a:rPr>
                        <a:t>Associated Drawings:</a:t>
                      </a:r>
                    </a:p>
                    <a:p>
                      <a:pPr lvl="0" algn="ctr" rtl="0">
                        <a:spcBef>
                          <a:spcPts val="0"/>
                        </a:spcBef>
                        <a:buNone/>
                      </a:pPr>
                      <a:r>
                        <a:rPr lang="ko" sz="1200" b="1" dirty="0">
                          <a:solidFill>
                            <a:schemeClr val="dk1"/>
                          </a:solidFill>
                        </a:rPr>
                        <a:t>Figure 3</a:t>
                      </a:r>
                    </a:p>
                  </a:txBody>
                  <a:tcPr marL="101983" marR="101983" marT="91425" marB="91425"/>
                </a:tc>
                <a:tc>
                  <a:txBody>
                    <a:bodyPr/>
                    <a:lstStyle/>
                    <a:p>
                      <a:pPr lvl="0" algn="ctr" rtl="0">
                        <a:spcBef>
                          <a:spcPts val="0"/>
                        </a:spcBef>
                        <a:buNone/>
                      </a:pPr>
                      <a:r>
                        <a:rPr lang="ko" sz="1200" b="1"/>
                        <a:t>Perspective: Static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dirty="0"/>
                        <a:t>Service</a:t>
                      </a:r>
                    </a:p>
                  </a:txBody>
                  <a:tcPr marL="101983" marR="101983" marT="91425" marB="91425"/>
                </a:tc>
                <a:tc>
                  <a:txBody>
                    <a:bodyPr/>
                    <a:lstStyle/>
                    <a:p>
                      <a:pPr lvl="0" rtl="0">
                        <a:spcBef>
                          <a:spcPts val="0"/>
                        </a:spcBef>
                        <a:buNone/>
                      </a:pPr>
                      <a:r>
                        <a:rPr lang="ko" sz="1200" dirty="0">
                          <a:solidFill>
                            <a:schemeClr val="dk1"/>
                          </a:solidFill>
                        </a:rPr>
                        <a:t>Service is managing the core functionality of the running process.</a:t>
                      </a:r>
                    </a:p>
                  </a:txBody>
                  <a:tcPr marL="101983" marR="101983" marT="91425" marB="91425"/>
                </a:tc>
              </a:tr>
              <a:tr h="229150">
                <a:tc>
                  <a:txBody>
                    <a:bodyPr/>
                    <a:lstStyle/>
                    <a:p>
                      <a:pPr lvl="0" rtl="0">
                        <a:spcBef>
                          <a:spcPts val="0"/>
                        </a:spcBef>
                        <a:buNone/>
                      </a:pPr>
                      <a:r>
                        <a:rPr lang="ko" sz="1200" kern="1200">
                          <a:solidFill>
                            <a:schemeClr val="dk1"/>
                          </a:solidFill>
                          <a:latin typeface="+mn-lt"/>
                          <a:ea typeface="+mn-ea"/>
                          <a:cs typeface="+mn-cs"/>
                        </a:rPr>
                        <a:t>SensorManager</a:t>
                      </a:r>
                    </a:p>
                  </a:txBody>
                  <a:tcPr marL="101983" marR="101983" marT="91425" marB="91425"/>
                </a:tc>
                <a:tc>
                  <a:txBody>
                    <a:bodyPr/>
                    <a:lstStyle/>
                    <a:p>
                      <a:pPr lvl="0" rtl="0">
                        <a:spcBef>
                          <a:spcPts val="0"/>
                        </a:spcBef>
                        <a:buNone/>
                      </a:pPr>
                      <a:r>
                        <a:rPr lang="ko" sz="1200" kern="1200">
                          <a:solidFill>
                            <a:schemeClr val="dk1"/>
                          </a:solidFill>
                          <a:latin typeface="+mn-lt"/>
                          <a:ea typeface="+mn-ea"/>
                          <a:cs typeface="+mn-cs"/>
                        </a:rPr>
                        <a:t>Responsible for Handling the connected Sensors into the Node</a:t>
                      </a:r>
                    </a:p>
                  </a:txBody>
                  <a:tcPr marL="101983" marR="101983" marT="91425" marB="91425"/>
                </a:tc>
              </a:tr>
              <a:tr h="229150">
                <a:tc>
                  <a:txBody>
                    <a:bodyPr/>
                    <a:lstStyle/>
                    <a:p>
                      <a:pPr lvl="0" rtl="0">
                        <a:spcBef>
                          <a:spcPts val="0"/>
                        </a:spcBef>
                        <a:buNone/>
                      </a:pPr>
                      <a:r>
                        <a:rPr lang="ko" sz="1200" kern="1200">
                          <a:solidFill>
                            <a:schemeClr val="dk1"/>
                          </a:solidFill>
                          <a:latin typeface="+mn-lt"/>
                          <a:ea typeface="+mn-ea"/>
                          <a:cs typeface="+mn-cs"/>
                        </a:rPr>
                        <a:t>ActuatorManager</a:t>
                      </a:r>
                    </a:p>
                  </a:txBody>
                  <a:tcPr marL="101983" marR="101983" marT="91425" marB="91425"/>
                </a:tc>
                <a:tc>
                  <a:txBody>
                    <a:bodyPr/>
                    <a:lstStyle/>
                    <a:p>
                      <a:pPr lvl="0" rtl="0">
                        <a:spcBef>
                          <a:spcPts val="0"/>
                        </a:spcBef>
                        <a:buNone/>
                      </a:pPr>
                      <a:r>
                        <a:rPr lang="ko" sz="1200" kern="1200">
                          <a:solidFill>
                            <a:schemeClr val="dk1"/>
                          </a:solidFill>
                          <a:latin typeface="+mn-lt"/>
                          <a:ea typeface="+mn-ea"/>
                          <a:cs typeface="+mn-cs"/>
                        </a:rPr>
                        <a:t>Responsible for Handling the connected Actuators into the Node</a:t>
                      </a:r>
                    </a:p>
                  </a:txBody>
                  <a:tcPr marL="101983" marR="101983" marT="91425" marB="91425"/>
                </a:tc>
              </a:tr>
              <a:tr h="229150">
                <a:tc>
                  <a:txBody>
                    <a:bodyPr/>
                    <a:lstStyle/>
                    <a:p>
                      <a:pPr lvl="0" rtl="0">
                        <a:spcBef>
                          <a:spcPts val="0"/>
                        </a:spcBef>
                        <a:buNone/>
                      </a:pPr>
                      <a:r>
                        <a:rPr lang="ko" sz="1200" kern="1200">
                          <a:solidFill>
                            <a:schemeClr val="dk1"/>
                          </a:solidFill>
                          <a:latin typeface="+mn-lt"/>
                          <a:ea typeface="+mn-ea"/>
                          <a:cs typeface="+mn-cs"/>
                        </a:rPr>
                        <a:t>ServiceProvider</a:t>
                      </a:r>
                    </a:p>
                  </a:txBody>
                  <a:tcPr marL="101983" marR="101983" marT="91425" marB="91425"/>
                </a:tc>
                <a:tc>
                  <a:txBody>
                    <a:bodyPr/>
                    <a:lstStyle/>
                    <a:p>
                      <a:pPr lvl="0" rtl="0">
                        <a:spcBef>
                          <a:spcPts val="0"/>
                        </a:spcBef>
                        <a:buNone/>
                      </a:pPr>
                      <a:r>
                        <a:rPr lang="ko" sz="1200" kern="1200">
                          <a:solidFill>
                            <a:schemeClr val="dk1"/>
                          </a:solidFill>
                          <a:latin typeface="+mn-lt"/>
                          <a:ea typeface="+mn-ea"/>
                          <a:cs typeface="+mn-cs"/>
                        </a:rPr>
                        <a:t>Responsible for providing servie such as data mining and actutor handling.</a:t>
                      </a:r>
                    </a:p>
                  </a:txBody>
                  <a:tcPr marL="101983" marR="101983" marT="91425" marB="91425"/>
                </a:tc>
              </a:tr>
              <a:tr h="229150">
                <a:tc>
                  <a:txBody>
                    <a:bodyPr/>
                    <a:lstStyle/>
                    <a:p>
                      <a:pPr lvl="0" rtl="0">
                        <a:spcBef>
                          <a:spcPts val="0"/>
                        </a:spcBef>
                        <a:buNone/>
                      </a:pPr>
                      <a:r>
                        <a:rPr lang="ko" sz="1200" kern="1200">
                          <a:solidFill>
                            <a:schemeClr val="dk1"/>
                          </a:solidFill>
                          <a:latin typeface="+mn-lt"/>
                          <a:ea typeface="+mn-ea"/>
                          <a:cs typeface="+mn-cs"/>
                        </a:rPr>
                        <a:t>MessageSendable</a:t>
                      </a:r>
                    </a:p>
                  </a:txBody>
                  <a:tcPr marL="101983" marR="101983" marT="91425" marB="91425"/>
                </a:tc>
                <a:tc>
                  <a:txBody>
                    <a:bodyPr/>
                    <a:lstStyle/>
                    <a:p>
                      <a:pPr lvl="0" rtl="0">
                        <a:spcBef>
                          <a:spcPts val="0"/>
                        </a:spcBef>
                        <a:buNone/>
                      </a:pPr>
                      <a:r>
                        <a:rPr lang="en-US" altLang="ko" sz="1200" kern="1200" dirty="0" smtClean="0">
                          <a:solidFill>
                            <a:schemeClr val="dk1"/>
                          </a:solidFill>
                          <a:latin typeface="+mn-lt"/>
                          <a:ea typeface="+mn-ea"/>
                          <a:cs typeface="+mn-cs"/>
                        </a:rPr>
                        <a:t>Interface which passes message to server</a:t>
                      </a:r>
                      <a:endParaRPr lang="ko" sz="1200" kern="1200" dirty="0">
                        <a:solidFill>
                          <a:schemeClr val="dk1"/>
                        </a:solidFill>
                        <a:latin typeface="+mn-lt"/>
                        <a:ea typeface="+mn-ea"/>
                        <a:cs typeface="+mn-cs"/>
                      </a:endParaRPr>
                    </a:p>
                  </a:txBody>
                  <a:tcPr marL="101983" marR="101983" marT="91425" marB="91425"/>
                </a:tc>
              </a:tr>
              <a:tr h="229150">
                <a:tc>
                  <a:txBody>
                    <a:bodyPr/>
                    <a:lstStyle/>
                    <a:p>
                      <a:pPr lvl="0" rtl="0">
                        <a:spcBef>
                          <a:spcPts val="0"/>
                        </a:spcBef>
                        <a:buNone/>
                      </a:pPr>
                      <a:r>
                        <a:rPr lang="ko" sz="1200" kern="1200">
                          <a:solidFill>
                            <a:schemeClr val="dk1"/>
                          </a:solidFill>
                          <a:latin typeface="+mn-lt"/>
                          <a:ea typeface="+mn-ea"/>
                          <a:cs typeface="+mn-cs"/>
                        </a:rPr>
                        <a:t>RuleChecker</a:t>
                      </a:r>
                    </a:p>
                  </a:txBody>
                  <a:tcPr marL="101983" marR="101983" marT="91425" marB="91425"/>
                </a:tc>
                <a:tc>
                  <a:txBody>
                    <a:bodyPr/>
                    <a:lstStyle/>
                    <a:p>
                      <a:pPr lvl="0" rtl="0">
                        <a:spcBef>
                          <a:spcPts val="0"/>
                        </a:spcBef>
                        <a:buNone/>
                      </a:pPr>
                      <a:r>
                        <a:rPr lang="en-US" altLang="ko" sz="1200" kern="1200" dirty="0" smtClean="0">
                          <a:solidFill>
                            <a:schemeClr val="dk1"/>
                          </a:solidFill>
                          <a:latin typeface="+mn-lt"/>
                          <a:ea typeface="+mn-ea"/>
                          <a:cs typeface="+mn-cs"/>
                        </a:rPr>
                        <a:t>Responsible for checking of service rule whether rule is satisfied for need or not after receiving refined data from </a:t>
                      </a:r>
                      <a:r>
                        <a:rPr lang="en-US" altLang="ko" sz="1200" kern="1200" dirty="0" err="1" smtClean="0">
                          <a:solidFill>
                            <a:schemeClr val="dk1"/>
                          </a:solidFill>
                          <a:latin typeface="+mn-lt"/>
                          <a:ea typeface="+mn-ea"/>
                          <a:cs typeface="+mn-cs"/>
                        </a:rPr>
                        <a:t>DataAnalyzer</a:t>
                      </a:r>
                      <a:r>
                        <a:rPr lang="en-US" altLang="ko" sz="1200" kern="1200" dirty="0" smtClean="0">
                          <a:solidFill>
                            <a:schemeClr val="dk1"/>
                          </a:solidFill>
                          <a:latin typeface="+mn-lt"/>
                          <a:ea typeface="+mn-ea"/>
                          <a:cs typeface="+mn-cs"/>
                        </a:rPr>
                        <a:t>. In case of satisfaction of rule, message related to rule is created and passes.</a:t>
                      </a:r>
                    </a:p>
                  </a:txBody>
                  <a:tcPr marL="101983" marR="101983" marT="91425" marB="91425"/>
                </a:tc>
              </a:tr>
              <a:tr h="229150">
                <a:tc>
                  <a:txBody>
                    <a:bodyPr/>
                    <a:lstStyle/>
                    <a:p>
                      <a:pPr lvl="0" rtl="0">
                        <a:spcBef>
                          <a:spcPts val="0"/>
                        </a:spcBef>
                        <a:buNone/>
                      </a:pPr>
                      <a:r>
                        <a:rPr lang="ko" sz="1200" kern="1200" dirty="0">
                          <a:solidFill>
                            <a:schemeClr val="dk1"/>
                          </a:solidFill>
                          <a:latin typeface="+mn-lt"/>
                          <a:ea typeface="+mn-ea"/>
                          <a:cs typeface="+mn-cs"/>
                        </a:rPr>
                        <a:t>DataAnalyzer</a:t>
                      </a:r>
                    </a:p>
                  </a:txBody>
                  <a:tcPr marL="101983" marR="101983" marT="91425" marB="91425"/>
                </a:tc>
                <a:tc>
                  <a:txBody>
                    <a:bodyPr/>
                    <a:lstStyle/>
                    <a:p>
                      <a:pPr lvl="0" rtl="0">
                        <a:spcBef>
                          <a:spcPts val="0"/>
                        </a:spcBef>
                        <a:buNone/>
                      </a:pPr>
                      <a:r>
                        <a:rPr lang="en-US" altLang="ko" sz="1200" kern="1200" dirty="0" smtClean="0">
                          <a:solidFill>
                            <a:schemeClr val="dk1"/>
                          </a:solidFill>
                          <a:latin typeface="+mn-lt"/>
                          <a:ea typeface="+mn-ea"/>
                          <a:cs typeface="+mn-cs"/>
                        </a:rPr>
                        <a:t>Responsible for analyzing data from log or user command.</a:t>
                      </a:r>
                      <a:endParaRPr lang="ko" sz="1200" kern="1200" dirty="0">
                        <a:solidFill>
                          <a:schemeClr val="dk1"/>
                        </a:solidFill>
                        <a:latin typeface="+mn-lt"/>
                        <a:ea typeface="+mn-ea"/>
                        <a:cs typeface="+mn-cs"/>
                      </a:endParaRPr>
                    </a:p>
                  </a:txBody>
                  <a:tcPr marL="101983" marR="101983" marT="91425" marB="91425"/>
                </a:tc>
              </a:tr>
            </a:tbl>
          </a:graphicData>
        </a:graphic>
      </p:graphicFrame>
      <p:sp>
        <p:nvSpPr>
          <p:cNvPr id="3" name="슬라이드 번호 개체 틀 2"/>
          <p:cNvSpPr>
            <a:spLocks noGrp="1"/>
          </p:cNvSpPr>
          <p:nvPr>
            <p:ph type="sldNum" sz="quarter" idx="12"/>
          </p:nvPr>
        </p:nvSpPr>
        <p:spPr/>
        <p:txBody>
          <a:bodyPr/>
          <a:lstStyle/>
          <a:p>
            <a:fld id="{57E7012D-DD87-4EE6-9959-B8E2C5F13A34}" type="slidenum">
              <a:rPr lang="ko-KR" altLang="en-US" smtClean="0"/>
              <a:pPr/>
              <a:t>42</a:t>
            </a:fld>
            <a:r>
              <a:rPr lang="en-US" altLang="ko-KR" smtClean="0"/>
              <a:t>/50</a:t>
            </a:r>
            <a:endParaRPr lang="ko-KR" altLang="en-US" dirty="0"/>
          </a:p>
        </p:txBody>
      </p:sp>
    </p:spTree>
    <p:extLst>
      <p:ext uri="{BB962C8B-B14F-4D97-AF65-F5344CB8AC3E}">
        <p14:creationId xmlns:p14="http://schemas.microsoft.com/office/powerpoint/2010/main" val="2881412865"/>
      </p:ext>
    </p:extLst>
  </p:cSld>
  <p:clrMapOvr>
    <a:masterClrMapping/>
  </p:clrMapOvr>
  <p:transition spd="slow">
    <p:cu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Node</a:t>
            </a:r>
          </a:p>
        </p:txBody>
      </p:sp>
      <p:pic>
        <p:nvPicPr>
          <p:cNvPr id="372" name="Shape 372"/>
          <p:cNvPicPr preferRelativeResize="0"/>
          <p:nvPr/>
        </p:nvPicPr>
        <p:blipFill>
          <a:blip r:embed="rId3">
            <a:alphaModFix/>
          </a:blip>
          <a:stretch>
            <a:fillRect/>
          </a:stretch>
        </p:blipFill>
        <p:spPr>
          <a:xfrm>
            <a:off x="2859870" y="1776265"/>
            <a:ext cx="5282803" cy="2819400"/>
          </a:xfrm>
          <a:prstGeom prst="rect">
            <a:avLst/>
          </a:prstGeom>
          <a:noFill/>
          <a:ln>
            <a:noFill/>
          </a:ln>
        </p:spPr>
      </p:pic>
      <p:sp>
        <p:nvSpPr>
          <p:cNvPr id="2" name="슬라이드 번호 개체 틀 1"/>
          <p:cNvSpPr>
            <a:spLocks noGrp="1"/>
          </p:cNvSpPr>
          <p:nvPr>
            <p:ph type="sldNum" sz="quarter" idx="12"/>
          </p:nvPr>
        </p:nvSpPr>
        <p:spPr/>
        <p:txBody>
          <a:bodyPr/>
          <a:lstStyle/>
          <a:p>
            <a:fld id="{57E7012D-DD87-4EE6-9959-B8E2C5F13A34}" type="slidenum">
              <a:rPr lang="ko-KR" altLang="en-US" smtClean="0"/>
              <a:pPr/>
              <a:t>43</a:t>
            </a:fld>
            <a:r>
              <a:rPr lang="en-US" altLang="ko-KR" smtClean="0"/>
              <a:t>/50</a:t>
            </a:r>
            <a:endParaRPr lang="ko-KR" altLang="en-US" dirty="0"/>
          </a:p>
        </p:txBody>
      </p:sp>
      <p:grpSp>
        <p:nvGrpSpPr>
          <p:cNvPr id="25" name="그룹 24"/>
          <p:cNvGrpSpPr/>
          <p:nvPr/>
        </p:nvGrpSpPr>
        <p:grpSpPr>
          <a:xfrm>
            <a:off x="5837572" y="4912595"/>
            <a:ext cx="4991356" cy="1549923"/>
            <a:chOff x="7086441" y="4471365"/>
            <a:chExt cx="4991356" cy="1549923"/>
          </a:xfrm>
        </p:grpSpPr>
        <p:sp>
          <p:nvSpPr>
            <p:cNvPr id="26" name="Shape 239"/>
            <p:cNvSpPr/>
            <p:nvPr/>
          </p:nvSpPr>
          <p:spPr>
            <a:xfrm>
              <a:off x="7086441" y="4471365"/>
              <a:ext cx="4991355" cy="1549923"/>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27" name="Shape 240"/>
            <p:cNvPicPr preferRelativeResize="0"/>
            <p:nvPr/>
          </p:nvPicPr>
          <p:blipFill rotWithShape="1">
            <a:blip r:embed="rId4">
              <a:alphaModFix/>
            </a:blip>
            <a:srcRect b="60140"/>
            <a:stretch/>
          </p:blipFill>
          <p:spPr>
            <a:xfrm>
              <a:off x="7170361" y="4863966"/>
              <a:ext cx="1145500" cy="725274"/>
            </a:xfrm>
            <a:prstGeom prst="rect">
              <a:avLst/>
            </a:prstGeom>
            <a:noFill/>
            <a:ln>
              <a:noFill/>
            </a:ln>
          </p:spPr>
        </p:pic>
        <p:sp>
          <p:nvSpPr>
            <p:cNvPr id="28" name="Shape 249"/>
            <p:cNvSpPr txBox="1"/>
            <p:nvPr/>
          </p:nvSpPr>
          <p:spPr>
            <a:xfrm>
              <a:off x="8313428" y="4938740"/>
              <a:ext cx="2304411" cy="781199"/>
            </a:xfrm>
            <a:prstGeom prst="rect">
              <a:avLst/>
            </a:prstGeom>
            <a:noFill/>
            <a:ln>
              <a:noFill/>
            </a:ln>
          </p:spPr>
          <p:txBody>
            <a:bodyPr lIns="91425" tIns="91425" rIns="91425" bIns="91425" anchor="t" anchorCtr="0">
              <a:noAutofit/>
            </a:bodyPr>
            <a:lstStyle/>
            <a:p>
              <a:pPr lvl="0" rtl="0">
                <a:spcBef>
                  <a:spcPts val="0"/>
                </a:spcBef>
                <a:buNone/>
              </a:pPr>
              <a:endParaRPr sz="1200" b="1"/>
            </a:p>
          </p:txBody>
        </p:sp>
        <p:sp>
          <p:nvSpPr>
            <p:cNvPr id="29" name="Shape 250"/>
            <p:cNvSpPr txBox="1"/>
            <p:nvPr/>
          </p:nvSpPr>
          <p:spPr>
            <a:xfrm>
              <a:off x="8090481" y="479904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Interface</a:t>
              </a:r>
            </a:p>
          </p:txBody>
        </p:sp>
        <p:sp>
          <p:nvSpPr>
            <p:cNvPr id="30" name="Shape 251"/>
            <p:cNvSpPr txBox="1"/>
            <p:nvPr/>
          </p:nvSpPr>
          <p:spPr>
            <a:xfrm>
              <a:off x="8090481" y="5298238"/>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31" name="Shape 253"/>
            <p:cNvSpPr txBox="1"/>
            <p:nvPr/>
          </p:nvSpPr>
          <p:spPr>
            <a:xfrm>
              <a:off x="8090481" y="503472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32" name="Shape 257"/>
            <p:cNvSpPr txBox="1"/>
            <p:nvPr/>
          </p:nvSpPr>
          <p:spPr>
            <a:xfrm>
              <a:off x="7086442" y="4471365"/>
              <a:ext cx="4991354" cy="430800"/>
            </a:xfrm>
            <a:prstGeom prst="rect">
              <a:avLst/>
            </a:prstGeom>
            <a:noFill/>
            <a:ln>
              <a:noFill/>
            </a:ln>
          </p:spPr>
          <p:txBody>
            <a:bodyPr lIns="91425" tIns="91425" rIns="91425" bIns="91425" anchor="t" anchorCtr="0">
              <a:noAutofit/>
            </a:bodyPr>
            <a:lstStyle/>
            <a:p>
              <a:pPr lvl="0" algn="ctr" rtl="0">
                <a:spcBef>
                  <a:spcPts val="0"/>
                </a:spcBef>
                <a:buNone/>
              </a:pPr>
              <a:r>
                <a:rPr lang="ko" sz="1600" b="1" dirty="0"/>
                <a:t>Legend</a:t>
              </a:r>
            </a:p>
          </p:txBody>
        </p:sp>
        <p:grpSp>
          <p:nvGrpSpPr>
            <p:cNvPr id="33" name="그룹 32"/>
            <p:cNvGrpSpPr/>
            <p:nvPr/>
          </p:nvGrpSpPr>
          <p:grpSpPr>
            <a:xfrm>
              <a:off x="9503838" y="5607072"/>
              <a:ext cx="2447511" cy="326099"/>
              <a:chOff x="4086884" y="5300225"/>
              <a:chExt cx="2447511" cy="326099"/>
            </a:xfrm>
          </p:grpSpPr>
          <p:sp>
            <p:nvSpPr>
              <p:cNvPr id="40" name="Shape 385"/>
              <p:cNvSpPr txBox="1"/>
              <p:nvPr/>
            </p:nvSpPr>
            <p:spPr>
              <a:xfrm>
                <a:off x="4980962" y="5300225"/>
                <a:ext cx="1553433" cy="326099"/>
              </a:xfrm>
              <a:prstGeom prst="rect">
                <a:avLst/>
              </a:prstGeom>
              <a:noFill/>
              <a:ln>
                <a:noFill/>
              </a:ln>
            </p:spPr>
            <p:txBody>
              <a:bodyPr lIns="91425" tIns="91425" rIns="91425" bIns="91425" anchor="t" anchorCtr="0">
                <a:noAutofit/>
              </a:bodyPr>
              <a:lstStyle/>
              <a:p>
                <a:pPr lvl="0" rtl="0">
                  <a:spcBef>
                    <a:spcPts val="0"/>
                  </a:spcBef>
                  <a:buNone/>
                </a:pPr>
                <a:r>
                  <a:rPr lang="en-US" altLang="ko" sz="1200" b="1" dirty="0" smtClean="0"/>
                  <a:t>Element Boundary</a:t>
                </a:r>
                <a:endParaRPr lang="ko" sz="1200" b="1" dirty="0"/>
              </a:p>
            </p:txBody>
          </p:sp>
          <p:pic>
            <p:nvPicPr>
              <p:cNvPr id="41" name="그림 40"/>
              <p:cNvPicPr>
                <a:picLocks noChangeAspect="1"/>
              </p:cNvPicPr>
              <p:nvPr/>
            </p:nvPicPr>
            <p:blipFill rotWithShape="1">
              <a:blip r:embed="rId5"/>
              <a:srcRect l="12673" t="87695" r="24728" b="2396"/>
              <a:stretch/>
            </p:blipFill>
            <p:spPr>
              <a:xfrm>
                <a:off x="4086884" y="5344582"/>
                <a:ext cx="912276" cy="268986"/>
              </a:xfrm>
              <a:prstGeom prst="rect">
                <a:avLst/>
              </a:prstGeom>
            </p:spPr>
          </p:pic>
        </p:grpSp>
        <p:pic>
          <p:nvPicPr>
            <p:cNvPr id="34" name="Shape 240"/>
            <p:cNvPicPr preferRelativeResize="0"/>
            <p:nvPr/>
          </p:nvPicPr>
          <p:blipFill rotWithShape="1">
            <a:blip r:embed="rId4">
              <a:alphaModFix/>
            </a:blip>
            <a:srcRect l="-1970" t="40399" r="1970" b="20850"/>
            <a:stretch/>
          </p:blipFill>
          <p:spPr>
            <a:xfrm>
              <a:off x="9429381" y="4874614"/>
              <a:ext cx="1145500" cy="705095"/>
            </a:xfrm>
            <a:prstGeom prst="rect">
              <a:avLst/>
            </a:prstGeom>
            <a:noFill/>
            <a:ln>
              <a:noFill/>
            </a:ln>
          </p:spPr>
        </p:pic>
        <p:pic>
          <p:nvPicPr>
            <p:cNvPr id="35" name="Shape 240"/>
            <p:cNvPicPr preferRelativeResize="0"/>
            <p:nvPr/>
          </p:nvPicPr>
          <p:blipFill rotWithShape="1">
            <a:blip r:embed="rId4">
              <a:alphaModFix/>
            </a:blip>
            <a:srcRect t="79435"/>
            <a:stretch/>
          </p:blipFill>
          <p:spPr>
            <a:xfrm>
              <a:off x="7167928" y="5609011"/>
              <a:ext cx="1145500" cy="374194"/>
            </a:xfrm>
            <a:prstGeom prst="rect">
              <a:avLst/>
            </a:prstGeom>
            <a:noFill/>
            <a:ln>
              <a:noFill/>
            </a:ln>
          </p:spPr>
        </p:pic>
        <p:sp>
          <p:nvSpPr>
            <p:cNvPr id="36" name="Shape 252"/>
            <p:cNvSpPr txBox="1"/>
            <p:nvPr/>
          </p:nvSpPr>
          <p:spPr>
            <a:xfrm>
              <a:off x="10394893" y="4794668"/>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Aggregation</a:t>
              </a:r>
            </a:p>
          </p:txBody>
        </p:sp>
        <p:sp>
          <p:nvSpPr>
            <p:cNvPr id="37" name="Shape 254"/>
            <p:cNvSpPr txBox="1"/>
            <p:nvPr/>
          </p:nvSpPr>
          <p:spPr>
            <a:xfrm>
              <a:off x="10394893" y="503469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Use</a:t>
              </a:r>
            </a:p>
          </p:txBody>
        </p:sp>
        <p:sp>
          <p:nvSpPr>
            <p:cNvPr id="38" name="Shape 255"/>
            <p:cNvSpPr txBox="1"/>
            <p:nvPr/>
          </p:nvSpPr>
          <p:spPr>
            <a:xfrm>
              <a:off x="10394893" y="527644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Realize</a:t>
              </a:r>
            </a:p>
          </p:txBody>
        </p:sp>
        <p:sp>
          <p:nvSpPr>
            <p:cNvPr id="39" name="Shape 256"/>
            <p:cNvSpPr txBox="1"/>
            <p:nvPr/>
          </p:nvSpPr>
          <p:spPr>
            <a:xfrm>
              <a:off x="8116788" y="5629630"/>
              <a:ext cx="1312593"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IoTMiddleWare</a:t>
              </a:r>
            </a:p>
          </p:txBody>
        </p:sp>
      </p:grpSp>
    </p:spTree>
    <p:extLst>
      <p:ext uri="{BB962C8B-B14F-4D97-AF65-F5344CB8AC3E}">
        <p14:creationId xmlns:p14="http://schemas.microsoft.com/office/powerpoint/2010/main" val="1646303144"/>
      </p:ext>
    </p:extLst>
  </p:cSld>
  <p:clrMapOvr>
    <a:masterClrMapping/>
  </p:clrMapOvr>
  <p:transition spd="slow">
    <p:cu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2" name="내용 개체 틀 1"/>
          <p:cNvSpPr>
            <a:spLocks noGrp="1"/>
          </p:cNvSpPr>
          <p:nvPr>
            <p:ph idx="1"/>
          </p:nvPr>
        </p:nvSpPr>
        <p:spPr/>
        <p:txBody>
          <a:bodyPr/>
          <a:lstStyle/>
          <a:p>
            <a:pPr lvl="0"/>
            <a:r>
              <a:rPr lang="ko" altLang="ko-KR" dirty="0">
                <a:solidFill>
                  <a:schemeClr val="dk1"/>
                </a:solidFill>
              </a:rPr>
              <a:t>Table D4. Element Responsibility Catalog for </a:t>
            </a:r>
            <a:r>
              <a:rPr lang="en-US" altLang="ko" dirty="0" smtClean="0">
                <a:solidFill>
                  <a:schemeClr val="dk1"/>
                </a:solidFill>
              </a:rPr>
              <a:t>Node </a:t>
            </a:r>
            <a:r>
              <a:rPr lang="ko" altLang="ko-KR" dirty="0" smtClean="0">
                <a:solidFill>
                  <a:schemeClr val="dk1"/>
                </a:solidFill>
              </a:rPr>
              <a:t>detail </a:t>
            </a:r>
            <a:r>
              <a:rPr lang="ko" altLang="ko-KR" dirty="0">
                <a:solidFill>
                  <a:schemeClr val="dk1"/>
                </a:solidFill>
              </a:rPr>
              <a:t>design</a:t>
            </a:r>
          </a:p>
          <a:p>
            <a:endParaRPr lang="ko-KR" altLang="en-US" dirty="0"/>
          </a:p>
        </p:txBody>
      </p:sp>
      <p:sp>
        <p:nvSpPr>
          <p:cNvPr id="397" name="Shape 397"/>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Node(Responsibility Catalog)</a:t>
            </a:r>
          </a:p>
        </p:txBody>
      </p:sp>
      <p:graphicFrame>
        <p:nvGraphicFramePr>
          <p:cNvPr id="399" name="Shape 399"/>
          <p:cNvGraphicFramePr/>
          <p:nvPr>
            <p:extLst>
              <p:ext uri="{D42A27DB-BD31-4B8C-83A1-F6EECF244321}">
                <p14:modId xmlns:p14="http://schemas.microsoft.com/office/powerpoint/2010/main" val="786744518"/>
              </p:ext>
            </p:extLst>
          </p:nvPr>
        </p:nvGraphicFramePr>
        <p:xfrm>
          <a:off x="371200" y="1196752"/>
          <a:ext cx="10383692" cy="310872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a:t>Perspective: Static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a:t>Service</a:t>
                      </a:r>
                    </a:p>
                  </a:txBody>
                  <a:tcPr marL="101983" marR="101983" marT="91425" marB="91425"/>
                </a:tc>
                <a:tc>
                  <a:txBody>
                    <a:bodyPr/>
                    <a:lstStyle/>
                    <a:p>
                      <a:pPr lvl="0" rtl="0">
                        <a:spcBef>
                          <a:spcPts val="0"/>
                        </a:spcBef>
                        <a:buNone/>
                      </a:pPr>
                      <a:r>
                        <a:rPr lang="ko" sz="1200">
                          <a:solidFill>
                            <a:schemeClr val="dk1"/>
                          </a:solidFill>
                        </a:rPr>
                        <a:t>Service is managing the core functionality of the running process.</a:t>
                      </a:r>
                    </a:p>
                  </a:txBody>
                  <a:tcPr marL="101983" marR="101983" marT="91425" marB="91425"/>
                </a:tc>
              </a:tr>
              <a:tr h="229150">
                <a:tc>
                  <a:txBody>
                    <a:bodyPr/>
                    <a:lstStyle/>
                    <a:p>
                      <a:pPr lvl="0" rtl="0">
                        <a:spcBef>
                          <a:spcPts val="0"/>
                        </a:spcBef>
                        <a:buNone/>
                      </a:pPr>
                      <a:r>
                        <a:rPr lang="ko" sz="1200"/>
                        <a:t>View</a:t>
                      </a:r>
                    </a:p>
                  </a:txBody>
                  <a:tcPr marL="101983" marR="101983" marT="91425" marB="91425"/>
                </a:tc>
                <a:tc>
                  <a:txBody>
                    <a:bodyPr/>
                    <a:lstStyle/>
                    <a:p>
                      <a:pPr lvl="0" rtl="0">
                        <a:spcBef>
                          <a:spcPts val="0"/>
                        </a:spcBef>
                        <a:buNone/>
                      </a:pPr>
                      <a:r>
                        <a:rPr lang="ko" sz="1200">
                          <a:solidFill>
                            <a:schemeClr val="dk1"/>
                          </a:solidFill>
                        </a:rPr>
                        <a:t>Responsible for User Input &amp; data presentation (Specially for UI scenerio)</a:t>
                      </a:r>
                    </a:p>
                  </a:txBody>
                  <a:tcPr marL="101983" marR="101983" marT="91425" marB="91425"/>
                </a:tc>
              </a:tr>
              <a:tr h="229150">
                <a:tc>
                  <a:txBody>
                    <a:bodyPr/>
                    <a:lstStyle/>
                    <a:p>
                      <a:pPr lvl="0" rtl="0">
                        <a:spcBef>
                          <a:spcPts val="0"/>
                        </a:spcBef>
                        <a:buNone/>
                      </a:pPr>
                      <a:r>
                        <a:rPr lang="ko" sz="1200"/>
                        <a:t>LoginView</a:t>
                      </a:r>
                    </a:p>
                  </a:txBody>
                  <a:tcPr marL="101983" marR="101983" marT="91425" marB="91425"/>
                </a:tc>
                <a:tc>
                  <a:txBody>
                    <a:bodyPr/>
                    <a:lstStyle/>
                    <a:p>
                      <a:pPr lvl="0" rtl="0">
                        <a:spcBef>
                          <a:spcPts val="0"/>
                        </a:spcBef>
                        <a:buNone/>
                      </a:pPr>
                      <a:r>
                        <a:rPr lang="ko" sz="1200"/>
                        <a:t>Responsible for User login (UI)</a:t>
                      </a:r>
                    </a:p>
                  </a:txBody>
                  <a:tcPr marL="101983" marR="101983" marT="91425" marB="91425"/>
                </a:tc>
              </a:tr>
              <a:tr h="354018">
                <a:tc>
                  <a:txBody>
                    <a:bodyPr/>
                    <a:lstStyle/>
                    <a:p>
                      <a:pPr lvl="0" rtl="0">
                        <a:spcBef>
                          <a:spcPts val="0"/>
                        </a:spcBef>
                        <a:buNone/>
                      </a:pPr>
                      <a:r>
                        <a:rPr lang="ko" sz="1200"/>
                        <a:t>ConfigView</a:t>
                      </a:r>
                    </a:p>
                  </a:txBody>
                  <a:tcPr marL="101983" marR="101983" marT="91425" marB="91425"/>
                </a:tc>
                <a:tc>
                  <a:txBody>
                    <a:bodyPr/>
                    <a:lstStyle/>
                    <a:p>
                      <a:pPr lvl="0" rtl="0">
                        <a:spcBef>
                          <a:spcPts val="0"/>
                        </a:spcBef>
                        <a:buNone/>
                      </a:pPr>
                      <a:r>
                        <a:rPr lang="ko" sz="1200"/>
                        <a:t>Responsilbe for Node &amp; Server Remote Configuration (Like, Log Store Duration, Lighs Auto switch-off duration etc)</a:t>
                      </a:r>
                    </a:p>
                  </a:txBody>
                  <a:tcPr marL="101983" marR="101983" marT="91425" marB="91425"/>
                </a:tc>
              </a:tr>
              <a:tr h="229150">
                <a:tc>
                  <a:txBody>
                    <a:bodyPr/>
                    <a:lstStyle/>
                    <a:p>
                      <a:pPr lvl="0" rtl="0">
                        <a:spcBef>
                          <a:spcPts val="0"/>
                        </a:spcBef>
                        <a:buNone/>
                      </a:pPr>
                      <a:r>
                        <a:rPr lang="ko" sz="1200"/>
                        <a:t>NodeControlView</a:t>
                      </a:r>
                    </a:p>
                  </a:txBody>
                  <a:tcPr marL="101983" marR="101983" marT="91425" marB="91425"/>
                </a:tc>
                <a:tc>
                  <a:txBody>
                    <a:bodyPr/>
                    <a:lstStyle/>
                    <a:p>
                      <a:pPr lvl="0" rtl="0">
                        <a:spcBef>
                          <a:spcPts val="0"/>
                        </a:spcBef>
                        <a:buNone/>
                      </a:pPr>
                      <a:r>
                        <a:rPr lang="ko" sz="1200" dirty="0"/>
                        <a:t>Responsible for Remote Node Control Operation (UI)</a:t>
                      </a:r>
                    </a:p>
                  </a:txBody>
                  <a:tcPr marL="101983" marR="101983" marT="91425" marB="91425"/>
                </a:tc>
              </a:tr>
              <a:tr h="231766">
                <a:tc>
                  <a:txBody>
                    <a:bodyPr/>
                    <a:lstStyle/>
                    <a:p>
                      <a:pPr lvl="0" rtl="0">
                        <a:spcBef>
                          <a:spcPts val="0"/>
                        </a:spcBef>
                        <a:buNone/>
                      </a:pPr>
                      <a:r>
                        <a:rPr lang="ko" sz="1200" dirty="0"/>
                        <a:t>RegisterNodeView</a:t>
                      </a:r>
                    </a:p>
                  </a:txBody>
                  <a:tcPr marL="101983" marR="101983" marT="91425" marB="91425"/>
                </a:tc>
                <a:tc>
                  <a:txBody>
                    <a:bodyPr/>
                    <a:lstStyle/>
                    <a:p>
                      <a:pPr lvl="0" rtl="0">
                        <a:spcBef>
                          <a:spcPts val="0"/>
                        </a:spcBef>
                        <a:buNone/>
                      </a:pPr>
                      <a:r>
                        <a:rPr lang="ko" sz="1200" dirty="0"/>
                        <a:t>Resposible for New Node Registration &amp; Existing Node UnRegistration (UI)</a:t>
                      </a:r>
                    </a:p>
                  </a:txBody>
                  <a:tcPr marL="101983" marR="101983" marT="91425" marB="91425"/>
                </a:tc>
              </a:tr>
            </a:tbl>
          </a:graphicData>
        </a:graphic>
      </p:graphicFrame>
      <p:sp>
        <p:nvSpPr>
          <p:cNvPr id="3" name="슬라이드 번호 개체 틀 2"/>
          <p:cNvSpPr>
            <a:spLocks noGrp="1"/>
          </p:cNvSpPr>
          <p:nvPr>
            <p:ph type="sldNum" sz="quarter" idx="12"/>
          </p:nvPr>
        </p:nvSpPr>
        <p:spPr/>
        <p:txBody>
          <a:bodyPr/>
          <a:lstStyle/>
          <a:p>
            <a:fld id="{57E7012D-DD87-4EE6-9959-B8E2C5F13A34}" type="slidenum">
              <a:rPr lang="ko-KR" altLang="en-US" smtClean="0"/>
              <a:pPr/>
              <a:t>44</a:t>
            </a:fld>
            <a:r>
              <a:rPr lang="en-US" altLang="ko-KR" smtClean="0"/>
              <a:t>/50</a:t>
            </a:r>
            <a:endParaRPr lang="ko-KR" altLang="en-US" dirty="0"/>
          </a:p>
        </p:txBody>
      </p:sp>
    </p:spTree>
    <p:extLst>
      <p:ext uri="{BB962C8B-B14F-4D97-AF65-F5344CB8AC3E}">
        <p14:creationId xmlns:p14="http://schemas.microsoft.com/office/powerpoint/2010/main" val="2299864423"/>
      </p:ext>
    </p:extLst>
  </p:cSld>
  <p:clrMapOvr>
    <a:masterClrMapping/>
  </p:clrMapOvr>
  <p:transition spd="slow">
    <p:cu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smtClean="0"/>
              <a:t>Node registration</a:t>
            </a:r>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45</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Detail Design – Sequence diagram</a:t>
            </a:r>
            <a:endParaRPr lang="ko-KR" altLang="en-US" dirty="0"/>
          </a:p>
        </p:txBody>
      </p:sp>
      <p:sp>
        <p:nvSpPr>
          <p:cNvPr id="7" name="직사각형 6"/>
          <p:cNvSpPr/>
          <p:nvPr/>
        </p:nvSpPr>
        <p:spPr>
          <a:xfrm>
            <a:off x="627956" y="1556792"/>
            <a:ext cx="1728192" cy="360040"/>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smtClean="0">
                <a:solidFill>
                  <a:schemeClr val="tx1">
                    <a:lumMod val="75000"/>
                    <a:lumOff val="25000"/>
                  </a:schemeClr>
                </a:solidFill>
              </a:rPr>
              <a:t>Service:Terminal</a:t>
            </a:r>
            <a:endParaRPr lang="ko-KR" altLang="en-US" sz="1200" dirty="0" smtClean="0">
              <a:solidFill>
                <a:schemeClr val="tx1">
                  <a:lumMod val="75000"/>
                  <a:lumOff val="25000"/>
                </a:schemeClr>
              </a:solidFill>
            </a:endParaRPr>
          </a:p>
        </p:txBody>
      </p:sp>
      <p:sp>
        <p:nvSpPr>
          <p:cNvPr id="14" name="직사각형 13"/>
          <p:cNvSpPr/>
          <p:nvPr/>
        </p:nvSpPr>
        <p:spPr>
          <a:xfrm>
            <a:off x="627956" y="6237312"/>
            <a:ext cx="1728192"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16" name="직선 연결선 15"/>
          <p:cNvCxnSpPr>
            <a:stCxn id="7" idx="2"/>
            <a:endCxn id="14" idx="0"/>
          </p:cNvCxnSpPr>
          <p:nvPr/>
        </p:nvCxnSpPr>
        <p:spPr>
          <a:xfrm>
            <a:off x="1492052" y="1916832"/>
            <a:ext cx="0" cy="432048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sp>
        <p:nvSpPr>
          <p:cNvPr id="31" name="직사각형 30"/>
          <p:cNvSpPr/>
          <p:nvPr/>
        </p:nvSpPr>
        <p:spPr>
          <a:xfrm>
            <a:off x="2068116" y="2204864"/>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Request register</a:t>
            </a:r>
            <a:endParaRPr lang="ko-KR" altLang="en-US" sz="1200" dirty="0" smtClean="0">
              <a:solidFill>
                <a:schemeClr val="tx1">
                  <a:lumMod val="75000"/>
                  <a:lumOff val="25000"/>
                </a:schemeClr>
              </a:solidFill>
            </a:endParaRPr>
          </a:p>
        </p:txBody>
      </p:sp>
      <p:sp>
        <p:nvSpPr>
          <p:cNvPr id="47" name="직사각형 46"/>
          <p:cNvSpPr/>
          <p:nvPr/>
        </p:nvSpPr>
        <p:spPr>
          <a:xfrm>
            <a:off x="3220244" y="1556792"/>
            <a:ext cx="1728192" cy="360040"/>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Broker:Server</a:t>
            </a:r>
            <a:endParaRPr lang="ko-KR" altLang="en-US" sz="1200" dirty="0" smtClean="0">
              <a:solidFill>
                <a:schemeClr val="tx1">
                  <a:lumMod val="75000"/>
                  <a:lumOff val="25000"/>
                </a:schemeClr>
              </a:solidFill>
            </a:endParaRPr>
          </a:p>
        </p:txBody>
      </p:sp>
      <p:sp>
        <p:nvSpPr>
          <p:cNvPr id="48" name="직사각형 47"/>
          <p:cNvSpPr/>
          <p:nvPr/>
        </p:nvSpPr>
        <p:spPr>
          <a:xfrm>
            <a:off x="3220244" y="6237312"/>
            <a:ext cx="1728192"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49" name="직선 연결선 48"/>
          <p:cNvCxnSpPr>
            <a:stCxn id="47" idx="2"/>
            <a:endCxn id="48" idx="0"/>
          </p:cNvCxnSpPr>
          <p:nvPr/>
        </p:nvCxnSpPr>
        <p:spPr>
          <a:xfrm>
            <a:off x="4084340" y="1916832"/>
            <a:ext cx="0" cy="432048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1" name="직선 화살표 연결선 50"/>
          <p:cNvCxnSpPr/>
          <p:nvPr/>
        </p:nvCxnSpPr>
        <p:spPr>
          <a:xfrm>
            <a:off x="1492052" y="2492896"/>
            <a:ext cx="2592288"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2" name="직선 화살표 연결선 51"/>
          <p:cNvCxnSpPr/>
          <p:nvPr/>
        </p:nvCxnSpPr>
        <p:spPr>
          <a:xfrm>
            <a:off x="4084340" y="2708920"/>
            <a:ext cx="2592288"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53" name="직사각형 52"/>
          <p:cNvSpPr/>
          <p:nvPr/>
        </p:nvSpPr>
        <p:spPr>
          <a:xfrm>
            <a:off x="5812532" y="1556792"/>
            <a:ext cx="1728192" cy="360040"/>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Node </a:t>
            </a:r>
            <a:r>
              <a:rPr lang="en-US" altLang="ko-KR" sz="1200" dirty="0" err="1" smtClean="0">
                <a:solidFill>
                  <a:schemeClr val="tx1">
                    <a:lumMod val="75000"/>
                    <a:lumOff val="25000"/>
                  </a:schemeClr>
                </a:solidFill>
              </a:rPr>
              <a:t>manager:Server</a:t>
            </a:r>
            <a:endParaRPr lang="ko-KR" altLang="en-US" sz="1200" dirty="0" smtClean="0">
              <a:solidFill>
                <a:schemeClr val="tx1">
                  <a:lumMod val="75000"/>
                  <a:lumOff val="25000"/>
                </a:schemeClr>
              </a:solidFill>
            </a:endParaRPr>
          </a:p>
        </p:txBody>
      </p:sp>
      <p:sp>
        <p:nvSpPr>
          <p:cNvPr id="54" name="직사각형 53"/>
          <p:cNvSpPr/>
          <p:nvPr/>
        </p:nvSpPr>
        <p:spPr>
          <a:xfrm>
            <a:off x="5812532" y="6237312"/>
            <a:ext cx="1728192"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55" name="직선 연결선 54"/>
          <p:cNvCxnSpPr>
            <a:stCxn id="53" idx="2"/>
            <a:endCxn id="54" idx="0"/>
          </p:cNvCxnSpPr>
          <p:nvPr/>
        </p:nvCxnSpPr>
        <p:spPr>
          <a:xfrm>
            <a:off x="6676628" y="1916832"/>
            <a:ext cx="0" cy="432048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sp>
        <p:nvSpPr>
          <p:cNvPr id="56" name="직사각형 55"/>
          <p:cNvSpPr/>
          <p:nvPr/>
        </p:nvSpPr>
        <p:spPr>
          <a:xfrm>
            <a:off x="8404820" y="1556792"/>
            <a:ext cx="1728192" cy="360040"/>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Node </a:t>
            </a:r>
            <a:r>
              <a:rPr lang="en-US" altLang="ko-KR" sz="1200" dirty="0" err="1" smtClean="0">
                <a:solidFill>
                  <a:schemeClr val="tx1">
                    <a:lumMod val="75000"/>
                    <a:lumOff val="25000"/>
                  </a:schemeClr>
                </a:solidFill>
              </a:rPr>
              <a:t>manager:Server</a:t>
            </a:r>
            <a:endParaRPr lang="ko-KR" altLang="en-US" sz="1200" dirty="0" smtClean="0">
              <a:solidFill>
                <a:schemeClr val="tx1">
                  <a:lumMod val="75000"/>
                  <a:lumOff val="25000"/>
                </a:schemeClr>
              </a:solidFill>
            </a:endParaRPr>
          </a:p>
        </p:txBody>
      </p:sp>
      <p:sp>
        <p:nvSpPr>
          <p:cNvPr id="57" name="직사각형 56"/>
          <p:cNvSpPr/>
          <p:nvPr/>
        </p:nvSpPr>
        <p:spPr>
          <a:xfrm>
            <a:off x="8404820" y="6237312"/>
            <a:ext cx="1728192"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58" name="직선 연결선 57"/>
          <p:cNvCxnSpPr>
            <a:stCxn id="56" idx="2"/>
            <a:endCxn id="57" idx="0"/>
          </p:cNvCxnSpPr>
          <p:nvPr/>
        </p:nvCxnSpPr>
        <p:spPr>
          <a:xfrm>
            <a:off x="9268916" y="1916832"/>
            <a:ext cx="0" cy="432048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sp>
        <p:nvSpPr>
          <p:cNvPr id="59" name="직사각형 58"/>
          <p:cNvSpPr/>
          <p:nvPr/>
        </p:nvSpPr>
        <p:spPr>
          <a:xfrm>
            <a:off x="6676628" y="2780928"/>
            <a:ext cx="144016"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74" name="직선 연결선 73"/>
          <p:cNvCxnSpPr/>
          <p:nvPr/>
        </p:nvCxnSpPr>
        <p:spPr>
          <a:xfrm>
            <a:off x="6820644" y="2852936"/>
            <a:ext cx="288032" cy="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77" name="직선 연결선 76"/>
          <p:cNvCxnSpPr/>
          <p:nvPr/>
        </p:nvCxnSpPr>
        <p:spPr>
          <a:xfrm>
            <a:off x="7108676" y="2852936"/>
            <a:ext cx="0" cy="36004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79" name="직선 화살표 연결선 78"/>
          <p:cNvCxnSpPr/>
          <p:nvPr/>
        </p:nvCxnSpPr>
        <p:spPr>
          <a:xfrm flipH="1">
            <a:off x="6820644" y="3212976"/>
            <a:ext cx="288032"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80" name="직사각형 79"/>
          <p:cNvSpPr/>
          <p:nvPr/>
        </p:nvSpPr>
        <p:spPr>
          <a:xfrm>
            <a:off x="4804420" y="2420888"/>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Request register</a:t>
            </a:r>
            <a:endParaRPr lang="ko-KR" altLang="en-US" sz="1200" dirty="0" smtClean="0">
              <a:solidFill>
                <a:schemeClr val="tx1">
                  <a:lumMod val="75000"/>
                  <a:lumOff val="25000"/>
                </a:schemeClr>
              </a:solidFill>
            </a:endParaRPr>
          </a:p>
        </p:txBody>
      </p:sp>
      <p:sp>
        <p:nvSpPr>
          <p:cNvPr id="81" name="직사각형 80"/>
          <p:cNvSpPr/>
          <p:nvPr/>
        </p:nvSpPr>
        <p:spPr>
          <a:xfrm>
            <a:off x="7180684" y="2924944"/>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Check new node</a:t>
            </a:r>
            <a:endParaRPr lang="ko-KR" altLang="en-US" sz="1200" dirty="0" smtClean="0">
              <a:solidFill>
                <a:schemeClr val="tx1">
                  <a:lumMod val="75000"/>
                  <a:lumOff val="25000"/>
                </a:schemeClr>
              </a:solidFill>
            </a:endParaRPr>
          </a:p>
        </p:txBody>
      </p:sp>
      <p:cxnSp>
        <p:nvCxnSpPr>
          <p:cNvPr id="82" name="직선 화살표 연결선 81"/>
          <p:cNvCxnSpPr/>
          <p:nvPr/>
        </p:nvCxnSpPr>
        <p:spPr>
          <a:xfrm>
            <a:off x="4084340" y="3429000"/>
            <a:ext cx="2592288" cy="0"/>
          </a:xfrm>
          <a:prstGeom prst="straightConnector1">
            <a:avLst/>
          </a:prstGeom>
          <a:ln>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83" name="직사각형 82"/>
          <p:cNvSpPr/>
          <p:nvPr/>
        </p:nvSpPr>
        <p:spPr>
          <a:xfrm>
            <a:off x="4804420" y="3140968"/>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Find new node</a:t>
            </a:r>
            <a:endParaRPr lang="ko-KR" altLang="en-US" sz="1200" dirty="0" smtClean="0">
              <a:solidFill>
                <a:schemeClr val="tx1">
                  <a:lumMod val="75000"/>
                  <a:lumOff val="25000"/>
                </a:schemeClr>
              </a:solidFill>
            </a:endParaRPr>
          </a:p>
        </p:txBody>
      </p:sp>
      <p:cxnSp>
        <p:nvCxnSpPr>
          <p:cNvPr id="84" name="직선 화살표 연결선 83"/>
          <p:cNvCxnSpPr/>
          <p:nvPr/>
        </p:nvCxnSpPr>
        <p:spPr>
          <a:xfrm>
            <a:off x="4084340" y="3861048"/>
            <a:ext cx="5184576"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86" name="직사각형 85"/>
          <p:cNvSpPr/>
          <p:nvPr/>
        </p:nvSpPr>
        <p:spPr>
          <a:xfrm>
            <a:off x="6028556" y="3573016"/>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Request register</a:t>
            </a:r>
            <a:endParaRPr lang="ko-KR" altLang="en-US" sz="1200" dirty="0" smtClean="0">
              <a:solidFill>
                <a:schemeClr val="tx1">
                  <a:lumMod val="75000"/>
                  <a:lumOff val="25000"/>
                </a:schemeClr>
              </a:solidFill>
            </a:endParaRPr>
          </a:p>
        </p:txBody>
      </p:sp>
      <p:sp>
        <p:nvSpPr>
          <p:cNvPr id="87" name="직사각형 86"/>
          <p:cNvSpPr/>
          <p:nvPr/>
        </p:nvSpPr>
        <p:spPr>
          <a:xfrm>
            <a:off x="9268916" y="4005064"/>
            <a:ext cx="144016"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88" name="직선 연결선 87"/>
          <p:cNvCxnSpPr/>
          <p:nvPr/>
        </p:nvCxnSpPr>
        <p:spPr>
          <a:xfrm>
            <a:off x="9412932" y="4077072"/>
            <a:ext cx="288032" cy="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89" name="직선 연결선 88"/>
          <p:cNvCxnSpPr/>
          <p:nvPr/>
        </p:nvCxnSpPr>
        <p:spPr>
          <a:xfrm>
            <a:off x="9700964" y="4077072"/>
            <a:ext cx="0" cy="36004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90" name="직선 화살표 연결선 89"/>
          <p:cNvCxnSpPr/>
          <p:nvPr/>
        </p:nvCxnSpPr>
        <p:spPr>
          <a:xfrm flipH="1">
            <a:off x="9412932" y="4437112"/>
            <a:ext cx="288032"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91" name="직사각형 90"/>
          <p:cNvSpPr/>
          <p:nvPr/>
        </p:nvSpPr>
        <p:spPr>
          <a:xfrm>
            <a:off x="9772972" y="4149080"/>
            <a:ext cx="100811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Check serial</a:t>
            </a:r>
            <a:endParaRPr lang="ko-KR" altLang="en-US" sz="1200" dirty="0" smtClean="0">
              <a:solidFill>
                <a:schemeClr val="tx1">
                  <a:lumMod val="75000"/>
                  <a:lumOff val="25000"/>
                </a:schemeClr>
              </a:solidFill>
            </a:endParaRPr>
          </a:p>
        </p:txBody>
      </p:sp>
      <p:cxnSp>
        <p:nvCxnSpPr>
          <p:cNvPr id="92" name="직선 화살표 연결선 91"/>
          <p:cNvCxnSpPr/>
          <p:nvPr/>
        </p:nvCxnSpPr>
        <p:spPr>
          <a:xfrm>
            <a:off x="4084340" y="4725144"/>
            <a:ext cx="5184576" cy="0"/>
          </a:xfrm>
          <a:prstGeom prst="straightConnector1">
            <a:avLst/>
          </a:prstGeom>
          <a:ln>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93" name="직사각형 92"/>
          <p:cNvSpPr/>
          <p:nvPr/>
        </p:nvSpPr>
        <p:spPr>
          <a:xfrm>
            <a:off x="6028556" y="4437112"/>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Node information</a:t>
            </a:r>
            <a:endParaRPr lang="ko-KR" altLang="en-US" sz="1200" dirty="0" smtClean="0">
              <a:solidFill>
                <a:schemeClr val="tx1">
                  <a:lumMod val="75000"/>
                  <a:lumOff val="25000"/>
                </a:schemeClr>
              </a:solidFill>
            </a:endParaRPr>
          </a:p>
        </p:txBody>
      </p:sp>
      <p:cxnSp>
        <p:nvCxnSpPr>
          <p:cNvPr id="94" name="직선 화살표 연결선 93"/>
          <p:cNvCxnSpPr/>
          <p:nvPr/>
        </p:nvCxnSpPr>
        <p:spPr>
          <a:xfrm>
            <a:off x="4084340" y="5157192"/>
            <a:ext cx="2592288"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95" name="직사각형 94"/>
          <p:cNvSpPr/>
          <p:nvPr/>
        </p:nvSpPr>
        <p:spPr>
          <a:xfrm>
            <a:off x="4804420" y="4869160"/>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Node information</a:t>
            </a:r>
            <a:endParaRPr lang="ko-KR" altLang="en-US" sz="1200" dirty="0" smtClean="0">
              <a:solidFill>
                <a:schemeClr val="tx1">
                  <a:lumMod val="75000"/>
                  <a:lumOff val="25000"/>
                </a:schemeClr>
              </a:solidFill>
            </a:endParaRPr>
          </a:p>
        </p:txBody>
      </p:sp>
      <p:cxnSp>
        <p:nvCxnSpPr>
          <p:cNvPr id="96" name="직선 화살표 연결선 95"/>
          <p:cNvCxnSpPr/>
          <p:nvPr/>
        </p:nvCxnSpPr>
        <p:spPr>
          <a:xfrm>
            <a:off x="4084340" y="5589240"/>
            <a:ext cx="2592288" cy="0"/>
          </a:xfrm>
          <a:prstGeom prst="straightConnector1">
            <a:avLst/>
          </a:prstGeom>
          <a:ln>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97" name="직사각형 96"/>
          <p:cNvSpPr/>
          <p:nvPr/>
        </p:nvSpPr>
        <p:spPr>
          <a:xfrm>
            <a:off x="4804420" y="5301208"/>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Register confirm</a:t>
            </a:r>
            <a:endParaRPr lang="ko-KR" altLang="en-US" sz="1200" dirty="0" smtClean="0">
              <a:solidFill>
                <a:schemeClr val="tx1">
                  <a:lumMod val="75000"/>
                  <a:lumOff val="25000"/>
                </a:schemeClr>
              </a:solidFill>
            </a:endParaRPr>
          </a:p>
        </p:txBody>
      </p:sp>
      <p:cxnSp>
        <p:nvCxnSpPr>
          <p:cNvPr id="98" name="직선 화살표 연결선 97"/>
          <p:cNvCxnSpPr/>
          <p:nvPr/>
        </p:nvCxnSpPr>
        <p:spPr>
          <a:xfrm>
            <a:off x="1492052" y="5877272"/>
            <a:ext cx="2592288" cy="0"/>
          </a:xfrm>
          <a:prstGeom prst="straightConnector1">
            <a:avLst/>
          </a:prstGeom>
          <a:ln>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99" name="직사각형 98"/>
          <p:cNvSpPr/>
          <p:nvPr/>
        </p:nvSpPr>
        <p:spPr>
          <a:xfrm>
            <a:off x="2068116" y="5589240"/>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Register confirm</a:t>
            </a:r>
            <a:endParaRPr lang="ko-KR" altLang="en-US" sz="1200" dirty="0" smtClean="0">
              <a:solidFill>
                <a:schemeClr val="tx1">
                  <a:lumMod val="75000"/>
                  <a:lumOff val="25000"/>
                </a:schemeClr>
              </a:solidFill>
            </a:endParaRPr>
          </a:p>
        </p:txBody>
      </p:sp>
    </p:spTree>
    <p:extLst>
      <p:ext uri="{BB962C8B-B14F-4D97-AF65-F5344CB8AC3E}">
        <p14:creationId xmlns:p14="http://schemas.microsoft.com/office/powerpoint/2010/main" val="94157922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46</a:t>
            </a:fld>
            <a:r>
              <a:rPr lang="en-US" altLang="ko-KR" smtClean="0"/>
              <a:t>/50</a:t>
            </a:r>
            <a:endParaRPr lang="ko-KR" altLang="en-US" dirty="0"/>
          </a:p>
        </p:txBody>
      </p:sp>
      <p:sp>
        <p:nvSpPr>
          <p:cNvPr id="4" name="제목 3"/>
          <p:cNvSpPr>
            <a:spLocks noGrp="1"/>
          </p:cNvSpPr>
          <p:nvPr>
            <p:ph type="title"/>
          </p:nvPr>
        </p:nvSpPr>
        <p:spPr/>
        <p:txBody>
          <a:bodyPr>
            <a:normAutofit fontScale="90000"/>
          </a:bodyPr>
          <a:lstStyle/>
          <a:p>
            <a:r>
              <a:rPr lang="en-US" altLang="ko-KR" dirty="0"/>
              <a:t>Detail </a:t>
            </a:r>
            <a:r>
              <a:rPr lang="en-US" altLang="ko-KR" dirty="0" smtClean="0"/>
              <a:t>Design - Protocol</a:t>
            </a:r>
            <a:endParaRPr lang="ko-KR" altLang="en-US" dirty="0"/>
          </a:p>
        </p:txBody>
      </p:sp>
      <p:graphicFrame>
        <p:nvGraphicFramePr>
          <p:cNvPr id="6" name="Shape 734"/>
          <p:cNvGraphicFramePr/>
          <p:nvPr>
            <p:extLst>
              <p:ext uri="{D42A27DB-BD31-4B8C-83A1-F6EECF244321}">
                <p14:modId xmlns:p14="http://schemas.microsoft.com/office/powerpoint/2010/main" val="2940845420"/>
              </p:ext>
            </p:extLst>
          </p:nvPr>
        </p:nvGraphicFramePr>
        <p:xfrm>
          <a:off x="953580" y="980728"/>
          <a:ext cx="9145015" cy="5463651"/>
        </p:xfrm>
        <a:graphic>
          <a:graphicData uri="http://schemas.openxmlformats.org/drawingml/2006/table">
            <a:tbl>
              <a:tblPr>
                <a:noFill/>
              </a:tblPr>
              <a:tblGrid>
                <a:gridCol w="2493287"/>
                <a:gridCol w="1725152"/>
                <a:gridCol w="1725152"/>
                <a:gridCol w="1419682"/>
                <a:gridCol w="1781742"/>
              </a:tblGrid>
              <a:tr h="571500">
                <a:tc>
                  <a:txBody>
                    <a:bodyPr/>
                    <a:lstStyle/>
                    <a:p>
                      <a:pPr lvl="0" algn="ctr" rtl="0">
                        <a:lnSpc>
                          <a:spcPct val="120000"/>
                        </a:lnSpc>
                        <a:spcBef>
                          <a:spcPts val="0"/>
                        </a:spcBef>
                        <a:buNone/>
                      </a:pPr>
                      <a:r>
                        <a:rPr lang="ko" sz="1300" b="1" dirty="0"/>
                        <a:t>Command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Sender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Intermediacy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Receiver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49375">
                <a:tc gridSpan="5">
                  <a:txBody>
                    <a:bodyPr/>
                    <a:lstStyle/>
                    <a:p>
                      <a:pPr lvl="0" rtl="0">
                        <a:lnSpc>
                          <a:spcPct val="120000"/>
                        </a:lnSpc>
                        <a:spcBef>
                          <a:spcPts val="0"/>
                        </a:spcBef>
                        <a:buNone/>
                      </a:pPr>
                      <a:r>
                        <a:rPr lang="ko" sz="1300" b="1">
                          <a:solidFill>
                            <a:schemeClr val="dk1"/>
                          </a:solidFill>
                        </a:rPr>
                        <a:t>Certificate user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a:solidFill>
                            <a:schemeClr val="dk1"/>
                          </a:solidFill>
                        </a:rPr>
                        <a:t>Request login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ID/PW</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t>Confirm login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78825">
                <a:tc gridSpan="5">
                  <a:txBody>
                    <a:bodyPr/>
                    <a:lstStyle/>
                    <a:p>
                      <a:pPr lvl="0" rtl="0">
                        <a:lnSpc>
                          <a:spcPct val="120000"/>
                        </a:lnSpc>
                        <a:spcBef>
                          <a:spcPts val="0"/>
                        </a:spcBef>
                        <a:buNone/>
                      </a:pPr>
                      <a:r>
                        <a:rPr lang="ko" sz="1300" b="1"/>
                        <a:t>Register 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4375">
                <a:tc>
                  <a:txBody>
                    <a:bodyPr/>
                    <a:lstStyle/>
                    <a:p>
                      <a:pPr lvl="0" algn="ctr" rtl="0">
                        <a:lnSpc>
                          <a:spcPct val="120000"/>
                        </a:lnSpc>
                        <a:spcBef>
                          <a:spcPts val="0"/>
                        </a:spcBef>
                        <a:buNone/>
                      </a:pPr>
                      <a:r>
                        <a:rPr lang="ko" sz="1300" b="1"/>
                        <a:t>Request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serial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Confirm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Clr>
                          <a:schemeClr val="dk1"/>
                        </a:buClr>
                        <a:buSzPct val="115384"/>
                        <a:buFont typeface="Arial"/>
                        <a:buNone/>
                      </a:pPr>
                      <a:r>
                        <a:rPr lang="ko" sz="1300">
                          <a:solidFill>
                            <a:schemeClr val="dk1"/>
                          </a:solidFill>
                        </a:rPr>
                        <a:t>(success, nodeinfo)</a:t>
                      </a:r>
                    </a:p>
                    <a:p>
                      <a:pPr lvl="0" algn="ctr" rtl="0">
                        <a:lnSpc>
                          <a:spcPct val="120000"/>
                        </a:lnSpc>
                        <a:spcBef>
                          <a:spcPts val="0"/>
                        </a:spcBef>
                        <a:buClr>
                          <a:schemeClr val="dk1"/>
                        </a:buClr>
                        <a:buSzPct val="115384"/>
                        <a:buFont typeface="Arial"/>
                        <a:buNone/>
                      </a:pPr>
                      <a:r>
                        <a:rPr lang="ko" sz="1300">
                          <a:solidFill>
                            <a:schemeClr val="dk1"/>
                          </a:solidFill>
                        </a:rPr>
                        <a:t>or (fail, 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Confirm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fail, 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63725">
                <a:tc gridSpan="5">
                  <a:txBody>
                    <a:bodyPr/>
                    <a:lstStyle/>
                    <a:p>
                      <a:pPr lvl="0" rtl="0">
                        <a:lnSpc>
                          <a:spcPct val="120000"/>
                        </a:lnSpc>
                        <a:spcBef>
                          <a:spcPts val="0"/>
                        </a:spcBef>
                        <a:buNone/>
                      </a:pPr>
                      <a:r>
                        <a:rPr lang="ko" sz="1300" b="1"/>
                        <a:t>Get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4375">
                <a:tc>
                  <a:txBody>
                    <a:bodyPr/>
                    <a:lstStyle/>
                    <a:p>
                      <a:pPr lvl="0" algn="ctr" rtl="0">
                        <a:lnSpc>
                          <a:spcPct val="120000"/>
                        </a:lnSpc>
                        <a:spcBef>
                          <a:spcPts val="0"/>
                        </a:spcBef>
                        <a:buNone/>
                      </a:pPr>
                      <a:r>
                        <a:rPr lang="ko" sz="1300" b="1"/>
                        <a:t>Get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t>Node value response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Node value response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a:solidFill>
                            <a:schemeClr val="dk1"/>
                          </a:solidFill>
                        </a:rPr>
                        <a:t>All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33442009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Certificate user</a:t>
            </a:r>
          </a:p>
          <a:p>
            <a:endParaRPr lang="en-US" altLang="ko-KR" dirty="0" smtClean="0"/>
          </a:p>
          <a:p>
            <a:endParaRPr lang="en-US" altLang="ko-KR" dirty="0"/>
          </a:p>
          <a:p>
            <a:endParaRPr lang="en-US" altLang="ko-KR" dirty="0" smtClean="0"/>
          </a:p>
          <a:p>
            <a:endParaRPr lang="en-US" altLang="ko-KR" dirty="0"/>
          </a:p>
          <a:p>
            <a:r>
              <a:rPr lang="en-US" altLang="ko-KR" dirty="0" smtClean="0"/>
              <a:t>Register </a:t>
            </a:r>
            <a:r>
              <a:rPr lang="en-US" altLang="ko-KR" dirty="0"/>
              <a:t>node</a:t>
            </a:r>
          </a:p>
          <a:p>
            <a:endParaRPr lang="en-US" altLang="ko-KR" dirty="0" smtClean="0"/>
          </a:p>
          <a:p>
            <a:endParaRPr lang="en-US" altLang="ko-KR" dirty="0"/>
          </a:p>
          <a:p>
            <a:endParaRPr lang="en-US" altLang="ko-KR" dirty="0" smtClean="0"/>
          </a:p>
          <a:p>
            <a:r>
              <a:rPr lang="en-US" altLang="ko-KR" dirty="0" smtClean="0"/>
              <a:t>Confirm</a:t>
            </a:r>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47</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Detail Design </a:t>
            </a:r>
            <a:r>
              <a:rPr lang="en-US" altLang="ko-KR" dirty="0" smtClean="0"/>
              <a:t>– Mata data</a:t>
            </a:r>
            <a:endParaRPr lang="ko-KR" altLang="en-US" dirty="0"/>
          </a:p>
        </p:txBody>
      </p:sp>
      <p:graphicFrame>
        <p:nvGraphicFramePr>
          <p:cNvPr id="5" name="Shape 757"/>
          <p:cNvGraphicFramePr/>
          <p:nvPr>
            <p:extLst>
              <p:ext uri="{D42A27DB-BD31-4B8C-83A1-F6EECF244321}">
                <p14:modId xmlns:p14="http://schemas.microsoft.com/office/powerpoint/2010/main" val="3107711172"/>
              </p:ext>
            </p:extLst>
          </p:nvPr>
        </p:nvGraphicFramePr>
        <p:xfrm>
          <a:off x="699964" y="1196752"/>
          <a:ext cx="8107125" cy="1458976"/>
        </p:xfrm>
        <a:graphic>
          <a:graphicData uri="http://schemas.openxmlformats.org/drawingml/2006/table">
            <a:tbl>
              <a:tblPr>
                <a:noFill/>
              </a:tblPr>
              <a:tblGrid>
                <a:gridCol w="1621425"/>
                <a:gridCol w="1621425"/>
                <a:gridCol w="1621425"/>
                <a:gridCol w="1621425"/>
                <a:gridCol w="1621425"/>
              </a:tblGrid>
              <a:tr h="360000">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7188">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ko" sz="1300" b="1" dirty="0">
                          <a:solidFill>
                            <a:schemeClr val="dk1"/>
                          </a:solidFill>
                        </a:rPr>
                        <a:t>id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srring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sz="1300" b="1" dirty="0">
                          <a:solidFill>
                            <a:schemeClr val="dk1"/>
                          </a:solidFill>
                        </a:rPr>
                        <a:t>password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6" name="Shape 753"/>
          <p:cNvGraphicFramePr/>
          <p:nvPr>
            <p:extLst>
              <p:ext uri="{D42A27DB-BD31-4B8C-83A1-F6EECF244321}">
                <p14:modId xmlns:p14="http://schemas.microsoft.com/office/powerpoint/2010/main" val="2847439742"/>
              </p:ext>
            </p:extLst>
          </p:nvPr>
        </p:nvGraphicFramePr>
        <p:xfrm>
          <a:off x="699964" y="3429000"/>
          <a:ext cx="8107125" cy="1094232"/>
        </p:xfrm>
        <a:graphic>
          <a:graphicData uri="http://schemas.openxmlformats.org/drawingml/2006/table">
            <a:tbl>
              <a:tblPr>
                <a:noFill/>
              </a:tblPr>
              <a:tblGrid>
                <a:gridCol w="1621425"/>
                <a:gridCol w="1621425"/>
                <a:gridCol w="1621425"/>
                <a:gridCol w="1621425"/>
                <a:gridCol w="1621425"/>
              </a:tblGrid>
              <a:tr h="352569">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r>
                        <a:rPr lang="ko" sz="1300" b="1">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29920">
                <a:tc>
                  <a:txBody>
                    <a:bodyPr/>
                    <a:lstStyle/>
                    <a:p>
                      <a:pPr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0631">
                <a:tc>
                  <a:txBody>
                    <a:bodyPr/>
                    <a:lstStyle/>
                    <a:p>
                      <a:pPr lvl="0" algn="ctr" rtl="0">
                        <a:lnSpc>
                          <a:spcPct val="120000"/>
                        </a:lnSpc>
                        <a:spcBef>
                          <a:spcPts val="0"/>
                        </a:spcBef>
                        <a:buNone/>
                      </a:pPr>
                      <a:r>
                        <a:rPr lang="ko" sz="1300" b="1" dirty="0">
                          <a:solidFill>
                            <a:schemeClr val="dk1"/>
                          </a:solidFill>
                        </a:rPr>
                        <a:t>serial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number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7" name="Shape 755"/>
          <p:cNvGraphicFramePr/>
          <p:nvPr>
            <p:extLst>
              <p:ext uri="{D42A27DB-BD31-4B8C-83A1-F6EECF244321}">
                <p14:modId xmlns:p14="http://schemas.microsoft.com/office/powerpoint/2010/main" val="2430063085"/>
              </p:ext>
            </p:extLst>
          </p:nvPr>
        </p:nvGraphicFramePr>
        <p:xfrm>
          <a:off x="699964" y="5157192"/>
          <a:ext cx="8107125" cy="1458976"/>
        </p:xfrm>
        <a:graphic>
          <a:graphicData uri="http://schemas.openxmlformats.org/drawingml/2006/table">
            <a:tbl>
              <a:tblPr>
                <a:noFill/>
              </a:tblPr>
              <a:tblGrid>
                <a:gridCol w="1621425"/>
                <a:gridCol w="1621425"/>
                <a:gridCol w="1621425"/>
                <a:gridCol w="1621425"/>
                <a:gridCol w="1621425"/>
              </a:tblGrid>
              <a:tr h="339043">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39043">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297439">
                <a:tc>
                  <a:txBody>
                    <a:bodyPr/>
                    <a:lstStyle/>
                    <a:p>
                      <a:pPr lvl="0" algn="ctr" rtl="0">
                        <a:lnSpc>
                          <a:spcPct val="120000"/>
                        </a:lnSpc>
                        <a:spcBef>
                          <a:spcPts val="0"/>
                        </a:spcBef>
                        <a:buNone/>
                      </a:pPr>
                      <a:r>
                        <a:rPr lang="ko" sz="1300" b="1">
                          <a:solidFill>
                            <a:schemeClr val="dk1"/>
                          </a:solidFill>
                        </a:rPr>
                        <a:t>result</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srring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45928">
                <a:tc>
                  <a:txBody>
                    <a:bodyPr/>
                    <a:lstStyle/>
                    <a:p>
                      <a:pPr algn="ctr" rtl="0">
                        <a:lnSpc>
                          <a:spcPct val="120000"/>
                        </a:lnSpc>
                        <a:spcBef>
                          <a:spcPts val="0"/>
                        </a:spcBef>
                        <a:buNone/>
                      </a:pPr>
                      <a:r>
                        <a:rPr lang="ko" sz="1300" b="1">
                          <a:solidFill>
                            <a:schemeClr val="dk1"/>
                          </a:solidFill>
                        </a:rPr>
                        <a:t>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73677307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83" name="직사각형 11282"/>
          <p:cNvSpPr/>
          <p:nvPr/>
        </p:nvSpPr>
        <p:spPr>
          <a:xfrm>
            <a:off x="379364" y="4149080"/>
            <a:ext cx="9505056" cy="1080120"/>
          </a:xfrm>
          <a:prstGeom prst="rect">
            <a:avLst/>
          </a:prstGeom>
          <a:solidFill>
            <a:schemeClr val="bg1"/>
          </a:solidFill>
          <a:ln w="15875">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57" name="직사각형 56"/>
          <p:cNvSpPr/>
          <p:nvPr/>
        </p:nvSpPr>
        <p:spPr>
          <a:xfrm>
            <a:off x="5923980" y="4221088"/>
            <a:ext cx="1184696"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a:t>
            </a:r>
          </a:p>
          <a:p>
            <a:pPr algn="ctr"/>
            <a:r>
              <a:rPr lang="en-US" altLang="ko-KR" sz="1200" dirty="0" smtClean="0">
                <a:solidFill>
                  <a:schemeClr val="tx1">
                    <a:lumMod val="75000"/>
                    <a:lumOff val="25000"/>
                  </a:schemeClr>
                </a:solidFill>
              </a:rPr>
              <a:t> response</a:t>
            </a:r>
            <a:endParaRPr lang="ko-KR" altLang="en-US" sz="1200" dirty="0" smtClean="0">
              <a:solidFill>
                <a:schemeClr val="tx1">
                  <a:lumMod val="75000"/>
                  <a:lumOff val="25000"/>
                </a:schemeClr>
              </a:solidFill>
            </a:endParaRPr>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48</a:t>
            </a:fld>
            <a:r>
              <a:rPr lang="en-US" altLang="ko-KR" dirty="0" smtClean="0"/>
              <a:t>/50</a:t>
            </a:r>
            <a:endParaRPr lang="ko-KR" altLang="en-US" dirty="0"/>
          </a:p>
        </p:txBody>
      </p:sp>
      <p:sp>
        <p:nvSpPr>
          <p:cNvPr id="4" name="제목 3"/>
          <p:cNvSpPr>
            <a:spLocks noGrp="1"/>
          </p:cNvSpPr>
          <p:nvPr>
            <p:ph type="title"/>
          </p:nvPr>
        </p:nvSpPr>
        <p:spPr/>
        <p:txBody>
          <a:bodyPr/>
          <a:lstStyle/>
          <a:p>
            <a:r>
              <a:rPr lang="en-US" altLang="ko-KR" dirty="0"/>
              <a:t>Detail Design – </a:t>
            </a:r>
            <a:r>
              <a:rPr lang="en-US" altLang="ko-KR" dirty="0" smtClean="0"/>
              <a:t>Home alarm status &amp; operation</a:t>
            </a:r>
            <a:endParaRPr lang="ko-KR" altLang="en-US" dirty="0"/>
          </a:p>
        </p:txBody>
      </p:sp>
      <p:sp>
        <p:nvSpPr>
          <p:cNvPr id="40" name="타원 39"/>
          <p:cNvSpPr/>
          <p:nvPr/>
        </p:nvSpPr>
        <p:spPr>
          <a:xfrm>
            <a:off x="2579044" y="1772816"/>
            <a:ext cx="2304256" cy="1368152"/>
          </a:xfrm>
          <a:prstGeom prst="ellipse">
            <a:avLst/>
          </a:prstGeom>
          <a:solidFill>
            <a:schemeClr val="bg1">
              <a:lumMod val="9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Alarmed</a:t>
            </a:r>
            <a:endParaRPr lang="ko-KR" altLang="en-US" sz="1200" dirty="0" smtClean="0">
              <a:solidFill>
                <a:schemeClr val="tx1">
                  <a:lumMod val="75000"/>
                  <a:lumOff val="25000"/>
                </a:schemeClr>
              </a:solidFill>
            </a:endParaRPr>
          </a:p>
        </p:txBody>
      </p:sp>
      <p:sp>
        <p:nvSpPr>
          <p:cNvPr id="42" name="타원 41"/>
          <p:cNvSpPr/>
          <p:nvPr/>
        </p:nvSpPr>
        <p:spPr>
          <a:xfrm>
            <a:off x="6971532" y="1772816"/>
            <a:ext cx="2304256" cy="1368152"/>
          </a:xfrm>
          <a:prstGeom prst="ellipse">
            <a:avLst/>
          </a:prstGeom>
          <a:solidFill>
            <a:schemeClr val="bg1">
              <a:lumMod val="9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Normal</a:t>
            </a:r>
            <a:endParaRPr lang="ko-KR" altLang="en-US" sz="1200" dirty="0" smtClean="0">
              <a:solidFill>
                <a:schemeClr val="tx1">
                  <a:lumMod val="75000"/>
                  <a:lumOff val="25000"/>
                </a:schemeClr>
              </a:solidFill>
            </a:endParaRPr>
          </a:p>
        </p:txBody>
      </p:sp>
      <p:sp>
        <p:nvSpPr>
          <p:cNvPr id="41" name="직사각형 40"/>
          <p:cNvSpPr/>
          <p:nvPr/>
        </p:nvSpPr>
        <p:spPr>
          <a:xfrm>
            <a:off x="6932092" y="4365104"/>
            <a:ext cx="2448272"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Send message</a:t>
            </a:r>
          </a:p>
          <a:p>
            <a:pPr algn="ctr"/>
            <a:r>
              <a:rPr lang="en-US" altLang="ko-KR" sz="1200" dirty="0" smtClean="0">
                <a:solidFill>
                  <a:schemeClr val="tx1">
                    <a:lumMod val="75000"/>
                    <a:lumOff val="25000"/>
                  </a:schemeClr>
                </a:solidFill>
              </a:rPr>
              <a:t>- Ask to set alarm</a:t>
            </a:r>
            <a:endParaRPr lang="ko-KR" altLang="en-US" sz="1200" dirty="0" smtClean="0">
              <a:solidFill>
                <a:schemeClr val="tx1">
                  <a:lumMod val="75000"/>
                  <a:lumOff val="25000"/>
                </a:schemeClr>
              </a:solidFill>
            </a:endParaRPr>
          </a:p>
        </p:txBody>
      </p:sp>
      <p:cxnSp>
        <p:nvCxnSpPr>
          <p:cNvPr id="44" name="직선 화살표 연결선 43"/>
          <p:cNvCxnSpPr>
            <a:stCxn id="42" idx="4"/>
            <a:endCxn id="41" idx="0"/>
          </p:cNvCxnSpPr>
          <p:nvPr/>
        </p:nvCxnSpPr>
        <p:spPr>
          <a:xfrm>
            <a:off x="8123660" y="3140968"/>
            <a:ext cx="32568" cy="1224136"/>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49" name="직사각형 48"/>
          <p:cNvSpPr/>
          <p:nvPr/>
        </p:nvSpPr>
        <p:spPr>
          <a:xfrm>
            <a:off x="7508156" y="3573016"/>
            <a:ext cx="1224136"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House is vacant</a:t>
            </a:r>
            <a:endParaRPr lang="ko-KR" altLang="en-US" sz="1200" dirty="0" smtClean="0">
              <a:solidFill>
                <a:schemeClr val="tx1">
                  <a:lumMod val="75000"/>
                  <a:lumOff val="25000"/>
                </a:schemeClr>
              </a:solidFill>
            </a:endParaRPr>
          </a:p>
        </p:txBody>
      </p:sp>
      <p:sp>
        <p:nvSpPr>
          <p:cNvPr id="50" name="직사각형 49"/>
          <p:cNvSpPr/>
          <p:nvPr/>
        </p:nvSpPr>
        <p:spPr>
          <a:xfrm>
            <a:off x="5164460" y="3032956"/>
            <a:ext cx="1512168"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Set alarm</a:t>
            </a:r>
            <a:endParaRPr lang="ko-KR" altLang="en-US" sz="1200" dirty="0" smtClean="0">
              <a:solidFill>
                <a:schemeClr val="tx1">
                  <a:lumMod val="75000"/>
                  <a:lumOff val="25000"/>
                </a:schemeClr>
              </a:solidFill>
            </a:endParaRPr>
          </a:p>
        </p:txBody>
      </p:sp>
      <p:cxnSp>
        <p:nvCxnSpPr>
          <p:cNvPr id="53" name="직선 화살표 연결선 52"/>
          <p:cNvCxnSpPr>
            <a:stCxn id="41" idx="1"/>
            <a:endCxn id="65" idx="3"/>
          </p:cNvCxnSpPr>
          <p:nvPr/>
        </p:nvCxnSpPr>
        <p:spPr>
          <a:xfrm flipH="1">
            <a:off x="6140004" y="4653136"/>
            <a:ext cx="792088"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59" name="자유형 58"/>
          <p:cNvSpPr/>
          <p:nvPr/>
        </p:nvSpPr>
        <p:spPr>
          <a:xfrm>
            <a:off x="9268916" y="2564904"/>
            <a:ext cx="974662" cy="2088232"/>
          </a:xfrm>
          <a:custGeom>
            <a:avLst/>
            <a:gdLst>
              <a:gd name="connsiteX0" fmla="*/ 76200 w 978158"/>
              <a:gd name="connsiteY0" fmla="*/ 2743200 h 2743200"/>
              <a:gd name="connsiteX1" fmla="*/ 977900 w 978158"/>
              <a:gd name="connsiteY1" fmla="*/ 1155700 h 2743200"/>
              <a:gd name="connsiteX2" fmla="*/ 0 w 978158"/>
              <a:gd name="connsiteY2" fmla="*/ 0 h 2743200"/>
            </a:gdLst>
            <a:ahLst/>
            <a:cxnLst>
              <a:cxn ang="0">
                <a:pos x="connsiteX0" y="connsiteY0"/>
              </a:cxn>
              <a:cxn ang="0">
                <a:pos x="connsiteX1" y="connsiteY1"/>
              </a:cxn>
              <a:cxn ang="0">
                <a:pos x="connsiteX2" y="connsiteY2"/>
              </a:cxn>
            </a:cxnLst>
            <a:rect l="l" t="t" r="r" b="b"/>
            <a:pathLst>
              <a:path w="978158" h="2743200">
                <a:moveTo>
                  <a:pt x="76200" y="2743200"/>
                </a:moveTo>
                <a:cubicBezTo>
                  <a:pt x="533400" y="2178050"/>
                  <a:pt x="990600" y="1612900"/>
                  <a:pt x="977900" y="1155700"/>
                </a:cubicBezTo>
                <a:cubicBezTo>
                  <a:pt x="965200" y="698500"/>
                  <a:pt x="482600" y="349250"/>
                  <a:pt x="0" y="0"/>
                </a:cubicBezTo>
              </a:path>
            </a:pathLst>
          </a:custGeom>
          <a:noFill/>
          <a:ln w="9525">
            <a:solidFill>
              <a:schemeClr val="tx1">
                <a:lumMod val="75000"/>
                <a:lumOff val="25000"/>
              </a:schemeClr>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직사각형 62"/>
          <p:cNvSpPr/>
          <p:nvPr/>
        </p:nvSpPr>
        <p:spPr>
          <a:xfrm>
            <a:off x="5092452" y="1628800"/>
            <a:ext cx="1512168"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Release alarm</a:t>
            </a:r>
            <a:endParaRPr lang="ko-KR" altLang="en-US" sz="1200" dirty="0" smtClean="0">
              <a:solidFill>
                <a:schemeClr val="tx1">
                  <a:lumMod val="75000"/>
                  <a:lumOff val="25000"/>
                </a:schemeClr>
              </a:solidFill>
            </a:endParaRPr>
          </a:p>
        </p:txBody>
      </p:sp>
      <p:sp>
        <p:nvSpPr>
          <p:cNvPr id="65" name="직사각형 64"/>
          <p:cNvSpPr/>
          <p:nvPr/>
        </p:nvSpPr>
        <p:spPr>
          <a:xfrm>
            <a:off x="4699844" y="4365104"/>
            <a:ext cx="1440160"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If door is opened, </a:t>
            </a:r>
          </a:p>
          <a:p>
            <a:pPr algn="ctr"/>
            <a:r>
              <a:rPr lang="en-US" altLang="ko-KR" sz="1200" dirty="0" smtClean="0">
                <a:solidFill>
                  <a:schemeClr val="tx1">
                    <a:lumMod val="75000"/>
                    <a:lumOff val="25000"/>
                  </a:schemeClr>
                </a:solidFill>
              </a:rPr>
              <a:t>Close door</a:t>
            </a:r>
            <a:endParaRPr lang="ko-KR" altLang="en-US" sz="1200" dirty="0" smtClean="0">
              <a:solidFill>
                <a:schemeClr val="tx1">
                  <a:lumMod val="75000"/>
                  <a:lumOff val="25000"/>
                </a:schemeClr>
              </a:solidFill>
            </a:endParaRPr>
          </a:p>
        </p:txBody>
      </p:sp>
      <p:cxnSp>
        <p:nvCxnSpPr>
          <p:cNvPr id="11267" name="직선 화살표 연결선 11266"/>
          <p:cNvCxnSpPr>
            <a:stCxn id="65" idx="0"/>
          </p:cNvCxnSpPr>
          <p:nvPr/>
        </p:nvCxnSpPr>
        <p:spPr>
          <a:xfrm flipH="1" flipV="1">
            <a:off x="4228356" y="3068960"/>
            <a:ext cx="1191568" cy="1296144"/>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72" name="직사각형 71"/>
          <p:cNvSpPr/>
          <p:nvPr/>
        </p:nvSpPr>
        <p:spPr>
          <a:xfrm>
            <a:off x="2651052" y="4365104"/>
            <a:ext cx="1440160"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Door is not opened</a:t>
            </a:r>
            <a:endParaRPr lang="ko-KR" altLang="en-US" sz="1200" dirty="0" smtClean="0">
              <a:solidFill>
                <a:schemeClr val="tx1">
                  <a:lumMod val="75000"/>
                  <a:lumOff val="25000"/>
                </a:schemeClr>
              </a:solidFill>
            </a:endParaRPr>
          </a:p>
        </p:txBody>
      </p:sp>
      <p:cxnSp>
        <p:nvCxnSpPr>
          <p:cNvPr id="11271" name="직선 화살표 연결선 11270"/>
          <p:cNvCxnSpPr>
            <a:stCxn id="40" idx="4"/>
            <a:endCxn id="72" idx="0"/>
          </p:cNvCxnSpPr>
          <p:nvPr/>
        </p:nvCxnSpPr>
        <p:spPr>
          <a:xfrm flipH="1">
            <a:off x="3371132" y="3140968"/>
            <a:ext cx="360040" cy="1224136"/>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75" name="직사각형 74"/>
          <p:cNvSpPr/>
          <p:nvPr/>
        </p:nvSpPr>
        <p:spPr>
          <a:xfrm>
            <a:off x="2971652" y="3645024"/>
            <a:ext cx="1184696"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Door open by terminal</a:t>
            </a:r>
            <a:endParaRPr lang="ko-KR" altLang="en-US" sz="1200" dirty="0" smtClean="0">
              <a:solidFill>
                <a:schemeClr val="tx1">
                  <a:lumMod val="75000"/>
                  <a:lumOff val="25000"/>
                </a:schemeClr>
              </a:solidFill>
            </a:endParaRPr>
          </a:p>
        </p:txBody>
      </p:sp>
      <p:sp>
        <p:nvSpPr>
          <p:cNvPr id="76" name="직사각형 75"/>
          <p:cNvSpPr/>
          <p:nvPr/>
        </p:nvSpPr>
        <p:spPr>
          <a:xfrm>
            <a:off x="667396" y="4365104"/>
            <a:ext cx="1440160"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Send emergency message</a:t>
            </a:r>
            <a:endParaRPr lang="ko-KR" altLang="en-US" sz="1200" dirty="0" smtClean="0">
              <a:solidFill>
                <a:schemeClr val="tx1">
                  <a:lumMod val="75000"/>
                  <a:lumOff val="25000"/>
                </a:schemeClr>
              </a:solidFill>
            </a:endParaRPr>
          </a:p>
        </p:txBody>
      </p:sp>
      <p:cxnSp>
        <p:nvCxnSpPr>
          <p:cNvPr id="11273" name="직선 화살표 연결선 11272"/>
          <p:cNvCxnSpPr>
            <a:stCxn id="40" idx="3"/>
            <a:endCxn id="76" idx="0"/>
          </p:cNvCxnSpPr>
          <p:nvPr/>
        </p:nvCxnSpPr>
        <p:spPr>
          <a:xfrm flipH="1">
            <a:off x="1387476" y="2940607"/>
            <a:ext cx="1529018" cy="1424497"/>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79" name="직사각형 78"/>
          <p:cNvSpPr/>
          <p:nvPr/>
        </p:nvSpPr>
        <p:spPr>
          <a:xfrm>
            <a:off x="1675508" y="3356992"/>
            <a:ext cx="1184696"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a:solidFill>
                  <a:schemeClr val="tx1">
                    <a:lumMod val="75000"/>
                    <a:lumOff val="25000"/>
                  </a:schemeClr>
                </a:solidFill>
              </a:rPr>
              <a:t>Door is manually open</a:t>
            </a:r>
          </a:p>
        </p:txBody>
      </p:sp>
      <p:sp>
        <p:nvSpPr>
          <p:cNvPr id="11274" name="자유형 11273"/>
          <p:cNvSpPr/>
          <p:nvPr/>
        </p:nvSpPr>
        <p:spPr>
          <a:xfrm>
            <a:off x="832683" y="2427743"/>
            <a:ext cx="1742565" cy="1936617"/>
          </a:xfrm>
          <a:custGeom>
            <a:avLst/>
            <a:gdLst>
              <a:gd name="connsiteX0" fmla="*/ 1742565 w 1742565"/>
              <a:gd name="connsiteY0" fmla="*/ 6217 h 1936617"/>
              <a:gd name="connsiteX1" fmla="*/ 91565 w 1742565"/>
              <a:gd name="connsiteY1" fmla="*/ 298317 h 1936617"/>
              <a:gd name="connsiteX2" fmla="*/ 358265 w 1742565"/>
              <a:gd name="connsiteY2" fmla="*/ 1936617 h 1936617"/>
            </a:gdLst>
            <a:ahLst/>
            <a:cxnLst>
              <a:cxn ang="0">
                <a:pos x="connsiteX0" y="connsiteY0"/>
              </a:cxn>
              <a:cxn ang="0">
                <a:pos x="connsiteX1" y="connsiteY1"/>
              </a:cxn>
              <a:cxn ang="0">
                <a:pos x="connsiteX2" y="connsiteY2"/>
              </a:cxn>
            </a:cxnLst>
            <a:rect l="l" t="t" r="r" b="b"/>
            <a:pathLst>
              <a:path w="1742565" h="1936617">
                <a:moveTo>
                  <a:pt x="1742565" y="6217"/>
                </a:moveTo>
                <a:cubicBezTo>
                  <a:pt x="1032423" y="-8600"/>
                  <a:pt x="322282" y="-23416"/>
                  <a:pt x="91565" y="298317"/>
                </a:cubicBezTo>
                <a:cubicBezTo>
                  <a:pt x="-139152" y="620050"/>
                  <a:pt x="109556" y="1278333"/>
                  <a:pt x="358265" y="1936617"/>
                </a:cubicBezTo>
              </a:path>
            </a:pathLst>
          </a:custGeom>
          <a:noFill/>
          <a:ln w="9525">
            <a:solidFill>
              <a:schemeClr val="tx1">
                <a:lumMod val="75000"/>
                <a:lumOff val="25000"/>
              </a:schemeClr>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1" name="직사각형 80"/>
          <p:cNvSpPr/>
          <p:nvPr/>
        </p:nvSpPr>
        <p:spPr>
          <a:xfrm>
            <a:off x="235348" y="3068960"/>
            <a:ext cx="1440160"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a:solidFill>
                  <a:schemeClr val="tx1">
                    <a:lumMod val="75000"/>
                    <a:lumOff val="25000"/>
                  </a:schemeClr>
                </a:solidFill>
              </a:rPr>
              <a:t>house is suddenly occupied</a:t>
            </a:r>
          </a:p>
        </p:txBody>
      </p:sp>
      <p:sp>
        <p:nvSpPr>
          <p:cNvPr id="11276" name="직사각형 11275"/>
          <p:cNvSpPr/>
          <p:nvPr/>
        </p:nvSpPr>
        <p:spPr>
          <a:xfrm>
            <a:off x="2932212" y="5805264"/>
            <a:ext cx="7200800" cy="64807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11278" name="직사각형 11277"/>
          <p:cNvSpPr/>
          <p:nvPr/>
        </p:nvSpPr>
        <p:spPr>
          <a:xfrm>
            <a:off x="4588396" y="5949280"/>
            <a:ext cx="504056"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 State</a:t>
            </a:r>
            <a:endParaRPr lang="ko-KR" altLang="en-US" sz="1200" dirty="0" smtClean="0">
              <a:solidFill>
                <a:schemeClr val="tx1">
                  <a:lumMod val="75000"/>
                  <a:lumOff val="25000"/>
                </a:schemeClr>
              </a:solidFill>
            </a:endParaRPr>
          </a:p>
        </p:txBody>
      </p:sp>
      <p:sp>
        <p:nvSpPr>
          <p:cNvPr id="11277" name="타원 11276"/>
          <p:cNvSpPr/>
          <p:nvPr/>
        </p:nvSpPr>
        <p:spPr>
          <a:xfrm>
            <a:off x="4084340" y="5949280"/>
            <a:ext cx="504056" cy="288032"/>
          </a:xfrm>
          <a:prstGeom prst="ellipse">
            <a:avLst/>
          </a:prstGeom>
          <a:solidFill>
            <a:schemeClr val="bg1">
              <a:lumMod val="9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87" name="타원 86"/>
          <p:cNvSpPr/>
          <p:nvPr/>
        </p:nvSpPr>
        <p:spPr>
          <a:xfrm>
            <a:off x="5380484" y="5949280"/>
            <a:ext cx="504056" cy="288032"/>
          </a:xfrm>
          <a:prstGeom prst="ellipse">
            <a:avLst/>
          </a:prstGeom>
          <a:solidFill>
            <a:schemeClr val="bg1">
              <a:lumMod val="9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A</a:t>
            </a:r>
            <a:endParaRPr lang="ko-KR" altLang="en-US" sz="1200" dirty="0" smtClean="0">
              <a:solidFill>
                <a:schemeClr val="tx1">
                  <a:lumMod val="75000"/>
                  <a:lumOff val="25000"/>
                </a:schemeClr>
              </a:solidFill>
            </a:endParaRPr>
          </a:p>
        </p:txBody>
      </p:sp>
      <p:sp>
        <p:nvSpPr>
          <p:cNvPr id="93" name="직사각형 92"/>
          <p:cNvSpPr/>
          <p:nvPr/>
        </p:nvSpPr>
        <p:spPr>
          <a:xfrm>
            <a:off x="6676628" y="5949280"/>
            <a:ext cx="1800200"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 Transition state A to B</a:t>
            </a:r>
            <a:endParaRPr lang="ko-KR" altLang="en-US" sz="1200" dirty="0" smtClean="0">
              <a:solidFill>
                <a:schemeClr val="tx1">
                  <a:lumMod val="75000"/>
                  <a:lumOff val="25000"/>
                </a:schemeClr>
              </a:solidFill>
            </a:endParaRPr>
          </a:p>
        </p:txBody>
      </p:sp>
      <p:sp>
        <p:nvSpPr>
          <p:cNvPr id="88" name="타원 87"/>
          <p:cNvSpPr/>
          <p:nvPr/>
        </p:nvSpPr>
        <p:spPr>
          <a:xfrm>
            <a:off x="6172572" y="5949280"/>
            <a:ext cx="504056" cy="288032"/>
          </a:xfrm>
          <a:prstGeom prst="ellipse">
            <a:avLst/>
          </a:prstGeom>
          <a:solidFill>
            <a:schemeClr val="bg1">
              <a:lumMod val="9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B</a:t>
            </a:r>
            <a:endParaRPr lang="ko-KR" altLang="en-US" sz="1200" dirty="0" smtClean="0">
              <a:solidFill>
                <a:schemeClr val="tx1">
                  <a:lumMod val="75000"/>
                  <a:lumOff val="25000"/>
                </a:schemeClr>
              </a:solidFill>
            </a:endParaRPr>
          </a:p>
        </p:txBody>
      </p:sp>
      <p:cxnSp>
        <p:nvCxnSpPr>
          <p:cNvPr id="11280" name="직선 화살표 연결선 11279"/>
          <p:cNvCxnSpPr>
            <a:stCxn id="87" idx="6"/>
            <a:endCxn id="88" idx="2"/>
          </p:cNvCxnSpPr>
          <p:nvPr/>
        </p:nvCxnSpPr>
        <p:spPr>
          <a:xfrm>
            <a:off x="5884540" y="6093296"/>
            <a:ext cx="288032"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96" name="직사각형 95"/>
          <p:cNvSpPr/>
          <p:nvPr/>
        </p:nvSpPr>
        <p:spPr>
          <a:xfrm>
            <a:off x="9124900" y="5949280"/>
            <a:ext cx="864096"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 Operation</a:t>
            </a:r>
            <a:endParaRPr lang="ko-KR" altLang="en-US" sz="1200" dirty="0" smtClean="0">
              <a:solidFill>
                <a:schemeClr val="tx1">
                  <a:lumMod val="75000"/>
                  <a:lumOff val="25000"/>
                </a:schemeClr>
              </a:solidFill>
            </a:endParaRPr>
          </a:p>
        </p:txBody>
      </p:sp>
      <p:sp>
        <p:nvSpPr>
          <p:cNvPr id="95" name="직사각형 94"/>
          <p:cNvSpPr/>
          <p:nvPr/>
        </p:nvSpPr>
        <p:spPr>
          <a:xfrm>
            <a:off x="8620844" y="5949280"/>
            <a:ext cx="512440" cy="288032"/>
          </a:xfrm>
          <a:prstGeom prst="rect">
            <a:avLst/>
          </a:prstGeom>
          <a:solidFill>
            <a:schemeClr val="bg1"/>
          </a:solidFill>
          <a:ln w="15875">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61" name="직사각형 60"/>
          <p:cNvSpPr/>
          <p:nvPr/>
        </p:nvSpPr>
        <p:spPr>
          <a:xfrm>
            <a:off x="9812412" y="3501008"/>
            <a:ext cx="896664"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response</a:t>
            </a:r>
            <a:endParaRPr lang="ko-KR" altLang="en-US" sz="1200" dirty="0" smtClean="0">
              <a:solidFill>
                <a:schemeClr val="tx1">
                  <a:lumMod val="75000"/>
                  <a:lumOff val="25000"/>
                </a:schemeClr>
              </a:solidFill>
            </a:endParaRPr>
          </a:p>
        </p:txBody>
      </p:sp>
      <p:sp>
        <p:nvSpPr>
          <p:cNvPr id="97" name="직사각형 96"/>
          <p:cNvSpPr/>
          <p:nvPr/>
        </p:nvSpPr>
        <p:spPr>
          <a:xfrm>
            <a:off x="3004220" y="5949280"/>
            <a:ext cx="720080"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b="1" dirty="0" smtClean="0">
                <a:solidFill>
                  <a:schemeClr val="tx1">
                    <a:lumMod val="75000"/>
                    <a:lumOff val="25000"/>
                  </a:schemeClr>
                </a:solidFill>
              </a:rPr>
              <a:t>Legend</a:t>
            </a:r>
            <a:endParaRPr lang="ko-KR" altLang="en-US" sz="1200" b="1" dirty="0" smtClean="0">
              <a:solidFill>
                <a:schemeClr val="tx1">
                  <a:lumMod val="75000"/>
                  <a:lumOff val="25000"/>
                </a:schemeClr>
              </a:solidFill>
            </a:endParaRPr>
          </a:p>
        </p:txBody>
      </p:sp>
      <p:cxnSp>
        <p:nvCxnSpPr>
          <p:cNvPr id="11288" name="직선 화살표 연결선 11287"/>
          <p:cNvCxnSpPr>
            <a:stCxn id="40" idx="7"/>
            <a:endCxn id="42" idx="1"/>
          </p:cNvCxnSpPr>
          <p:nvPr/>
        </p:nvCxnSpPr>
        <p:spPr>
          <a:xfrm>
            <a:off x="4545850" y="1973177"/>
            <a:ext cx="2763132"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290" name="직선 화살표 연결선 11289"/>
          <p:cNvCxnSpPr>
            <a:stCxn id="42" idx="3"/>
            <a:endCxn id="40" idx="5"/>
          </p:cNvCxnSpPr>
          <p:nvPr/>
        </p:nvCxnSpPr>
        <p:spPr>
          <a:xfrm flipH="1">
            <a:off x="4545850" y="2940607"/>
            <a:ext cx="2763132"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358321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49</a:t>
            </a:fld>
            <a:r>
              <a:rPr lang="en-US" altLang="ko-KR" smtClean="0"/>
              <a:t>/50</a:t>
            </a:r>
            <a:endParaRPr lang="ko-KR" altLang="en-US" dirty="0"/>
          </a:p>
        </p:txBody>
      </p:sp>
      <p:graphicFrame>
        <p:nvGraphicFramePr>
          <p:cNvPr id="8" name="Shape 108"/>
          <p:cNvGraphicFramePr/>
          <p:nvPr>
            <p:extLst>
              <p:ext uri="{D42A27DB-BD31-4B8C-83A1-F6EECF244321}">
                <p14:modId xmlns:p14="http://schemas.microsoft.com/office/powerpoint/2010/main" val="2540116375"/>
              </p:ext>
            </p:extLst>
          </p:nvPr>
        </p:nvGraphicFramePr>
        <p:xfrm>
          <a:off x="843980" y="1700808"/>
          <a:ext cx="9361040" cy="4295187"/>
        </p:xfrm>
        <a:graphic>
          <a:graphicData uri="http://schemas.openxmlformats.org/drawingml/2006/table">
            <a:tbl>
              <a:tblPr>
                <a:noFill/>
              </a:tblPr>
              <a:tblGrid>
                <a:gridCol w="3240360"/>
                <a:gridCol w="6120680"/>
              </a:tblGrid>
              <a:tr h="26983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2</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0308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lnSpc>
                          <a:spcPct val="115000"/>
                        </a:lnSpc>
                        <a:spcBef>
                          <a:spcPts val="0"/>
                        </a:spcBef>
                        <a:buClr>
                          <a:schemeClr val="dk1"/>
                        </a:buClr>
                        <a:buSzPct val="78571"/>
                        <a:buFont typeface="Arial"/>
                        <a:buNone/>
                      </a:pPr>
                      <a:r>
                        <a:rPr lang="ko" sz="1400">
                          <a:solidFill>
                            <a:schemeClr val="dk1"/>
                          </a:solidFill>
                          <a:latin typeface="Arial" panose="020B0604020202020204" pitchFamily="34" charset="0"/>
                          <a:cs typeface="Arial" panose="020B0604020202020204" pitchFamily="34" charset="0"/>
                        </a:rPr>
                        <a:t>System(Server) will be available always to do any IoT Based Operations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983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Availability</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46648">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457200" marR="0" lvl="0" indent="-317500" algn="l" rtl="0">
                        <a:lnSpc>
                          <a:spcPct val="100000"/>
                        </a:lnSpc>
                        <a:spcBef>
                          <a:spcPts val="0"/>
                        </a:spcBef>
                        <a:spcAft>
                          <a:spcPts val="0"/>
                        </a:spcAft>
                        <a:buClr>
                          <a:srgbClr val="000000"/>
                        </a:buClr>
                        <a:buSzPct val="100000"/>
                        <a:buFont typeface="Arial"/>
                        <a:buAutoNum type="arabicPeriod"/>
                      </a:pPr>
                      <a:r>
                        <a:rPr lang="ko" sz="1400">
                          <a:latin typeface="Arial" panose="020B0604020202020204" pitchFamily="34" charset="0"/>
                          <a:cs typeface="Arial" panose="020B0604020202020204" pitchFamily="34" charset="0"/>
                        </a:rPr>
                        <a:t>Add/Remove Node to/from the System(Server)</a:t>
                      </a:r>
                    </a:p>
                    <a:p>
                      <a:pPr marL="457200" marR="0" lvl="0" indent="-317500" algn="l" rtl="0">
                        <a:lnSpc>
                          <a:spcPct val="100000"/>
                        </a:lnSpc>
                        <a:spcBef>
                          <a:spcPts val="0"/>
                        </a:spcBef>
                        <a:spcAft>
                          <a:spcPts val="0"/>
                        </a:spcAft>
                        <a:buClr>
                          <a:srgbClr val="000000"/>
                        </a:buClr>
                        <a:buSzPct val="100000"/>
                        <a:buFont typeface="Arial"/>
                        <a:buAutoNum type="arabicPeriod"/>
                      </a:pPr>
                      <a:r>
                        <a:rPr lang="ko" sz="1400">
                          <a:latin typeface="Arial" panose="020B0604020202020204" pitchFamily="34" charset="0"/>
                          <a:cs typeface="Arial" panose="020B0604020202020204" pitchFamily="34" charset="0"/>
                        </a:rPr>
                        <a:t>Terminal access to the Server</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0988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system(Server)</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0837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The </a:t>
                      </a:r>
                      <a:r>
                        <a:rPr lang="ko" sz="1400" dirty="0">
                          <a:latin typeface="Arial" panose="020B0604020202020204" pitchFamily="34" charset="0"/>
                          <a:cs typeface="Arial" panose="020B0604020202020204" pitchFamily="34" charset="0"/>
                        </a:rPr>
                        <a:t>S</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ystem(Server) </a:t>
                      </a:r>
                      <a:r>
                        <a:rPr lang="ko" sz="1400" dirty="0">
                          <a:latin typeface="Arial" panose="020B0604020202020204" pitchFamily="34" charset="0"/>
                          <a:cs typeface="Arial" panose="020B0604020202020204" pitchFamily="34" charset="0"/>
                        </a:rPr>
                        <a:t>shall be always online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983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Terminal, S</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ystem(Server)</a:t>
                      </a:r>
                      <a:r>
                        <a:rPr lang="ko" sz="1400" dirty="0">
                          <a:latin typeface="Arial" panose="020B0604020202020204" pitchFamily="34" charset="0"/>
                          <a:cs typeface="Arial" panose="020B0604020202020204" pitchFamily="34" charset="0"/>
                        </a:rPr>
                        <a:t> &amp; </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Node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5884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Server Fault Detection &amp; Recover the Server with Auto-Recovery</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5884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p>
                      <a:pPr marL="0" marR="0" lvl="0" indent="0" algn="l" rtl="0">
                        <a:spcBef>
                          <a:spcPts val="0"/>
                        </a:spcBef>
                        <a:buNone/>
                      </a:pPr>
                      <a:endParaRPr sz="1400" b="1" i="0" u="none" strike="noStrike" cap="none" baseline="0">
                        <a:solidFill>
                          <a:srgbClr val="000000"/>
                        </a:solidFill>
                        <a:latin typeface="Arial" panose="020B0604020202020204" pitchFamily="34" charset="0"/>
                        <a:ea typeface="Arial"/>
                        <a:cs typeface="Arial" panose="020B0604020202020204" pitchFamily="34" charset="0"/>
                        <a:sym typeface="Arial"/>
                      </a:endParaRP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Server Shouldn’t be restarted &amp; be available online 99.99%.</a:t>
                      </a:r>
                    </a:p>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Processing should be resume within 30 Sec.</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9" name="제목 3"/>
          <p:cNvSpPr>
            <a:spLocks noGrp="1"/>
          </p:cNvSpPr>
          <p:nvPr>
            <p:ph type="title"/>
          </p:nvPr>
        </p:nvSpPr>
        <p:spPr>
          <a:xfrm>
            <a:off x="411932" y="116632"/>
            <a:ext cx="10297144" cy="490066"/>
          </a:xfrm>
        </p:spPr>
        <p:txBody>
          <a:bodyPr>
            <a:noAutofit/>
          </a:bodyPr>
          <a:lstStyle/>
          <a:p>
            <a:r>
              <a:rPr lang="en-US" altLang="ko-KR" dirty="0" smtClean="0"/>
              <a:t>Appendix - </a:t>
            </a:r>
            <a:r>
              <a:rPr lang="en-US" altLang="ko-KR" dirty="0"/>
              <a:t>Quality Attribute Scenario</a:t>
            </a:r>
          </a:p>
        </p:txBody>
      </p:sp>
    </p:spTree>
    <p:extLst>
      <p:ext uri="{BB962C8B-B14F-4D97-AF65-F5344CB8AC3E}">
        <p14:creationId xmlns:p14="http://schemas.microsoft.com/office/powerpoint/2010/main" val="40304507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fontScale="92500" lnSpcReduction="10000"/>
          </a:bodyPr>
          <a:lstStyle/>
          <a:p>
            <a:r>
              <a:rPr lang="en-US" altLang="ko-KR" dirty="0"/>
              <a:t>Organizational Context</a:t>
            </a:r>
          </a:p>
          <a:p>
            <a:pPr lvl="1"/>
            <a:r>
              <a:rPr lang="en-US" altLang="ko-KR" dirty="0"/>
              <a:t>The team is composed with 6 </a:t>
            </a:r>
            <a:r>
              <a:rPr lang="en-US" altLang="ko-KR" dirty="0" smtClean="0"/>
              <a:t>members</a:t>
            </a:r>
          </a:p>
          <a:p>
            <a:pPr lvl="2"/>
            <a:r>
              <a:rPr lang="en-US" altLang="ko-KR" dirty="0" smtClean="0"/>
              <a:t>Design </a:t>
            </a:r>
            <a:r>
              <a:rPr lang="en-US" altLang="ko-KR" dirty="0"/>
              <a:t>: all together</a:t>
            </a:r>
          </a:p>
          <a:p>
            <a:pPr lvl="2"/>
            <a:r>
              <a:rPr lang="en-US" altLang="ko-KR" dirty="0" smtClean="0"/>
              <a:t>Test </a:t>
            </a:r>
            <a:r>
              <a:rPr lang="en-US" altLang="ko-KR" dirty="0"/>
              <a:t>and verification : each member who developed the component will do unit test and verification</a:t>
            </a:r>
          </a:p>
          <a:p>
            <a:pPr lvl="2"/>
            <a:r>
              <a:rPr lang="en-US" altLang="ko-KR" dirty="0"/>
              <a:t>Integration test : all </a:t>
            </a:r>
            <a:r>
              <a:rPr lang="en-US" altLang="ko-KR" dirty="0" smtClean="0"/>
              <a:t>together</a:t>
            </a:r>
          </a:p>
          <a:p>
            <a:pPr lvl="2"/>
            <a:r>
              <a:rPr lang="en-US" altLang="ko-KR" dirty="0" smtClean="0"/>
              <a:t>Responsibility</a:t>
            </a:r>
          </a:p>
          <a:p>
            <a:pPr lvl="2"/>
            <a:endParaRPr lang="en-US" altLang="ko-KR" dirty="0"/>
          </a:p>
          <a:p>
            <a:pPr lvl="2"/>
            <a:endParaRPr lang="en-US" altLang="ko-KR" dirty="0" smtClean="0"/>
          </a:p>
          <a:p>
            <a:pPr lvl="2"/>
            <a:endParaRPr lang="en-US" altLang="ko-KR" dirty="0"/>
          </a:p>
          <a:p>
            <a:pPr lvl="2"/>
            <a:endParaRPr lang="en-US" altLang="ko-KR" dirty="0" smtClean="0"/>
          </a:p>
          <a:p>
            <a:pPr lvl="2"/>
            <a:endParaRPr lang="en-US" altLang="ko-KR" dirty="0"/>
          </a:p>
          <a:p>
            <a:pPr lvl="2"/>
            <a:endParaRPr lang="en-US" altLang="ko-KR" dirty="0" smtClean="0"/>
          </a:p>
          <a:p>
            <a:pPr lvl="2"/>
            <a:endParaRPr lang="en-US" altLang="ko-KR" dirty="0"/>
          </a:p>
          <a:p>
            <a:pPr lvl="1"/>
            <a:r>
              <a:rPr lang="en-US" altLang="ko-KR" dirty="0"/>
              <a:t>Organizational Culture</a:t>
            </a:r>
          </a:p>
          <a:p>
            <a:pPr lvl="2"/>
            <a:r>
              <a:rPr lang="en-US" altLang="ko-KR" dirty="0"/>
              <a:t>Members will be responsible and accountable for their individual area. </a:t>
            </a:r>
          </a:p>
          <a:p>
            <a:pPr lvl="2"/>
            <a:r>
              <a:rPr lang="en-US" altLang="ko-KR" dirty="0"/>
              <a:t>Stand-up meeting at each day before starting work.</a:t>
            </a:r>
          </a:p>
          <a:p>
            <a:pPr lvl="2"/>
            <a:r>
              <a:rPr lang="en-US" altLang="ko-KR" dirty="0"/>
              <a:t>Facilitate collaboration and team building through group lunch approach.</a:t>
            </a:r>
          </a:p>
          <a:p>
            <a:pPr lvl="2"/>
            <a:r>
              <a:rPr lang="en-US" altLang="ko-KR" dirty="0"/>
              <a:t>Work 5 days a week for 5 </a:t>
            </a:r>
            <a:r>
              <a:rPr lang="en-US" altLang="ko-KR" dirty="0" smtClean="0"/>
              <a:t>weeks</a:t>
            </a:r>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a:t>
            </a:fld>
            <a:r>
              <a:rPr lang="en-US" altLang="ko-KR" smtClean="0"/>
              <a:t>/50</a:t>
            </a:r>
            <a:endParaRPr lang="ko-KR" altLang="en-US" dirty="0"/>
          </a:p>
        </p:txBody>
      </p:sp>
      <p:sp>
        <p:nvSpPr>
          <p:cNvPr id="7" name="직사각형 6"/>
          <p:cNvSpPr/>
          <p:nvPr/>
        </p:nvSpPr>
        <p:spPr>
          <a:xfrm>
            <a:off x="5164460" y="2924944"/>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Management</a:t>
            </a:r>
            <a:endParaRPr lang="ko-KR" altLang="en-US" sz="1100" dirty="0" smtClean="0">
              <a:solidFill>
                <a:schemeClr val="tx1">
                  <a:lumMod val="75000"/>
                  <a:lumOff val="25000"/>
                </a:schemeClr>
              </a:solidFill>
            </a:endParaRPr>
          </a:p>
        </p:txBody>
      </p:sp>
      <p:sp>
        <p:nvSpPr>
          <p:cNvPr id="8" name="직사각형 7"/>
          <p:cNvSpPr/>
          <p:nvPr/>
        </p:nvSpPr>
        <p:spPr>
          <a:xfrm>
            <a:off x="5164460" y="3212976"/>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smtClean="0">
                <a:solidFill>
                  <a:schemeClr val="tx1">
                    <a:lumMod val="75000"/>
                    <a:lumOff val="25000"/>
                  </a:schemeClr>
                </a:solidFill>
              </a:rPr>
              <a:t>Jongsoo</a:t>
            </a:r>
            <a:r>
              <a:rPr lang="en-US" altLang="ko-KR" sz="1200" dirty="0" smtClean="0">
                <a:solidFill>
                  <a:schemeClr val="tx1">
                    <a:lumMod val="75000"/>
                    <a:lumOff val="25000"/>
                  </a:schemeClr>
                </a:solidFill>
              </a:rPr>
              <a:t> Oh</a:t>
            </a:r>
            <a:endParaRPr lang="ko-KR" altLang="en-US" sz="1200" dirty="0" smtClean="0">
              <a:solidFill>
                <a:schemeClr val="tx1">
                  <a:lumMod val="75000"/>
                  <a:lumOff val="25000"/>
                </a:schemeClr>
              </a:solidFill>
            </a:endParaRPr>
          </a:p>
        </p:txBody>
      </p:sp>
      <p:sp>
        <p:nvSpPr>
          <p:cNvPr id="13" name="직사각형 12"/>
          <p:cNvSpPr/>
          <p:nvPr/>
        </p:nvSpPr>
        <p:spPr>
          <a:xfrm>
            <a:off x="5164460"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Developer(Server)</a:t>
            </a:r>
            <a:endParaRPr lang="ko-KR" altLang="en-US" sz="1100" dirty="0" smtClean="0">
              <a:solidFill>
                <a:schemeClr val="tx1">
                  <a:lumMod val="75000"/>
                  <a:lumOff val="25000"/>
                </a:schemeClr>
              </a:solidFill>
            </a:endParaRPr>
          </a:p>
        </p:txBody>
      </p:sp>
      <p:sp>
        <p:nvSpPr>
          <p:cNvPr id="14" name="직사각형 13"/>
          <p:cNvSpPr/>
          <p:nvPr/>
        </p:nvSpPr>
        <p:spPr>
          <a:xfrm>
            <a:off x="5164460"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Youngsoo</a:t>
            </a:r>
            <a:r>
              <a:rPr lang="en-US" altLang="ko-KR" sz="1200" dirty="0">
                <a:solidFill>
                  <a:schemeClr val="tx1">
                    <a:lumMod val="75000"/>
                    <a:lumOff val="25000"/>
                  </a:schemeClr>
                </a:solidFill>
              </a:rPr>
              <a:t> Choi</a:t>
            </a:r>
          </a:p>
        </p:txBody>
      </p:sp>
      <p:sp>
        <p:nvSpPr>
          <p:cNvPr id="15" name="직사각형 14"/>
          <p:cNvSpPr/>
          <p:nvPr/>
        </p:nvSpPr>
        <p:spPr>
          <a:xfrm>
            <a:off x="6892652"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Developer(Node</a:t>
            </a:r>
            <a:r>
              <a:rPr lang="en-US" altLang="ko-KR" sz="1200" dirty="0" smtClean="0">
                <a:solidFill>
                  <a:schemeClr val="tx1">
                    <a:lumMod val="75000"/>
                    <a:lumOff val="25000"/>
                  </a:schemeClr>
                </a:solidFill>
              </a:rPr>
              <a:t>)</a:t>
            </a:r>
            <a:endParaRPr lang="ko-KR" altLang="en-US" sz="1200" dirty="0" smtClean="0">
              <a:solidFill>
                <a:schemeClr val="tx1">
                  <a:lumMod val="75000"/>
                  <a:lumOff val="25000"/>
                </a:schemeClr>
              </a:solidFill>
            </a:endParaRPr>
          </a:p>
        </p:txBody>
      </p:sp>
      <p:sp>
        <p:nvSpPr>
          <p:cNvPr id="16" name="직사각형 15"/>
          <p:cNvSpPr/>
          <p:nvPr/>
        </p:nvSpPr>
        <p:spPr>
          <a:xfrm>
            <a:off x="6892652"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Sangjun</a:t>
            </a:r>
            <a:r>
              <a:rPr lang="en-US" altLang="ko-KR" sz="1200" dirty="0">
                <a:solidFill>
                  <a:schemeClr val="tx1">
                    <a:lumMod val="75000"/>
                    <a:lumOff val="25000"/>
                  </a:schemeClr>
                </a:solidFill>
              </a:rPr>
              <a:t> Jung</a:t>
            </a:r>
          </a:p>
        </p:txBody>
      </p:sp>
      <p:sp>
        <p:nvSpPr>
          <p:cNvPr id="17" name="직사각형 16"/>
          <p:cNvSpPr/>
          <p:nvPr/>
        </p:nvSpPr>
        <p:spPr>
          <a:xfrm>
            <a:off x="8692852"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Developer(Terminal</a:t>
            </a:r>
            <a:r>
              <a:rPr lang="en-US" altLang="ko-KR" sz="1200" dirty="0" smtClean="0">
                <a:solidFill>
                  <a:schemeClr val="tx1">
                    <a:lumMod val="75000"/>
                    <a:lumOff val="25000"/>
                  </a:schemeClr>
                </a:solidFill>
              </a:rPr>
              <a:t>)</a:t>
            </a:r>
            <a:endParaRPr lang="ko-KR" altLang="en-US" sz="1200" dirty="0" smtClean="0">
              <a:solidFill>
                <a:schemeClr val="tx1">
                  <a:lumMod val="75000"/>
                  <a:lumOff val="25000"/>
                </a:schemeClr>
              </a:solidFill>
            </a:endParaRPr>
          </a:p>
        </p:txBody>
      </p:sp>
      <p:sp>
        <p:nvSpPr>
          <p:cNvPr id="18" name="직사각형 17"/>
          <p:cNvSpPr/>
          <p:nvPr/>
        </p:nvSpPr>
        <p:spPr>
          <a:xfrm>
            <a:off x="8692852"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Swapan</a:t>
            </a:r>
            <a:r>
              <a:rPr lang="en-US" altLang="ko-KR" sz="1200" dirty="0">
                <a:solidFill>
                  <a:schemeClr val="tx1">
                    <a:lumMod val="75000"/>
                    <a:lumOff val="25000"/>
                  </a:schemeClr>
                </a:solidFill>
              </a:rPr>
              <a:t> </a:t>
            </a:r>
            <a:r>
              <a:rPr lang="en-US" altLang="ko-KR" sz="1200" dirty="0" err="1">
                <a:solidFill>
                  <a:schemeClr val="tx1">
                    <a:lumMod val="75000"/>
                    <a:lumOff val="25000"/>
                  </a:schemeClr>
                </a:solidFill>
              </a:rPr>
              <a:t>Pati</a:t>
            </a:r>
            <a:endParaRPr lang="en-US" altLang="ko-KR" sz="1200" dirty="0" smtClean="0">
              <a:solidFill>
                <a:schemeClr val="tx1">
                  <a:lumMod val="75000"/>
                  <a:lumOff val="25000"/>
                </a:schemeClr>
              </a:solidFill>
            </a:endParaRPr>
          </a:p>
        </p:txBody>
      </p:sp>
      <p:sp>
        <p:nvSpPr>
          <p:cNvPr id="19" name="직사각형 18"/>
          <p:cNvSpPr/>
          <p:nvPr/>
        </p:nvSpPr>
        <p:spPr>
          <a:xfrm>
            <a:off x="3364260"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Architectural Design</a:t>
            </a:r>
            <a:endParaRPr lang="ko-KR" altLang="en-US" sz="1100" dirty="0" smtClean="0">
              <a:solidFill>
                <a:schemeClr val="tx1">
                  <a:lumMod val="75000"/>
                  <a:lumOff val="25000"/>
                </a:schemeClr>
              </a:solidFill>
            </a:endParaRPr>
          </a:p>
        </p:txBody>
      </p:sp>
      <p:sp>
        <p:nvSpPr>
          <p:cNvPr id="20" name="직사각형 19"/>
          <p:cNvSpPr/>
          <p:nvPr/>
        </p:nvSpPr>
        <p:spPr>
          <a:xfrm>
            <a:off x="3364260"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Hoejung</a:t>
            </a:r>
            <a:r>
              <a:rPr lang="en-US" altLang="ko-KR" sz="1200" dirty="0">
                <a:solidFill>
                  <a:schemeClr val="tx1">
                    <a:lumMod val="75000"/>
                    <a:lumOff val="25000"/>
                  </a:schemeClr>
                </a:solidFill>
              </a:rPr>
              <a:t> Yun</a:t>
            </a:r>
          </a:p>
        </p:txBody>
      </p:sp>
      <p:sp>
        <p:nvSpPr>
          <p:cNvPr id="21" name="직사각형 20"/>
          <p:cNvSpPr/>
          <p:nvPr/>
        </p:nvSpPr>
        <p:spPr>
          <a:xfrm>
            <a:off x="1564060"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Architectural Design</a:t>
            </a:r>
            <a:endParaRPr lang="ko-KR" altLang="en-US" sz="1100" dirty="0" smtClean="0">
              <a:solidFill>
                <a:schemeClr val="tx1">
                  <a:lumMod val="75000"/>
                  <a:lumOff val="25000"/>
                </a:schemeClr>
              </a:solidFill>
            </a:endParaRPr>
          </a:p>
        </p:txBody>
      </p:sp>
      <p:sp>
        <p:nvSpPr>
          <p:cNvPr id="22" name="직사각형 21"/>
          <p:cNvSpPr/>
          <p:nvPr/>
        </p:nvSpPr>
        <p:spPr>
          <a:xfrm>
            <a:off x="1564060"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Jinsuk</a:t>
            </a:r>
            <a:r>
              <a:rPr lang="en-US" altLang="ko-KR" sz="1200" dirty="0">
                <a:solidFill>
                  <a:schemeClr val="tx1">
                    <a:lumMod val="75000"/>
                    <a:lumOff val="25000"/>
                  </a:schemeClr>
                </a:solidFill>
              </a:rPr>
              <a:t> Oh</a:t>
            </a:r>
          </a:p>
        </p:txBody>
      </p:sp>
      <p:sp>
        <p:nvSpPr>
          <p:cNvPr id="5" name="제목 4"/>
          <p:cNvSpPr>
            <a:spLocks noGrp="1"/>
          </p:cNvSpPr>
          <p:nvPr>
            <p:ph type="title"/>
          </p:nvPr>
        </p:nvSpPr>
        <p:spPr/>
        <p:txBody>
          <a:bodyPr/>
          <a:lstStyle/>
          <a:p>
            <a:r>
              <a:rPr lang="en-US" altLang="ko-KR" dirty="0"/>
              <a:t>Project Context</a:t>
            </a:r>
            <a:endParaRPr lang="ko-KR" altLang="en-US" dirty="0"/>
          </a:p>
        </p:txBody>
      </p:sp>
    </p:spTree>
    <p:extLst>
      <p:ext uri="{BB962C8B-B14F-4D97-AF65-F5344CB8AC3E}">
        <p14:creationId xmlns:p14="http://schemas.microsoft.com/office/powerpoint/2010/main" val="352056144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50</a:t>
            </a:fld>
            <a:r>
              <a:rPr lang="en-US" altLang="ko-KR" smtClean="0"/>
              <a:t>/50</a:t>
            </a:r>
            <a:endParaRPr lang="ko-KR" altLang="en-US" dirty="0"/>
          </a:p>
        </p:txBody>
      </p:sp>
      <p:graphicFrame>
        <p:nvGraphicFramePr>
          <p:cNvPr id="7" name="Shape 115"/>
          <p:cNvGraphicFramePr/>
          <p:nvPr>
            <p:extLst>
              <p:ext uri="{D42A27DB-BD31-4B8C-83A1-F6EECF244321}">
                <p14:modId xmlns:p14="http://schemas.microsoft.com/office/powerpoint/2010/main" val="1622418852"/>
              </p:ext>
            </p:extLst>
          </p:nvPr>
        </p:nvGraphicFramePr>
        <p:xfrm>
          <a:off x="845568" y="1700808"/>
          <a:ext cx="9361040" cy="4321766"/>
        </p:xfrm>
        <a:graphic>
          <a:graphicData uri="http://schemas.openxmlformats.org/drawingml/2006/table">
            <a:tbl>
              <a:tblPr>
                <a:noFill/>
              </a:tblPr>
              <a:tblGrid>
                <a:gridCol w="3238772"/>
                <a:gridCol w="6122268"/>
              </a:tblGrid>
              <a:tr h="288046">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3</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659219">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Do not allow unauthorized persons to register a sensor that they do not own (think of the apartment case where a neighbor might be able to “see” your sensor). </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046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i="0" u="none" strike="noStrike" cap="none" baseline="0">
                          <a:solidFill>
                            <a:srgbClr val="000000"/>
                          </a:solidFill>
                          <a:latin typeface="Arial" panose="020B0604020202020204" pitchFamily="34" charset="0"/>
                          <a:ea typeface="Arial"/>
                          <a:cs typeface="Arial" panose="020B0604020202020204" pitchFamily="34" charset="0"/>
                          <a:sym typeface="Arial"/>
                        </a:rPr>
                        <a:t>Security</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2216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Request for registration SA nodes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87996">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Unauthorized person</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87996">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and SA nodes are working properly.</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046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and SA nodes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2842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SA nodes should NOT be registered and request should be denied.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2700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Denial for registration SA nodes by unauthorized person SHOULD be guaranteed.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9" name="제목 3"/>
          <p:cNvSpPr>
            <a:spLocks noGrp="1"/>
          </p:cNvSpPr>
          <p:nvPr>
            <p:ph type="title"/>
          </p:nvPr>
        </p:nvSpPr>
        <p:spPr>
          <a:xfrm>
            <a:off x="411932" y="116632"/>
            <a:ext cx="10297144" cy="490066"/>
          </a:xfrm>
        </p:spPr>
        <p:txBody>
          <a:bodyPr>
            <a:noAutofit/>
          </a:bodyPr>
          <a:lstStyle/>
          <a:p>
            <a:r>
              <a:rPr lang="en-US" altLang="ko-KR" dirty="0" smtClean="0"/>
              <a:t>Appendix - </a:t>
            </a:r>
            <a:r>
              <a:rPr lang="en-US" altLang="ko-KR" dirty="0"/>
              <a:t>Quality Attribute Scenario</a:t>
            </a:r>
          </a:p>
        </p:txBody>
      </p:sp>
    </p:spTree>
    <p:extLst>
      <p:ext uri="{BB962C8B-B14F-4D97-AF65-F5344CB8AC3E}">
        <p14:creationId xmlns:p14="http://schemas.microsoft.com/office/powerpoint/2010/main" val="385304394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51</a:t>
            </a:fld>
            <a:r>
              <a:rPr lang="en-US" altLang="ko-KR" smtClean="0"/>
              <a:t>/50</a:t>
            </a:r>
            <a:endParaRPr lang="ko-KR" altLang="en-US" dirty="0"/>
          </a:p>
        </p:txBody>
      </p:sp>
      <p:graphicFrame>
        <p:nvGraphicFramePr>
          <p:cNvPr id="9" name="Shape 124"/>
          <p:cNvGraphicFramePr/>
          <p:nvPr>
            <p:extLst>
              <p:ext uri="{D42A27DB-BD31-4B8C-83A1-F6EECF244321}">
                <p14:modId xmlns:p14="http://schemas.microsoft.com/office/powerpoint/2010/main" val="4252446452"/>
              </p:ext>
            </p:extLst>
          </p:nvPr>
        </p:nvGraphicFramePr>
        <p:xfrm>
          <a:off x="843980" y="1700808"/>
          <a:ext cx="9361040" cy="4320480"/>
        </p:xfrm>
        <a:graphic>
          <a:graphicData uri="http://schemas.openxmlformats.org/drawingml/2006/table">
            <a:tbl>
              <a:tblPr>
                <a:noFill/>
              </a:tblPr>
              <a:tblGrid>
                <a:gridCol w="3240360"/>
                <a:gridCol w="6120680"/>
              </a:tblGrid>
              <a:tr h="26552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4</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9817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Only the authorized person(Terminal) can access the home sensors/actuators or access any data generated by them, or any data stored in the system</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552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i="0" u="none" strike="noStrike" cap="none" baseline="0">
                          <a:solidFill>
                            <a:srgbClr val="000000"/>
                          </a:solidFill>
                          <a:latin typeface="Arial" panose="020B0604020202020204" pitchFamily="34" charset="0"/>
                          <a:ea typeface="Arial"/>
                          <a:cs typeface="Arial" panose="020B0604020202020204" pitchFamily="34" charset="0"/>
                          <a:sym typeface="Arial"/>
                        </a:rPr>
                        <a:t>Security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30376">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Access the </a:t>
                      </a:r>
                      <a:r>
                        <a:rPr lang="ko" sz="1400">
                          <a:latin typeface="Arial" panose="020B0604020202020204" pitchFamily="34" charset="0"/>
                          <a:cs typeface="Arial" panose="020B0604020202020204" pitchFamily="34" charset="0"/>
                        </a:rPr>
                        <a:t>Node</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 or data in the </a:t>
                      </a:r>
                      <a:r>
                        <a:rPr lang="ko" sz="1400">
                          <a:latin typeface="Arial" panose="020B0604020202020204" pitchFamily="34" charset="0"/>
                          <a:cs typeface="Arial" panose="020B0604020202020204" pitchFamily="34" charset="0"/>
                        </a:rPr>
                        <a:t>S</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ystem(Server)</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9748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Terminal</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1413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S</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ystem(Server) </a:t>
                      </a:r>
                      <a:r>
                        <a:rPr lang="ko" sz="1400" dirty="0">
                          <a:latin typeface="Arial" panose="020B0604020202020204" pitchFamily="34" charset="0"/>
                          <a:cs typeface="Arial" panose="020B0604020202020204" pitchFamily="34" charset="0"/>
                        </a:rPr>
                        <a:t>should</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 give the access </a:t>
                      </a:r>
                      <a:r>
                        <a:rPr lang="ko" sz="1400" dirty="0">
                          <a:latin typeface="Arial" panose="020B0604020202020204" pitchFamily="34" charset="0"/>
                          <a:cs typeface="Arial" panose="020B0604020202020204" pitchFamily="34" charset="0"/>
                        </a:rPr>
                        <a:t>only the Authorized Terminal &amp; work properly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552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Terminal , </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System(Server)</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42589">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System gives the access permission to the user for sensors/actuators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4114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Clr>
                          <a:schemeClr val="dk1"/>
                        </a:buClr>
                        <a:buSzPct val="25000"/>
                        <a:buFont typeface="Arial"/>
                        <a:buNone/>
                      </a:pPr>
                      <a:r>
                        <a:rPr lang="ko" sz="1400" dirty="0">
                          <a:solidFill>
                            <a:schemeClr val="dk1"/>
                          </a:solidFill>
                          <a:latin typeface="Arial" panose="020B0604020202020204" pitchFamily="34" charset="0"/>
                          <a:cs typeface="Arial" panose="020B0604020202020204" pitchFamily="34" charset="0"/>
                        </a:rPr>
                        <a:t>Authorized User(Terminal) can access the sensors/actuators or data in the System(Server)</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7" name="제목 3"/>
          <p:cNvSpPr>
            <a:spLocks noGrp="1"/>
          </p:cNvSpPr>
          <p:nvPr>
            <p:ph type="title"/>
          </p:nvPr>
        </p:nvSpPr>
        <p:spPr>
          <a:xfrm>
            <a:off x="411932" y="116632"/>
            <a:ext cx="10297144" cy="490066"/>
          </a:xfrm>
        </p:spPr>
        <p:txBody>
          <a:bodyPr>
            <a:noAutofit/>
          </a:bodyPr>
          <a:lstStyle/>
          <a:p>
            <a:r>
              <a:rPr lang="en-US" altLang="ko-KR" dirty="0" smtClean="0"/>
              <a:t>Appendix - </a:t>
            </a:r>
            <a:r>
              <a:rPr lang="en-US" altLang="ko-KR" dirty="0"/>
              <a:t>Quality Attribute Scenario</a:t>
            </a:r>
          </a:p>
        </p:txBody>
      </p:sp>
    </p:spTree>
    <p:extLst>
      <p:ext uri="{BB962C8B-B14F-4D97-AF65-F5344CB8AC3E}">
        <p14:creationId xmlns:p14="http://schemas.microsoft.com/office/powerpoint/2010/main" val="324312188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52</a:t>
            </a:fld>
            <a:r>
              <a:rPr lang="en-US" altLang="ko-KR" smtClean="0"/>
              <a:t>/50</a:t>
            </a:r>
            <a:endParaRPr lang="ko-KR" altLang="en-US" dirty="0"/>
          </a:p>
        </p:txBody>
      </p:sp>
      <p:graphicFrame>
        <p:nvGraphicFramePr>
          <p:cNvPr id="10" name="Shape 133"/>
          <p:cNvGraphicFramePr/>
          <p:nvPr>
            <p:extLst>
              <p:ext uri="{D42A27DB-BD31-4B8C-83A1-F6EECF244321}">
                <p14:modId xmlns:p14="http://schemas.microsoft.com/office/powerpoint/2010/main" val="4228621447"/>
              </p:ext>
            </p:extLst>
          </p:nvPr>
        </p:nvGraphicFramePr>
        <p:xfrm>
          <a:off x="845568" y="1700808"/>
          <a:ext cx="9361040" cy="4320480"/>
        </p:xfrm>
        <a:graphic>
          <a:graphicData uri="http://schemas.openxmlformats.org/drawingml/2006/table">
            <a:tbl>
              <a:tblPr>
                <a:noFill/>
              </a:tblPr>
              <a:tblGrid>
                <a:gridCol w="3240360"/>
                <a:gridCol w="6120680"/>
              </a:tblGrid>
              <a:tr h="29750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5</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5723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should be store sensor values and log all user commands for some period of time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9750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Reliability</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44378">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sensor values &amp; user commands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1192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Nodes &amp; terminal</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1192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is working properly. The store service could be implemented and the area for store is served.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73233">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System</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62648">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sensor value and log have to be stored during configured value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64139">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After change the sensor value and user command, all changes have to be stored correctly during configured time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5" name="제목 4"/>
          <p:cNvSpPr>
            <a:spLocks noGrp="1"/>
          </p:cNvSpPr>
          <p:nvPr>
            <p:ph type="title"/>
          </p:nvPr>
        </p:nvSpPr>
        <p:spPr/>
        <p:txBody>
          <a:bodyPr/>
          <a:lstStyle/>
          <a:p>
            <a:r>
              <a:rPr lang="en-US" altLang="ko-KR" dirty="0"/>
              <a:t>Appendix - Quality Attribute Scenario</a:t>
            </a:r>
            <a:endParaRPr lang="ko-KR" altLang="en-US" dirty="0"/>
          </a:p>
        </p:txBody>
      </p:sp>
    </p:spTree>
    <p:extLst>
      <p:ext uri="{BB962C8B-B14F-4D97-AF65-F5344CB8AC3E}">
        <p14:creationId xmlns:p14="http://schemas.microsoft.com/office/powerpoint/2010/main" val="362513466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53</a:t>
            </a:fld>
            <a:r>
              <a:rPr lang="en-US" altLang="ko-KR" smtClean="0"/>
              <a:t>/50</a:t>
            </a:r>
            <a:endParaRPr lang="ko-KR" altLang="en-US" dirty="0"/>
          </a:p>
        </p:txBody>
      </p:sp>
      <p:graphicFrame>
        <p:nvGraphicFramePr>
          <p:cNvPr id="10" name="Shape 142"/>
          <p:cNvGraphicFramePr/>
          <p:nvPr>
            <p:extLst>
              <p:ext uri="{D42A27DB-BD31-4B8C-83A1-F6EECF244321}">
                <p14:modId xmlns:p14="http://schemas.microsoft.com/office/powerpoint/2010/main" val="1896652812"/>
              </p:ext>
            </p:extLst>
          </p:nvPr>
        </p:nvGraphicFramePr>
        <p:xfrm>
          <a:off x="843980" y="1700808"/>
          <a:ext cx="9361040" cy="4320479"/>
        </p:xfrm>
        <a:graphic>
          <a:graphicData uri="http://schemas.openxmlformats.org/drawingml/2006/table">
            <a:tbl>
              <a:tblPr>
                <a:noFill/>
              </a:tblPr>
              <a:tblGrid>
                <a:gridCol w="3240360"/>
                <a:gridCol w="6120680"/>
              </a:tblGrid>
              <a:tr h="29589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6</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89688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chemeClr val="dk1"/>
                        </a:buClr>
                        <a:buSzPct val="25000"/>
                        <a:buFont typeface="Arial"/>
                        <a:buNone/>
                      </a:pPr>
                      <a:r>
                        <a:rPr lang="ko" sz="1400" b="0" i="0" u="none" strike="noStrike" cap="none" baseline="0">
                          <a:solidFill>
                            <a:schemeClr val="dk1"/>
                          </a:solidFill>
                          <a:latin typeface="Arial" panose="020B0604020202020204" pitchFamily="34" charset="0"/>
                          <a:ea typeface="Arial"/>
                          <a:cs typeface="Arial" panose="020B0604020202020204" pitchFamily="34" charset="0"/>
                          <a:sym typeface="Arial"/>
                        </a:rPr>
                        <a:t>The system should make it easy for application developers (private persons, VARs, or other 3</a:t>
                      </a:r>
                      <a:r>
                        <a:rPr lang="ko" sz="1400" b="0" i="0" u="none" strike="noStrike" cap="none" baseline="30000">
                          <a:solidFill>
                            <a:schemeClr val="dk1"/>
                          </a:solidFill>
                          <a:latin typeface="Arial" panose="020B0604020202020204" pitchFamily="34" charset="0"/>
                          <a:ea typeface="Arial"/>
                          <a:cs typeface="Arial" panose="020B0604020202020204" pitchFamily="34" charset="0"/>
                          <a:sym typeface="Arial"/>
                        </a:rPr>
                        <a:t>rd</a:t>
                      </a:r>
                      <a:r>
                        <a:rPr lang="ko" sz="1400" b="0" i="0" u="none" strike="noStrike" cap="none" baseline="0">
                          <a:solidFill>
                            <a:schemeClr val="dk1"/>
                          </a:solidFill>
                          <a:latin typeface="Arial" panose="020B0604020202020204" pitchFamily="34" charset="0"/>
                          <a:ea typeface="Arial"/>
                          <a:cs typeface="Arial" panose="020B0604020202020204" pitchFamily="34" charset="0"/>
                          <a:sym typeface="Arial"/>
                        </a:rPr>
                        <a:t> parties) to build custom apps, services, and/or make mashups from existing available services (you should describe how the design supports this).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9589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E</a:t>
                      </a:r>
                      <a:r>
                        <a:rPr lang="ko" sz="1400" i="0" u="none" strike="noStrike" cap="none" baseline="0">
                          <a:solidFill>
                            <a:srgbClr val="000000"/>
                          </a:solidFill>
                          <a:latin typeface="Arial" panose="020B0604020202020204" pitchFamily="34" charset="0"/>
                          <a:ea typeface="Arial"/>
                          <a:cs typeface="Arial" panose="020B0604020202020204" pitchFamily="34" charset="0"/>
                          <a:sym typeface="Arial"/>
                        </a:rPr>
                        <a:t>xtensibility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3677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Develop a custom application or service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72759">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Private persons, VARs, or other 3rd parties developers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8057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The system has been designed, implemented and working properly.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9589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Custom application</a:t>
                      </a:r>
                      <a:r>
                        <a:rPr lang="ko" sz="1400">
                          <a:latin typeface="Arial" panose="020B0604020202020204" pitchFamily="34" charset="0"/>
                          <a:cs typeface="Arial" panose="020B0604020202020204" pitchFamily="34" charset="0"/>
                        </a:rPr>
                        <a:t>,</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 service or nodes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865253">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Clr>
                          <a:srgbClr val="000000"/>
                        </a:buClr>
                        <a:buSzPct val="25000"/>
                        <a:buFont typeface="Arial"/>
                        <a:buNone/>
                      </a:pPr>
                      <a:r>
                        <a:rPr lang="ko" sz="1400" dirty="0">
                          <a:latin typeface="Arial" panose="020B0604020202020204" pitchFamily="34" charset="0"/>
                          <a:cs typeface="Arial" panose="020B0604020202020204" pitchFamily="34" charset="0"/>
                        </a:rPr>
                        <a:t>3rd party application can receive events from other nodes and access to data in our system by their permissions.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8057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Clr>
                          <a:srgbClr val="000000"/>
                        </a:buClr>
                        <a:buSzPct val="25000"/>
                        <a:buFont typeface="Arial"/>
                        <a:buNone/>
                      </a:pPr>
                      <a:r>
                        <a:rPr lang="ko" sz="1400" dirty="0">
                          <a:latin typeface="Arial" panose="020B0604020202020204" pitchFamily="34" charset="0"/>
                          <a:cs typeface="Arial" panose="020B0604020202020204" pitchFamily="34" charset="0"/>
                        </a:rPr>
                        <a:t>3rd party application can control and interact with other nodes.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5" name="제목 4"/>
          <p:cNvSpPr>
            <a:spLocks noGrp="1"/>
          </p:cNvSpPr>
          <p:nvPr>
            <p:ph type="title"/>
          </p:nvPr>
        </p:nvSpPr>
        <p:spPr/>
        <p:txBody>
          <a:bodyPr/>
          <a:lstStyle/>
          <a:p>
            <a:r>
              <a:rPr lang="en-US" altLang="ko-KR" dirty="0"/>
              <a:t>Appendix - Quality Attribute Scenario</a:t>
            </a:r>
            <a:endParaRPr lang="ko-KR" altLang="en-US" dirty="0"/>
          </a:p>
        </p:txBody>
      </p:sp>
    </p:spTree>
    <p:extLst>
      <p:ext uri="{BB962C8B-B14F-4D97-AF65-F5344CB8AC3E}">
        <p14:creationId xmlns:p14="http://schemas.microsoft.com/office/powerpoint/2010/main" val="360859210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54</a:t>
            </a:fld>
            <a:r>
              <a:rPr lang="en-US" altLang="ko-KR" smtClean="0"/>
              <a:t>/50</a:t>
            </a:r>
            <a:endParaRPr lang="ko-KR" altLang="en-US" dirty="0"/>
          </a:p>
        </p:txBody>
      </p:sp>
      <p:graphicFrame>
        <p:nvGraphicFramePr>
          <p:cNvPr id="10" name="Shape 151"/>
          <p:cNvGraphicFramePr/>
          <p:nvPr>
            <p:extLst>
              <p:ext uri="{D42A27DB-BD31-4B8C-83A1-F6EECF244321}">
                <p14:modId xmlns:p14="http://schemas.microsoft.com/office/powerpoint/2010/main" val="397793741"/>
              </p:ext>
            </p:extLst>
          </p:nvPr>
        </p:nvGraphicFramePr>
        <p:xfrm>
          <a:off x="843980" y="1700808"/>
          <a:ext cx="9361040" cy="4392487"/>
        </p:xfrm>
        <a:graphic>
          <a:graphicData uri="http://schemas.openxmlformats.org/drawingml/2006/table">
            <a:tbl>
              <a:tblPr>
                <a:noFill/>
              </a:tblPr>
              <a:tblGrid>
                <a:gridCol w="3240360"/>
                <a:gridCol w="6120680"/>
              </a:tblGrid>
              <a:tr h="30154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7</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644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chemeClr val="dk1"/>
                        </a:buClr>
                        <a:buSzPct val="25000"/>
                        <a:buFont typeface="Arial"/>
                        <a:buNone/>
                      </a:pPr>
                      <a:r>
                        <a:rPr lang="ko" sz="1400">
                          <a:latin typeface="Arial" panose="020B0604020202020204" pitchFamily="34" charset="0"/>
                          <a:cs typeface="Arial" panose="020B0604020202020204" pitchFamily="34" charset="0"/>
                        </a:rPr>
                        <a:t>The system should make it easy to add emerging protocols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30154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Modifiability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2190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a:solidFill>
                            <a:schemeClr val="dk1"/>
                          </a:solidFill>
                          <a:latin typeface="Arial" panose="020B0604020202020204" pitchFamily="34" charset="0"/>
                          <a:cs typeface="Arial" panose="020B0604020202020204" pitchFamily="34" charset="0"/>
                        </a:rPr>
                        <a:t>Supporting emerging protocol</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8603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a:latin typeface="Arial" panose="020B0604020202020204" pitchFamily="34" charset="0"/>
                          <a:cs typeface="Arial" panose="020B0604020202020204" pitchFamily="34" charset="0"/>
                        </a:rPr>
                        <a:t>System</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8603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a:latin typeface="Arial" panose="020B0604020202020204" pitchFamily="34" charset="0"/>
                          <a:cs typeface="Arial" panose="020B0604020202020204" pitchFamily="34" charset="0"/>
                        </a:rPr>
                        <a:t>The system does not support the emerging protocol</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30154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a:latin typeface="Arial" panose="020B0604020202020204" pitchFamily="34" charset="0"/>
                          <a:cs typeface="Arial" panose="020B0604020202020204" pitchFamily="34" charset="0"/>
                        </a:rPr>
                        <a:t>System</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24078">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dirty="0">
                          <a:latin typeface="Arial" panose="020B0604020202020204" pitchFamily="34" charset="0"/>
                          <a:cs typeface="Arial" panose="020B0604020202020204" pitchFamily="34" charset="0"/>
                        </a:rPr>
                        <a:t>The system can adapt emerging protocol without changing other protocol which is already supported.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2549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dirty="0">
                          <a:latin typeface="Arial" panose="020B0604020202020204" pitchFamily="34" charset="0"/>
                          <a:cs typeface="Arial" panose="020B0604020202020204" pitchFamily="34" charset="0"/>
                        </a:rPr>
                        <a:t>When the node with emerging protocol is installed, it has to be added in the node list. </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5" name="제목 4"/>
          <p:cNvSpPr>
            <a:spLocks noGrp="1"/>
          </p:cNvSpPr>
          <p:nvPr>
            <p:ph type="title"/>
          </p:nvPr>
        </p:nvSpPr>
        <p:spPr/>
        <p:txBody>
          <a:bodyPr/>
          <a:lstStyle/>
          <a:p>
            <a:r>
              <a:rPr lang="en-US" altLang="ko-KR" dirty="0"/>
              <a:t>Appendix - Quality Attribute Scenario</a:t>
            </a:r>
            <a:endParaRPr lang="ko-KR" altLang="en-US" dirty="0"/>
          </a:p>
        </p:txBody>
      </p:sp>
    </p:spTree>
    <p:extLst>
      <p:ext uri="{BB962C8B-B14F-4D97-AF65-F5344CB8AC3E}">
        <p14:creationId xmlns:p14="http://schemas.microsoft.com/office/powerpoint/2010/main" val="143308491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55</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a:t>Detail </a:t>
            </a:r>
            <a:r>
              <a:rPr lang="en-US" altLang="ko-KR" dirty="0" smtClean="0"/>
              <a:t>Design - Protocol</a:t>
            </a:r>
            <a:endParaRPr lang="ko-KR" altLang="en-US" dirty="0"/>
          </a:p>
        </p:txBody>
      </p:sp>
      <p:graphicFrame>
        <p:nvGraphicFramePr>
          <p:cNvPr id="6" name="Shape 734"/>
          <p:cNvGraphicFramePr/>
          <p:nvPr>
            <p:extLst>
              <p:ext uri="{D42A27DB-BD31-4B8C-83A1-F6EECF244321}">
                <p14:modId xmlns:p14="http://schemas.microsoft.com/office/powerpoint/2010/main" val="2405307398"/>
              </p:ext>
            </p:extLst>
          </p:nvPr>
        </p:nvGraphicFramePr>
        <p:xfrm>
          <a:off x="953580" y="980728"/>
          <a:ext cx="9145015" cy="5463651"/>
        </p:xfrm>
        <a:graphic>
          <a:graphicData uri="http://schemas.openxmlformats.org/drawingml/2006/table">
            <a:tbl>
              <a:tblPr>
                <a:noFill/>
              </a:tblPr>
              <a:tblGrid>
                <a:gridCol w="2493287"/>
                <a:gridCol w="1725152"/>
                <a:gridCol w="1725152"/>
                <a:gridCol w="1419682"/>
                <a:gridCol w="1781742"/>
              </a:tblGrid>
              <a:tr h="571500">
                <a:tc>
                  <a:txBody>
                    <a:bodyPr/>
                    <a:lstStyle/>
                    <a:p>
                      <a:pPr lvl="0" algn="ctr" rtl="0">
                        <a:lnSpc>
                          <a:spcPct val="120000"/>
                        </a:lnSpc>
                        <a:spcBef>
                          <a:spcPts val="0"/>
                        </a:spcBef>
                        <a:buNone/>
                      </a:pPr>
                      <a:r>
                        <a:rPr lang="ko" sz="1300" b="1" dirty="0"/>
                        <a:t>Command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Sender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Intermediacy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Receiver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49375">
                <a:tc gridSpan="5">
                  <a:txBody>
                    <a:bodyPr/>
                    <a:lstStyle/>
                    <a:p>
                      <a:pPr lvl="0" rtl="0">
                        <a:lnSpc>
                          <a:spcPct val="120000"/>
                        </a:lnSpc>
                        <a:spcBef>
                          <a:spcPts val="0"/>
                        </a:spcBef>
                        <a:buNone/>
                      </a:pPr>
                      <a:r>
                        <a:rPr lang="ko" sz="1300" b="1">
                          <a:solidFill>
                            <a:schemeClr val="dk1"/>
                          </a:solidFill>
                        </a:rPr>
                        <a:t>Certificate user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a:solidFill>
                            <a:schemeClr val="dk1"/>
                          </a:solidFill>
                        </a:rPr>
                        <a:t>Request login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ID/PW</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t>Confirm login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78825">
                <a:tc gridSpan="5">
                  <a:txBody>
                    <a:bodyPr/>
                    <a:lstStyle/>
                    <a:p>
                      <a:pPr lvl="0" rtl="0">
                        <a:lnSpc>
                          <a:spcPct val="120000"/>
                        </a:lnSpc>
                        <a:spcBef>
                          <a:spcPts val="0"/>
                        </a:spcBef>
                        <a:buNone/>
                      </a:pPr>
                      <a:r>
                        <a:rPr lang="ko" sz="1300" b="1"/>
                        <a:t>Register 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4375">
                <a:tc>
                  <a:txBody>
                    <a:bodyPr/>
                    <a:lstStyle/>
                    <a:p>
                      <a:pPr lvl="0" algn="ctr" rtl="0">
                        <a:lnSpc>
                          <a:spcPct val="120000"/>
                        </a:lnSpc>
                        <a:spcBef>
                          <a:spcPts val="0"/>
                        </a:spcBef>
                        <a:buNone/>
                      </a:pPr>
                      <a:r>
                        <a:rPr lang="ko" sz="1300" b="1"/>
                        <a:t>Request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serial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Confirm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Clr>
                          <a:schemeClr val="dk1"/>
                        </a:buClr>
                        <a:buSzPct val="115384"/>
                        <a:buFont typeface="Arial"/>
                        <a:buNone/>
                      </a:pPr>
                      <a:r>
                        <a:rPr lang="ko" sz="1300">
                          <a:solidFill>
                            <a:schemeClr val="dk1"/>
                          </a:solidFill>
                        </a:rPr>
                        <a:t>(success, nodeinfo)</a:t>
                      </a:r>
                    </a:p>
                    <a:p>
                      <a:pPr lvl="0" algn="ctr" rtl="0">
                        <a:lnSpc>
                          <a:spcPct val="120000"/>
                        </a:lnSpc>
                        <a:spcBef>
                          <a:spcPts val="0"/>
                        </a:spcBef>
                        <a:buClr>
                          <a:schemeClr val="dk1"/>
                        </a:buClr>
                        <a:buSzPct val="115384"/>
                        <a:buFont typeface="Arial"/>
                        <a:buNone/>
                      </a:pPr>
                      <a:r>
                        <a:rPr lang="ko" sz="1300">
                          <a:solidFill>
                            <a:schemeClr val="dk1"/>
                          </a:solidFill>
                        </a:rPr>
                        <a:t>or (fail, 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Confirm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fail, 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63725">
                <a:tc gridSpan="5">
                  <a:txBody>
                    <a:bodyPr/>
                    <a:lstStyle/>
                    <a:p>
                      <a:pPr lvl="0" rtl="0">
                        <a:lnSpc>
                          <a:spcPct val="120000"/>
                        </a:lnSpc>
                        <a:spcBef>
                          <a:spcPts val="0"/>
                        </a:spcBef>
                        <a:buNone/>
                      </a:pPr>
                      <a:r>
                        <a:rPr lang="ko" sz="1300" b="1"/>
                        <a:t>Get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4375">
                <a:tc>
                  <a:txBody>
                    <a:bodyPr/>
                    <a:lstStyle/>
                    <a:p>
                      <a:pPr lvl="0" algn="ctr" rtl="0">
                        <a:lnSpc>
                          <a:spcPct val="120000"/>
                        </a:lnSpc>
                        <a:spcBef>
                          <a:spcPts val="0"/>
                        </a:spcBef>
                        <a:buNone/>
                      </a:pPr>
                      <a:r>
                        <a:rPr lang="ko" sz="1300" b="1"/>
                        <a:t>Get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t>Node value response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Node value response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a:solidFill>
                            <a:schemeClr val="dk1"/>
                          </a:solidFill>
                        </a:rPr>
                        <a:t>All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30713572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56</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smtClean="0"/>
              <a:t>Detail Design – Protocol #2</a:t>
            </a:r>
            <a:endParaRPr lang="ko-KR" altLang="en-US" dirty="0"/>
          </a:p>
        </p:txBody>
      </p:sp>
      <p:graphicFrame>
        <p:nvGraphicFramePr>
          <p:cNvPr id="7" name="Shape 740"/>
          <p:cNvGraphicFramePr/>
          <p:nvPr>
            <p:extLst>
              <p:ext uri="{D42A27DB-BD31-4B8C-83A1-F6EECF244321}">
                <p14:modId xmlns:p14="http://schemas.microsoft.com/office/powerpoint/2010/main" val="567496274"/>
              </p:ext>
            </p:extLst>
          </p:nvPr>
        </p:nvGraphicFramePr>
        <p:xfrm>
          <a:off x="951711" y="980728"/>
          <a:ext cx="9181301" cy="5321758"/>
        </p:xfrm>
        <a:graphic>
          <a:graphicData uri="http://schemas.openxmlformats.org/drawingml/2006/table">
            <a:tbl>
              <a:tblPr>
                <a:noFill/>
              </a:tblPr>
              <a:tblGrid>
                <a:gridCol w="2503180"/>
                <a:gridCol w="1731997"/>
                <a:gridCol w="1731997"/>
                <a:gridCol w="1425315"/>
                <a:gridCol w="1788812"/>
              </a:tblGrid>
              <a:tr h="571500">
                <a:tc>
                  <a:txBody>
                    <a:bodyPr/>
                    <a:lstStyle/>
                    <a:p>
                      <a:pPr lvl="0" algn="ctr" rtl="0">
                        <a:lnSpc>
                          <a:spcPct val="120000"/>
                        </a:lnSpc>
                        <a:spcBef>
                          <a:spcPts val="0"/>
                        </a:spcBef>
                        <a:buNone/>
                      </a:pPr>
                      <a:r>
                        <a:rPr lang="ko" sz="1300" b="1" dirty="0"/>
                        <a:t>Command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Sender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r>
                        <a:rPr lang="ko" sz="1300" b="1">
                          <a:solidFill>
                            <a:schemeClr val="dk1"/>
                          </a:solidFill>
                        </a:rPr>
                        <a:t>Intermediacy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Receiver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49375">
                <a:tc gridSpan="5">
                  <a:txBody>
                    <a:bodyPr/>
                    <a:lstStyle/>
                    <a:p>
                      <a:pPr lvl="0" rtl="0">
                        <a:lnSpc>
                          <a:spcPct val="120000"/>
                        </a:lnSpc>
                        <a:spcBef>
                          <a:spcPts val="0"/>
                        </a:spcBef>
                        <a:buNone/>
                      </a:pPr>
                      <a:r>
                        <a:rPr lang="ko" sz="1300" b="1"/>
                        <a:t>Unregister 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349375">
                <a:tc>
                  <a:txBody>
                    <a:bodyPr/>
                    <a:lstStyle/>
                    <a:p>
                      <a:pPr lvl="0" algn="ctr" rtl="0">
                        <a:lnSpc>
                          <a:spcPct val="120000"/>
                        </a:lnSpc>
                        <a:spcBef>
                          <a:spcPts val="0"/>
                        </a:spcBef>
                        <a:buNone/>
                      </a:pPr>
                      <a:r>
                        <a:rPr lang="ko" sz="1300" b="1">
                          <a:solidFill>
                            <a:schemeClr val="dk1"/>
                          </a:solidFill>
                        </a:rPr>
                        <a:t>Request unregistration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nodeId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49375">
                <a:tc>
                  <a:txBody>
                    <a:bodyPr/>
                    <a:lstStyle/>
                    <a:p>
                      <a:pPr lvl="0" algn="ctr" rtl="0">
                        <a:lnSpc>
                          <a:spcPct val="120000"/>
                        </a:lnSpc>
                        <a:spcBef>
                          <a:spcPts val="0"/>
                        </a:spcBef>
                        <a:buNone/>
                      </a:pPr>
                      <a:r>
                        <a:rPr lang="ko" sz="1300" b="1"/>
                        <a:t>Confirm </a:t>
                      </a:r>
                      <a:r>
                        <a:rPr lang="ko" sz="1300" b="1">
                          <a:solidFill>
                            <a:schemeClr val="dk1"/>
                          </a:solidFill>
                        </a:rPr>
                        <a:t>unregistration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49375">
                <a:tc gridSpan="5">
                  <a:txBody>
                    <a:bodyPr/>
                    <a:lstStyle/>
                    <a:p>
                      <a:pPr lvl="0" rtl="0">
                        <a:lnSpc>
                          <a:spcPct val="120000"/>
                        </a:lnSpc>
                        <a:spcBef>
                          <a:spcPts val="0"/>
                        </a:spcBef>
                        <a:buNone/>
                      </a:pPr>
                      <a:r>
                        <a:rPr lang="ko" sz="1300" b="1" dirty="0">
                          <a:solidFill>
                            <a:schemeClr val="dk1"/>
                          </a:solidFill>
                        </a:rPr>
                        <a:t>Control acturator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349375">
                <a:tc>
                  <a:txBody>
                    <a:bodyPr/>
                    <a:lstStyle/>
                    <a:p>
                      <a:pPr lvl="0" algn="ctr" rtl="0">
                        <a:lnSpc>
                          <a:spcPct val="120000"/>
                        </a:lnSpc>
                        <a:spcBef>
                          <a:spcPts val="0"/>
                        </a:spcBef>
                        <a:buNone/>
                      </a:pPr>
                      <a:r>
                        <a:rPr lang="ko" sz="1300" b="1"/>
                        <a:t>Control acturator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nodeId, name,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49375">
                <a:tc>
                  <a:txBody>
                    <a:bodyPr/>
                    <a:lstStyle/>
                    <a:p>
                      <a:pPr lvl="0" algn="ctr" rtl="0">
                        <a:lnSpc>
                          <a:spcPct val="120000"/>
                        </a:lnSpc>
                        <a:spcBef>
                          <a:spcPts val="0"/>
                        </a:spcBef>
                        <a:buNone/>
                      </a:pPr>
                      <a:r>
                        <a:rPr lang="ko" sz="1300" b="1"/>
                        <a:t>Confirm control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49375">
                <a:tc gridSpan="5">
                  <a:txBody>
                    <a:bodyPr/>
                    <a:lstStyle/>
                    <a:p>
                      <a:pPr lvl="0" rtl="0">
                        <a:lnSpc>
                          <a:spcPct val="120000"/>
                        </a:lnSpc>
                        <a:spcBef>
                          <a:spcPts val="0"/>
                        </a:spcBef>
                        <a:buNone/>
                      </a:pPr>
                      <a:r>
                        <a:rPr lang="ko" sz="1300" b="1">
                          <a:solidFill>
                            <a:schemeClr val="dk1"/>
                          </a:solidFill>
                        </a:rPr>
                        <a:t>Request logs</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a:solidFill>
                            <a:schemeClr val="dk1"/>
                          </a:solidFill>
                        </a:rPr>
                        <a:t>Request logs</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t>Confirm </a:t>
                      </a:r>
                      <a:r>
                        <a:rPr lang="ko" sz="1300" b="1">
                          <a:solidFill>
                            <a:schemeClr val="dk1"/>
                          </a:solidFill>
                        </a:rPr>
                        <a:t>logs</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logs</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78825">
                <a:tc gridSpan="5">
                  <a:txBody>
                    <a:bodyPr/>
                    <a:lstStyle/>
                    <a:p>
                      <a:pPr lvl="0" rtl="0">
                        <a:lnSpc>
                          <a:spcPct val="120000"/>
                        </a:lnSpc>
                        <a:spcBef>
                          <a:spcPts val="0"/>
                        </a:spcBef>
                        <a:buNone/>
                      </a:pPr>
                      <a:r>
                        <a:rPr lang="ko" sz="1300" b="1"/>
                        <a:t>Set alarm</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4375">
                <a:tc>
                  <a:txBody>
                    <a:bodyPr/>
                    <a:lstStyle/>
                    <a:p>
                      <a:pPr lvl="0" algn="ctr" rtl="0">
                        <a:lnSpc>
                          <a:spcPct val="120000"/>
                        </a:lnSpc>
                        <a:spcBef>
                          <a:spcPts val="0"/>
                        </a:spcBef>
                        <a:buNone/>
                      </a:pPr>
                      <a:r>
                        <a:rPr lang="ko" sz="1300" b="1">
                          <a:solidFill>
                            <a:schemeClr val="dk1"/>
                          </a:solidFill>
                        </a:rPr>
                        <a:t>Ask to set alarming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Set alarm</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a:solidFill>
                            <a:schemeClr val="dk1"/>
                          </a:solidFill>
                        </a:rPr>
                        <a:t>yes or no</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75106586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57</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smtClean="0"/>
              <a:t>Detail Design – Protocol #3</a:t>
            </a:r>
            <a:endParaRPr lang="ko-KR" altLang="en-US" dirty="0"/>
          </a:p>
        </p:txBody>
      </p:sp>
      <p:graphicFrame>
        <p:nvGraphicFramePr>
          <p:cNvPr id="5" name="Shape 746"/>
          <p:cNvGraphicFramePr/>
          <p:nvPr>
            <p:extLst>
              <p:ext uri="{D42A27DB-BD31-4B8C-83A1-F6EECF244321}">
                <p14:modId xmlns:p14="http://schemas.microsoft.com/office/powerpoint/2010/main" val="4276529528"/>
              </p:ext>
            </p:extLst>
          </p:nvPr>
        </p:nvGraphicFramePr>
        <p:xfrm>
          <a:off x="954088" y="980728"/>
          <a:ext cx="9145016" cy="2448932"/>
        </p:xfrm>
        <a:graphic>
          <a:graphicData uri="http://schemas.openxmlformats.org/drawingml/2006/table">
            <a:tbl>
              <a:tblPr>
                <a:noFill/>
              </a:tblPr>
              <a:tblGrid>
                <a:gridCol w="2493267"/>
                <a:gridCol w="1725147"/>
                <a:gridCol w="1725147"/>
                <a:gridCol w="1419685"/>
                <a:gridCol w="1781770"/>
              </a:tblGrid>
              <a:tr h="571500">
                <a:tc>
                  <a:txBody>
                    <a:bodyPr/>
                    <a:lstStyle/>
                    <a:p>
                      <a:pPr lvl="0" algn="ctr" rtl="0">
                        <a:lnSpc>
                          <a:spcPct val="120000"/>
                        </a:lnSpc>
                        <a:spcBef>
                          <a:spcPts val="0"/>
                        </a:spcBef>
                        <a:buNone/>
                      </a:pPr>
                      <a:r>
                        <a:rPr lang="ko" sz="1300" b="1" dirty="0"/>
                        <a:t>Command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Sender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r>
                        <a:rPr lang="ko" sz="1300" b="1">
                          <a:solidFill>
                            <a:schemeClr val="dk1"/>
                          </a:solidFill>
                        </a:rPr>
                        <a:t>Intermediacy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Receiver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Parameter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19125">
                <a:tc gridSpan="5">
                  <a:txBody>
                    <a:bodyPr/>
                    <a:lstStyle/>
                    <a:p>
                      <a:pPr lvl="0" rtl="0">
                        <a:lnSpc>
                          <a:spcPct val="120000"/>
                        </a:lnSpc>
                        <a:spcBef>
                          <a:spcPts val="0"/>
                        </a:spcBef>
                        <a:buNone/>
                      </a:pPr>
                      <a:r>
                        <a:rPr lang="ko" sz="1300" b="1" dirty="0">
                          <a:solidFill>
                            <a:schemeClr val="dk1"/>
                          </a:solidFill>
                        </a:rPr>
                        <a:t>Send message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dirty="0">
                          <a:solidFill>
                            <a:schemeClr val="dk1"/>
                          </a:solidFill>
                        </a:rPr>
                        <a:t>Send message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Clr>
                          <a:schemeClr val="dk1"/>
                        </a:buClr>
                        <a:buSzPct val="115384"/>
                        <a:buFont typeface="Arial"/>
                        <a:buNone/>
                      </a:pPr>
                      <a:r>
                        <a:rPr lang="ko" sz="1300">
                          <a:solidFill>
                            <a:schemeClr val="dk1"/>
                          </a:solidFill>
                        </a:rPr>
                        <a:t>(emergency, reason) </a:t>
                      </a:r>
                    </a:p>
                    <a:p>
                      <a:pPr lvl="0" algn="ctr" rtl="0">
                        <a:lnSpc>
                          <a:spcPct val="120000"/>
                        </a:lnSpc>
                        <a:spcBef>
                          <a:spcPts val="0"/>
                        </a:spcBef>
                        <a:buNone/>
                      </a:pPr>
                      <a:r>
                        <a:rPr lang="ko" sz="1300">
                          <a:solidFill>
                            <a:schemeClr val="dk1"/>
                          </a:solidFill>
                        </a:rPr>
                        <a:t>or (normal, 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5100">
                <a:tc gridSpan="5">
                  <a:txBody>
                    <a:bodyPr/>
                    <a:lstStyle/>
                    <a:p>
                      <a:pPr lvl="0" rtl="0">
                        <a:lnSpc>
                          <a:spcPct val="120000"/>
                        </a:lnSpc>
                        <a:spcBef>
                          <a:spcPts val="0"/>
                        </a:spcBef>
                        <a:buNone/>
                      </a:pPr>
                      <a:r>
                        <a:rPr lang="ko" sz="1300" b="1">
                          <a:solidFill>
                            <a:schemeClr val="dk1"/>
                          </a:solidFill>
                        </a:rPr>
                        <a:t>Set alarm timer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a:solidFill>
                            <a:schemeClr val="dk1"/>
                          </a:solidFill>
                        </a:rPr>
                        <a:t>Set alarm timer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a:solidFill>
                            <a:schemeClr val="dk1"/>
                          </a:solidFill>
                        </a:rPr>
                        <a:t>time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58382464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Certificate user</a:t>
            </a:r>
          </a:p>
          <a:p>
            <a:endParaRPr lang="en-US" altLang="ko-KR" dirty="0" smtClean="0"/>
          </a:p>
          <a:p>
            <a:endParaRPr lang="en-US" altLang="ko-KR" dirty="0"/>
          </a:p>
          <a:p>
            <a:endParaRPr lang="en-US" altLang="ko-KR" dirty="0" smtClean="0"/>
          </a:p>
          <a:p>
            <a:endParaRPr lang="en-US" altLang="ko-KR" dirty="0"/>
          </a:p>
          <a:p>
            <a:r>
              <a:rPr lang="en-US" altLang="ko-KR" dirty="0" smtClean="0"/>
              <a:t>Register </a:t>
            </a:r>
            <a:r>
              <a:rPr lang="en-US" altLang="ko-KR" dirty="0"/>
              <a:t>node</a:t>
            </a:r>
          </a:p>
          <a:p>
            <a:endParaRPr lang="en-US" altLang="ko-KR" dirty="0" smtClean="0"/>
          </a:p>
          <a:p>
            <a:endParaRPr lang="en-US" altLang="ko-KR" dirty="0"/>
          </a:p>
          <a:p>
            <a:endParaRPr lang="en-US" altLang="ko-KR" dirty="0" smtClean="0"/>
          </a:p>
          <a:p>
            <a:r>
              <a:rPr lang="en-US" altLang="ko-KR" dirty="0" smtClean="0"/>
              <a:t>Confirm</a:t>
            </a:r>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58</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Detail Design </a:t>
            </a:r>
            <a:r>
              <a:rPr lang="en-US" altLang="ko-KR" dirty="0" smtClean="0"/>
              <a:t>– Mata data</a:t>
            </a:r>
            <a:endParaRPr lang="ko-KR" altLang="en-US" dirty="0"/>
          </a:p>
        </p:txBody>
      </p:sp>
      <p:graphicFrame>
        <p:nvGraphicFramePr>
          <p:cNvPr id="5" name="Shape 757"/>
          <p:cNvGraphicFramePr/>
          <p:nvPr>
            <p:extLst>
              <p:ext uri="{D42A27DB-BD31-4B8C-83A1-F6EECF244321}">
                <p14:modId xmlns:p14="http://schemas.microsoft.com/office/powerpoint/2010/main" val="3260504915"/>
              </p:ext>
            </p:extLst>
          </p:nvPr>
        </p:nvGraphicFramePr>
        <p:xfrm>
          <a:off x="729743" y="1465968"/>
          <a:ext cx="8107125" cy="1458976"/>
        </p:xfrm>
        <a:graphic>
          <a:graphicData uri="http://schemas.openxmlformats.org/drawingml/2006/table">
            <a:tbl>
              <a:tblPr>
                <a:noFill/>
              </a:tblPr>
              <a:tblGrid>
                <a:gridCol w="1621425"/>
                <a:gridCol w="1621425"/>
                <a:gridCol w="1621425"/>
                <a:gridCol w="1621425"/>
                <a:gridCol w="1621425"/>
              </a:tblGrid>
              <a:tr h="360000">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7188">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ko" sz="1300" b="1" dirty="0">
                          <a:solidFill>
                            <a:schemeClr val="dk1"/>
                          </a:solidFill>
                        </a:rPr>
                        <a:t>id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srring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sz="1300" b="1" dirty="0">
                          <a:solidFill>
                            <a:schemeClr val="dk1"/>
                          </a:solidFill>
                        </a:rPr>
                        <a:t>password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6" name="Shape 753"/>
          <p:cNvGraphicFramePr/>
          <p:nvPr>
            <p:extLst>
              <p:ext uri="{D42A27DB-BD31-4B8C-83A1-F6EECF244321}">
                <p14:modId xmlns:p14="http://schemas.microsoft.com/office/powerpoint/2010/main" val="3084607468"/>
              </p:ext>
            </p:extLst>
          </p:nvPr>
        </p:nvGraphicFramePr>
        <p:xfrm>
          <a:off x="729743" y="3284985"/>
          <a:ext cx="8107125" cy="1094232"/>
        </p:xfrm>
        <a:graphic>
          <a:graphicData uri="http://schemas.openxmlformats.org/drawingml/2006/table">
            <a:tbl>
              <a:tblPr>
                <a:noFill/>
              </a:tblPr>
              <a:tblGrid>
                <a:gridCol w="1621425"/>
                <a:gridCol w="1621425"/>
                <a:gridCol w="1621425"/>
                <a:gridCol w="1621425"/>
                <a:gridCol w="1621425"/>
              </a:tblGrid>
              <a:tr h="352569">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r>
                        <a:rPr lang="ko" sz="1300" b="1">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29920">
                <a:tc>
                  <a:txBody>
                    <a:bodyPr/>
                    <a:lstStyle/>
                    <a:p>
                      <a:pPr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0631">
                <a:tc>
                  <a:txBody>
                    <a:bodyPr/>
                    <a:lstStyle/>
                    <a:p>
                      <a:pPr lvl="0" algn="ctr" rtl="0">
                        <a:lnSpc>
                          <a:spcPct val="120000"/>
                        </a:lnSpc>
                        <a:spcBef>
                          <a:spcPts val="0"/>
                        </a:spcBef>
                        <a:buNone/>
                      </a:pPr>
                      <a:r>
                        <a:rPr lang="ko" sz="1300" b="1" dirty="0">
                          <a:solidFill>
                            <a:schemeClr val="dk1"/>
                          </a:solidFill>
                        </a:rPr>
                        <a:t>serial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number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7" name="Shape 755"/>
          <p:cNvGraphicFramePr/>
          <p:nvPr>
            <p:extLst>
              <p:ext uri="{D42A27DB-BD31-4B8C-83A1-F6EECF244321}">
                <p14:modId xmlns:p14="http://schemas.microsoft.com/office/powerpoint/2010/main" val="1070061925"/>
              </p:ext>
            </p:extLst>
          </p:nvPr>
        </p:nvGraphicFramePr>
        <p:xfrm>
          <a:off x="729743" y="4797152"/>
          <a:ext cx="8107125" cy="1517264"/>
        </p:xfrm>
        <a:graphic>
          <a:graphicData uri="http://schemas.openxmlformats.org/drawingml/2006/table">
            <a:tbl>
              <a:tblPr>
                <a:noFill/>
              </a:tblPr>
              <a:tblGrid>
                <a:gridCol w="1621425"/>
                <a:gridCol w="1621425"/>
                <a:gridCol w="1621425"/>
                <a:gridCol w="1621425"/>
                <a:gridCol w="1621425"/>
              </a:tblGrid>
              <a:tr h="339043">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39043">
                <a:tc>
                  <a:txBody>
                    <a:bodyPr/>
                    <a:lstStyle/>
                    <a:p>
                      <a:pPr lvl="0" algn="ctr" rtl="0">
                        <a:lnSpc>
                          <a:spcPct val="120000"/>
                        </a:lnSpc>
                        <a:spcBef>
                          <a:spcPts val="0"/>
                        </a:spcBef>
                        <a:buNone/>
                      </a:pPr>
                      <a:r>
                        <a:rPr lang="ko" sz="1300" b="1">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39043">
                <a:tc>
                  <a:txBody>
                    <a:bodyPr/>
                    <a:lstStyle/>
                    <a:p>
                      <a:pPr lvl="0" algn="ctr" rtl="0">
                        <a:lnSpc>
                          <a:spcPct val="120000"/>
                        </a:lnSpc>
                        <a:spcBef>
                          <a:spcPts val="0"/>
                        </a:spcBef>
                        <a:buNone/>
                      </a:pPr>
                      <a:r>
                        <a:rPr lang="ko" sz="1300" b="1">
                          <a:solidFill>
                            <a:schemeClr val="dk1"/>
                          </a:solidFill>
                        </a:rPr>
                        <a:t>result</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srring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23032">
                <a:tc>
                  <a:txBody>
                    <a:bodyPr/>
                    <a:lstStyle/>
                    <a:p>
                      <a:pPr algn="ctr" rtl="0">
                        <a:lnSpc>
                          <a:spcPct val="120000"/>
                        </a:lnSpc>
                        <a:spcBef>
                          <a:spcPts val="0"/>
                        </a:spcBef>
                        <a:buNone/>
                      </a:pPr>
                      <a:r>
                        <a:rPr lang="ko" sz="1300" b="1">
                          <a:solidFill>
                            <a:schemeClr val="dk1"/>
                          </a:solidFill>
                        </a:rPr>
                        <a:t>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21988515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smtClean="0"/>
              <a:t>Node information</a:t>
            </a:r>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59</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smtClean="0"/>
              <a:t>Detail </a:t>
            </a:r>
            <a:r>
              <a:rPr lang="en-US" altLang="ko-KR" dirty="0"/>
              <a:t>Design </a:t>
            </a:r>
            <a:r>
              <a:rPr lang="en-US" altLang="ko-KR" dirty="0" smtClean="0"/>
              <a:t>– Mata data #2</a:t>
            </a:r>
            <a:endParaRPr lang="ko-KR" altLang="en-US" dirty="0"/>
          </a:p>
        </p:txBody>
      </p:sp>
      <p:graphicFrame>
        <p:nvGraphicFramePr>
          <p:cNvPr id="9" name="Shape 764"/>
          <p:cNvGraphicFramePr/>
          <p:nvPr>
            <p:extLst>
              <p:ext uri="{D42A27DB-BD31-4B8C-83A1-F6EECF244321}">
                <p14:modId xmlns:p14="http://schemas.microsoft.com/office/powerpoint/2010/main" val="197206493"/>
              </p:ext>
            </p:extLst>
          </p:nvPr>
        </p:nvGraphicFramePr>
        <p:xfrm>
          <a:off x="729743" y="1484784"/>
          <a:ext cx="8107125" cy="4161054"/>
        </p:xfrm>
        <a:graphic>
          <a:graphicData uri="http://schemas.openxmlformats.org/drawingml/2006/table">
            <a:tbl>
              <a:tblPr>
                <a:noFill/>
              </a:tblPr>
              <a:tblGrid>
                <a:gridCol w="1621425"/>
                <a:gridCol w="1621425"/>
                <a:gridCol w="1621425"/>
                <a:gridCol w="1621425"/>
                <a:gridCol w="1621425"/>
              </a:tblGrid>
              <a:tr h="412552">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en-US" sz="1300" b="1" dirty="0" smtClean="0">
                          <a:solidFill>
                            <a:srgbClr val="FFFFFF"/>
                          </a:solidFill>
                        </a:rPr>
                        <a:t>Command</a:t>
                      </a:r>
                      <a:endParaRPr sz="1300" b="1" dirty="0">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8455">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a:solidFill>
                            <a:schemeClr val="dk1"/>
                          </a:solidFill>
                        </a:rPr>
                        <a:t>deviceType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 or 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a:solidFill>
                            <a:schemeClr val="dk1"/>
                          </a:solidFill>
                        </a:rPr>
                        <a:t>nodeName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node 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dirty="0">
                          <a:solidFill>
                            <a:schemeClr val="dk1"/>
                          </a:solidFill>
                        </a:rPr>
                        <a:t>nodeId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number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smtClean="0">
                          <a:solidFill>
                            <a:schemeClr val="dk1"/>
                          </a:solidFill>
                        </a:rPr>
                        <a:t>MACAddress</a:t>
                      </a:r>
                      <a:endParaRPr lang="ko"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en-US" altLang="ko" sz="1300" dirty="0" smtClean="0">
                          <a:solidFill>
                            <a:schemeClr val="dk1"/>
                          </a:solidFill>
                        </a:rPr>
                        <a:t>l</a:t>
                      </a:r>
                      <a:r>
                        <a:rPr lang="ko" altLang="ko-KR" sz="1300" dirty="0" smtClean="0">
                          <a:solidFill>
                            <a:schemeClr val="dk1"/>
                          </a:solidFill>
                        </a:rPr>
                        <a:t>ast 4 digit</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dirty="0">
                          <a:solidFill>
                            <a:schemeClr val="dk1"/>
                          </a:solidFill>
                        </a:rPr>
                        <a:t>sensor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array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optional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b="1">
                          <a:solidFill>
                            <a:schemeClr val="dk1"/>
                          </a:solidFill>
                        </a:rPr>
                        <a:t>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sensor 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b="1">
                          <a:solidFill>
                            <a:schemeClr val="dk1"/>
                          </a:solidFill>
                        </a:rPr>
                        <a:t>valueType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number or array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en-US" altLang="ko" sz="1300" dirty="0" smtClean="0">
                          <a:solidFill>
                            <a:schemeClr val="dk1"/>
                          </a:solidFill>
                        </a:rPr>
                        <a:t>vender define</a:t>
                      </a:r>
                      <a:endParaRPr lang="ko" altLang="ko-K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a:solidFill>
                            <a:schemeClr val="dk1"/>
                          </a:solidFill>
                        </a:rPr>
                        <a:t>acturator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array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optional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b="1">
                          <a:solidFill>
                            <a:schemeClr val="dk1"/>
                          </a:solidFill>
                        </a:rPr>
                        <a:t>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b="0" dirty="0">
                          <a:solidFill>
                            <a:schemeClr val="dk1"/>
                          </a:solidFill>
                        </a:rPr>
                        <a:t>acturator 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65806">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b="1">
                          <a:solidFill>
                            <a:schemeClr val="dk1"/>
                          </a:solidFill>
                        </a:rPr>
                        <a:t>valueType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number or array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en-US" altLang="ko" sz="1300" dirty="0" smtClean="0">
                          <a:solidFill>
                            <a:schemeClr val="dk1"/>
                          </a:solidFill>
                        </a:rPr>
                        <a:t>vender define</a:t>
                      </a:r>
                      <a:endParaRPr lang="ko" altLang="ko-K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3101474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Functional Requirement (1/2)</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6</a:t>
            </a:fld>
            <a:r>
              <a:rPr lang="en-US" altLang="ko-KR" smtClean="0"/>
              <a:t>/50</a:t>
            </a:r>
            <a:endParaRPr lang="ko-KR" altLang="en-US" dirty="0"/>
          </a:p>
        </p:txBody>
      </p:sp>
      <p:graphicFrame>
        <p:nvGraphicFramePr>
          <p:cNvPr id="5" name="Shape 71"/>
          <p:cNvGraphicFramePr/>
          <p:nvPr>
            <p:extLst>
              <p:ext uri="{D42A27DB-BD31-4B8C-83A1-F6EECF244321}">
                <p14:modId xmlns:p14="http://schemas.microsoft.com/office/powerpoint/2010/main" val="427872008"/>
              </p:ext>
            </p:extLst>
          </p:nvPr>
        </p:nvGraphicFramePr>
        <p:xfrm>
          <a:off x="847502" y="1700808"/>
          <a:ext cx="9357171" cy="4354310"/>
        </p:xfrm>
        <a:graphic>
          <a:graphicData uri="http://schemas.openxmlformats.org/drawingml/2006/table">
            <a:tbl>
              <a:tblPr>
                <a:noFill/>
              </a:tblPr>
              <a:tblGrid>
                <a:gridCol w="1076598"/>
                <a:gridCol w="2995278"/>
                <a:gridCol w="5285295"/>
              </a:tblGrid>
              <a:tr h="455600">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dirty="0">
                          <a:solidFill>
                            <a:srgbClr val="000000"/>
                          </a:solidFill>
                          <a:latin typeface="Arial"/>
                          <a:ea typeface="Arial"/>
                          <a:cs typeface="Arial"/>
                          <a:sym typeface="Arial"/>
                        </a:rPr>
                        <a:t>ID</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dirty="0">
                          <a:solidFill>
                            <a:srgbClr val="000000"/>
                          </a:solidFill>
                          <a:latin typeface="Arial"/>
                          <a:ea typeface="Arial"/>
                          <a:cs typeface="Arial"/>
                          <a:sym typeface="Arial"/>
                        </a:rPr>
                        <a:t>Requirement</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a:solidFill>
                            <a:srgbClr val="000000"/>
                          </a:solidFill>
                          <a:latin typeface="Arial"/>
                          <a:ea typeface="Arial"/>
                          <a:cs typeface="Arial"/>
                          <a:sym typeface="Arial"/>
                        </a:rPr>
                        <a:t>Description</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R-01</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Control SA Nodes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Users can determine the temperature/humidity, turn on and off lights, open and close the door, turn on the alarm, and determine if anyone is home.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dirty="0">
                          <a:solidFill>
                            <a:schemeClr val="dk1"/>
                          </a:solidFill>
                          <a:latin typeface="Arial" panose="020B0604020202020204" pitchFamily="34" charset="0"/>
                          <a:cs typeface="Arial" panose="020B0604020202020204" pitchFamily="34" charset="0"/>
                        </a:rPr>
                        <a:t>R-02</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Give the information about installed Nodes and sensors/actuators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User can get the information how many nodes are installed at the system and what sensors/actuators are installed on each node.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35082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R-03</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Store the sensor value of node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System should store sensor values.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30637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R-04</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Store log for user commands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System should log all user commands.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30637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R-05</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Review stored data</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User should review their sensor and command history.</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R-06</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Send emergency message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The system should send an emergency message when the door is manually opened while alarmed or the house is suddenly occupied while alarmed.</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R-07</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Disable door opening automatically</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The system should not allow automatic door opening while the house is alarmed. The alarm must be disabled prior to opening the door.</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bl>
          </a:graphicData>
        </a:graphic>
      </p:graphicFrame>
      <p:sp>
        <p:nvSpPr>
          <p:cNvPr id="6" name="제목 5"/>
          <p:cNvSpPr>
            <a:spLocks noGrp="1"/>
          </p:cNvSpPr>
          <p:nvPr>
            <p:ph type="title"/>
          </p:nvPr>
        </p:nvSpPr>
        <p:spPr/>
        <p:txBody>
          <a:bodyPr/>
          <a:lstStyle/>
          <a:p>
            <a:r>
              <a:rPr lang="en-US" altLang="ko-KR" dirty="0"/>
              <a:t>Project Context</a:t>
            </a:r>
            <a:endParaRPr lang="ko-KR" altLang="en-US" dirty="0"/>
          </a:p>
        </p:txBody>
      </p:sp>
    </p:spTree>
    <p:extLst>
      <p:ext uri="{BB962C8B-B14F-4D97-AF65-F5344CB8AC3E}">
        <p14:creationId xmlns:p14="http://schemas.microsoft.com/office/powerpoint/2010/main" val="254748957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Get value </a:t>
            </a:r>
            <a:r>
              <a:rPr lang="en-US" altLang="ko-KR" dirty="0" smtClean="0"/>
              <a:t>response</a:t>
            </a:r>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r>
              <a:rPr lang="en-US" altLang="ko-KR" dirty="0"/>
              <a:t>Control </a:t>
            </a:r>
            <a:r>
              <a:rPr lang="en-US" altLang="ko-KR" dirty="0" err="1"/>
              <a:t>acturator</a:t>
            </a:r>
            <a:endParaRPr lang="en-US" altLang="ko-KR" dirty="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60</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Detail Design </a:t>
            </a:r>
            <a:r>
              <a:rPr lang="en-US" altLang="ko-KR" dirty="0" smtClean="0"/>
              <a:t>– Mata data #3</a:t>
            </a:r>
            <a:endParaRPr lang="ko-KR" altLang="en-US" dirty="0"/>
          </a:p>
        </p:txBody>
      </p:sp>
      <p:graphicFrame>
        <p:nvGraphicFramePr>
          <p:cNvPr id="7" name="Shape 757"/>
          <p:cNvGraphicFramePr/>
          <p:nvPr>
            <p:extLst>
              <p:ext uri="{D42A27DB-BD31-4B8C-83A1-F6EECF244321}">
                <p14:modId xmlns:p14="http://schemas.microsoft.com/office/powerpoint/2010/main" val="276742838"/>
              </p:ext>
            </p:extLst>
          </p:nvPr>
        </p:nvGraphicFramePr>
        <p:xfrm>
          <a:off x="729743" y="1506848"/>
          <a:ext cx="8107125" cy="2426208"/>
        </p:xfrm>
        <a:graphic>
          <a:graphicData uri="http://schemas.openxmlformats.org/drawingml/2006/table">
            <a:tbl>
              <a:tblPr>
                <a:noFill/>
              </a:tblPr>
              <a:tblGrid>
                <a:gridCol w="1621425"/>
                <a:gridCol w="1621425"/>
                <a:gridCol w="1621425"/>
                <a:gridCol w="1874698"/>
                <a:gridCol w="1368152"/>
              </a:tblGrid>
              <a:tr h="360000">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en-US" sz="1300" b="1" dirty="0" smtClean="0">
                          <a:solidFill>
                            <a:srgbClr val="FFFFFF"/>
                          </a:solidFill>
                        </a:rPr>
                        <a:t>Command</a:t>
                      </a:r>
                      <a:endParaRPr sz="1300" b="1" dirty="0">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7188">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ko" altLang="ko-KR" sz="1300" b="1" dirty="0" smtClean="0">
                          <a:solidFill>
                            <a:schemeClr val="dk1"/>
                          </a:solidFill>
                        </a:rPr>
                        <a:t>nodeId</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altLang="ko-KR" sz="1300" dirty="0" smtClean="0">
                          <a:solidFill>
                            <a:schemeClr val="dk1"/>
                          </a:solidFill>
                        </a:rPr>
                        <a:t>number</a:t>
                      </a:r>
                      <a:endParaRPr lang="ko"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altLang="ko-KR" sz="1300" dirty="0" smtClean="0">
                          <a:solidFill>
                            <a:schemeClr val="dk1"/>
                          </a:solidFill>
                        </a:rPr>
                        <a:t>MACAddress</a:t>
                      </a: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altLang="ko-KR" sz="1300" b="1" dirty="0" smtClean="0">
                          <a:solidFill>
                            <a:schemeClr val="dk1"/>
                          </a:solidFill>
                        </a:rPr>
                        <a:t>equipmentType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t>sensor or acturator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altLang="ko-KR" sz="1300" b="1" dirty="0" smtClean="0">
                          <a:solidFill>
                            <a:schemeClr val="dk1"/>
                          </a:solidFill>
                        </a:rPr>
                        <a:t>name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string</a:t>
                      </a: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sensor or acturator name</a:t>
                      </a: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altLang="ko-KR" sz="1300" b="1" dirty="0" smtClean="0">
                          <a:solidFill>
                            <a:schemeClr val="dk1"/>
                          </a:solidFill>
                        </a:rPr>
                        <a:t>value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number or string</a:t>
                      </a: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en-US" altLang="ko" sz="1300" dirty="0" smtClean="0">
                          <a:solidFill>
                            <a:schemeClr val="dk1"/>
                          </a:solidFill>
                        </a:rPr>
                        <a:t>vender define</a:t>
                      </a:r>
                      <a:endParaRPr lang="ko" altLang="ko-KR" sz="1300" dirty="0" smtClean="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10" name="Shape 757"/>
          <p:cNvGraphicFramePr/>
          <p:nvPr>
            <p:extLst>
              <p:ext uri="{D42A27DB-BD31-4B8C-83A1-F6EECF244321}">
                <p14:modId xmlns:p14="http://schemas.microsoft.com/office/powerpoint/2010/main" val="1637594966"/>
              </p:ext>
            </p:extLst>
          </p:nvPr>
        </p:nvGraphicFramePr>
        <p:xfrm>
          <a:off x="729743" y="4437112"/>
          <a:ext cx="8107125" cy="1696720"/>
        </p:xfrm>
        <a:graphic>
          <a:graphicData uri="http://schemas.openxmlformats.org/drawingml/2006/table">
            <a:tbl>
              <a:tblPr>
                <a:noFill/>
              </a:tblPr>
              <a:tblGrid>
                <a:gridCol w="1621425"/>
                <a:gridCol w="1621425"/>
                <a:gridCol w="1621425"/>
                <a:gridCol w="1874698"/>
                <a:gridCol w="1368152"/>
              </a:tblGrid>
              <a:tr h="360000">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en-US" sz="1300" b="1" dirty="0" smtClean="0">
                          <a:solidFill>
                            <a:srgbClr val="FFFFFF"/>
                          </a:solidFill>
                        </a:rPr>
                        <a:t>Command</a:t>
                      </a:r>
                      <a:endParaRPr sz="1300" b="1" dirty="0">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7188">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ko" altLang="ko-KR" sz="1300" b="1" dirty="0" smtClean="0">
                          <a:solidFill>
                            <a:schemeClr val="dk1"/>
                          </a:solidFill>
                        </a:rPr>
                        <a:t>name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sensor or acturator 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altLang="ko-KR" sz="1300" b="1" dirty="0" smtClean="0">
                          <a:solidFill>
                            <a:schemeClr val="dk1"/>
                          </a:solidFill>
                        </a:rPr>
                        <a:t>value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number or string</a:t>
                      </a: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en-US" altLang="ko" sz="1300" dirty="0" smtClean="0">
                          <a:solidFill>
                            <a:schemeClr val="dk1"/>
                          </a:solidFill>
                        </a:rPr>
                        <a:t>vender define</a:t>
                      </a:r>
                      <a:endParaRPr lang="ko" altLang="ko-KR" sz="1300" dirty="0" smtClean="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3237316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Functional Requirement (2/2)</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7</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a:t>Architectural </a:t>
            </a:r>
            <a:r>
              <a:rPr lang="en-US" altLang="ko-KR" dirty="0" smtClean="0"/>
              <a:t>Driver</a:t>
            </a:r>
            <a:endParaRPr lang="ko-KR" altLang="en-US" dirty="0"/>
          </a:p>
        </p:txBody>
      </p:sp>
      <p:graphicFrame>
        <p:nvGraphicFramePr>
          <p:cNvPr id="6" name="Shape 80"/>
          <p:cNvGraphicFramePr/>
          <p:nvPr>
            <p:extLst>
              <p:ext uri="{D42A27DB-BD31-4B8C-83A1-F6EECF244321}">
                <p14:modId xmlns:p14="http://schemas.microsoft.com/office/powerpoint/2010/main" val="1568077599"/>
              </p:ext>
            </p:extLst>
          </p:nvPr>
        </p:nvGraphicFramePr>
        <p:xfrm>
          <a:off x="847502" y="1700808"/>
          <a:ext cx="9357171" cy="3271700"/>
        </p:xfrm>
        <a:graphic>
          <a:graphicData uri="http://schemas.openxmlformats.org/drawingml/2006/table">
            <a:tbl>
              <a:tblPr>
                <a:noFill/>
              </a:tblPr>
              <a:tblGrid>
                <a:gridCol w="1076598"/>
                <a:gridCol w="2995278"/>
                <a:gridCol w="5285295"/>
              </a:tblGrid>
              <a:tr h="455600">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dirty="0">
                          <a:solidFill>
                            <a:srgbClr val="000000"/>
                          </a:solidFill>
                          <a:latin typeface="Arial"/>
                          <a:ea typeface="Arial"/>
                          <a:cs typeface="Arial"/>
                          <a:sym typeface="Arial"/>
                        </a:rPr>
                        <a:t>ID</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a:solidFill>
                            <a:srgbClr val="000000"/>
                          </a:solidFill>
                          <a:latin typeface="Arial"/>
                          <a:ea typeface="Arial"/>
                          <a:cs typeface="Arial"/>
                          <a:sym typeface="Arial"/>
                        </a:rPr>
                        <a:t>Requirement</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a:solidFill>
                            <a:srgbClr val="000000"/>
                          </a:solidFill>
                          <a:latin typeface="Arial"/>
                          <a:ea typeface="Arial"/>
                          <a:cs typeface="Arial"/>
                          <a:sym typeface="Arial"/>
                        </a:rPr>
                        <a:t>Description</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520700">
                <a:tc>
                  <a:txBody>
                    <a:bodyPr/>
                    <a:lstStyle/>
                    <a:p>
                      <a:pPr marL="0" marR="0" lvl="0" indent="0" algn="ctr" rtl="0">
                        <a:lnSpc>
                          <a:spcPct val="100000"/>
                        </a:lnSpc>
                        <a:spcBef>
                          <a:spcPts val="0"/>
                        </a:spcBef>
                        <a:spcAft>
                          <a:spcPts val="0"/>
                        </a:spcAft>
                        <a:buClr>
                          <a:srgbClr val="000000"/>
                        </a:buClr>
                        <a:buSzPct val="25000"/>
                        <a:buFont typeface="Arial"/>
                        <a:buNone/>
                      </a:pPr>
                      <a:r>
                        <a:rPr lang="ko" sz="1400" dirty="0">
                          <a:solidFill>
                            <a:schemeClr val="dk1"/>
                          </a:solidFill>
                          <a:latin typeface="Arial" panose="020B0604020202020204" pitchFamily="34" charset="0"/>
                          <a:cs typeface="Arial" panose="020B0604020202020204" pitchFamily="34" charset="0"/>
                        </a:rPr>
                        <a:t>R-08</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Support alarm message</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should send a message to the user to inform them when the house is vacant and not alarmed. </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20700">
                <a:tc>
                  <a:txBody>
                    <a:bodyPr/>
                    <a:lstStyle/>
                    <a:p>
                      <a:pPr marL="0" marR="0" lvl="0" indent="0" algn="ctr" rtl="0">
                        <a:lnSpc>
                          <a:spcPct val="100000"/>
                        </a:lnSpc>
                        <a:spcBef>
                          <a:spcPts val="0"/>
                        </a:spcBef>
                        <a:spcAft>
                          <a:spcPts val="0"/>
                        </a:spcAft>
                        <a:buClr>
                          <a:srgbClr val="000000"/>
                        </a:buClr>
                        <a:buSzPct val="25000"/>
                        <a:buFont typeface="Arial"/>
                        <a:buNone/>
                      </a:pPr>
                      <a:r>
                        <a:rPr lang="ko" sz="1400" dirty="0">
                          <a:solidFill>
                            <a:schemeClr val="dk1"/>
                          </a:solidFill>
                          <a:latin typeface="Arial" panose="020B0604020202020204" pitchFamily="34" charset="0"/>
                          <a:cs typeface="Arial" panose="020B0604020202020204" pitchFamily="34" charset="0"/>
                        </a:rPr>
                        <a:t>R-09</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Ask for alarming home</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When the house is vacant and not alarmed the system should ask users if they want to alarm the home. </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R-10</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Locking a</a:t>
                      </a:r>
                      <a:r>
                        <a:rPr lang="ko" sz="1400" b="0" i="0" u="none" strike="noStrike" cap="none" baseline="0" dirty="0">
                          <a:latin typeface="Arial" panose="020B0604020202020204" pitchFamily="34" charset="0"/>
                          <a:ea typeface="Arial"/>
                          <a:cs typeface="Arial" panose="020B0604020202020204" pitchFamily="34" charset="0"/>
                          <a:sym typeface="Arial"/>
                        </a:rPr>
                        <a:t>utomatically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When the house is vacant and not alarmed and the user do not respond within 5 minutes, the house will lock itself and close the door if opened.</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20700">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R-11</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Automatically turn off the light</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The system should automatically turn off the lights when no one is home and 10 minutes elapses.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19100">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R-12</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Add/Remove SA Node</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Users can add and remove nodes the system without having to restart the system or other nodes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bl>
          </a:graphicData>
        </a:graphic>
      </p:graphicFrame>
    </p:spTree>
    <p:extLst>
      <p:ext uri="{BB962C8B-B14F-4D97-AF65-F5344CB8AC3E}">
        <p14:creationId xmlns:p14="http://schemas.microsoft.com/office/powerpoint/2010/main" val="35239843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8</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a:t>Architectural </a:t>
            </a:r>
            <a:r>
              <a:rPr lang="en-US" altLang="ko-KR" dirty="0" smtClean="0"/>
              <a:t>Driver</a:t>
            </a:r>
            <a:endParaRPr lang="ko-KR" altLang="en-US" dirty="0"/>
          </a:p>
        </p:txBody>
      </p:sp>
      <p:graphicFrame>
        <p:nvGraphicFramePr>
          <p:cNvPr id="6" name="Shape 91"/>
          <p:cNvGraphicFramePr/>
          <p:nvPr>
            <p:extLst>
              <p:ext uri="{D42A27DB-BD31-4B8C-83A1-F6EECF244321}">
                <p14:modId xmlns:p14="http://schemas.microsoft.com/office/powerpoint/2010/main" val="1770265416"/>
              </p:ext>
            </p:extLst>
          </p:nvPr>
        </p:nvGraphicFramePr>
        <p:xfrm>
          <a:off x="843980" y="1700808"/>
          <a:ext cx="9361040" cy="4203302"/>
        </p:xfrm>
        <a:graphic>
          <a:graphicData uri="http://schemas.openxmlformats.org/drawingml/2006/table">
            <a:tbl>
              <a:tblPr>
                <a:noFill/>
              </a:tblPr>
              <a:tblGrid>
                <a:gridCol w="834096"/>
                <a:gridCol w="1212747"/>
                <a:gridCol w="5889307"/>
                <a:gridCol w="1424890"/>
              </a:tblGrid>
              <a:tr h="455600">
                <a:tc>
                  <a:txBody>
                    <a:bodyPr/>
                    <a:lstStyle/>
                    <a:p>
                      <a:pPr marL="0" marR="0" lvl="0" indent="0" algn="ctr"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400" b="1">
                          <a:latin typeface="Arial" panose="020B0604020202020204" pitchFamily="34" charset="0"/>
                          <a:cs typeface="Arial" panose="020B0604020202020204" pitchFamily="34" charset="0"/>
                        </a:rPr>
                        <a:t>Priority</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Description</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indent="0" algn="ctr" rtl="0">
                        <a:lnSpc>
                          <a:spcPct val="100000"/>
                        </a:lnSpc>
                        <a:spcBef>
                          <a:spcPts val="0"/>
                        </a:spcBef>
                        <a:spcAft>
                          <a:spcPts val="0"/>
                        </a:spcAft>
                        <a:buNone/>
                      </a:pPr>
                      <a:r>
                        <a:rPr lang="ko" sz="1400" b="1">
                          <a:latin typeface="Arial" panose="020B0604020202020204" pitchFamily="34" charset="0"/>
                          <a:cs typeface="Arial" panose="020B0604020202020204" pitchFamily="34" charset="0"/>
                        </a:rPr>
                        <a:t>Attribute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528739">
                <a:tc>
                  <a:txBody>
                    <a:bodyPr/>
                    <a:lstStyle/>
                    <a:p>
                      <a:pPr marL="0" marR="0" lvl="0" indent="0" algn="ctr"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QA-01</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dirty="0">
                          <a:latin typeface="Arial" panose="020B0604020202020204" pitchFamily="34" charset="0"/>
                          <a:cs typeface="Arial" panose="020B0604020202020204" pitchFamily="34" charset="0"/>
                        </a:rPr>
                        <a:t>High</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Installer can add and remove nodes to the system easily.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Usability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04056">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QA-02</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dirty="0">
                          <a:latin typeface="Arial" panose="020B0604020202020204" pitchFamily="34" charset="0"/>
                          <a:cs typeface="Arial" panose="020B0604020202020204" pitchFamily="34" charset="0"/>
                        </a:rPr>
                        <a:t>Medium</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System will be available always to do any IoT Based Operations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Availability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32048">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QA-03</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dirty="0">
                          <a:solidFill>
                            <a:schemeClr val="dk1"/>
                          </a:solidFill>
                          <a:latin typeface="Arial" panose="020B0604020202020204" pitchFamily="34" charset="0"/>
                          <a:cs typeface="Arial" panose="020B0604020202020204" pitchFamily="34" charset="0"/>
                        </a:rPr>
                        <a:t>High</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rtl="0">
                        <a:spcBef>
                          <a:spcPts val="0"/>
                        </a:spcBef>
                        <a:buClr>
                          <a:schemeClr val="dk1"/>
                        </a:buClr>
                        <a:buSzPct val="25000"/>
                        <a:buFont typeface="Arial"/>
                        <a:buNone/>
                      </a:pPr>
                      <a:r>
                        <a:rPr lang="ko" sz="1400" dirty="0">
                          <a:solidFill>
                            <a:schemeClr val="dk1"/>
                          </a:solidFill>
                          <a:latin typeface="Arial" panose="020B0604020202020204" pitchFamily="34" charset="0"/>
                          <a:cs typeface="Arial" panose="020B0604020202020204" pitchFamily="34" charset="0"/>
                        </a:rPr>
                        <a:t>Do not allow unauthorized persons to register a sensor </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algn="ctr" rtl="0">
                        <a:spcBef>
                          <a:spcPts val="0"/>
                        </a:spcBef>
                        <a:buNone/>
                      </a:pPr>
                      <a:r>
                        <a:rPr lang="ko" sz="1400">
                          <a:solidFill>
                            <a:schemeClr val="dk1"/>
                          </a:solidFill>
                          <a:latin typeface="Arial" panose="020B0604020202020204" pitchFamily="34" charset="0"/>
                          <a:cs typeface="Arial" panose="020B0604020202020204" pitchFamily="34" charset="0"/>
                        </a:rPr>
                        <a:t>Security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64027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QA-04</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a:solidFill>
                            <a:schemeClr val="dk1"/>
                          </a:solidFill>
                          <a:latin typeface="Arial" panose="020B0604020202020204" pitchFamily="34" charset="0"/>
                          <a:cs typeface="Arial" panose="020B0604020202020204" pitchFamily="34" charset="0"/>
                        </a:rPr>
                        <a:t>Medium</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rtl="0">
                        <a:spcBef>
                          <a:spcPts val="0"/>
                        </a:spcBef>
                        <a:buClr>
                          <a:schemeClr val="dk1"/>
                        </a:buClr>
                        <a:buSzPct val="25000"/>
                        <a:buFont typeface="Arial"/>
                        <a:buNone/>
                      </a:pPr>
                      <a:r>
                        <a:rPr lang="ko" sz="1400" dirty="0">
                          <a:solidFill>
                            <a:schemeClr val="dk1"/>
                          </a:solidFill>
                          <a:latin typeface="Arial" panose="020B0604020202020204" pitchFamily="34" charset="0"/>
                          <a:cs typeface="Arial" panose="020B0604020202020204" pitchFamily="34" charset="0"/>
                        </a:rPr>
                        <a:t>Only the authorized person can access the home sensors/actuators or access any data generated by them, or any data stored in the system.</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algn="ctr" rtl="0">
                        <a:spcBef>
                          <a:spcPts val="0"/>
                        </a:spcBef>
                        <a:buNone/>
                      </a:pPr>
                      <a:r>
                        <a:rPr lang="ko" sz="1400">
                          <a:solidFill>
                            <a:schemeClr val="dk1"/>
                          </a:solidFill>
                          <a:latin typeface="Arial" panose="020B0604020202020204" pitchFamily="34" charset="0"/>
                          <a:cs typeface="Arial" panose="020B0604020202020204" pitchFamily="34" charset="0"/>
                        </a:rPr>
                        <a:t>Security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64027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QA-05</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a:latin typeface="Arial" panose="020B0604020202020204" pitchFamily="34" charset="0"/>
                          <a:cs typeface="Arial" panose="020B0604020202020204" pitchFamily="34" charset="0"/>
                        </a:rPr>
                        <a:t>Low</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rtl="0">
                        <a:spcBef>
                          <a:spcPts val="0"/>
                        </a:spcBef>
                        <a:buClr>
                          <a:schemeClr val="dk1"/>
                        </a:buClr>
                        <a:buSzPct val="25000"/>
                        <a:buFont typeface="Arial"/>
                        <a:buNone/>
                      </a:pPr>
                      <a:r>
                        <a:rPr lang="ko" sz="1400" dirty="0">
                          <a:solidFill>
                            <a:schemeClr val="dk1"/>
                          </a:solidFill>
                          <a:latin typeface="Arial" panose="020B0604020202020204" pitchFamily="34" charset="0"/>
                          <a:cs typeface="Arial" panose="020B0604020202020204" pitchFamily="34" charset="0"/>
                        </a:rPr>
                        <a:t>The system should store sensor values and log all user commands for some period of time</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a:latin typeface="Arial" panose="020B0604020202020204" pitchFamily="34" charset="0"/>
                          <a:cs typeface="Arial" panose="020B0604020202020204" pitchFamily="34" charset="0"/>
                        </a:rPr>
                        <a:t>Reliability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98253">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QA-06</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algn="ctr" rtl="0">
                        <a:spcBef>
                          <a:spcPts val="0"/>
                        </a:spcBef>
                        <a:buNone/>
                      </a:pPr>
                      <a:r>
                        <a:rPr lang="ko" sz="1400">
                          <a:latin typeface="Arial" panose="020B0604020202020204" pitchFamily="34" charset="0"/>
                          <a:cs typeface="Arial" panose="020B0604020202020204" pitchFamily="34" charset="0"/>
                        </a:rPr>
                        <a:t>High</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solidFill>
                            <a:schemeClr val="dk1"/>
                          </a:solidFill>
                          <a:latin typeface="Arial" panose="020B0604020202020204" pitchFamily="34" charset="0"/>
                          <a:cs typeface="Arial" panose="020B0604020202020204" pitchFamily="34" charset="0"/>
                        </a:rPr>
                        <a:t>The system should make it easy for application developers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Extensibility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04056">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QA-07</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algn="ctr" rtl="0">
                        <a:spcBef>
                          <a:spcPts val="0"/>
                        </a:spcBef>
                        <a:buNone/>
                      </a:pPr>
                      <a:r>
                        <a:rPr lang="ko" sz="1400">
                          <a:solidFill>
                            <a:schemeClr val="dk1"/>
                          </a:solidFill>
                          <a:latin typeface="Arial" panose="020B0604020202020204" pitchFamily="34" charset="0"/>
                          <a:cs typeface="Arial" panose="020B0604020202020204" pitchFamily="34" charset="0"/>
                        </a:rPr>
                        <a:t>Medium</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None/>
                      </a:pPr>
                      <a:r>
                        <a:rPr lang="ko" sz="1400" dirty="0">
                          <a:solidFill>
                            <a:schemeClr val="dk1"/>
                          </a:solidFill>
                          <a:latin typeface="Arial" panose="020B0604020202020204" pitchFamily="34" charset="0"/>
                          <a:cs typeface="Arial" panose="020B0604020202020204" pitchFamily="34" charset="0"/>
                        </a:rPr>
                        <a:t>The system should make it easy to add emerging protocols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dirty="0">
                          <a:solidFill>
                            <a:schemeClr val="dk1"/>
                          </a:solidFill>
                          <a:latin typeface="Arial" panose="020B0604020202020204" pitchFamily="34" charset="0"/>
                          <a:cs typeface="Arial" panose="020B0604020202020204" pitchFamily="34" charset="0"/>
                        </a:rPr>
                        <a:t>Modifiability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bl>
          </a:graphicData>
        </a:graphic>
      </p:graphicFrame>
    </p:spTree>
    <p:extLst>
      <p:ext uri="{BB962C8B-B14F-4D97-AF65-F5344CB8AC3E}">
        <p14:creationId xmlns:p14="http://schemas.microsoft.com/office/powerpoint/2010/main" val="35862968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Business </a:t>
            </a:r>
            <a:r>
              <a:rPr lang="en-US" altLang="ko-KR" dirty="0" smtClean="0"/>
              <a:t>Constraints</a:t>
            </a:r>
          </a:p>
          <a:p>
            <a:endParaRPr lang="en-US" altLang="ko-KR" dirty="0"/>
          </a:p>
          <a:p>
            <a:endParaRPr lang="en-US" altLang="ko-KR" dirty="0" smtClean="0"/>
          </a:p>
          <a:p>
            <a:endParaRPr lang="en-US" altLang="ko-KR" dirty="0"/>
          </a:p>
          <a:p>
            <a:endParaRPr lang="en-US" altLang="ko-KR" dirty="0" smtClean="0"/>
          </a:p>
          <a:p>
            <a:endParaRPr lang="en-US" altLang="ko-KR" dirty="0" smtClean="0"/>
          </a:p>
          <a:p>
            <a:r>
              <a:rPr lang="en-US" altLang="ko-KR" dirty="0" smtClean="0"/>
              <a:t>Technical </a:t>
            </a:r>
            <a:r>
              <a:rPr lang="en-US" altLang="ko-KR" dirty="0"/>
              <a:t>Constraints</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9</a:t>
            </a:fld>
            <a:r>
              <a:rPr lang="en-US" altLang="ko-KR" smtClean="0"/>
              <a:t>/50</a:t>
            </a:r>
            <a:endParaRPr lang="ko-KR" altLang="en-US" dirty="0"/>
          </a:p>
        </p:txBody>
      </p:sp>
      <p:sp>
        <p:nvSpPr>
          <p:cNvPr id="4" name="제목 3"/>
          <p:cNvSpPr>
            <a:spLocks noGrp="1"/>
          </p:cNvSpPr>
          <p:nvPr>
            <p:ph type="title"/>
          </p:nvPr>
        </p:nvSpPr>
        <p:spPr/>
        <p:txBody>
          <a:bodyPr>
            <a:noAutofit/>
          </a:bodyPr>
          <a:lstStyle/>
          <a:p>
            <a:r>
              <a:rPr lang="en-US" altLang="ko-KR" dirty="0"/>
              <a:t>Architectural </a:t>
            </a:r>
            <a:r>
              <a:rPr lang="en-US" altLang="ko-KR" dirty="0" smtClean="0"/>
              <a:t>Driver</a:t>
            </a:r>
            <a:endParaRPr lang="ko-KR" altLang="en-US" dirty="0"/>
          </a:p>
        </p:txBody>
      </p:sp>
      <p:graphicFrame>
        <p:nvGraphicFramePr>
          <p:cNvPr id="6" name="Shape 160"/>
          <p:cNvGraphicFramePr/>
          <p:nvPr>
            <p:extLst>
              <p:ext uri="{D42A27DB-BD31-4B8C-83A1-F6EECF244321}">
                <p14:modId xmlns:p14="http://schemas.microsoft.com/office/powerpoint/2010/main" val="2914039573"/>
              </p:ext>
            </p:extLst>
          </p:nvPr>
        </p:nvGraphicFramePr>
        <p:xfrm>
          <a:off x="843980" y="1628800"/>
          <a:ext cx="9361040" cy="981075"/>
        </p:xfrm>
        <a:graphic>
          <a:graphicData uri="http://schemas.openxmlformats.org/drawingml/2006/table">
            <a:tbl>
              <a:tblPr>
                <a:noFill/>
              </a:tblPr>
              <a:tblGrid>
                <a:gridCol w="2448272"/>
                <a:gridCol w="6912768"/>
              </a:tblGrid>
              <a:tr h="371475">
                <a:tc>
                  <a:txBody>
                    <a:bodyPr/>
                    <a:lstStyle/>
                    <a:p>
                      <a:pPr marL="0" marR="0" lvl="0" indent="0" algn="ctr"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a:ea typeface="Arial"/>
                          <a:cs typeface="Arial"/>
                          <a:sym typeface="Arial"/>
                        </a:rPr>
                        <a:t>Consideration</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400" b="1" i="0" u="none" strike="noStrike" cap="none" baseline="0" dirty="0">
                          <a:solidFill>
                            <a:schemeClr val="dk1"/>
                          </a:solidFill>
                          <a:latin typeface="Arial"/>
                          <a:ea typeface="Arial"/>
                          <a:cs typeface="Arial"/>
                          <a:sym typeface="Arial"/>
                        </a:rPr>
                        <a:t>Description</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609600">
                <a:tc>
                  <a:txBody>
                    <a:bodyPr/>
                    <a:lstStyle/>
                    <a:p>
                      <a:pPr marL="0" marR="0" lvl="0" indent="0" algn="ctr" rtl="0">
                        <a:lnSpc>
                          <a:spcPct val="100000"/>
                        </a:lnSpc>
                        <a:spcBef>
                          <a:spcPts val="0"/>
                        </a:spcBef>
                        <a:spcAft>
                          <a:spcPts val="0"/>
                        </a:spcAft>
                        <a:buClr>
                          <a:schemeClr val="dk1"/>
                        </a:buClr>
                        <a:buSzPct val="25000"/>
                        <a:buFont typeface="Arial"/>
                        <a:buNone/>
                      </a:pPr>
                      <a:r>
                        <a:rPr lang="ko" sz="1400" b="0" i="0" u="none" strike="noStrike" cap="none" baseline="0" dirty="0">
                          <a:solidFill>
                            <a:schemeClr val="dk1"/>
                          </a:solidFill>
                          <a:latin typeface="Arial"/>
                          <a:ea typeface="Arial"/>
                          <a:cs typeface="Arial"/>
                          <a:sym typeface="Arial"/>
                        </a:rPr>
                        <a:t>Schedule limitations</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ko" sz="1400" b="0" i="0" u="none" strike="noStrike" cap="none" baseline="0" dirty="0">
                          <a:solidFill>
                            <a:schemeClr val="dk1"/>
                          </a:solidFill>
                          <a:latin typeface="Arial"/>
                          <a:ea typeface="Arial"/>
                          <a:cs typeface="Arial"/>
                          <a:sym typeface="Arial"/>
                        </a:rPr>
                        <a:t>All features of functional requirements list should be implemented by 26</a:t>
                      </a:r>
                      <a:r>
                        <a:rPr lang="ko" sz="1400" b="0" i="0" u="none" strike="noStrike" cap="none" baseline="30000" dirty="0">
                          <a:solidFill>
                            <a:schemeClr val="dk1"/>
                          </a:solidFill>
                          <a:latin typeface="Arial"/>
                          <a:ea typeface="Arial"/>
                          <a:cs typeface="Arial"/>
                          <a:sym typeface="Arial"/>
                        </a:rPr>
                        <a:t>th</a:t>
                      </a:r>
                      <a:r>
                        <a:rPr lang="ko" sz="1400" b="0" i="0" u="none" strike="noStrike" cap="none" baseline="0" dirty="0">
                          <a:solidFill>
                            <a:schemeClr val="dk1"/>
                          </a:solidFill>
                          <a:latin typeface="Arial"/>
                          <a:ea typeface="Arial"/>
                          <a:cs typeface="Arial"/>
                          <a:sym typeface="Arial"/>
                        </a:rPr>
                        <a:t> June. </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bl>
          </a:graphicData>
        </a:graphic>
      </p:graphicFrame>
      <p:graphicFrame>
        <p:nvGraphicFramePr>
          <p:cNvPr id="7" name="Shape 164"/>
          <p:cNvGraphicFramePr/>
          <p:nvPr>
            <p:extLst>
              <p:ext uri="{D42A27DB-BD31-4B8C-83A1-F6EECF244321}">
                <p14:modId xmlns:p14="http://schemas.microsoft.com/office/powerpoint/2010/main" val="764852197"/>
              </p:ext>
            </p:extLst>
          </p:nvPr>
        </p:nvGraphicFramePr>
        <p:xfrm>
          <a:off x="843632" y="3789040"/>
          <a:ext cx="9361388" cy="2528850"/>
        </p:xfrm>
        <a:graphic>
          <a:graphicData uri="http://schemas.openxmlformats.org/drawingml/2006/table">
            <a:tbl>
              <a:tblPr>
                <a:noFill/>
              </a:tblPr>
              <a:tblGrid>
                <a:gridCol w="2448620"/>
                <a:gridCol w="6912768"/>
              </a:tblGrid>
              <a:tr h="371475">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dirty="0">
                          <a:solidFill>
                            <a:srgbClr val="000000"/>
                          </a:solidFill>
                          <a:latin typeface="Arial"/>
                          <a:ea typeface="Arial"/>
                          <a:cs typeface="Arial"/>
                          <a:sym typeface="Arial"/>
                        </a:rPr>
                        <a:t>Consideration</a:t>
                      </a:r>
                    </a:p>
                  </a:txBody>
                  <a:tcPr marL="90000" marR="90000" marT="10800"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600" b="1" i="0" u="none" strike="noStrike" cap="none" baseline="0" dirty="0">
                          <a:solidFill>
                            <a:schemeClr val="dk1"/>
                          </a:solidFill>
                          <a:latin typeface="Arial"/>
                          <a:ea typeface="Arial"/>
                          <a:cs typeface="Arial"/>
                          <a:sym typeface="Arial"/>
                        </a:rPr>
                        <a:t>Description</a:t>
                      </a:r>
                    </a:p>
                  </a:txBody>
                  <a:tcPr marL="90000" marR="90000" marT="10800"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420675">
                <a:tc>
                  <a:txBody>
                    <a:bodyPr/>
                    <a:lstStyle/>
                    <a:p>
                      <a:pPr marL="0" marR="0" lvl="0" indent="0" algn="l" rtl="0">
                        <a:lnSpc>
                          <a:spcPct val="100000"/>
                        </a:lnSpc>
                        <a:spcBef>
                          <a:spcPts val="0"/>
                        </a:spcBef>
                        <a:spcAft>
                          <a:spcPts val="0"/>
                        </a:spcAft>
                        <a:buClr>
                          <a:srgbClr val="000000"/>
                        </a:buClr>
                        <a:buSzPct val="25000"/>
                        <a:buFont typeface="Arial"/>
                        <a:buNone/>
                      </a:pPr>
                      <a:r>
                        <a:rPr lang="ko" sz="1500" b="0" i="0" u="none" strike="noStrike" cap="none" baseline="0">
                          <a:solidFill>
                            <a:srgbClr val="000000"/>
                          </a:solidFill>
                          <a:latin typeface="Arial"/>
                          <a:ea typeface="Arial"/>
                          <a:cs typeface="Arial"/>
                          <a:sym typeface="Arial"/>
                        </a:rPr>
                        <a:t>Computer language(s)</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ko" sz="1500" b="0" i="0" u="none" strike="noStrike" cap="none" baseline="0">
                          <a:solidFill>
                            <a:srgbClr val="000000"/>
                          </a:solidFill>
                          <a:latin typeface="Arial"/>
                          <a:ea typeface="Arial"/>
                          <a:cs typeface="Arial"/>
                          <a:sym typeface="Arial"/>
                        </a:rPr>
                        <a:t>The system only permits Java language.</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868350">
                <a:tc>
                  <a:txBody>
                    <a:bodyPr/>
                    <a:lstStyle/>
                    <a:p>
                      <a:pPr marL="0" marR="0" lvl="0" indent="0" algn="l" rtl="0">
                        <a:lnSpc>
                          <a:spcPct val="100000"/>
                        </a:lnSpc>
                        <a:spcBef>
                          <a:spcPts val="0"/>
                        </a:spcBef>
                        <a:spcAft>
                          <a:spcPts val="0"/>
                        </a:spcAft>
                        <a:buClr>
                          <a:srgbClr val="000000"/>
                        </a:buClr>
                        <a:buSzPct val="25000"/>
                        <a:buFont typeface="Arial"/>
                        <a:buNone/>
                      </a:pPr>
                      <a:r>
                        <a:rPr lang="ko" sz="1500" b="0" i="0" u="none" strike="noStrike" cap="none" baseline="0">
                          <a:solidFill>
                            <a:srgbClr val="000000"/>
                          </a:solidFill>
                          <a:latin typeface="Arial"/>
                          <a:ea typeface="Arial"/>
                          <a:cs typeface="Arial"/>
                          <a:sym typeface="Arial"/>
                        </a:rPr>
                        <a:t>Logistical Issues</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ko" sz="1500" b="0" i="0" u="none" strike="noStrike" cap="none" baseline="0">
                          <a:solidFill>
                            <a:srgbClr val="000000"/>
                          </a:solidFill>
                          <a:latin typeface="Arial"/>
                          <a:ea typeface="Arial"/>
                          <a:cs typeface="Arial"/>
                          <a:sym typeface="Arial"/>
                        </a:rPr>
                        <a:t>The system should store sensor values and log all user command, and time limitation is up to max. 72 hours.</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868350">
                <a:tc>
                  <a:txBody>
                    <a:bodyPr/>
                    <a:lstStyle/>
                    <a:p>
                      <a:pPr marL="0" marR="0" lvl="0" indent="0" algn="l" rtl="0">
                        <a:lnSpc>
                          <a:spcPct val="100000"/>
                        </a:lnSpc>
                        <a:spcBef>
                          <a:spcPts val="0"/>
                        </a:spcBef>
                        <a:spcAft>
                          <a:spcPts val="0"/>
                        </a:spcAft>
                        <a:buNone/>
                      </a:pPr>
                      <a:r>
                        <a:rPr lang="ko" sz="1500"/>
                        <a:t>Communication</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ko" sz="1500" dirty="0"/>
                        <a:t>CMU Network should be always available</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8946593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lumMod val="75000"/>
              <a:lumOff val="25000"/>
            </a:schemeClr>
          </a:solidFill>
        </a:ln>
      </a:spPr>
      <a:bodyPr lIns="36000" tIns="36000" rIns="36000" bIns="36000" rtlCol="0" anchor="ctr"/>
      <a:lstStyle>
        <a:defPPr algn="ctr">
          <a:defRPr sz="1200" dirty="0" smtClean="0">
            <a:solidFill>
              <a:schemeClr val="tx1">
                <a:lumMod val="75000"/>
                <a:lumOff val="25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lumMod val="75000"/>
              <a:lumOff val="25000"/>
            </a:schemeClr>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3437</TotalTime>
  <Words>5254</Words>
  <Application>Microsoft Office PowerPoint</Application>
  <PresentationFormat>사용자 지정</PresentationFormat>
  <Paragraphs>1205</Paragraphs>
  <Slides>60</Slides>
  <Notes>25</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60</vt:i4>
      </vt:variant>
    </vt:vector>
  </HeadingPairs>
  <TitlesOfParts>
    <vt:vector size="68" baseType="lpstr">
      <vt:lpstr>맑은 고딕</vt:lpstr>
      <vt:lpstr>맑은 고딕</vt:lpstr>
      <vt:lpstr>Arial</vt:lpstr>
      <vt:lpstr>Calibri</vt:lpstr>
      <vt:lpstr>Times New Roman</vt:lpstr>
      <vt:lpstr>Trebuchet MS</vt:lpstr>
      <vt:lpstr>Wingdings</vt:lpstr>
      <vt:lpstr>Office 테마</vt:lpstr>
      <vt:lpstr>Architecture of IoT Platform</vt:lpstr>
      <vt:lpstr>Agenda</vt:lpstr>
      <vt:lpstr>Project Context</vt:lpstr>
      <vt:lpstr>Project Context</vt:lpstr>
      <vt:lpstr>Project Context</vt:lpstr>
      <vt:lpstr>Project Context</vt:lpstr>
      <vt:lpstr>Architectural Driver</vt:lpstr>
      <vt:lpstr>Architectural Driver</vt:lpstr>
      <vt:lpstr>Architectural Driver</vt:lpstr>
      <vt:lpstr>System Context</vt:lpstr>
      <vt:lpstr>Architecture Design - Level 1</vt:lpstr>
      <vt:lpstr>Architecture Design - Level 1</vt:lpstr>
      <vt:lpstr>Architecture Design - Level 2</vt:lpstr>
      <vt:lpstr>Architecture Design - Level 2</vt:lpstr>
      <vt:lpstr>Architecture Design - Level 3</vt:lpstr>
      <vt:lpstr>Architecture Design - Level 3</vt:lpstr>
      <vt:lpstr>Architecture Design - Level 3</vt:lpstr>
      <vt:lpstr>Architecture Design - Level 4</vt:lpstr>
      <vt:lpstr>Architecture Design - Level 4</vt:lpstr>
      <vt:lpstr>Architecture Design - Level 5</vt:lpstr>
      <vt:lpstr>Architecture Design - Level 5</vt:lpstr>
      <vt:lpstr>Architecture Design - Level 6 </vt:lpstr>
      <vt:lpstr>Architecture Design - Level 6</vt:lpstr>
      <vt:lpstr>Architecture Design - Final dynamic perspective </vt:lpstr>
      <vt:lpstr>Architecture Design - Final physical perspective </vt:lpstr>
      <vt:lpstr>Architecture Design - Final static perspective </vt:lpstr>
      <vt:lpstr>Architectural Decision</vt:lpstr>
      <vt:lpstr>Test</vt:lpstr>
      <vt:lpstr>Project plan &amp; Time log</vt:lpstr>
      <vt:lpstr>Project plan &amp; Time log</vt:lpstr>
      <vt:lpstr>Lessons &amp; Learned</vt:lpstr>
      <vt:lpstr>Future plan</vt:lpstr>
      <vt:lpstr>PowerPoint 프레젠테이션</vt:lpstr>
      <vt:lpstr>Appendix</vt:lpstr>
      <vt:lpstr>Appendix - Quality Attribute Scenario</vt:lpstr>
      <vt:lpstr>PowerPoint 프레젠테이션</vt:lpstr>
      <vt:lpstr>Detail Design </vt:lpstr>
      <vt:lpstr>Detail Design - IoT Service</vt:lpstr>
      <vt:lpstr>Detail Design - IoT Service(Responsibility Catalog)  #1</vt:lpstr>
      <vt:lpstr>Detail Design - IoT Service(Responsibility Catalog)  #2</vt:lpstr>
      <vt:lpstr>Detail Design - Terminal</vt:lpstr>
      <vt:lpstr>Detail Design - Terminal(Responsibility Catalog)</vt:lpstr>
      <vt:lpstr>Detail Design - Node</vt:lpstr>
      <vt:lpstr>Detail Design - Node(Responsibility Catalog)</vt:lpstr>
      <vt:lpstr>Detail Design – Sequence diagram</vt:lpstr>
      <vt:lpstr>Detail Design - Protocol</vt:lpstr>
      <vt:lpstr>Detail Design – Mata data</vt:lpstr>
      <vt:lpstr>Detail Design – Home alarm status &amp; operation</vt:lpstr>
      <vt:lpstr>Appendix - Quality Attribute Scenario</vt:lpstr>
      <vt:lpstr>Appendix - Quality Attribute Scenario</vt:lpstr>
      <vt:lpstr>Appendix - Quality Attribute Scenario</vt:lpstr>
      <vt:lpstr>Appendix - Quality Attribute Scenario</vt:lpstr>
      <vt:lpstr>Appendix - Quality Attribute Scenario</vt:lpstr>
      <vt:lpstr>Appendix - Quality Attribute Scenario</vt:lpstr>
      <vt:lpstr>Detail Design - Protocol</vt:lpstr>
      <vt:lpstr>Detail Design – Protocol #2</vt:lpstr>
      <vt:lpstr>Detail Design – Protocol #3</vt:lpstr>
      <vt:lpstr>Detail Design – Mata data</vt:lpstr>
      <vt:lpstr>Detail Design – Mata data #2</vt:lpstr>
      <vt:lpstr>Detail Design – Mata data #3</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User</dc:creator>
  <cp:lastModifiedBy>윤회중/선임연구원/IVI AVN개발4팀(hoejung.yun@lge.com)</cp:lastModifiedBy>
  <cp:revision>364</cp:revision>
  <dcterms:created xsi:type="dcterms:W3CDTF">2015-05-20T02:13:37Z</dcterms:created>
  <dcterms:modified xsi:type="dcterms:W3CDTF">2015-06-26T02:14:20Z</dcterms:modified>
</cp:coreProperties>
</file>