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7"/>
  </p:notes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71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8EC5-7BA5-475C-958A-AD20E189CF9A}" type="datetimeFigureOut">
              <a:rPr lang="ko-KR" altLang="en-US" smtClean="0"/>
              <a:t>14. 12. 15.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3BBF-6418-4E09-BD6B-D497AE8D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1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3BBF-6418-4E09-BD6B-D497AE8DBDE6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9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9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User\Desktop\2014가을\DB\발표1\wallpaper1_1280x10242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1" t="10767"/>
          <a:stretch/>
        </p:blipFill>
        <p:spPr bwMode="auto">
          <a:xfrm>
            <a:off x="895349" y="323850"/>
            <a:ext cx="8257863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User\Desktop\2014가을\DB\발표1\wallpaper1_1280x10242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42" y="3701143"/>
            <a:ext cx="3946070" cy="31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2411760" y="2924944"/>
            <a:ext cx="6741452" cy="393305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9972" y="958215"/>
            <a:ext cx="8640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7FCFE2"/>
              </a:gs>
              <a:gs pos="100000">
                <a:srgbClr val="1AA0C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095037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조  이용은</a:t>
            </a:r>
            <a:r>
              <a:rPr lang="en-US" altLang="ko-KR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황영석</a:t>
            </a:r>
            <a:r>
              <a:rPr lang="en-US" altLang="ko-KR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강영은</a:t>
            </a:r>
            <a:r>
              <a:rPr lang="en-US" altLang="ko-KR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이정원</a:t>
            </a:r>
            <a:endParaRPr lang="ko-KR" altLang="en-US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3" y="836712"/>
            <a:ext cx="7388561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/>
                <a:ea typeface="나눔바른고딕" pitchFamily="50" charset="-127"/>
              </a:rPr>
              <a:t>데이터</a:t>
            </a:r>
            <a:r>
              <a:rPr lang="ko-KR" altLang="en-US" sz="4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관리와 분석 </a:t>
            </a:r>
            <a:r>
              <a:rPr lang="ko-KR" altLang="en-US" sz="440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en-US" altLang="ko-KR" sz="440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#3</a:t>
            </a:r>
            <a:r>
              <a:rPr lang="en-US" altLang="ko-KR" sz="440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440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440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DB Mining</a:t>
            </a:r>
            <a:endParaRPr lang="en-US" altLang="ko-KR" sz="4400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956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Lift </a:t>
            </a:r>
            <a:r>
              <a:rPr lang="ko-KR" altLang="ko-KR" sz="2000" dirty="0" smtClean="0">
                <a:latin typeface="나눔바른고딕" pitchFamily="50" charset="-127"/>
                <a:ea typeface="나눔바른고딕" pitchFamily="50" charset="-127"/>
              </a:rPr>
              <a:t>척도에 대한 결과 해석과 이를 활용한 영업 전략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23528" y="2102653"/>
            <a:ext cx="8239756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{A, B}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집합성을 이용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ko-KR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1. {A, B}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집합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세트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판매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{A, B}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 연관성이 높기 때문에 사람들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구매 욕구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↑</a:t>
            </a:r>
            <a:endParaRPr lang="ko-KR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A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레이아웃 플래닝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buFont typeface="Wingdings" pitchFamily="2" charset="2"/>
              <a:buChar char="à"/>
            </a:pP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배치를 가깝게 하면 사람들이 더 많이 상품을 보게 되어 높은 가능성으로 구매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buFont typeface="Wingdings" pitchFamily="2" charset="2"/>
              <a:buChar char="à"/>
            </a:pPr>
            <a:endParaRPr lang="ko-KR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{A, B}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집합의 상품 중 하나만을 할인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할인 상품 구매 욕구 ↑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할인 상품 구매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다른 상품들도 구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매</a:t>
            </a:r>
            <a:endParaRPr lang="ko-KR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{A, B}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집합의 상품들에 대한 구매욕구를 높이는 방안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필요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가격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증정품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1+1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행사 등 다양한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방식</a:t>
            </a:r>
            <a:endParaRPr lang="ko-KR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경품 추첨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경품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아이템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&amp;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행사 참여권은 흥미 관계에 있는 아이템셋을 구입</a:t>
            </a:r>
            <a:endParaRPr lang="ko-KR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영업 전략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709249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R4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1520" y="2260903"/>
            <a:ext cx="49685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각 어트리뷰트의 속성값에 따라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소득 수준이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50K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이상으로 귀결될 확률을 분석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소득 수준이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50K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이상으로 귀결될 확률이 높은 어트리뷰트값에 대해 높은 가중치 부여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그렇지 않은 경우 낮거나 음의 가중치 부여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총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어트리뷰트에 대해 가중치를 부여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합산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Ex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) education=Doctorate : +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</a:t>
            </a:r>
          </a:p>
          <a:p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      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education=Preschool : -5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ko-KR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race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= White : +3, race = Black :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ko-KR" dirty="0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19675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직관적으로 짜본 구분 기준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700808"/>
            <a:ext cx="1727200" cy="3289300"/>
          </a:xfrm>
          <a:prstGeom prst="rect">
            <a:avLst/>
          </a:prstGeom>
        </p:spPr>
      </p:pic>
      <p:pic>
        <p:nvPicPr>
          <p:cNvPr id="1025" name="Picture 1" descr="스크린샷 2014-12-14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84984"/>
            <a:ext cx="1851025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스크린샷 2014-12-14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60327"/>
            <a:ext cx="19494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90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709249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R4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1520" y="1937745"/>
            <a:ext cx="871296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Ex1)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Asian-Pac-Is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계통 학사학위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(Bachelors)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남성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South(Korea)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출신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자본 소득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0,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자본 손해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+3(race)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+ 3(education)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1(sex)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1(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nativeCountry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  + 0(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capitalGain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 + 0(capital loss) = 8</a:t>
            </a: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실제 소득 수준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=&lt;50K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Sum(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가중치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분류 소득 수준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50K</a:t>
            </a:r>
          </a:p>
          <a:p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Ex2)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백인 학사 학위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smtClean="0">
                <a:latin typeface="나눔바른고딕" pitchFamily="50" charset="-127"/>
                <a:ea typeface="나눔바른고딕" pitchFamily="50" charset="-127"/>
              </a:rPr>
              <a:t>소지 남성</a:t>
            </a:r>
            <a:r>
              <a:rPr lang="en-US" altLang="ko-KR" sz="160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미국 출신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소득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6418,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손해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0</a:t>
            </a:r>
          </a:p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3(race)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3(education)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+ 1(sex)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1(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nativeCountry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  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5(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capitalGain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 + 0(capital loss) =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13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실제 소득 수준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50K	   -&gt;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Sum(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가중치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13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 -&gt; 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분류 소득 수준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&gt;50K</a:t>
            </a:r>
          </a:p>
          <a:p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Ex3)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흑인 최종 학력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11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학년  남성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미국 출신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소득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3674,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손해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race)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-3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education)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+ 1(sex)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1(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nativeCountry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  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3(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capitalGain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 + 0(capital loss) =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-1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실제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소득 수준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=&lt;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50K  -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&gt;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Sum(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가중치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-1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10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-&gt; 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분류 소득 수준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50K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오분류 예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최종 학력 전문대학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Assoc-admy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흑인 남성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국적 불문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소득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0,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자본 손해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824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+ 0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+ -10 =-12</a:t>
            </a:r>
          </a:p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실제 소득 수준 </a:t>
            </a:r>
            <a:r>
              <a:rPr lang="ko-KR" altLang="ko-KR" sz="1600" dirty="0"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50K  -&gt;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Sum(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가중치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10  -&gt; 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분류 소득 수준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ko-KR" sz="16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50K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오분류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19675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구분 기준의 예시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357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709249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J48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을 이용한 의사 결정 나무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Picture 1" descr="스크린샷 2014-12-15 20.33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840760" cy="4552790"/>
          </a:xfrm>
          <a:prstGeom prst="rect">
            <a:avLst/>
          </a:prstGeom>
        </p:spPr>
      </p:pic>
      <p:pic>
        <p:nvPicPr>
          <p:cNvPr id="5" name="Picture 4" descr="스크린샷 2014-12-15 21.5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52" y="3068960"/>
            <a:ext cx="2730500" cy="1193800"/>
          </a:xfrm>
          <a:prstGeom prst="rect">
            <a:avLst/>
          </a:prstGeom>
        </p:spPr>
      </p:pic>
      <p:pic>
        <p:nvPicPr>
          <p:cNvPr id="6" name="Picture 5" descr="스크린샷 2014-12-15 21.51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0968"/>
            <a:ext cx="325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5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709249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(R4)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의 분류자와의 비교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Income&gt;50K, Income=&lt;50K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에 대한 분류 정확도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Picture 1" descr="스크린샷 2014-12-15 18.1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2" y="2420888"/>
            <a:ext cx="7607300" cy="2565400"/>
          </a:xfrm>
          <a:prstGeom prst="rect">
            <a:avLst/>
          </a:prstGeom>
        </p:spPr>
      </p:pic>
      <p:pic>
        <p:nvPicPr>
          <p:cNvPr id="7" name="Picture 6" descr="스크린샷 2014-12-15 21.5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85184"/>
            <a:ext cx="2730500" cy="1193800"/>
          </a:xfrm>
          <a:prstGeom prst="rect">
            <a:avLst/>
          </a:prstGeom>
        </p:spPr>
      </p:pic>
      <p:pic>
        <p:nvPicPr>
          <p:cNvPr id="8" name="Picture 7" descr="스크린샷 2014-12-15 21.51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157192"/>
            <a:ext cx="325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2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246894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ko-KR" altLang="en-US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코드설명</a:t>
            </a:r>
            <a:endParaRPr lang="en-US" altLang="ko-KR" sz="32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624" y="11205864"/>
            <a:ext cx="99418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187624" y="8552806"/>
            <a:ext cx="813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Orders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02053"/>
              </p:ext>
            </p:extLst>
          </p:nvPr>
        </p:nvGraphicFramePr>
        <p:xfrm>
          <a:off x="1239872" y="8909620"/>
          <a:ext cx="4772288" cy="29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494"/>
                <a:gridCol w="844765"/>
                <a:gridCol w="988781"/>
                <a:gridCol w="864096"/>
                <a:gridCol w="360040"/>
                <a:gridCol w="1008112"/>
              </a:tblGrid>
              <a:tr h="29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OrderID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Orderdate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CustomerID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NetAmout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Tax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TotalAmount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1280134" y="9140034"/>
            <a:ext cx="5232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곱셈 기호 64"/>
          <p:cNvSpPr/>
          <p:nvPr/>
        </p:nvSpPr>
        <p:spPr>
          <a:xfrm>
            <a:off x="3605551" y="8909827"/>
            <a:ext cx="1066140" cy="286882"/>
          </a:xfrm>
          <a:prstGeom prst="mathMultiply">
            <a:avLst>
              <a:gd name="adj1" fmla="val 14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곱셈 기호 65"/>
          <p:cNvSpPr/>
          <p:nvPr/>
        </p:nvSpPr>
        <p:spPr>
          <a:xfrm>
            <a:off x="4456451" y="8935227"/>
            <a:ext cx="670405" cy="230207"/>
          </a:xfrm>
          <a:prstGeom prst="mathMultiply">
            <a:avLst>
              <a:gd name="adj1" fmla="val 14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7624" y="10313752"/>
            <a:ext cx="113043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1600" dirty="0" err="1">
                <a:solidFill>
                  <a:srgbClr val="00206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Orderlines</a:t>
            </a:r>
            <a:endParaRPr lang="en-US" altLang="ko-KR" sz="1600" dirty="0">
              <a:solidFill>
                <a:srgbClr val="002060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37581"/>
              </p:ext>
            </p:extLst>
          </p:nvPr>
        </p:nvGraphicFramePr>
        <p:xfrm>
          <a:off x="1239872" y="10670566"/>
          <a:ext cx="3764176" cy="29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56"/>
                <a:gridCol w="667403"/>
                <a:gridCol w="700749"/>
                <a:gridCol w="648072"/>
                <a:gridCol w="864096"/>
              </a:tblGrid>
              <a:tr h="29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OrdrlineID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OrderID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Prod_ID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OrderDate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1280134" y="10900980"/>
            <a:ext cx="677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179160" y="10900980"/>
            <a:ext cx="5232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셈 기호 78"/>
          <p:cNvSpPr/>
          <p:nvPr/>
        </p:nvSpPr>
        <p:spPr>
          <a:xfrm>
            <a:off x="3897650" y="10680699"/>
            <a:ext cx="1258549" cy="281309"/>
          </a:xfrm>
          <a:prstGeom prst="mathMultiply">
            <a:avLst>
              <a:gd name="adj1" fmla="val 144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user\Desktop\DB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2714625" cy="3562350"/>
          </a:xfrm>
          <a:prstGeom prst="rect">
            <a:avLst/>
          </a:prstGeom>
          <a:noFill/>
        </p:spPr>
      </p:pic>
      <p:sp>
        <p:nvSpPr>
          <p:cNvPr id="58" name="직사각형 57"/>
          <p:cNvSpPr/>
          <p:nvPr/>
        </p:nvSpPr>
        <p:spPr>
          <a:xfrm>
            <a:off x="197614" y="1167135"/>
            <a:ext cx="135005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구조</a:t>
            </a:r>
            <a:endParaRPr lang="en-US" altLang="ko-KR" sz="24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07904" y="3214717"/>
            <a:ext cx="213391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다른 클래스들을 실행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메인함수를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가짐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9912" y="4006805"/>
            <a:ext cx="406887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주어진  </a:t>
            </a:r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.sql </a:t>
            </a:r>
            <a:r>
              <a:rPr lang="ko-KR" altLang="en-US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파일들을 실행</a:t>
            </a:r>
            <a:endParaRPr lang="en-US" altLang="ko-KR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create.sql </a:t>
            </a:r>
            <a:r>
              <a:rPr lang="ko-KR" altLang="en-US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파일을 읽어 </a:t>
            </a:r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DB </a:t>
            </a:r>
            <a:r>
              <a:rPr lang="ko-KR" altLang="en-US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테이블을 생성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79912" y="1700808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R5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79912" y="2204864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R2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79912" y="270892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R1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/>
          <p:cNvCxnSpPr>
            <a:stCxn id="68" idx="1"/>
          </p:cNvCxnSpPr>
          <p:nvPr/>
        </p:nvCxnSpPr>
        <p:spPr>
          <a:xfrm flipH="1">
            <a:off x="2483768" y="1885474"/>
            <a:ext cx="1296144" cy="8234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1"/>
          </p:cNvCxnSpPr>
          <p:nvPr/>
        </p:nvCxnSpPr>
        <p:spPr>
          <a:xfrm flipH="1">
            <a:off x="2555776" y="2389530"/>
            <a:ext cx="1224136" cy="4634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0" idx="1"/>
          </p:cNvCxnSpPr>
          <p:nvPr/>
        </p:nvCxnSpPr>
        <p:spPr>
          <a:xfrm flipH="1">
            <a:off x="3059832" y="2893586"/>
            <a:ext cx="720080" cy="1753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60" idx="1"/>
          </p:cNvCxnSpPr>
          <p:nvPr/>
        </p:nvCxnSpPr>
        <p:spPr>
          <a:xfrm flipH="1" flipV="1">
            <a:off x="2267744" y="3212976"/>
            <a:ext cx="1440160" cy="324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67" idx="1"/>
          </p:cNvCxnSpPr>
          <p:nvPr/>
        </p:nvCxnSpPr>
        <p:spPr>
          <a:xfrm flipH="1" flipV="1">
            <a:off x="2267744" y="3429000"/>
            <a:ext cx="1512168" cy="9009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25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R1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_x222319792" descr="EMB000012f88abc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532440" cy="396044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1259632" y="3645024"/>
            <a:ext cx="1872208" cy="0"/>
          </a:xfrm>
          <a:prstGeom prst="line">
            <a:avLst/>
          </a:prstGeom>
          <a:ln w="15875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79712" y="4149080"/>
            <a:ext cx="5472608" cy="0"/>
          </a:xfrm>
          <a:prstGeom prst="line">
            <a:avLst/>
          </a:prstGeom>
          <a:ln w="15875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835696" y="4941168"/>
            <a:ext cx="3456384" cy="0"/>
          </a:xfrm>
          <a:prstGeom prst="line">
            <a:avLst/>
          </a:prstGeom>
          <a:ln w="15875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51520" y="11247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테이블 뷰 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TransactionMatrix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MySQL 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상에 생성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R1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11247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테이블 뷰 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TransactionMatrix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MySQL 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상에 생성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_x222395680" descr="EMB000012f88ab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0648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2708920"/>
            <a:ext cx="856895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1628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(R2-1)</a:t>
            </a:r>
            <a:endParaRPr kumimoji="1" lang="en-US" altLang="ko-KR" sz="160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  <a:cs typeface="함초롬바탕" charset="-127"/>
            </a:endParaRPr>
          </a:p>
          <a:p>
            <a:pPr lvl="0" indent="127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FP-growth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알고리즘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– </a:t>
            </a:r>
            <a:r>
              <a:rPr kumimoji="1" lang="ko-KR" altLang="en-US" sz="160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컨피던스 척도</a:t>
            </a:r>
            <a:r>
              <a:rPr kumimoji="1" lang="en-US" altLang="ko-KR" sz="160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Minimum support bound 0.0002, support delta 0.05, Minimum metric 0.5,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최대 아이템셋 수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21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개</a:t>
            </a:r>
            <a:endParaRPr kumimoji="1" lang="en-US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판매기록 내의 물건의 종류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(Product_class)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간의 연관 분석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512" y="3212976"/>
            <a:ext cx="822334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1. [Category11_binarized=1, Category26_binarized=1, Category10_binarized=1]: 17 </a:t>
            </a:r>
          </a:p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==&gt; [Category109_binarized=1]: 12 &lt;conf:(0.71)&gt; lift:(5.62) lev:(0) conv:(2.48) </a:t>
            </a:r>
          </a:p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2. [Category39_binarized=1, Category8_binarized=1, Category101_binarized=1]: 19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==&gt; [Category18_binarized=1]: 13 &lt;conf:(0.68)&gt; lift:(8.03) lev:(0) conv:(2.48)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3. [Category44_binarized=1, Category27_binarized=1, Category16_binarized=1]: 23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==&gt; [Category58_binarized=1]: 15 &lt;conf:(0.65)&gt; lift:(5.08) lev:(0) conv:(2.23)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780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결과 중 일부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2708920"/>
            <a:ext cx="856895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1628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(R2-2)</a:t>
            </a:r>
            <a:endParaRPr kumimoji="1" lang="en-US" altLang="ko-KR" sz="160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  <a:cs typeface="함초롬바탕" charset="-127"/>
            </a:endParaRPr>
          </a:p>
          <a:p>
            <a:pPr lvl="0" indent="127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FP-growth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알고리즘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– </a:t>
            </a:r>
            <a:r>
              <a:rPr kumimoji="1" lang="ko-KR" altLang="en-US" sz="160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리프트 척도</a:t>
            </a:r>
            <a:endParaRPr kumimoji="1" lang="en-US" altLang="ko-KR" sz="160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lvl="0" indent="127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 </a:t>
            </a:r>
            <a:r>
              <a:rPr lang="en-US" altLang="ko-KR" sz="1600" smtClean="0">
                <a:latin typeface="나눔바른고딕" pitchFamily="50" charset="-127"/>
                <a:ea typeface="나눔바른고딕" pitchFamily="50" charset="-127"/>
              </a:rPr>
              <a:t>Minimum support bound 0.0002, support delta 0.05,</a:t>
            </a:r>
            <a:r>
              <a:rPr lang="ko-KR" altLang="ko-KR" sz="160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mtClean="0">
                <a:latin typeface="나눔바른고딕" pitchFamily="50" charset="-127"/>
                <a:ea typeface="나눔바른고딕" pitchFamily="50" charset="-127"/>
              </a:rPr>
              <a:t>Minimum metric 10, </a:t>
            </a:r>
            <a:r>
              <a:rPr lang="ko-KR" altLang="ko-KR" sz="1600" smtClean="0">
                <a:latin typeface="나눔바른고딕" pitchFamily="50" charset="-127"/>
                <a:ea typeface="나눔바른고딕" pitchFamily="50" charset="-127"/>
              </a:rPr>
              <a:t>최대 아이템셋 수 </a:t>
            </a:r>
            <a:r>
              <a:rPr lang="en-US" altLang="ko-KR" sz="1600" smtClean="0">
                <a:latin typeface="나눔바른고딕" pitchFamily="50" charset="-127"/>
                <a:ea typeface="나눔바른고딕" pitchFamily="50" charset="-127"/>
              </a:rPr>
              <a:t>32</a:t>
            </a:r>
            <a:r>
              <a:rPr lang="ko-KR" altLang="en-US" sz="1600" smtClean="0"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en-US" altLang="ko-KR" sz="160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판매기록 내의 물건의 종류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(Product_class)</a:t>
            </a:r>
            <a:r>
              <a:rPr lang="ko-KR" altLang="ko-KR" smtClean="0">
                <a:latin typeface="나눔바른고딕" pitchFamily="50" charset="-127"/>
                <a:ea typeface="나눔바른고딕" pitchFamily="50" charset="-127"/>
              </a:rPr>
              <a:t>간의 연관 분석</a:t>
            </a:r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2439" y="3128188"/>
            <a:ext cx="858004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1. [Category37_binarized=1]: 867 ==&gt; </a:t>
            </a:r>
          </a:p>
          <a:p>
            <a:pPr marL="342900" indent="-342900"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[Category79_binarized=1, Category47_binarized=1]: 12 conf:(0.01) &lt;lift:(22.13)&gt; lev:(0) conv:(1.01) </a:t>
            </a:r>
            <a:endParaRPr lang="ko-KR" altLang="ko-KR" sz="14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sz="10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2. [Category79_binarized=1, Category47_binarized=1]: 36 ==&gt; </a:t>
            </a: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[Category37_binarized=1]: 12 conf:(0.33) &lt;lift:(22.13)&gt; lev:(0) conv:(1.42) </a:t>
            </a:r>
            <a:endParaRPr lang="ko-KR" altLang="ko-KR" sz="14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sz="10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3. [Category26_binarized=1, Category49_binarized=1]: 208 ==&gt; </a:t>
            </a: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[Category36_binarized=1, Category5_binarized=1]: 13 conf:(0.06) &lt;lift:(17.38)&gt; lev:(0) conv:(1.06) </a:t>
            </a:r>
            <a:endParaRPr lang="ko-KR" altLang="ko-KR" sz="14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sz="100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4. [Category36_binarized=1, Category5_binarized=1]: 207 ==&gt; </a:t>
            </a:r>
          </a:p>
          <a:p>
            <a:pPr fontAlgn="base"/>
            <a:r>
              <a:rPr lang="en-US" altLang="ko-KR" sz="1400" smtClean="0">
                <a:latin typeface="나눔바른고딕" pitchFamily="50" charset="-127"/>
                <a:ea typeface="나눔바른고딕" pitchFamily="50" charset="-127"/>
              </a:rPr>
              <a:t>[Category26_binarized=1, Category49_binarized=1]: 13 conf:(0.06) &lt;lift:(17.38)&gt; lev:(0) conv:(1.06)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)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				    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780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결과 중 일부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R3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latin typeface="나눔바른고딕" pitchFamily="50" charset="-127"/>
                <a:ea typeface="나눔바른고딕" pitchFamily="50" charset="-127"/>
              </a:rPr>
              <a:t>Confidence </a:t>
            </a:r>
            <a:r>
              <a:rPr lang="ko-KR" altLang="ko-KR" sz="2000" smtClean="0">
                <a:latin typeface="나눔바른고딕" pitchFamily="50" charset="-127"/>
                <a:ea typeface="나눔바른고딕" pitchFamily="50" charset="-127"/>
              </a:rPr>
              <a:t>척도에 대한 결과 해석과 이를 활용한 영업 전략</a:t>
            </a:r>
            <a:endParaRPr lang="ko-KR" altLang="en-US" sz="20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79512" y="2449919"/>
            <a:ext cx="739497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Confidence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값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: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최소 입력 값인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0.5</a:t>
            </a:r>
            <a:r>
              <a:rPr kumimoji="1" lang="ko-KR" altLang="en-US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 ↑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함초롬바탕" charset="-127"/>
            </a:endParaRPr>
          </a:p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이때 </a:t>
            </a:r>
            <a:r>
              <a:rPr kumimoji="1" lang="en-US" altLang="ko-KR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Lift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값</a:t>
            </a:r>
            <a:r>
              <a:rPr kumimoji="1" lang="ko-KR" altLang="en-US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은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보통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5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이상으로 양의 상관관계를 보임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)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함초롬바탕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1.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필수 식료품이 아이템셋 </a:t>
            </a:r>
            <a:r>
              <a:rPr kumimoji="1" lang="en-US" altLang="ko-KR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B</a:t>
            </a:r>
            <a:r>
              <a:rPr kumimoji="1" lang="ko-KR" altLang="en-US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로 많이 등장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바로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soup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와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dried fruits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이 아이템셋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B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로써 둘다 각각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6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번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2.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상황적이고 개인적인 선호에서 비롯된 조합이 많음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EX) deli meat &amp; personal hygiene &amp; Batteries(-&gt; Paper wipes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à"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바로 개인 별로 선호나 자신이 놓여야 할 상황에 따라 일반적인 상품의 조합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,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즉 아이템셋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A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를 산 후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,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필수 식료품으로써 아이템셋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charset="-127"/>
              </a:rPr>
              <a:t>B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를 구매한다고 해석</a:t>
            </a:r>
            <a:r>
              <a:rPr kumimoji="1" lang="ko-KR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가능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91683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latin typeface="나눔바른고딕" pitchFamily="50" charset="-127"/>
                <a:ea typeface="나눔바른고딕" pitchFamily="50" charset="-127"/>
              </a:rPr>
              <a:t> 결과 해석</a:t>
            </a:r>
            <a:endParaRPr lang="ko-KR" altLang="en-US" sz="240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R3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latin typeface="나눔바른고딕" pitchFamily="50" charset="-127"/>
                <a:ea typeface="나눔바른고딕" pitchFamily="50" charset="-127"/>
              </a:rPr>
              <a:t>Confidence </a:t>
            </a:r>
            <a:r>
              <a:rPr lang="ko-KR" altLang="ko-KR" sz="2000" smtClean="0">
                <a:latin typeface="나눔바른고딕" pitchFamily="50" charset="-127"/>
                <a:ea typeface="나눔바른고딕" pitchFamily="50" charset="-127"/>
              </a:rPr>
              <a:t>척도에 대한 결과 해석과 이를 활용한 영업 전략</a:t>
            </a:r>
            <a:endParaRPr lang="ko-KR" altLang="en-US" sz="20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83652" y="2361069"/>
            <a:ext cx="77123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아이템셋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 특성에 입각한 가격 전략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필수 식료품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가격 탄력성은 일반적으로 낮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>
              <a:buFont typeface="Wingdings" pitchFamily="2" charset="2"/>
              <a:buChar char="à"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Benefit-Cost analysis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를 통해 최적의 이윤 극대화 가격을 경제학적으로 산출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아이템셋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 특성에 입각한 타켓팅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소비자 집단의 특성에 따라 코너를 나누고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묶음 할인 이벤트 혹은 묶어 팔기 전략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fontAlgn="base"/>
            <a:endParaRPr lang="ko-KR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연관 관계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A-&gt;B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 속성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이용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Confidence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0.5,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사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면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열 중 다섯은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B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를 구매</a:t>
            </a:r>
          </a:p>
          <a:p>
            <a:pPr fontAlgn="base">
              <a:buFont typeface="Arial" pitchFamily="34" charset="0"/>
              <a:buChar char="•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레이아웃 플래닝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매장 내의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flow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confidence-successive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하게 설계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이벤트 마케팅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아이템셋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 가격↓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아이템셋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 가격↑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사람들은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가격 ↓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A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구매 욕구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↑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B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구매 욕구 ↑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B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구매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  <a:sym typeface="Wingdings" pitchFamily="2" charset="2"/>
            </a:endParaRPr>
          </a:p>
          <a:p>
            <a:pPr fontAlgn="base"/>
            <a:endParaRPr lang="en-US" altLang="ko-KR" dirty="0" smtClean="0">
              <a:latin typeface="나눔바른고딕" pitchFamily="50" charset="-127"/>
              <a:ea typeface="나눔바른고딕" pitchFamily="50" charset="-127"/>
              <a:sym typeface="Wingdings" pitchFamily="2" charset="2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+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이는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기본적으로 아이템셋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에 대한 절대적 구매 욕구가 높아야만 실현 가능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아이템셋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의 선정이 중요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fontAlgn="base"/>
            <a:r>
              <a:rPr lang="en-US" altLang="ko-KR" dirty="0" smtClean="0"/>
              <a:t> </a:t>
            </a:r>
            <a:endParaRPr lang="ko-KR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91683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latin typeface="나눔바른고딕" pitchFamily="50" charset="-127"/>
                <a:ea typeface="나눔바른고딕" pitchFamily="50" charset="-127"/>
              </a:rPr>
              <a:t> 영업 전략</a:t>
            </a:r>
            <a:endParaRPr lang="ko-KR" altLang="en-US" sz="240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4644" y="133122"/>
            <a:ext cx="6735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R3</a:t>
            </a:r>
            <a:endParaRPr lang="en-US" altLang="ko-KR" sz="3200" b="1" dirty="0" smtClean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Lift </a:t>
            </a:r>
            <a:r>
              <a:rPr lang="ko-KR" altLang="ko-KR" sz="2000" dirty="0" smtClean="0">
                <a:latin typeface="나눔바른고딕" pitchFamily="50" charset="-127"/>
                <a:ea typeface="나눔바른고딕" pitchFamily="50" charset="-127"/>
              </a:rPr>
              <a:t>척도에 대한 결과 해석과 이를 활용한 영업 전략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83652" y="2058808"/>
            <a:ext cx="8239756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Lift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최소 입력 값인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 ↑</a:t>
            </a: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(Confidence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거의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0.05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정도로 앞선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Rule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과 비교했을 때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 아주 낮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fontAlgn="base"/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1. Lift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척도를 이용한 연관 관계에서 나오는 상품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 경우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덜 팔리는 상품임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정의 상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Lift = Confidence/(P(B))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이므로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(P(B))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낮은 것을 알 수 있음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ko-KR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같은 아이템셋이 룰에 반복적으로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등장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EX) 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연관관계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2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7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8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gum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shampoo &amp; candles)</a:t>
            </a: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2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shampoo &amp; candles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gum)                 {gum &amp; shampoo &amp; candles}</a:t>
            </a: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7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gum &amp; shampoo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candles)</a:t>
            </a: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8</a:t>
            </a:r>
            <a:r>
              <a:rPr lang="ko-KR" altLang="ko-KR" sz="1600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candles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gum &amp; shampoo)</a:t>
            </a: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즉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,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소비자가 이 상품들을 세트로 사는 경향이 있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fontAlgn="base"/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ko-KR" dirty="0" smtClean="0">
                <a:latin typeface="나눔바른고딕" pitchFamily="50" charset="-127"/>
                <a:ea typeface="나눔바른고딕" pitchFamily="50" charset="-127"/>
              </a:rPr>
              <a:t>상대적으로 생소한 연관관계를 가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짐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EX) gum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shampoo &amp; candles), </a:t>
            </a:r>
          </a:p>
          <a:p>
            <a:pPr fontAlgn="base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Frozen Vegetables &amp; Deli Meat (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cookies &amp; Aspirin)</a:t>
            </a:r>
            <a:endParaRPr lang="ko-KR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dirty="0" smtClean="0"/>
              <a:t> </a:t>
            </a:r>
            <a:endParaRPr lang="ko-KR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결과 해석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635896" y="450912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534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1241</Words>
  <Application>Microsoft Macintosh PowerPoint</Application>
  <PresentationFormat>On-screen Show (4:3)</PresentationFormat>
  <Paragraphs>179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Youngseok Hwang</cp:lastModifiedBy>
  <cp:revision>28</cp:revision>
  <dcterms:created xsi:type="dcterms:W3CDTF">2014-12-15T02:17:23Z</dcterms:created>
  <dcterms:modified xsi:type="dcterms:W3CDTF">2014-12-15T12:54:04Z</dcterms:modified>
</cp:coreProperties>
</file>